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61" r:id="rId6"/>
    <p:sldId id="279" r:id="rId7"/>
    <p:sldId id="260" r:id="rId8"/>
    <p:sldId id="262" r:id="rId9"/>
    <p:sldId id="263" r:id="rId10"/>
    <p:sldId id="267" r:id="rId11"/>
    <p:sldId id="264" r:id="rId12"/>
    <p:sldId id="265" r:id="rId13"/>
    <p:sldId id="266" r:id="rId14"/>
    <p:sldId id="296" r:id="rId15"/>
    <p:sldId id="297" r:id="rId16"/>
    <p:sldId id="291" r:id="rId17"/>
    <p:sldId id="292" r:id="rId18"/>
    <p:sldId id="293" r:id="rId19"/>
    <p:sldId id="294" r:id="rId20"/>
    <p:sldId id="295" r:id="rId21"/>
    <p:sldId id="269" r:id="rId22"/>
    <p:sldId id="280" r:id="rId23"/>
    <p:sldId id="272" r:id="rId24"/>
    <p:sldId id="281" r:id="rId25"/>
    <p:sldId id="29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scatterChart>
        <c:scatterStyle val="smoothMarker"/>
        <c:ser>
          <c:idx val="0"/>
          <c:order val="0"/>
          <c:spPr>
            <a:ln w="76200"/>
          </c:spPr>
          <c:marker>
            <c:symbol val="none"/>
          </c:marker>
          <c:xVal>
            <c:numRef>
              <c:f>Plan4!$A$1:$A$101</c:f>
              <c:numCache>
                <c:formatCode>General</c:formatCode>
                <c:ptCount val="10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</c:numCache>
            </c:numRef>
          </c:xVal>
          <c:yVal>
            <c:numRef>
              <c:f>Plan4!$B$1:$B$101</c:f>
              <c:numCache>
                <c:formatCode>General</c:formatCode>
                <c:ptCount val="10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99.499331880146912</c:v>
                </c:pt>
                <c:pt idx="51">
                  <c:v>107.24875285722025</c:v>
                </c:pt>
                <c:pt idx="52">
                  <c:v>115.60173090694057</c:v>
                </c:pt>
                <c:pt idx="53">
                  <c:v>124.60527355942126</c:v>
                </c:pt>
                <c:pt idx="54">
                  <c:v>134.31004948634407</c:v>
                </c:pt>
                <c:pt idx="55">
                  <c:v>144.7706736458608</c:v>
                </c:pt>
                <c:pt idx="56">
                  <c:v>156.04601463576483</c:v>
                </c:pt>
                <c:pt idx="57">
                  <c:v>168.19952598460202</c:v>
                </c:pt>
                <c:pt idx="58">
                  <c:v>181.29960324511029</c:v>
                </c:pt>
                <c:pt idx="59">
                  <c:v>195.41996889957633</c:v>
                </c:pt>
                <c:pt idx="60">
                  <c:v>210.64008724322102</c:v>
                </c:pt>
                <c:pt idx="61">
                  <c:v>227.04561158042404</c:v>
                </c:pt>
                <c:pt idx="62">
                  <c:v>244.72886625044708</c:v>
                </c:pt>
                <c:pt idx="63">
                  <c:v>263.7893661953218</c:v>
                </c:pt>
                <c:pt idx="64">
                  <c:v>284.33437699383956</c:v>
                </c:pt>
                <c:pt idx="65">
                  <c:v>306.4795185133155</c:v>
                </c:pt>
                <c:pt idx="66">
                  <c:v>330.34941557625581</c:v>
                </c:pt>
                <c:pt idx="67">
                  <c:v>356.07839930364656</c:v>
                </c:pt>
                <c:pt idx="68">
                  <c:v>383.81126308176999</c:v>
                </c:pt>
                <c:pt idx="69">
                  <c:v>413.70407740685158</c:v>
                </c:pt>
                <c:pt idx="70">
                  <c:v>445.92506819319414</c:v>
                </c:pt>
                <c:pt idx="71">
                  <c:v>480.65556348759259</c:v>
                </c:pt>
                <c:pt idx="72">
                  <c:v>518.09101391779757</c:v>
                </c:pt>
                <c:pt idx="73">
                  <c:v>558.4420926177429</c:v>
                </c:pt>
                <c:pt idx="74">
                  <c:v>601.93588081951282</c:v>
                </c:pt>
                <c:pt idx="75">
                  <c:v>648.81714578413334</c:v>
                </c:pt>
                <c:pt idx="76">
                  <c:v>699.34971826292099</c:v>
                </c:pt>
                <c:pt idx="77">
                  <c:v>753.81797724123442</c:v>
                </c:pt>
                <c:pt idx="78">
                  <c:v>812.52845032023856</c:v>
                </c:pt>
                <c:pt idx="79">
                  <c:v>875.81153874303607</c:v>
                </c:pt>
                <c:pt idx="80">
                  <c:v>944.02337677300022</c:v>
                </c:pt>
                <c:pt idx="81">
                  <c:v>1017.5478358882079</c:v>
                </c:pt>
                <c:pt idx="82">
                  <c:v>1096.7986850708548</c:v>
                </c:pt>
                <c:pt idx="83">
                  <c:v>1182.2219193489789</c:v>
                </c:pt>
                <c:pt idx="84">
                  <c:v>1274.298269694674</c:v>
                </c:pt>
                <c:pt idx="85">
                  <c:v>1373.5459084035988</c:v>
                </c:pt>
                <c:pt idx="86">
                  <c:v>1480.5233651806734</c:v>
                </c:pt>
                <c:pt idx="87">
                  <c:v>1595.832670342626</c:v>
                </c:pt>
                <c:pt idx="88">
                  <c:v>1720.1227428262157</c:v>
                </c:pt>
                <c:pt idx="89">
                  <c:v>1854.0930420685793</c:v>
                </c:pt>
                <c:pt idx="90">
                  <c:v>1998.4975043111947</c:v>
                </c:pt>
                <c:pt idx="91">
                  <c:v>2154.1487854795273</c:v>
                </c:pt>
                <c:pt idx="92">
                  <c:v>2321.922834515759</c:v>
                </c:pt>
                <c:pt idx="93">
                  <c:v>2502.7638229016557</c:v>
                </c:pt>
                <c:pt idx="94">
                  <c:v>2697.689458113126</c:v>
                </c:pt>
                <c:pt idx="95">
                  <c:v>2907.7967109086899</c:v>
                </c:pt>
                <c:pt idx="96">
                  <c:v>3134.2679886829351</c:v>
                </c:pt>
                <c:pt idx="97">
                  <c:v>3378.3777896263882</c:v>
                </c:pt>
                <c:pt idx="98">
                  <c:v>3641.4998751389385</c:v>
                </c:pt>
                <c:pt idx="99">
                  <c:v>3925.1150008606273</c:v>
                </c:pt>
                <c:pt idx="100">
                  <c:v>4230.8192498271883</c:v>
                </c:pt>
              </c:numCache>
            </c:numRef>
          </c:yVal>
          <c:smooth val="1"/>
        </c:ser>
        <c:axId val="70280704"/>
        <c:axId val="70282624"/>
      </c:scatterChart>
      <c:valAx>
        <c:axId val="70280704"/>
        <c:scaling>
          <c:orientation val="minMax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Diferença entre observação</a:t>
                </a:r>
                <a:r>
                  <a:rPr lang="pt-BR" baseline="0"/>
                  <a:t> esperada e observação real (cm)</a:t>
                </a:r>
                <a:endParaRPr lang="pt-BR"/>
              </a:p>
            </c:rich>
          </c:tx>
          <c:layout/>
        </c:title>
        <c:numFmt formatCode="General" sourceLinked="1"/>
        <c:majorTickMark val="none"/>
        <c:tickLblPos val="nextTo"/>
        <c:crossAx val="70282624"/>
        <c:crosses val="autoZero"/>
        <c:crossBetween val="midCat"/>
      </c:valAx>
      <c:valAx>
        <c:axId val="70282624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Covariância da medida (cm²)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0280704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scatterChart>
        <c:scatterStyle val="smoothMarker"/>
        <c:ser>
          <c:idx val="0"/>
          <c:order val="0"/>
          <c:tx>
            <c:strRef>
              <c:f>Plan1!$B$1</c:f>
              <c:strCache>
                <c:ptCount val="1"/>
                <c:pt idx="0">
                  <c:v>Velocidade (mm/s)</c:v>
                </c:pt>
              </c:strCache>
            </c:strRef>
          </c:tx>
          <c:spPr>
            <a:ln w="76200"/>
          </c:spPr>
          <c:marker>
            <c:symbol val="none"/>
          </c:marker>
          <c:xVal>
            <c:numRef>
              <c:f>Plan1!$A$2:$A$22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0.30000000000000016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0.79999999999999993</c:v>
                </c:pt>
                <c:pt idx="9">
                  <c:v>0.9</c:v>
                </c:pt>
                <c:pt idx="10">
                  <c:v>0.99999999999999989</c:v>
                </c:pt>
                <c:pt idx="11">
                  <c:v>1.0999999999999994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1.7000000000000006</c:v>
                </c:pt>
                <c:pt idx="18">
                  <c:v>1.8000000000000005</c:v>
                </c:pt>
                <c:pt idx="19">
                  <c:v>1.9000000000000008</c:v>
                </c:pt>
                <c:pt idx="20">
                  <c:v>2.0000000000000004</c:v>
                </c:pt>
              </c:numCache>
            </c:numRef>
          </c:xVal>
          <c:yVal>
            <c:numRef>
              <c:f>Plan1!$B$2:$B$22</c:f>
              <c:numCache>
                <c:formatCode>General</c:formatCode>
                <c:ptCount val="21"/>
                <c:pt idx="0">
                  <c:v>0</c:v>
                </c:pt>
                <c:pt idx="1">
                  <c:v>5.4375000000000009</c:v>
                </c:pt>
                <c:pt idx="2">
                  <c:v>21.000000000000004</c:v>
                </c:pt>
                <c:pt idx="3">
                  <c:v>45.562500000000028</c:v>
                </c:pt>
                <c:pt idx="4">
                  <c:v>78.000000000000014</c:v>
                </c:pt>
                <c:pt idx="5">
                  <c:v>117.1875</c:v>
                </c:pt>
                <c:pt idx="6">
                  <c:v>162</c:v>
                </c:pt>
                <c:pt idx="7">
                  <c:v>211.3125</c:v>
                </c:pt>
                <c:pt idx="8">
                  <c:v>264</c:v>
                </c:pt>
                <c:pt idx="9">
                  <c:v>318.93749999999983</c:v>
                </c:pt>
                <c:pt idx="10">
                  <c:v>374.99999999999983</c:v>
                </c:pt>
                <c:pt idx="11">
                  <c:v>431.06249999999994</c:v>
                </c:pt>
                <c:pt idx="12">
                  <c:v>486</c:v>
                </c:pt>
                <c:pt idx="13">
                  <c:v>538.68750000000011</c:v>
                </c:pt>
                <c:pt idx="14">
                  <c:v>588</c:v>
                </c:pt>
                <c:pt idx="15">
                  <c:v>632.81249999999989</c:v>
                </c:pt>
                <c:pt idx="16">
                  <c:v>672.00000000000011</c:v>
                </c:pt>
                <c:pt idx="17">
                  <c:v>704.43749999999989</c:v>
                </c:pt>
                <c:pt idx="18">
                  <c:v>729.00000000000011</c:v>
                </c:pt>
                <c:pt idx="19">
                  <c:v>744.56249999999977</c:v>
                </c:pt>
                <c:pt idx="20">
                  <c:v>750</c:v>
                </c:pt>
              </c:numCache>
            </c:numRef>
          </c:yVal>
          <c:smooth val="1"/>
        </c:ser>
        <c:axId val="74531968"/>
        <c:axId val="74533888"/>
      </c:scatterChart>
      <c:valAx>
        <c:axId val="74531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Tempo (s)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4533888"/>
        <c:crosses val="autoZero"/>
        <c:crossBetween val="midCat"/>
      </c:valAx>
      <c:valAx>
        <c:axId val="74533888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Velocidade (mm/s)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4531968"/>
        <c:crosses val="autoZero"/>
        <c:crossBetween val="midCat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scatterChart>
        <c:scatterStyle val="smoothMarker"/>
        <c:ser>
          <c:idx val="0"/>
          <c:order val="0"/>
          <c:spPr>
            <a:ln w="76200"/>
          </c:spPr>
          <c:marker>
            <c:symbol val="none"/>
          </c:marker>
          <c:xVal>
            <c:numRef>
              <c:f>Plan2!$A$1:$A$30</c:f>
              <c:numCache>
                <c:formatCode>General</c:formatCode>
                <c:ptCount val="3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</c:numCache>
            </c:numRef>
          </c:xVal>
          <c:yVal>
            <c:numRef>
              <c:f>Plan2!$B$1:$B$30</c:f>
              <c:numCache>
                <c:formatCode>General</c:formatCode>
                <c:ptCount val="30"/>
                <c:pt idx="0">
                  <c:v>100.76960000000003</c:v>
                </c:pt>
                <c:pt idx="1">
                  <c:v>103.0368</c:v>
                </c:pt>
                <c:pt idx="2">
                  <c:v>106.73920000000003</c:v>
                </c:pt>
                <c:pt idx="3">
                  <c:v>111.81440000000002</c:v>
                </c:pt>
                <c:pt idx="4">
                  <c:v>118.2</c:v>
                </c:pt>
                <c:pt idx="5">
                  <c:v>125.8336</c:v>
                </c:pt>
                <c:pt idx="6">
                  <c:v>134.65280000000001</c:v>
                </c:pt>
                <c:pt idx="7">
                  <c:v>144.59520000000001</c:v>
                </c:pt>
                <c:pt idx="8">
                  <c:v>155.59840000000005</c:v>
                </c:pt>
                <c:pt idx="9">
                  <c:v>167.6</c:v>
                </c:pt>
                <c:pt idx="10">
                  <c:v>180.5376</c:v>
                </c:pt>
                <c:pt idx="11">
                  <c:v>194.34880000000001</c:v>
                </c:pt>
                <c:pt idx="12">
                  <c:v>208.97120000000001</c:v>
                </c:pt>
                <c:pt idx="13">
                  <c:v>224.34240000000005</c:v>
                </c:pt>
                <c:pt idx="14">
                  <c:v>240.4</c:v>
                </c:pt>
                <c:pt idx="15">
                  <c:v>257.08159999999975</c:v>
                </c:pt>
                <c:pt idx="16">
                  <c:v>274.32479999999993</c:v>
                </c:pt>
                <c:pt idx="17">
                  <c:v>292.06720000000001</c:v>
                </c:pt>
                <c:pt idx="18">
                  <c:v>310.24639999999988</c:v>
                </c:pt>
                <c:pt idx="19">
                  <c:v>328.8</c:v>
                </c:pt>
                <c:pt idx="20">
                  <c:v>347.66560000000015</c:v>
                </c:pt>
                <c:pt idx="21">
                  <c:v>366.78080000000006</c:v>
                </c:pt>
                <c:pt idx="22">
                  <c:v>386.08320000000003</c:v>
                </c:pt>
                <c:pt idx="23">
                  <c:v>405.5104</c:v>
                </c:pt>
                <c:pt idx="24">
                  <c:v>425</c:v>
                </c:pt>
                <c:pt idx="25">
                  <c:v>444.4896</c:v>
                </c:pt>
                <c:pt idx="26">
                  <c:v>463.91679999999985</c:v>
                </c:pt>
                <c:pt idx="27">
                  <c:v>483.2192</c:v>
                </c:pt>
                <c:pt idx="28">
                  <c:v>502.33440000000002</c:v>
                </c:pt>
                <c:pt idx="29">
                  <c:v>521.20000000000005</c:v>
                </c:pt>
              </c:numCache>
            </c:numRef>
          </c:yVal>
          <c:smooth val="1"/>
        </c:ser>
        <c:axId val="74556928"/>
        <c:axId val="74558848"/>
      </c:scatterChart>
      <c:valAx>
        <c:axId val="74556928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Distância</a:t>
                </a:r>
                <a:r>
                  <a:rPr lang="pt-BR" baseline="0"/>
                  <a:t> ao destino (cm)</a:t>
                </a:r>
                <a:endParaRPr lang="pt-BR"/>
              </a:p>
            </c:rich>
          </c:tx>
          <c:layout/>
        </c:title>
        <c:numFmt formatCode="General" sourceLinked="1"/>
        <c:majorTickMark val="none"/>
        <c:tickLblPos val="nextTo"/>
        <c:crossAx val="74558848"/>
        <c:crosses val="autoZero"/>
        <c:crossBetween val="midCat"/>
      </c:valAx>
      <c:valAx>
        <c:axId val="74558848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Velocidade (mm/s)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4556928"/>
        <c:crosses val="autoZero"/>
        <c:crossBetween val="midCat"/>
      </c:valAx>
    </c:plotArea>
    <c:plotVisOnly val="1"/>
  </c:chart>
  <c:spPr>
    <a:ln w="57150"/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scatterChart>
        <c:scatterStyle val="smoothMarker"/>
        <c:ser>
          <c:idx val="0"/>
          <c:order val="0"/>
          <c:spPr>
            <a:ln w="76200"/>
          </c:spPr>
          <c:marker>
            <c:symbol val="none"/>
          </c:marker>
          <c:xVal>
            <c:numRef>
              <c:f>Plan3!$A$1:$A$26</c:f>
              <c:numCache>
                <c:formatCode>General</c:formatCode>
                <c:ptCount val="26"/>
                <c:pt idx="0">
                  <c:v>20</c:v>
                </c:pt>
                <c:pt idx="1">
                  <c:v>22</c:v>
                </c:pt>
                <c:pt idx="2">
                  <c:v>24</c:v>
                </c:pt>
                <c:pt idx="3">
                  <c:v>26</c:v>
                </c:pt>
                <c:pt idx="4">
                  <c:v>28</c:v>
                </c:pt>
                <c:pt idx="5">
                  <c:v>30</c:v>
                </c:pt>
                <c:pt idx="6">
                  <c:v>32</c:v>
                </c:pt>
                <c:pt idx="7">
                  <c:v>34</c:v>
                </c:pt>
                <c:pt idx="8">
                  <c:v>36</c:v>
                </c:pt>
                <c:pt idx="9">
                  <c:v>38</c:v>
                </c:pt>
                <c:pt idx="10">
                  <c:v>40</c:v>
                </c:pt>
                <c:pt idx="11">
                  <c:v>42</c:v>
                </c:pt>
                <c:pt idx="12">
                  <c:v>44</c:v>
                </c:pt>
                <c:pt idx="13">
                  <c:v>46</c:v>
                </c:pt>
                <c:pt idx="14">
                  <c:v>48</c:v>
                </c:pt>
                <c:pt idx="15">
                  <c:v>50</c:v>
                </c:pt>
                <c:pt idx="16">
                  <c:v>52</c:v>
                </c:pt>
                <c:pt idx="17">
                  <c:v>54</c:v>
                </c:pt>
                <c:pt idx="18">
                  <c:v>56</c:v>
                </c:pt>
                <c:pt idx="19">
                  <c:v>58</c:v>
                </c:pt>
                <c:pt idx="20">
                  <c:v>60</c:v>
                </c:pt>
                <c:pt idx="21">
                  <c:v>62</c:v>
                </c:pt>
                <c:pt idx="22">
                  <c:v>64</c:v>
                </c:pt>
                <c:pt idx="23">
                  <c:v>66</c:v>
                </c:pt>
                <c:pt idx="24">
                  <c:v>68</c:v>
                </c:pt>
                <c:pt idx="25">
                  <c:v>70</c:v>
                </c:pt>
              </c:numCache>
            </c:numRef>
          </c:xVal>
          <c:yVal>
            <c:numRef>
              <c:f>Plan3!$B$1:$B$26</c:f>
              <c:numCache>
                <c:formatCode>General</c:formatCode>
                <c:ptCount val="26"/>
                <c:pt idx="0">
                  <c:v>5.8370863698087335E-14</c:v>
                </c:pt>
                <c:pt idx="1">
                  <c:v>53.991884411265296</c:v>
                </c:pt>
                <c:pt idx="2">
                  <c:v>98.761786943769309</c:v>
                </c:pt>
                <c:pt idx="3">
                  <c:v>137.00515205888124</c:v>
                </c:pt>
                <c:pt idx="4">
                  <c:v>170.38497511991199</c:v>
                </c:pt>
                <c:pt idx="5">
                  <c:v>199.99987553056576</c:v>
                </c:pt>
                <c:pt idx="6">
                  <c:v>226.6137160449631</c:v>
                </c:pt>
                <c:pt idx="7">
                  <c:v>250.77915250774495</c:v>
                </c:pt>
                <c:pt idx="8">
                  <c:v>272.90896939027647</c:v>
                </c:pt>
                <c:pt idx="9">
                  <c:v>293.3196293793174</c:v>
                </c:pt>
                <c:pt idx="10">
                  <c:v>312.25909103605193</c:v>
                </c:pt>
                <c:pt idx="11">
                  <c:v>329.92525702109759</c:v>
                </c:pt>
                <c:pt idx="12">
                  <c:v>346.4786019784504</c:v>
                </c:pt>
                <c:pt idx="13">
                  <c:v>362.05105344342343</c:v>
                </c:pt>
                <c:pt idx="14">
                  <c:v>376.75238553433974</c:v>
                </c:pt>
                <c:pt idx="15">
                  <c:v>390.67491716833973</c:v>
                </c:pt>
                <c:pt idx="16">
                  <c:v>403.89702726218189</c:v>
                </c:pt>
                <c:pt idx="17">
                  <c:v>416.48582730519769</c:v>
                </c:pt>
                <c:pt idx="18">
                  <c:v>428.49922263910349</c:v>
                </c:pt>
                <c:pt idx="19">
                  <c:v>439.98752291454929</c:v>
                </c:pt>
                <c:pt idx="20">
                  <c:v>450.99471510193536</c:v>
                </c:pt>
                <c:pt idx="21">
                  <c:v>461.55948050244848</c:v>
                </c:pt>
                <c:pt idx="22">
                  <c:v>471.7160151553183</c:v>
                </c:pt>
                <c:pt idx="23">
                  <c:v>481.4946975564668</c:v>
                </c:pt>
                <c:pt idx="24">
                  <c:v>490.92263656912769</c:v>
                </c:pt>
                <c:pt idx="25">
                  <c:v>500.02412443169607</c:v>
                </c:pt>
              </c:numCache>
            </c:numRef>
          </c:yVal>
          <c:smooth val="1"/>
        </c:ser>
        <c:axId val="83011840"/>
        <c:axId val="83296640"/>
      </c:scatterChart>
      <c:valAx>
        <c:axId val="83011840"/>
        <c:scaling>
          <c:orientation val="maxMin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Distância ao obstáculo</a:t>
                </a:r>
              </a:p>
            </c:rich>
          </c:tx>
          <c:layout>
            <c:manualLayout>
              <c:xMode val="edge"/>
              <c:yMode val="edge"/>
              <c:x val="0.35548140857392835"/>
              <c:y val="0.87868037328667292"/>
            </c:manualLayout>
          </c:layout>
        </c:title>
        <c:numFmt formatCode="General" sourceLinked="1"/>
        <c:majorTickMark val="none"/>
        <c:tickLblPos val="nextTo"/>
        <c:crossAx val="83296640"/>
        <c:crosses val="autoZero"/>
        <c:crossBetween val="midCat"/>
      </c:valAx>
      <c:valAx>
        <c:axId val="83296640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pt-BR"/>
                  <a:t>Velocidade (mm/s)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83011840"/>
        <c:crosses val="autoZero"/>
        <c:crossBetween val="midCat"/>
      </c:valAx>
    </c:plotArea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DE8F8-665A-4D76-9800-83EF0D7736D5}" type="datetimeFigureOut">
              <a:rPr lang="pt-BR" smtClean="0"/>
              <a:pPr/>
              <a:t>15/12/2009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1477B-6967-42F9-98F9-0C68B03937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1477B-6967-42F9-98F9-0C68B03937C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Processamento baixo</a:t>
            </a:r>
          </a:p>
          <a:p>
            <a:r>
              <a:rPr lang="pt-BR" dirty="0" smtClean="0"/>
              <a:t>Dificuldade com solos de baixo atrito</a:t>
            </a:r>
          </a:p>
          <a:p>
            <a:r>
              <a:rPr lang="pt-BR" dirty="0" smtClean="0"/>
              <a:t>Pouco eficaz quando o ambiente é muito povoado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28D8-C69B-4BF2-AB64-4D0E3BCAF472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 noChangeAspect="1"/>
          </p:cNvGrpSpPr>
          <p:nvPr userDrawn="1"/>
        </p:nvGrpSpPr>
        <p:grpSpPr bwMode="auto">
          <a:xfrm>
            <a:off x="7456488" y="76200"/>
            <a:ext cx="1068387" cy="1179513"/>
            <a:chOff x="5121" y="1412"/>
            <a:chExt cx="1980" cy="2185"/>
          </a:xfrm>
        </p:grpSpPr>
        <p:sp>
          <p:nvSpPr>
            <p:cNvPr id="65572" name="Text Box 36"/>
            <p:cNvSpPr txBox="1">
              <a:spLocks noChangeAspect="1" noChangeArrowheads="1"/>
            </p:cNvSpPr>
            <p:nvPr/>
          </p:nvSpPr>
          <p:spPr bwMode="auto">
            <a:xfrm>
              <a:off x="5121" y="3037"/>
              <a:ext cx="1980" cy="5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sz="700" b="1">
                  <a:latin typeface="Arial" charset="0"/>
                </a:rPr>
                <a:t>Laboratório de Técnicas Inteligentes - LTI</a:t>
              </a:r>
            </a:p>
          </p:txBody>
        </p:sp>
        <p:pic>
          <p:nvPicPr>
            <p:cNvPr id="65573" name="Picture 37" descr="lti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5140" y="1412"/>
              <a:ext cx="1960" cy="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5574" name="Rectangle 38"/>
          <p:cNvSpPr>
            <a:spLocks noChangeArrowheads="1"/>
          </p:cNvSpPr>
          <p:nvPr userDrawn="1"/>
        </p:nvSpPr>
        <p:spPr bwMode="auto">
          <a:xfrm>
            <a:off x="0" y="0"/>
            <a:ext cx="1366838" cy="48768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5" name="Rectangle 39"/>
          <p:cNvSpPr>
            <a:spLocks noChangeArrowheads="1"/>
          </p:cNvSpPr>
          <p:nvPr userDrawn="1"/>
        </p:nvSpPr>
        <p:spPr bwMode="ltGray">
          <a:xfrm>
            <a:off x="990600" y="4281488"/>
            <a:ext cx="7772400" cy="2144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6" name="Rectangle 40"/>
          <p:cNvSpPr>
            <a:spLocks noChangeArrowheads="1"/>
          </p:cNvSpPr>
          <p:nvPr userDrawn="1"/>
        </p:nvSpPr>
        <p:spPr bwMode="white">
          <a:xfrm>
            <a:off x="1090613" y="4387850"/>
            <a:ext cx="7543800" cy="1938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7" name="Rectangle 41"/>
          <p:cNvSpPr>
            <a:spLocks noChangeArrowheads="1"/>
          </p:cNvSpPr>
          <p:nvPr userDrawn="1"/>
        </p:nvSpPr>
        <p:spPr bwMode="auto">
          <a:xfrm>
            <a:off x="6273800" y="977900"/>
            <a:ext cx="2438400" cy="40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65578" name="Line 42"/>
          <p:cNvSpPr>
            <a:spLocks noChangeShapeType="1"/>
          </p:cNvSpPr>
          <p:nvPr userDrawn="1"/>
        </p:nvSpPr>
        <p:spPr bwMode="auto">
          <a:xfrm>
            <a:off x="609600" y="1447800"/>
            <a:ext cx="8077200" cy="0"/>
          </a:xfrm>
          <a:prstGeom prst="line">
            <a:avLst/>
          </a:prstGeom>
          <a:noFill/>
          <a:ln w="4445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65579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7321550" cy="2916238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5580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33913"/>
            <a:ext cx="6858000" cy="140811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pic>
        <p:nvPicPr>
          <p:cNvPr id="65581" name="Picture 45" descr="logo_u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347663"/>
            <a:ext cx="1303338" cy="519112"/>
          </a:xfrm>
          <a:prstGeom prst="rect">
            <a:avLst/>
          </a:prstGeom>
          <a:noFill/>
        </p:spPr>
      </p:pic>
      <p:pic>
        <p:nvPicPr>
          <p:cNvPr id="65582" name="Picture 46" descr="minerva_cabecalh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5963" y="127000"/>
            <a:ext cx="952500" cy="935038"/>
          </a:xfrm>
          <a:prstGeom prst="rect">
            <a:avLst/>
          </a:prstGeom>
          <a:noFill/>
        </p:spPr>
      </p:pic>
      <p:sp>
        <p:nvSpPr>
          <p:cNvPr id="65583" name="Text Box 47"/>
          <p:cNvSpPr txBox="1">
            <a:spLocks noChangeArrowheads="1"/>
          </p:cNvSpPr>
          <p:nvPr userDrawn="1"/>
        </p:nvSpPr>
        <p:spPr bwMode="auto">
          <a:xfrm>
            <a:off x="1660525" y="939800"/>
            <a:ext cx="13668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Universidade  de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São Paulo – USP</a:t>
            </a:r>
          </a:p>
        </p:txBody>
      </p:sp>
      <p:sp>
        <p:nvSpPr>
          <p:cNvPr id="65584" name="Text Box 48"/>
          <p:cNvSpPr txBox="1">
            <a:spLocks noChangeArrowheads="1"/>
          </p:cNvSpPr>
          <p:nvPr userDrawn="1"/>
        </p:nvSpPr>
        <p:spPr bwMode="auto">
          <a:xfrm>
            <a:off x="4289425" y="1049338"/>
            <a:ext cx="14160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Escola Politécnica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 userDrawn="1"/>
        </p:nvSpPr>
        <p:spPr bwMode="auto">
          <a:xfrm>
            <a:off x="6981825" y="939800"/>
            <a:ext cx="18129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Laboratório de Técnicas</a:t>
            </a:r>
          </a:p>
          <a:p>
            <a:pPr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1200">
                <a:latin typeface="Arial" charset="0"/>
              </a:rPr>
              <a:t>      Inteligentes – LTI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C76F7A-2DCE-4467-8035-0CB953FF828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26263" y="228600"/>
            <a:ext cx="2028825" cy="59039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935663" cy="59039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E19ED5-B1F8-47E4-B723-FFAAAA07DE4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B8CE6A-6587-4CA7-85CC-17AB845E2AC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972050" y="1524000"/>
            <a:ext cx="3983038" cy="22272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972050" y="3903663"/>
            <a:ext cx="3983038" cy="222885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0"/>
          </p:nvPr>
        </p:nvSpPr>
        <p:spPr>
          <a:xfrm>
            <a:off x="67818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75A9F99-E985-4DA5-8F1D-D57D9761427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62D880-6AF0-4701-9C11-64CF39A4AFC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8D19F5-E913-418A-A90D-8E876A2C46D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9814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72050" y="1524000"/>
            <a:ext cx="39830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E03BE-A6B0-4A3C-8F2C-5DD68E01B3C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ED3E2B-0F2F-46BA-A63E-A3C9380B8D8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99145E-9946-4A1C-BD96-E111BAD579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518FC6-42B3-4F5A-89E3-BB1B2B30419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37091C-88C5-4DA7-9255-D9EB994CBBE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5717B4-793F-4F0F-8136-7C2BCE35E74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41" name="Rectangle 29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95A3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grpSp>
        <p:nvGrpSpPr>
          <p:cNvPr id="2" name="Group 30"/>
          <p:cNvGrpSpPr>
            <a:grpSpLocks/>
          </p:cNvGrpSpPr>
          <p:nvPr userDrawn="1"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64543" name="Rectangle 31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4544" name="Line 32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2700">
              <a:solidFill>
                <a:srgbClr val="6666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4547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64548" name="Rectangle 3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81168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 userDrawn="1"/>
        </p:nvSpPr>
        <p:spPr bwMode="auto">
          <a:xfrm>
            <a:off x="7391400" y="6324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6455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63815938-F3FF-431E-94D7-D639ACFB078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chart" Target="../charts/chart3.xml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8.jpeg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SAURON</a:t>
            </a:r>
            <a:br>
              <a:rPr lang="pt-BR" dirty="0" smtClean="0"/>
            </a:br>
            <a:r>
              <a:rPr lang="pt-BR" dirty="0" smtClean="0"/>
              <a:t>Localização e Navegação de um Robô Móvel de Baixo Custo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numCol="2"/>
          <a:lstStyle/>
          <a:p>
            <a:r>
              <a:rPr lang="pt-BR" dirty="0" smtClean="0"/>
              <a:t>Felipe Godoy</a:t>
            </a:r>
          </a:p>
          <a:p>
            <a:r>
              <a:rPr lang="pt-BR" dirty="0" smtClean="0"/>
              <a:t>Pedro d’Aquino</a:t>
            </a:r>
          </a:p>
          <a:p>
            <a:r>
              <a:rPr lang="pt-BR" dirty="0" smtClean="0"/>
              <a:t>Rafael da Silva</a:t>
            </a:r>
          </a:p>
          <a:p>
            <a:r>
              <a:rPr lang="pt-BR" dirty="0" smtClean="0"/>
              <a:t>Rafael Ruppel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357554" y="1643050"/>
            <a:ext cx="248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Computex</a:t>
            </a:r>
            <a:r>
              <a:rPr lang="pt-BR" sz="1200" dirty="0" smtClean="0"/>
              <a:t> </a:t>
            </a:r>
            <a:r>
              <a:rPr lang="pt-BR" sz="1200" dirty="0" err="1" smtClean="0"/>
              <a:t>Corporation</a:t>
            </a:r>
            <a:r>
              <a:rPr lang="pt-BR" sz="1200" smtClean="0"/>
              <a:t> apresenta</a:t>
            </a:r>
            <a:r>
              <a:rPr lang="pt-BR" sz="1200" dirty="0" smtClean="0"/>
              <a:t>:</a:t>
            </a: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Correção de estimativas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 t="1663" b="239"/>
          <a:stretch>
            <a:fillRect/>
          </a:stretch>
        </p:blipFill>
        <p:spPr bwMode="auto">
          <a:xfrm>
            <a:off x="585768" y="2357430"/>
            <a:ext cx="855823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Observação: </a:t>
            </a:r>
            <a:r>
              <a:rPr lang="pt-BR" dirty="0" smtClean="0"/>
              <a:t>Sonares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1762124"/>
          </a:xfrm>
        </p:spPr>
        <p:txBody>
          <a:bodyPr/>
          <a:lstStyle/>
          <a:p>
            <a:r>
              <a:rPr lang="pt-BR" dirty="0" smtClean="0"/>
              <a:t>Dois modelos</a:t>
            </a:r>
          </a:p>
          <a:p>
            <a:pPr lvl="1"/>
            <a:r>
              <a:rPr lang="pt-BR" dirty="0" smtClean="0"/>
              <a:t>Associações (BARRA, 2007)</a:t>
            </a:r>
          </a:p>
          <a:p>
            <a:pPr lvl="1"/>
            <a:r>
              <a:rPr lang="pt-BR" dirty="0" smtClean="0"/>
              <a:t>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" name="Espaço Reservado para Número de Slide 4"/>
          <p:cNvSpPr txBox="1">
            <a:spLocks/>
          </p:cNvSpPr>
          <p:nvPr/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0C83D1-8472-4BA4-A180-CA9099572E8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09600" y="3429000"/>
            <a:ext cx="8534400" cy="3429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H="1">
            <a:off x="609600" y="4191000"/>
            <a:ext cx="4495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5105400" y="34290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124575" y="4267200"/>
            <a:ext cx="1343025" cy="1295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V="1">
            <a:off x="3121025" y="4191000"/>
            <a:ext cx="79375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838200" y="5410200"/>
            <a:ext cx="1343025" cy="1295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 rot="19467740">
            <a:off x="1330325" y="5870575"/>
            <a:ext cx="3937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rot="16745747">
            <a:off x="1550194" y="5920581"/>
            <a:ext cx="115888" cy="79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2" name="Oval 16"/>
          <p:cNvSpPr>
            <a:spLocks noChangeArrowheads="1"/>
          </p:cNvSpPr>
          <p:nvPr/>
        </p:nvSpPr>
        <p:spPr bwMode="auto">
          <a:xfrm>
            <a:off x="2144713" y="4953000"/>
            <a:ext cx="1817687" cy="533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 rot="19467740">
            <a:off x="2882900" y="5032375"/>
            <a:ext cx="3937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rot="16745747">
            <a:off x="3102769" y="5082381"/>
            <a:ext cx="115888" cy="79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5381625" y="4953000"/>
            <a:ext cx="790575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 flipH="1" flipV="1">
            <a:off x="5022850" y="4191000"/>
            <a:ext cx="15875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Oval 21"/>
          <p:cNvSpPr>
            <a:spLocks noChangeArrowheads="1"/>
          </p:cNvSpPr>
          <p:nvPr/>
        </p:nvSpPr>
        <p:spPr bwMode="auto">
          <a:xfrm>
            <a:off x="4933950" y="4648200"/>
            <a:ext cx="552450" cy="533400"/>
          </a:xfrm>
          <a:prstGeom prst="ellipse">
            <a:avLst/>
          </a:prstGeom>
          <a:gradFill rotWithShape="1">
            <a:gsLst>
              <a:gs pos="0">
                <a:srgbClr val="FF7C80">
                  <a:alpha val="67000"/>
                </a:srgbClr>
              </a:gs>
              <a:gs pos="100000">
                <a:srgbClr val="FF7C80">
                  <a:gamma/>
                  <a:shade val="100000"/>
                  <a:invGamma/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 rot="365752">
            <a:off x="5014913" y="4722813"/>
            <a:ext cx="395287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rot="19181824">
            <a:off x="5253038" y="4878388"/>
            <a:ext cx="120650" cy="76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 do Sonar Baseado em 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2333628"/>
          </a:xfrm>
        </p:spPr>
        <p:txBody>
          <a:bodyPr/>
          <a:lstStyle/>
          <a:p>
            <a:r>
              <a:rPr lang="pt-BR" dirty="0" smtClean="0"/>
              <a:t>Baseado em (BARRA, 2007)</a:t>
            </a:r>
            <a:endParaRPr lang="pt-BR" dirty="0" smtClean="0"/>
          </a:p>
          <a:p>
            <a:r>
              <a:rPr lang="pt-BR" dirty="0" smtClean="0"/>
              <a:t>Associa </a:t>
            </a:r>
            <a:r>
              <a:rPr lang="pt-BR" dirty="0" smtClean="0"/>
              <a:t>leituras a uma parede</a:t>
            </a:r>
          </a:p>
          <a:p>
            <a:pPr lvl="1"/>
            <a:r>
              <a:rPr lang="pt-BR" dirty="0" smtClean="0"/>
              <a:t>Histórico de medidas validadas</a:t>
            </a:r>
          </a:p>
          <a:p>
            <a:pPr lvl="1"/>
            <a:r>
              <a:rPr lang="pt-BR" dirty="0" smtClean="0"/>
              <a:t>Critérios rigorosos: robustez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6781800" y="6372224"/>
            <a:ext cx="1931612" cy="409575"/>
          </a:xfrm>
        </p:spPr>
        <p:txBody>
          <a:bodyPr/>
          <a:lstStyle/>
          <a:p>
            <a:fld id="{0662D880-6AF0-4701-9C11-64CF39A4AFC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Espaço Reservado para Número de Slide 4"/>
          <p:cNvSpPr txBox="1">
            <a:spLocks/>
          </p:cNvSpPr>
          <p:nvPr/>
        </p:nvSpPr>
        <p:spPr bwMode="auto">
          <a:xfrm>
            <a:off x="6781800" y="6372224"/>
            <a:ext cx="193161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1D7F9B-D65F-4AFA-AA8F-931B4DB684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AutoShape 47"/>
          <p:cNvSpPr>
            <a:spLocks noChangeArrowheads="1"/>
          </p:cNvSpPr>
          <p:nvPr/>
        </p:nvSpPr>
        <p:spPr bwMode="auto">
          <a:xfrm flipV="1">
            <a:off x="2853426" y="5353452"/>
            <a:ext cx="1385892" cy="564214"/>
          </a:xfrm>
          <a:prstGeom prst="rtTriangle">
            <a:avLst/>
          </a:prstGeom>
          <a:solidFill>
            <a:srgbClr val="FFFFCC">
              <a:alpha val="28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857356" y="5643578"/>
            <a:ext cx="593954" cy="3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/>
              <a:t>D</a:t>
            </a:r>
            <a:r>
              <a:rPr lang="pt-BR" sz="1400" b="1" dirty="0"/>
              <a:t>12</a:t>
            </a:r>
            <a:endParaRPr lang="en-US" sz="1400" b="1" dirty="0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357554" y="5214950"/>
            <a:ext cx="593954" cy="3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/>
              <a:t>D</a:t>
            </a:r>
            <a:r>
              <a:rPr lang="pt-BR" sz="1400" b="1" dirty="0"/>
              <a:t>23</a:t>
            </a:r>
            <a:endParaRPr lang="en-US" sz="1400" b="1" dirty="0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4071934" y="4643446"/>
            <a:ext cx="527959" cy="30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/>
              <a:t>R</a:t>
            </a:r>
            <a:r>
              <a:rPr lang="pt-BR" sz="1400" b="1" dirty="0"/>
              <a:t>3</a:t>
            </a:r>
            <a:endParaRPr lang="en-US" sz="1400" b="1" dirty="0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401539" y="4601166"/>
            <a:ext cx="527959" cy="3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R</a:t>
            </a:r>
            <a:r>
              <a:rPr lang="pt-BR" sz="1400" b="1"/>
              <a:t>1</a:t>
            </a:r>
            <a:endParaRPr lang="en-US" sz="1400" b="1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2714612" y="4572008"/>
            <a:ext cx="527959" cy="3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 dirty="0"/>
              <a:t>R</a:t>
            </a:r>
            <a:r>
              <a:rPr lang="pt-BR" sz="1400" b="1" dirty="0"/>
              <a:t>2</a:t>
            </a:r>
            <a:endParaRPr lang="en-US" sz="1400" b="1" dirty="0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5286380" y="5000636"/>
            <a:ext cx="395969" cy="37614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rot="18900000">
            <a:off x="5484364" y="5126017"/>
            <a:ext cx="197985" cy="6269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609601" y="4036952"/>
            <a:ext cx="8534399" cy="3499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V="1">
            <a:off x="741591" y="3848880"/>
            <a:ext cx="197985" cy="18807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V="1">
            <a:off x="939575" y="3848880"/>
            <a:ext cx="197985" cy="18807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V="1">
            <a:off x="1137560" y="3848880"/>
            <a:ext cx="197985" cy="18807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H="1">
            <a:off x="675596" y="4071942"/>
            <a:ext cx="7968370" cy="272339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 flipH="1">
            <a:off x="1401539" y="4036932"/>
            <a:ext cx="659935" cy="244494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Arc 31"/>
          <p:cNvSpPr>
            <a:spLocks/>
          </p:cNvSpPr>
          <p:nvPr/>
        </p:nvSpPr>
        <p:spPr bwMode="auto">
          <a:xfrm flipH="1">
            <a:off x="8072462" y="4057302"/>
            <a:ext cx="329974" cy="191990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7742487" y="3981551"/>
            <a:ext cx="329974" cy="37614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 b="1">
                <a:latin typeface="Symbol" pitchFamily="18" charset="2"/>
              </a:rPr>
              <a:t>a</a:t>
            </a:r>
            <a:endParaRPr lang="en-US" sz="2400" b="1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H="1">
            <a:off x="1428728" y="6000768"/>
            <a:ext cx="14518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 flipH="1">
            <a:off x="3000364" y="5572140"/>
            <a:ext cx="1314454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6" name="Oval 41"/>
          <p:cNvSpPr>
            <a:spLocks noChangeArrowheads="1"/>
          </p:cNvSpPr>
          <p:nvPr/>
        </p:nvSpPr>
        <p:spPr bwMode="auto">
          <a:xfrm>
            <a:off x="2643174" y="5857892"/>
            <a:ext cx="395969" cy="376143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rot="18900000">
            <a:off x="2841159" y="5983272"/>
            <a:ext cx="197985" cy="6269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8" name="Oval 43"/>
          <p:cNvSpPr>
            <a:spLocks noChangeArrowheads="1"/>
          </p:cNvSpPr>
          <p:nvPr/>
        </p:nvSpPr>
        <p:spPr bwMode="auto">
          <a:xfrm>
            <a:off x="1214414" y="6357958"/>
            <a:ext cx="395969" cy="376143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 rot="18900000">
            <a:off x="1412398" y="6483339"/>
            <a:ext cx="197985" cy="6269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Oval 45"/>
          <p:cNvSpPr>
            <a:spLocks noChangeArrowheads="1"/>
          </p:cNvSpPr>
          <p:nvPr/>
        </p:nvSpPr>
        <p:spPr bwMode="auto">
          <a:xfrm>
            <a:off x="4143372" y="5357826"/>
            <a:ext cx="395969" cy="376143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tint val="29020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 rot="18900000">
            <a:off x="4341357" y="5483207"/>
            <a:ext cx="197985" cy="62690"/>
          </a:xfrm>
          <a:prstGeom prst="line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5031256" y="5416142"/>
            <a:ext cx="2177830" cy="3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35" name="Line 52"/>
          <p:cNvSpPr>
            <a:spLocks noChangeShapeType="1"/>
          </p:cNvSpPr>
          <p:nvPr/>
        </p:nvSpPr>
        <p:spPr bwMode="auto">
          <a:xfrm flipV="1">
            <a:off x="5946328" y="4937946"/>
            <a:ext cx="395969" cy="18807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 flipV="1">
            <a:off x="807586" y="6669952"/>
            <a:ext cx="395969" cy="18807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 flipH="1">
            <a:off x="2857487" y="4036932"/>
            <a:ext cx="544497" cy="203527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 flipH="1">
            <a:off x="4357686" y="4000504"/>
            <a:ext cx="350582" cy="157163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9" name="Arc 31"/>
          <p:cNvSpPr>
            <a:spLocks/>
          </p:cNvSpPr>
          <p:nvPr/>
        </p:nvSpPr>
        <p:spPr bwMode="auto">
          <a:xfrm flipH="1">
            <a:off x="4527778" y="4094266"/>
            <a:ext cx="329974" cy="191990"/>
          </a:xfrm>
          <a:custGeom>
            <a:avLst/>
            <a:gdLst>
              <a:gd name="G0" fmla="+- 0 0 0"/>
              <a:gd name="G1" fmla="+- 3472 0 0"/>
              <a:gd name="G2" fmla="+- 21600 0 0"/>
              <a:gd name="T0" fmla="*/ 21319 w 21600"/>
              <a:gd name="T1" fmla="*/ 0 h 13240"/>
              <a:gd name="T2" fmla="*/ 19265 w 21600"/>
              <a:gd name="T3" fmla="*/ 13240 h 13240"/>
              <a:gd name="T4" fmla="*/ 0 w 21600"/>
              <a:gd name="T5" fmla="*/ 3472 h 13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240" fill="none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</a:path>
              <a:path w="21600" h="13240" stroke="0" extrusionOk="0">
                <a:moveTo>
                  <a:pt x="21319" y="-1"/>
                </a:moveTo>
                <a:cubicBezTo>
                  <a:pt x="21506" y="1147"/>
                  <a:pt x="21600" y="2308"/>
                  <a:pt x="21600" y="3472"/>
                </a:cubicBezTo>
                <a:cubicBezTo>
                  <a:pt x="21600" y="6866"/>
                  <a:pt x="20800" y="10212"/>
                  <a:pt x="19265" y="13240"/>
                </a:cubicBezTo>
                <a:lnTo>
                  <a:pt x="0" y="347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4165074" y="3978159"/>
            <a:ext cx="329974" cy="37614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="1" dirty="0" smtClean="0">
                <a:latin typeface="Times New Roman"/>
                <a:cs typeface="Times New Roman"/>
              </a:rPr>
              <a:t>β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Simples de Observação do Sonar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786" y="1500174"/>
            <a:ext cx="8116888" cy="2357454"/>
          </a:xfrm>
        </p:spPr>
        <p:txBody>
          <a:bodyPr/>
          <a:lstStyle/>
          <a:p>
            <a:r>
              <a:rPr lang="pt-BR" dirty="0" smtClean="0"/>
              <a:t>Motivação: mau desempenho do modelo de observação baseado em associações (baixa taxa de correções)</a:t>
            </a:r>
          </a:p>
          <a:p>
            <a:r>
              <a:rPr lang="pt-BR" dirty="0" smtClean="0"/>
              <a:t>Sem histórico, validação e associação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9600" y="3786190"/>
            <a:ext cx="8534400" cy="307181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609600" y="4191000"/>
            <a:ext cx="4495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5076825" y="3781424"/>
            <a:ext cx="0" cy="40481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124575" y="4267200"/>
            <a:ext cx="1343025" cy="1295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4357687" y="4214818"/>
            <a:ext cx="71438" cy="766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27" name="Grupo 26"/>
          <p:cNvGrpSpPr/>
          <p:nvPr/>
        </p:nvGrpSpPr>
        <p:grpSpPr>
          <a:xfrm>
            <a:off x="3643306" y="4572008"/>
            <a:ext cx="1343025" cy="1295400"/>
            <a:chOff x="3643306" y="4572008"/>
            <a:chExt cx="1343025" cy="1295400"/>
          </a:xfrm>
        </p:grpSpPr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643306" y="4572008"/>
              <a:ext cx="1343025" cy="1295400"/>
            </a:xfrm>
            <a:prstGeom prst="ellipse">
              <a:avLst/>
            </a:prstGeom>
            <a:gradFill rotWithShape="1">
              <a:gsLst>
                <a:gs pos="0">
                  <a:srgbClr val="FF7C80">
                    <a:alpha val="67000"/>
                  </a:srgbClr>
                </a:gs>
                <a:gs pos="100000">
                  <a:srgbClr val="FF7C80">
                    <a:gamma/>
                    <a:shade val="100000"/>
                    <a:invGamma/>
                    <a:alpha val="2000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 rot="19467740">
              <a:off x="4135431" y="5032383"/>
              <a:ext cx="3937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rot="16745747">
              <a:off x="4355300" y="5082389"/>
              <a:ext cx="115888" cy="79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3400417" y="4951423"/>
            <a:ext cx="1817687" cy="533400"/>
            <a:chOff x="5214942" y="6072206"/>
            <a:chExt cx="1817687" cy="533400"/>
          </a:xfrm>
        </p:grpSpPr>
        <p:grpSp>
          <p:nvGrpSpPr>
            <p:cNvPr id="29" name="Grupo 28"/>
            <p:cNvGrpSpPr/>
            <p:nvPr/>
          </p:nvGrpSpPr>
          <p:grpSpPr>
            <a:xfrm>
              <a:off x="5214942" y="6072206"/>
              <a:ext cx="1817687" cy="533400"/>
              <a:chOff x="5214942" y="6072206"/>
              <a:chExt cx="1817687" cy="533400"/>
            </a:xfrm>
          </p:grpSpPr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5214942" y="6072206"/>
                <a:ext cx="1817687" cy="533400"/>
              </a:xfrm>
              <a:prstGeom prst="ellipse">
                <a:avLst/>
              </a:prstGeom>
              <a:gradFill rotWithShape="1">
                <a:gsLst>
                  <a:gs pos="0">
                    <a:srgbClr val="FF7C80">
                      <a:alpha val="67000"/>
                    </a:srgbClr>
                  </a:gs>
                  <a:gs pos="100000">
                    <a:srgbClr val="FF7C80">
                      <a:gamma/>
                      <a:shade val="100000"/>
                      <a:invGamma/>
                      <a:alpha val="2000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 rot="19467740">
                <a:off x="5953129" y="6151581"/>
                <a:ext cx="3937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 rot="16745747">
              <a:off x="6172998" y="6201587"/>
              <a:ext cx="115888" cy="793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4500562" y="5000636"/>
            <a:ext cx="1643074" cy="21431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4057646" y="4957773"/>
            <a:ext cx="552450" cy="533400"/>
            <a:chOff x="7224794" y="6088942"/>
            <a:chExt cx="552450" cy="533400"/>
          </a:xfrm>
        </p:grpSpPr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7224794" y="6088942"/>
              <a:ext cx="552450" cy="533400"/>
            </a:xfrm>
            <a:prstGeom prst="ellipse">
              <a:avLst/>
            </a:prstGeom>
            <a:gradFill rotWithShape="1">
              <a:gsLst>
                <a:gs pos="0">
                  <a:srgbClr val="FF7C80">
                    <a:alpha val="67000"/>
                  </a:srgbClr>
                </a:gs>
                <a:gs pos="100000">
                  <a:srgbClr val="FF7C80">
                    <a:gamma/>
                    <a:shade val="100000"/>
                    <a:invGamma/>
                    <a:alpha val="2000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Oval 17"/>
            <p:cNvSpPr>
              <a:spLocks noChangeArrowheads="1"/>
            </p:cNvSpPr>
            <p:nvPr/>
          </p:nvSpPr>
          <p:spPr bwMode="auto">
            <a:xfrm rot="365752">
              <a:off x="7305757" y="6163555"/>
              <a:ext cx="395287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rot="19181824">
              <a:off x="7543882" y="6319130"/>
              <a:ext cx="12065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o 96"/>
          <p:cNvGrpSpPr/>
          <p:nvPr/>
        </p:nvGrpSpPr>
        <p:grpSpPr>
          <a:xfrm>
            <a:off x="1428728" y="4786322"/>
            <a:ext cx="939821" cy="500066"/>
            <a:chOff x="1428728" y="4786322"/>
            <a:chExt cx="939821" cy="500066"/>
          </a:xfrm>
        </p:grpSpPr>
        <p:sp>
          <p:nvSpPr>
            <p:cNvPr id="28" name="Retângulo 27"/>
            <p:cNvSpPr/>
            <p:nvPr/>
          </p:nvSpPr>
          <p:spPr bwMode="auto">
            <a:xfrm>
              <a:off x="1428728" y="4786322"/>
              <a:ext cx="928694" cy="500066"/>
            </a:xfrm>
            <a:prstGeom prst="rect">
              <a:avLst/>
            </a:pr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66" name="Conector reto 65"/>
            <p:cNvCxnSpPr>
              <a:stCxn id="28" idx="1"/>
            </p:cNvCxnSpPr>
            <p:nvPr/>
          </p:nvCxnSpPr>
          <p:spPr bwMode="auto">
            <a:xfrm rot="10800000" flipH="1">
              <a:off x="1428728" y="4786323"/>
              <a:ext cx="214314" cy="25003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Conector reto 66"/>
            <p:cNvCxnSpPr/>
            <p:nvPr/>
          </p:nvCxnSpPr>
          <p:spPr bwMode="auto">
            <a:xfrm rot="5400000" flipH="1" flipV="1">
              <a:off x="1421601" y="4799821"/>
              <a:ext cx="377816" cy="35081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Conector reto 67"/>
            <p:cNvCxnSpPr/>
            <p:nvPr/>
          </p:nvCxnSpPr>
          <p:spPr bwMode="auto">
            <a:xfrm rot="5400000" flipH="1" flipV="1">
              <a:off x="1475560" y="4810928"/>
              <a:ext cx="493714" cy="4445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Conector reto 68"/>
            <p:cNvCxnSpPr/>
            <p:nvPr/>
          </p:nvCxnSpPr>
          <p:spPr bwMode="auto">
            <a:xfrm rot="5400000" flipH="1" flipV="1">
              <a:off x="1605736" y="4823628"/>
              <a:ext cx="496887" cy="42227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Conector reto 69"/>
            <p:cNvCxnSpPr/>
            <p:nvPr/>
          </p:nvCxnSpPr>
          <p:spPr bwMode="auto">
            <a:xfrm rot="5400000" flipH="1" flipV="1">
              <a:off x="1758537" y="4843857"/>
              <a:ext cx="486582" cy="3905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Conector reto 79"/>
            <p:cNvCxnSpPr/>
            <p:nvPr/>
          </p:nvCxnSpPr>
          <p:spPr bwMode="auto">
            <a:xfrm rot="5400000" flipH="1" flipV="1">
              <a:off x="1880775" y="4834341"/>
              <a:ext cx="486582" cy="3905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Conector reto 80"/>
            <p:cNvCxnSpPr/>
            <p:nvPr/>
          </p:nvCxnSpPr>
          <p:spPr bwMode="auto">
            <a:xfrm rot="5400000" flipH="1" flipV="1">
              <a:off x="2007395" y="4936336"/>
              <a:ext cx="385765" cy="3143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ector reto 81"/>
            <p:cNvCxnSpPr/>
            <p:nvPr/>
          </p:nvCxnSpPr>
          <p:spPr bwMode="auto">
            <a:xfrm rot="5400000" flipH="1" flipV="1">
              <a:off x="2166937" y="5084764"/>
              <a:ext cx="230188" cy="17303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Simples de Observação do Sonar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1404934"/>
          </a:xfrm>
        </p:spPr>
        <p:txBody>
          <a:bodyPr/>
          <a:lstStyle/>
          <a:p>
            <a:r>
              <a:rPr lang="pt-BR" dirty="0" smtClean="0"/>
              <a:t>Resultado: alta taxa de correções, mas baixa robustez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98" name="Grupo 97"/>
          <p:cNvGrpSpPr/>
          <p:nvPr/>
        </p:nvGrpSpPr>
        <p:grpSpPr>
          <a:xfrm>
            <a:off x="857224" y="3429000"/>
            <a:ext cx="2214578" cy="214314"/>
            <a:chOff x="857224" y="3429000"/>
            <a:chExt cx="2214578" cy="214314"/>
          </a:xfrm>
        </p:grpSpPr>
        <p:cxnSp>
          <p:nvCxnSpPr>
            <p:cNvPr id="17" name="Conector reto 16"/>
            <p:cNvCxnSpPr/>
            <p:nvPr/>
          </p:nvCxnSpPr>
          <p:spPr bwMode="auto">
            <a:xfrm>
              <a:off x="857224" y="3643314"/>
              <a:ext cx="22145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Conector reto 18"/>
            <p:cNvCxnSpPr/>
            <p:nvPr/>
          </p:nvCxnSpPr>
          <p:spPr bwMode="auto">
            <a:xfrm flipV="1">
              <a:off x="857224" y="3429000"/>
              <a:ext cx="285752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Conector reto 19"/>
            <p:cNvCxnSpPr/>
            <p:nvPr/>
          </p:nvCxnSpPr>
          <p:spPr bwMode="auto">
            <a:xfrm flipV="1">
              <a:off x="1000100" y="3429000"/>
              <a:ext cx="285752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Conector reto 20"/>
            <p:cNvCxnSpPr/>
            <p:nvPr/>
          </p:nvCxnSpPr>
          <p:spPr bwMode="auto">
            <a:xfrm flipV="1">
              <a:off x="1142976" y="3429000"/>
              <a:ext cx="285752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3" name="Conector de seta reta 22"/>
          <p:cNvCxnSpPr/>
          <p:nvPr/>
        </p:nvCxnSpPr>
        <p:spPr bwMode="auto">
          <a:xfrm rot="5400000" flipH="1" flipV="1">
            <a:off x="675382" y="4844903"/>
            <a:ext cx="2435386" cy="322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571472" y="3714752"/>
            <a:ext cx="12144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/>
                </a:solidFill>
              </a:rPr>
              <a:t>Observação esperada</a:t>
            </a:r>
            <a:endParaRPr lang="pt-BR" sz="1400" dirty="0">
              <a:solidFill>
                <a:schemeClr val="tx2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357422" y="4786322"/>
            <a:ext cx="96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Obstáculo dinâmico</a:t>
            </a:r>
            <a:endParaRPr lang="pt-BR" sz="14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ector de seta reta 34"/>
          <p:cNvCxnSpPr/>
          <p:nvPr/>
        </p:nvCxnSpPr>
        <p:spPr bwMode="auto">
          <a:xfrm rot="5400000">
            <a:off x="1480139" y="5682677"/>
            <a:ext cx="809613" cy="170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39" name="CaixaDeTexto 38"/>
          <p:cNvSpPr txBox="1"/>
          <p:nvPr/>
        </p:nvSpPr>
        <p:spPr>
          <a:xfrm>
            <a:off x="571472" y="5429264"/>
            <a:ext cx="12144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B050"/>
                </a:solidFill>
              </a:rPr>
              <a:t>Observação real</a:t>
            </a:r>
            <a:endParaRPr lang="pt-BR" sz="1400" dirty="0">
              <a:solidFill>
                <a:srgbClr val="00B050"/>
              </a:solidFill>
            </a:endParaRPr>
          </a:p>
        </p:txBody>
      </p:sp>
      <p:sp>
        <p:nvSpPr>
          <p:cNvPr id="40" name="Chave direita 39"/>
          <p:cNvSpPr/>
          <p:nvPr/>
        </p:nvSpPr>
        <p:spPr bwMode="auto">
          <a:xfrm>
            <a:off x="1928794" y="3643314"/>
            <a:ext cx="571504" cy="1643074"/>
          </a:xfrm>
          <a:prstGeom prst="rightBrace">
            <a:avLst>
              <a:gd name="adj1" fmla="val 30594"/>
              <a:gd name="adj2" fmla="val 49420"/>
            </a:avLst>
          </a:prstGeom>
          <a:noFill/>
          <a:ln w="38100" cap="flat" cmpd="sng" algn="ctr">
            <a:solidFill>
              <a:schemeClr val="tx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2643174" y="4286256"/>
            <a:ext cx="934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</a:rPr>
              <a:t>Diferença</a:t>
            </a:r>
            <a:endParaRPr lang="pt-BR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3" name="Espaço Reservado para Conteúdo 2"/>
          <p:cNvSpPr txBox="1">
            <a:spLocks/>
          </p:cNvSpPr>
          <p:nvPr/>
        </p:nvSpPr>
        <p:spPr bwMode="auto">
          <a:xfrm>
            <a:off x="714348" y="2571744"/>
            <a:ext cx="811688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3200" dirty="0" smtClean="0"/>
              <a:t>Solução: covariância da medida variável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601" y="3429000"/>
            <a:ext cx="5564399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5" name="Grupo 104"/>
          <p:cNvGrpSpPr/>
          <p:nvPr/>
        </p:nvGrpSpPr>
        <p:grpSpPr>
          <a:xfrm>
            <a:off x="642910" y="6072206"/>
            <a:ext cx="2727093" cy="714380"/>
            <a:chOff x="642910" y="6072206"/>
            <a:chExt cx="2727093" cy="714380"/>
          </a:xfrm>
        </p:grpSpPr>
        <p:sp>
          <p:nvSpPr>
            <p:cNvPr id="15" name="Hexágono 14"/>
            <p:cNvSpPr/>
            <p:nvPr/>
          </p:nvSpPr>
          <p:spPr bwMode="auto">
            <a:xfrm>
              <a:off x="1678761" y="6072206"/>
              <a:ext cx="428628" cy="357190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642910" y="6478809"/>
              <a:ext cx="2727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>
                  <a:solidFill>
                    <a:srgbClr val="FF0000"/>
                  </a:solidFill>
                </a:rPr>
                <a:t>Postura estimada = postura real</a:t>
              </a:r>
              <a:endParaRPr lang="pt-BR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0" name="Hexágono 99"/>
          <p:cNvSpPr/>
          <p:nvPr/>
        </p:nvSpPr>
        <p:spPr bwMode="auto">
          <a:xfrm>
            <a:off x="1678760" y="4405319"/>
            <a:ext cx="428628" cy="357190"/>
          </a:xfrm>
          <a:prstGeom prst="hexagon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Hexágono 105"/>
          <p:cNvSpPr/>
          <p:nvPr/>
        </p:nvSpPr>
        <p:spPr bwMode="auto">
          <a:xfrm>
            <a:off x="1678760" y="6000768"/>
            <a:ext cx="428628" cy="357190"/>
          </a:xfrm>
          <a:prstGeom prst="hexagon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7" name="Conector de seta reta 106"/>
          <p:cNvCxnSpPr/>
          <p:nvPr/>
        </p:nvCxnSpPr>
        <p:spPr bwMode="auto">
          <a:xfrm rot="5400000">
            <a:off x="1345182" y="4018965"/>
            <a:ext cx="809613" cy="170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39" grpId="0"/>
      <p:bldP spid="40" grpId="0" animBg="1"/>
      <p:bldP spid="41" grpId="0"/>
      <p:bldP spid="93" grpId="0"/>
      <p:bldP spid="100" grpId="1" animBg="1"/>
      <p:bldP spid="100" grpId="4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500694" y="4786322"/>
          <a:ext cx="2145117" cy="528215"/>
        </p:xfrm>
        <a:graphic>
          <a:graphicData uri="http://schemas.openxmlformats.org/presentationml/2006/ole">
            <p:oleObj spid="_x0000_s84994" name="Equação" r:id="rId3" imgW="927000" imgH="228600" progId="Equation.3">
              <p:embed/>
            </p:oleObj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718480" y="2428868"/>
          <a:ext cx="6701477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Conector reto 7"/>
          <p:cNvCxnSpPr/>
          <p:nvPr/>
        </p:nvCxnSpPr>
        <p:spPr bwMode="auto">
          <a:xfrm rot="5400000" flipH="1" flipV="1">
            <a:off x="3365423" y="5064205"/>
            <a:ext cx="8415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000232" y="4786322"/>
          <a:ext cx="1147154" cy="469748"/>
        </p:xfrm>
        <a:graphic>
          <a:graphicData uri="http://schemas.openxmlformats.org/presentationml/2006/ole">
            <p:oleObj spid="_x0000_s84995" name="Equação" r:id="rId5" imgW="495000" imgH="20304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428992" y="4357694"/>
          <a:ext cx="816517" cy="294349"/>
        </p:xfrm>
        <a:graphic>
          <a:graphicData uri="http://schemas.openxmlformats.org/presentationml/2006/ole">
            <p:oleObj spid="_x0000_s84996" name="Equação" r:id="rId6" imgW="49500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Observação: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Estímulo visual usado: retas verticais</a:t>
            </a:r>
          </a:p>
          <a:p>
            <a:r>
              <a:rPr lang="pt-BR" dirty="0" smtClean="0"/>
              <a:t>Modelo de câmera </a:t>
            </a:r>
            <a:r>
              <a:rPr lang="pt-BR" i="1" dirty="0" err="1" smtClean="0"/>
              <a:t>pinhole</a:t>
            </a:r>
            <a:endParaRPr lang="pt-BR" i="1" dirty="0" smtClean="0"/>
          </a:p>
          <a:p>
            <a:r>
              <a:rPr lang="pt-BR" dirty="0" smtClean="0"/>
              <a:t>Uso de perfil de cor para identificação</a:t>
            </a:r>
          </a:p>
          <a:p>
            <a:r>
              <a:rPr lang="pt-BR" dirty="0" smtClean="0"/>
              <a:t>Marcos:</a:t>
            </a:r>
          </a:p>
          <a:p>
            <a:pPr lvl="1"/>
            <a:r>
              <a:rPr lang="pt-BR" dirty="0" smtClean="0"/>
              <a:t>Posição no mundo conhecida</a:t>
            </a:r>
          </a:p>
          <a:p>
            <a:pPr lvl="1"/>
            <a:r>
              <a:rPr lang="pt-BR" dirty="0" smtClean="0"/>
              <a:t>Perfil de cor conhecido</a:t>
            </a:r>
            <a:endParaRPr lang="pt-BR" i="1" dirty="0" smtClean="0"/>
          </a:p>
          <a:p>
            <a:r>
              <a:rPr lang="pt-BR" dirty="0" smtClean="0"/>
              <a:t>Associação entre projeções e marcos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3286116" y="371475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Foto original do corredor aqui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3286116" y="3714752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Foto com a imagem após o operador </a:t>
            </a:r>
            <a:r>
              <a:rPr lang="pt-BR" dirty="0" err="1" smtClean="0"/>
              <a:t>sobel</a:t>
            </a:r>
            <a:r>
              <a:rPr lang="pt-BR" dirty="0" smtClean="0"/>
              <a:t> aqui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3286116" y="3714752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Foto com todas as projeções da extraídas aqui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4976834"/>
          </a:xfrm>
        </p:spPr>
        <p:txBody>
          <a:bodyPr/>
          <a:lstStyle/>
          <a:p>
            <a:r>
              <a:rPr lang="pt-BR" dirty="0" smtClean="0"/>
              <a:t>Robôs-guias foram</a:t>
            </a:r>
            <a:br>
              <a:rPr lang="pt-BR" dirty="0" smtClean="0"/>
            </a:br>
            <a:r>
              <a:rPr lang="pt-BR" dirty="0" smtClean="0"/>
              <a:t>empregados com sucesso</a:t>
            </a:r>
            <a:br>
              <a:rPr lang="pt-BR" dirty="0" smtClean="0"/>
            </a:br>
            <a:r>
              <a:rPr lang="pt-BR" dirty="0" smtClean="0"/>
              <a:t>em museus dos EUA e</a:t>
            </a:r>
            <a:br>
              <a:rPr lang="pt-BR" dirty="0" smtClean="0"/>
            </a:br>
            <a:r>
              <a:rPr lang="pt-BR" dirty="0" smtClean="0"/>
              <a:t>Europa</a:t>
            </a:r>
          </a:p>
          <a:p>
            <a:r>
              <a:rPr lang="pt-BR" dirty="0" smtClean="0"/>
              <a:t>Alto custo</a:t>
            </a:r>
            <a:endParaRPr lang="pt-BR" dirty="0" smtClean="0"/>
          </a:p>
          <a:p>
            <a:pPr lvl="1"/>
            <a:r>
              <a:rPr lang="pt-BR" dirty="0" err="1" smtClean="0"/>
              <a:t>RoboX</a:t>
            </a:r>
            <a:r>
              <a:rPr lang="pt-BR" dirty="0" smtClean="0"/>
              <a:t>: </a:t>
            </a:r>
            <a:r>
              <a:rPr lang="pt-BR" dirty="0" smtClean="0"/>
              <a:t>US$ 400 </a:t>
            </a:r>
            <a:r>
              <a:rPr lang="pt-BR" dirty="0" smtClean="0"/>
              <a:t>000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4" name="Picture 6" descr="http://www.openmobo.org/movies/thrun/minerva-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643050"/>
            <a:ext cx="2705100" cy="2028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da 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3286116" y="3714752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Foto com a posição esperada dos marcos na imagem aqui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Navegação intramapa</a:t>
            </a:r>
          </a:p>
          <a:p>
            <a:r>
              <a:rPr lang="pt-BR" dirty="0" smtClean="0"/>
              <a:t>Navegação intermapa</a:t>
            </a:r>
          </a:p>
          <a:p>
            <a:r>
              <a:rPr lang="pt-BR" dirty="0" smtClean="0"/>
              <a:t>Execução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Navegação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 bwMode="auto">
          <a:xfrm>
            <a:off x="2928926" y="1714488"/>
            <a:ext cx="2571768" cy="228601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4071934" y="1928802"/>
            <a:ext cx="285752" cy="28575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4429124" y="2428868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3714744" y="2428868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3286116" y="292893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4000496" y="292893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tângulo 10"/>
          <p:cNvSpPr/>
          <p:nvPr/>
        </p:nvSpPr>
        <p:spPr bwMode="auto">
          <a:xfrm>
            <a:off x="4572000" y="292893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3286116" y="3571876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" name="Conector de seta reta 13"/>
          <p:cNvCxnSpPr>
            <a:stCxn id="6" idx="2"/>
            <a:endCxn id="8" idx="0"/>
          </p:cNvCxnSpPr>
          <p:nvPr/>
        </p:nvCxnSpPr>
        <p:spPr bwMode="auto">
          <a:xfrm rot="5400000">
            <a:off x="3929058" y="2143116"/>
            <a:ext cx="214314" cy="357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Conector de seta reta 15"/>
          <p:cNvCxnSpPr>
            <a:stCxn id="6" idx="2"/>
            <a:endCxn id="7" idx="0"/>
          </p:cNvCxnSpPr>
          <p:nvPr/>
        </p:nvCxnSpPr>
        <p:spPr bwMode="auto">
          <a:xfrm rot="16200000" flipH="1">
            <a:off x="4286248" y="2143116"/>
            <a:ext cx="214314" cy="357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Conector de seta reta 17"/>
          <p:cNvCxnSpPr>
            <a:stCxn id="8" idx="2"/>
            <a:endCxn id="9" idx="0"/>
          </p:cNvCxnSpPr>
          <p:nvPr/>
        </p:nvCxnSpPr>
        <p:spPr bwMode="auto">
          <a:xfrm rot="5400000">
            <a:off x="3536149" y="2607463"/>
            <a:ext cx="214314" cy="4286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0" name="Conector de seta reta 19"/>
          <p:cNvCxnSpPr>
            <a:stCxn id="8" idx="2"/>
            <a:endCxn id="10" idx="0"/>
          </p:cNvCxnSpPr>
          <p:nvPr/>
        </p:nvCxnSpPr>
        <p:spPr bwMode="auto">
          <a:xfrm rot="16200000" flipH="1">
            <a:off x="3893339" y="2678901"/>
            <a:ext cx="214314" cy="285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6" name="Conector de seta reta 25"/>
          <p:cNvCxnSpPr>
            <a:stCxn id="7" idx="2"/>
            <a:endCxn id="10" idx="0"/>
          </p:cNvCxnSpPr>
          <p:nvPr/>
        </p:nvCxnSpPr>
        <p:spPr bwMode="auto">
          <a:xfrm rot="5400000">
            <a:off x="4250529" y="2607463"/>
            <a:ext cx="21431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Conector de seta reta 27"/>
          <p:cNvCxnSpPr>
            <a:stCxn id="7" idx="2"/>
            <a:endCxn id="11" idx="0"/>
          </p:cNvCxnSpPr>
          <p:nvPr/>
        </p:nvCxnSpPr>
        <p:spPr bwMode="auto">
          <a:xfrm rot="16200000" flipH="1">
            <a:off x="4536281" y="2750339"/>
            <a:ext cx="21431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Conector de seta reta 29"/>
          <p:cNvCxnSpPr>
            <a:stCxn id="9" idx="2"/>
            <a:endCxn id="12" idx="0"/>
          </p:cNvCxnSpPr>
          <p:nvPr/>
        </p:nvCxnSpPr>
        <p:spPr bwMode="auto">
          <a:xfrm rot="5400000">
            <a:off x="3250397" y="3393281"/>
            <a:ext cx="35719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2" name="Conector reto 31"/>
          <p:cNvCxnSpPr>
            <a:stCxn id="10" idx="2"/>
          </p:cNvCxnSpPr>
          <p:nvPr/>
        </p:nvCxnSpPr>
        <p:spPr bwMode="auto">
          <a:xfrm rot="5400000">
            <a:off x="4000496" y="3357562"/>
            <a:ext cx="285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5" name="Retângulo 44"/>
          <p:cNvSpPr/>
          <p:nvPr/>
        </p:nvSpPr>
        <p:spPr bwMode="auto">
          <a:xfrm>
            <a:off x="6858016" y="1785926"/>
            <a:ext cx="285752" cy="28575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7286644" y="1714488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Posição atual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 bwMode="auto">
          <a:xfrm>
            <a:off x="6858016" y="221455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7286644" y="2143116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Waypoint</a:t>
            </a:r>
            <a:endParaRPr lang="pt-BR" dirty="0"/>
          </a:p>
        </p:txBody>
      </p:sp>
      <p:sp>
        <p:nvSpPr>
          <p:cNvPr id="49" name="Retângulo 48"/>
          <p:cNvSpPr/>
          <p:nvPr/>
        </p:nvSpPr>
        <p:spPr bwMode="auto">
          <a:xfrm>
            <a:off x="6858016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7286644" y="300037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Destino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 bwMode="auto">
          <a:xfrm>
            <a:off x="6858016" y="2643182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286644" y="2571744"/>
            <a:ext cx="76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Portal</a:t>
            </a:r>
            <a:endParaRPr lang="pt-BR" dirty="0"/>
          </a:p>
        </p:txBody>
      </p:sp>
      <p:sp>
        <p:nvSpPr>
          <p:cNvPr id="55" name="Retângulo 54"/>
          <p:cNvSpPr/>
          <p:nvPr/>
        </p:nvSpPr>
        <p:spPr bwMode="auto">
          <a:xfrm>
            <a:off x="2928926" y="4429132"/>
            <a:ext cx="2571768" cy="228601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Retângulo 55"/>
          <p:cNvSpPr/>
          <p:nvPr/>
        </p:nvSpPr>
        <p:spPr bwMode="auto">
          <a:xfrm>
            <a:off x="4071934" y="4643446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Retângulo 57"/>
          <p:cNvSpPr/>
          <p:nvPr/>
        </p:nvSpPr>
        <p:spPr bwMode="auto">
          <a:xfrm>
            <a:off x="4429124" y="5072074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Retângulo 58"/>
          <p:cNvSpPr/>
          <p:nvPr/>
        </p:nvSpPr>
        <p:spPr bwMode="auto">
          <a:xfrm>
            <a:off x="3571868" y="5143512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Retângulo 61"/>
          <p:cNvSpPr/>
          <p:nvPr/>
        </p:nvSpPr>
        <p:spPr bwMode="auto">
          <a:xfrm>
            <a:off x="5143504" y="5072074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3" name="Conector de seta reta 62"/>
          <p:cNvCxnSpPr>
            <a:stCxn id="56" idx="2"/>
            <a:endCxn id="58" idx="0"/>
          </p:cNvCxnSpPr>
          <p:nvPr/>
        </p:nvCxnSpPr>
        <p:spPr bwMode="auto">
          <a:xfrm rot="16200000" flipH="1">
            <a:off x="4321967" y="4822041"/>
            <a:ext cx="142876" cy="357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5" name="Conector de seta reta 64"/>
          <p:cNvCxnSpPr>
            <a:stCxn id="56" idx="2"/>
            <a:endCxn id="59" idx="0"/>
          </p:cNvCxnSpPr>
          <p:nvPr/>
        </p:nvCxnSpPr>
        <p:spPr bwMode="auto">
          <a:xfrm rot="5400000">
            <a:off x="3857620" y="4786322"/>
            <a:ext cx="214314" cy="500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9" name="Conector de seta reta 68"/>
          <p:cNvCxnSpPr>
            <a:stCxn id="58" idx="3"/>
            <a:endCxn id="62" idx="1"/>
          </p:cNvCxnSpPr>
          <p:nvPr/>
        </p:nvCxnSpPr>
        <p:spPr bwMode="auto">
          <a:xfrm>
            <a:off x="4714876" y="5214950"/>
            <a:ext cx="42862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Conector de seta reta 72"/>
          <p:cNvCxnSpPr>
            <a:stCxn id="12" idx="2"/>
            <a:endCxn id="56" idx="0"/>
          </p:cNvCxnSpPr>
          <p:nvPr/>
        </p:nvCxnSpPr>
        <p:spPr bwMode="auto">
          <a:xfrm rot="16200000" flipH="1">
            <a:off x="3428992" y="3857628"/>
            <a:ext cx="785818" cy="78581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75" name="Conector de seta reta 74"/>
          <p:cNvCxnSpPr/>
          <p:nvPr/>
        </p:nvCxnSpPr>
        <p:spPr bwMode="auto">
          <a:xfrm rot="16200000" flipH="1">
            <a:off x="4679157" y="3250405"/>
            <a:ext cx="21431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7" name="Retângulo 76"/>
          <p:cNvSpPr/>
          <p:nvPr/>
        </p:nvSpPr>
        <p:spPr bwMode="auto">
          <a:xfrm>
            <a:off x="6357950" y="4857760"/>
            <a:ext cx="2571768" cy="185738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Retângulo 77"/>
          <p:cNvSpPr/>
          <p:nvPr/>
        </p:nvSpPr>
        <p:spPr bwMode="auto">
          <a:xfrm>
            <a:off x="7500958" y="5072074"/>
            <a:ext cx="285752" cy="285752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9" name="Retângulo 78"/>
          <p:cNvSpPr/>
          <p:nvPr/>
        </p:nvSpPr>
        <p:spPr bwMode="auto">
          <a:xfrm>
            <a:off x="7858148" y="5500702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0" name="Retângulo 79"/>
          <p:cNvSpPr/>
          <p:nvPr/>
        </p:nvSpPr>
        <p:spPr bwMode="auto">
          <a:xfrm>
            <a:off x="7143768" y="5500702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1" name="Retângulo 80"/>
          <p:cNvSpPr/>
          <p:nvPr/>
        </p:nvSpPr>
        <p:spPr bwMode="auto">
          <a:xfrm>
            <a:off x="6715140" y="6000768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Retângulo 82"/>
          <p:cNvSpPr/>
          <p:nvPr/>
        </p:nvSpPr>
        <p:spPr bwMode="auto">
          <a:xfrm>
            <a:off x="7500958" y="600076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4" name="Conector de seta reta 83"/>
          <p:cNvCxnSpPr>
            <a:stCxn id="78" idx="2"/>
            <a:endCxn id="80" idx="0"/>
          </p:cNvCxnSpPr>
          <p:nvPr/>
        </p:nvCxnSpPr>
        <p:spPr bwMode="auto">
          <a:xfrm rot="5400000">
            <a:off x="7393801" y="5250669"/>
            <a:ext cx="142876" cy="357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5" name="Conector de seta reta 84"/>
          <p:cNvCxnSpPr>
            <a:stCxn id="78" idx="2"/>
            <a:endCxn id="79" idx="0"/>
          </p:cNvCxnSpPr>
          <p:nvPr/>
        </p:nvCxnSpPr>
        <p:spPr bwMode="auto">
          <a:xfrm rot="16200000" flipH="1">
            <a:off x="7750991" y="5250669"/>
            <a:ext cx="142876" cy="357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6" name="Conector de seta reta 85"/>
          <p:cNvCxnSpPr>
            <a:stCxn id="80" idx="2"/>
            <a:endCxn id="81" idx="0"/>
          </p:cNvCxnSpPr>
          <p:nvPr/>
        </p:nvCxnSpPr>
        <p:spPr bwMode="auto">
          <a:xfrm rot="5400000">
            <a:off x="6965173" y="5679297"/>
            <a:ext cx="21431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8" name="Conector de seta reta 87"/>
          <p:cNvCxnSpPr>
            <a:stCxn id="80" idx="2"/>
            <a:endCxn id="83" idx="0"/>
          </p:cNvCxnSpPr>
          <p:nvPr/>
        </p:nvCxnSpPr>
        <p:spPr bwMode="auto">
          <a:xfrm rot="16200000" flipH="1">
            <a:off x="7358082" y="5715016"/>
            <a:ext cx="214314" cy="3571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9" name="Conector reto 88"/>
          <p:cNvCxnSpPr/>
          <p:nvPr/>
        </p:nvCxnSpPr>
        <p:spPr bwMode="auto">
          <a:xfrm rot="5400000">
            <a:off x="7858148" y="5929330"/>
            <a:ext cx="285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0" name="Conector reto 89"/>
          <p:cNvCxnSpPr/>
          <p:nvPr/>
        </p:nvCxnSpPr>
        <p:spPr bwMode="auto">
          <a:xfrm rot="5400000">
            <a:off x="6715140" y="6429396"/>
            <a:ext cx="285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2" name="Retângulo 101"/>
          <p:cNvSpPr/>
          <p:nvPr/>
        </p:nvSpPr>
        <p:spPr bwMode="auto">
          <a:xfrm>
            <a:off x="4429124" y="5572140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Retângulo 102"/>
          <p:cNvSpPr/>
          <p:nvPr/>
        </p:nvSpPr>
        <p:spPr bwMode="auto">
          <a:xfrm>
            <a:off x="4000496" y="6072206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Retângulo 103"/>
          <p:cNvSpPr/>
          <p:nvPr/>
        </p:nvSpPr>
        <p:spPr bwMode="auto">
          <a:xfrm>
            <a:off x="4572000" y="6072206"/>
            <a:ext cx="285752" cy="2857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5" name="Conector de seta reta 104"/>
          <p:cNvCxnSpPr>
            <a:stCxn id="59" idx="2"/>
            <a:endCxn id="103" idx="0"/>
          </p:cNvCxnSpPr>
          <p:nvPr/>
        </p:nvCxnSpPr>
        <p:spPr bwMode="auto">
          <a:xfrm rot="16200000" flipH="1">
            <a:off x="3607587" y="5536421"/>
            <a:ext cx="642942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6" name="Conector de seta reta 105"/>
          <p:cNvCxnSpPr>
            <a:stCxn id="102" idx="2"/>
            <a:endCxn id="103" idx="0"/>
          </p:cNvCxnSpPr>
          <p:nvPr/>
        </p:nvCxnSpPr>
        <p:spPr bwMode="auto">
          <a:xfrm rot="5400000">
            <a:off x="4250529" y="5750735"/>
            <a:ext cx="21431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7" name="Conector de seta reta 106"/>
          <p:cNvCxnSpPr>
            <a:stCxn id="102" idx="2"/>
            <a:endCxn id="104" idx="0"/>
          </p:cNvCxnSpPr>
          <p:nvPr/>
        </p:nvCxnSpPr>
        <p:spPr bwMode="auto">
          <a:xfrm rot="16200000" flipH="1">
            <a:off x="4536281" y="5893611"/>
            <a:ext cx="21431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8" name="Conector reto 107"/>
          <p:cNvCxnSpPr>
            <a:stCxn id="103" idx="2"/>
          </p:cNvCxnSpPr>
          <p:nvPr/>
        </p:nvCxnSpPr>
        <p:spPr bwMode="auto">
          <a:xfrm rot="5400000">
            <a:off x="4000496" y="6500834"/>
            <a:ext cx="285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3" name="Conector de seta reta 112"/>
          <p:cNvCxnSpPr>
            <a:stCxn id="58" idx="2"/>
            <a:endCxn id="102" idx="0"/>
          </p:cNvCxnSpPr>
          <p:nvPr/>
        </p:nvCxnSpPr>
        <p:spPr bwMode="auto">
          <a:xfrm rot="5400000">
            <a:off x="4464843" y="5464983"/>
            <a:ext cx="21431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7" name="Conector de seta reta 116"/>
          <p:cNvCxnSpPr>
            <a:stCxn id="78" idx="1"/>
            <a:endCxn id="62" idx="3"/>
          </p:cNvCxnSpPr>
          <p:nvPr/>
        </p:nvCxnSpPr>
        <p:spPr bwMode="auto">
          <a:xfrm rot="10800000">
            <a:off x="5429256" y="5214950"/>
            <a:ext cx="2071702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43" name="CaixaDeTexto 142"/>
          <p:cNvSpPr txBox="1"/>
          <p:nvPr/>
        </p:nvSpPr>
        <p:spPr>
          <a:xfrm>
            <a:off x="4500562" y="357187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MAPA 1</a:t>
            </a:r>
            <a:endParaRPr lang="pt-BR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3000364" y="6286520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MAPA 2</a:t>
            </a:r>
            <a:endParaRPr lang="pt-BR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7858148" y="6286520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MAPA 3</a:t>
            </a:r>
            <a:endParaRPr lang="pt-BR" dirty="0"/>
          </a:p>
        </p:txBody>
      </p:sp>
      <p:cxnSp>
        <p:nvCxnSpPr>
          <p:cNvPr id="146" name="Conector de seta reta 145"/>
          <p:cNvCxnSpPr/>
          <p:nvPr/>
        </p:nvCxnSpPr>
        <p:spPr bwMode="auto">
          <a:xfrm rot="10800000">
            <a:off x="6786578" y="3643314"/>
            <a:ext cx="500066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48" name="CaixaDeTexto 147"/>
          <p:cNvSpPr txBox="1"/>
          <p:nvPr/>
        </p:nvSpPr>
        <p:spPr>
          <a:xfrm>
            <a:off x="7358083" y="3429000"/>
            <a:ext cx="178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Mesmo ponto no mundo real</a:t>
            </a:r>
            <a:endParaRPr lang="pt-BR" dirty="0"/>
          </a:p>
        </p:txBody>
      </p:sp>
      <p:sp>
        <p:nvSpPr>
          <p:cNvPr id="149" name="Retângulo 148"/>
          <p:cNvSpPr/>
          <p:nvPr/>
        </p:nvSpPr>
        <p:spPr bwMode="auto">
          <a:xfrm>
            <a:off x="6643702" y="1643050"/>
            <a:ext cx="2286016" cy="24288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2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1643050"/>
            <a:ext cx="2214578" cy="3000396"/>
          </a:xfrm>
        </p:spPr>
        <p:txBody>
          <a:bodyPr/>
          <a:lstStyle/>
          <a:p>
            <a:r>
              <a:rPr lang="pt-BR" sz="1800" dirty="0" smtClean="0"/>
              <a:t>Rota intermapa: busca em profundidade</a:t>
            </a:r>
          </a:p>
          <a:p>
            <a:r>
              <a:rPr lang="pt-BR" sz="1800" dirty="0" smtClean="0"/>
              <a:t>Portais representam mesmo ponto físico</a:t>
            </a:r>
          </a:p>
          <a:p>
            <a:r>
              <a:rPr lang="pt-BR" sz="1800" dirty="0" smtClean="0"/>
              <a:t>Rota intramapa: A*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1500174"/>
            <a:ext cx="8572528" cy="642942"/>
          </a:xfrm>
        </p:spPr>
        <p:txBody>
          <a:bodyPr/>
          <a:lstStyle/>
          <a:p>
            <a:r>
              <a:rPr lang="pt-BR" dirty="0" smtClean="0"/>
              <a:t>Controle da velocidade: 3 fases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Gráfico 4"/>
          <p:cNvGraphicFramePr/>
          <p:nvPr/>
        </p:nvGraphicFramePr>
        <p:xfrm>
          <a:off x="571472" y="2714620"/>
          <a:ext cx="4572000" cy="2809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785918" y="5429264"/>
          <a:ext cx="2406650" cy="415925"/>
        </p:xfrm>
        <a:graphic>
          <a:graphicData uri="http://schemas.openxmlformats.org/presentationml/2006/ole">
            <p:oleObj spid="_x0000_s51202" name="Equação" r:id="rId4" imgW="1320480" imgH="228600" progId="Equation.3">
              <p:embed/>
            </p:oleObj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4929158" y="2571744"/>
          <a:ext cx="4214842" cy="2957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143108" y="250030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Decolagem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57950" y="257174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Pouso</a:t>
            </a:r>
            <a:endParaRPr lang="pt-BR" b="1" dirty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4965700" y="5429250"/>
          <a:ext cx="3771900" cy="415925"/>
        </p:xfrm>
        <a:graphic>
          <a:graphicData uri="http://schemas.openxmlformats.org/presentationml/2006/ole">
            <p:oleObj spid="_x0000_s51204" name="Equação" r:id="rId6" imgW="2070000" imgH="228600" progId="Equation.3">
              <p:embed/>
            </p:oleObj>
          </a:graphicData>
        </a:graphic>
      </p:graphicFrame>
      <p:cxnSp>
        <p:nvCxnSpPr>
          <p:cNvPr id="24" name="Conector reto 23"/>
          <p:cNvCxnSpPr/>
          <p:nvPr/>
        </p:nvCxnSpPr>
        <p:spPr bwMode="auto">
          <a:xfrm>
            <a:off x="4175760" y="2971800"/>
            <a:ext cx="1491615" cy="4127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0" name="CaixaDeTexto 29"/>
          <p:cNvSpPr txBox="1"/>
          <p:nvPr/>
        </p:nvSpPr>
        <p:spPr>
          <a:xfrm>
            <a:off x="4000496" y="2500306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Voo de cruzeiro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619116"/>
          </a:xfrm>
        </p:spPr>
        <p:txBody>
          <a:bodyPr/>
          <a:lstStyle/>
          <a:p>
            <a:r>
              <a:rPr lang="pt-BR" dirty="0" smtClean="0"/>
              <a:t>Controle de Rota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6" name="Conector reto 5"/>
          <p:cNvCxnSpPr/>
          <p:nvPr/>
        </p:nvCxnSpPr>
        <p:spPr bwMode="auto">
          <a:xfrm>
            <a:off x="1285852" y="2214554"/>
            <a:ext cx="678661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Conector reto 6"/>
          <p:cNvCxnSpPr/>
          <p:nvPr/>
        </p:nvCxnSpPr>
        <p:spPr bwMode="auto">
          <a:xfrm>
            <a:off x="1357290" y="4572008"/>
            <a:ext cx="678661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Retângulo 9"/>
          <p:cNvSpPr/>
          <p:nvPr/>
        </p:nvSpPr>
        <p:spPr bwMode="auto">
          <a:xfrm>
            <a:off x="7358082" y="3143248"/>
            <a:ext cx="357190" cy="35719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" name="Conector de seta reta 11"/>
          <p:cNvCxnSpPr>
            <a:endCxn id="10" idx="1"/>
          </p:cNvCxnSpPr>
          <p:nvPr/>
        </p:nvCxnSpPr>
        <p:spPr bwMode="auto">
          <a:xfrm>
            <a:off x="1928794" y="3321843"/>
            <a:ext cx="542928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3" name="Retângulo 12"/>
          <p:cNvSpPr/>
          <p:nvPr/>
        </p:nvSpPr>
        <p:spPr bwMode="auto">
          <a:xfrm>
            <a:off x="2000232" y="2571744"/>
            <a:ext cx="5000660" cy="1571636"/>
          </a:xfrm>
          <a:prstGeom prst="rect">
            <a:avLst/>
          </a:prstGeom>
          <a:solidFill>
            <a:schemeClr val="accent3">
              <a:lumMod val="85000"/>
              <a:alpha val="49000"/>
            </a:schemeClr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Chave direita 13"/>
          <p:cNvSpPr/>
          <p:nvPr/>
        </p:nvSpPr>
        <p:spPr bwMode="auto">
          <a:xfrm>
            <a:off x="7000892" y="2571744"/>
            <a:ext cx="214314" cy="7143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215206" y="271462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40 cm</a:t>
            </a:r>
            <a:endParaRPr lang="pt-BR" dirty="0"/>
          </a:p>
        </p:txBody>
      </p:sp>
      <p:sp>
        <p:nvSpPr>
          <p:cNvPr id="17" name="Espaço Reservado para Conteúdo 2"/>
          <p:cNvSpPr txBox="1">
            <a:spLocks/>
          </p:cNvSpPr>
          <p:nvPr/>
        </p:nvSpPr>
        <p:spPr bwMode="auto">
          <a:xfrm>
            <a:off x="785786" y="4667272"/>
            <a:ext cx="8116888" cy="61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Evitar colisões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Gráfico 17"/>
          <p:cNvGraphicFramePr/>
          <p:nvPr/>
        </p:nvGraphicFramePr>
        <p:xfrm>
          <a:off x="4214810" y="4900618"/>
          <a:ext cx="3428992" cy="1957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996950" y="5594350"/>
          <a:ext cx="3563938" cy="369888"/>
        </p:xfrm>
        <a:graphic>
          <a:graphicData uri="http://schemas.openxmlformats.org/presentationml/2006/ole">
            <p:oleObj spid="_x0000_s78850" name="Equação" r:id="rId4" imgW="1955520" imgH="203040" progId="Equation.3">
              <p:embed/>
            </p:oleObj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3857620" y="3714752"/>
            <a:ext cx="319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Zona permitida de navegação</a:t>
            </a:r>
            <a:endParaRPr lang="pt-BR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Hexágono 20"/>
          <p:cNvSpPr/>
          <p:nvPr/>
        </p:nvSpPr>
        <p:spPr bwMode="auto">
          <a:xfrm>
            <a:off x="1500166" y="3143248"/>
            <a:ext cx="428628" cy="357190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</a:p>
          <a:p>
            <a:r>
              <a:rPr lang="pt-BR" dirty="0" smtClean="0"/>
              <a:t>Resultados reais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 de teste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1" y="2500306"/>
            <a:ext cx="8501090" cy="178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Simulados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2226" name="Picture 2" descr="D:\Assignements\Matérias da poli\TCC\Docs\Monografia\imagens\resultados\SimuladoC2-43_Ramp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4732308"/>
            <a:ext cx="3857620" cy="1599501"/>
          </a:xfrm>
          <a:prstGeom prst="rect">
            <a:avLst/>
          </a:prstGeom>
          <a:noFill/>
        </p:spPr>
      </p:pic>
      <p:pic>
        <p:nvPicPr>
          <p:cNvPr id="52227" name="Picture 3" descr="D:\Assignements\Matérias da poli\TCC\Docs\Monografia\imagens\resultados\SimuladoC2-66_C2-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5143513"/>
            <a:ext cx="4143404" cy="1016306"/>
          </a:xfrm>
          <a:prstGeom prst="rect">
            <a:avLst/>
          </a:prstGeom>
          <a:noFill/>
        </p:spPr>
      </p:pic>
      <p:pic>
        <p:nvPicPr>
          <p:cNvPr id="52228" name="Picture 4" descr="D:\Assignements\Matérias da poli\TCC\Docs\Monografia\imagens\resultados\SimuladoRampa_C2-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3214686"/>
            <a:ext cx="7858180" cy="1601774"/>
          </a:xfrm>
          <a:prstGeom prst="rect">
            <a:avLst/>
          </a:prstGeom>
          <a:noFill/>
        </p:spPr>
      </p:pic>
      <p:pic>
        <p:nvPicPr>
          <p:cNvPr id="52229" name="Picture 5" descr="D:\Assignements\Matérias da poli\TCC\Docs\Monografia\imagens\resultados\SimuladoSecretaria_C2-4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1643050"/>
            <a:ext cx="3138920" cy="1664934"/>
          </a:xfrm>
          <a:prstGeom prst="rect">
            <a:avLst/>
          </a:prstGeom>
          <a:noFill/>
        </p:spPr>
      </p:pic>
      <p:pic>
        <p:nvPicPr>
          <p:cNvPr id="52230" name="Picture 6" descr="D:\Assignements\Matérias da poli\TCC\Docs\Monografia\imagens\resultados\SimuladoC2-13Secretari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8662" y="1714488"/>
            <a:ext cx="2928958" cy="14415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714348" y="1662111"/>
          <a:ext cx="8260027" cy="1909765"/>
        </p:xfrm>
        <a:graphic>
          <a:graphicData uri="http://schemas.openxmlformats.org/presentationml/2006/ole">
            <p:oleObj spid="_x0000_s79874" name="Acrobat Document" r:id="rId4" imgW="6715041" imgH="1552372" progId="">
              <p:embed/>
            </p:oleObj>
          </a:graphicData>
        </a:graphic>
      </p:graphicFrame>
      <p:pic>
        <p:nvPicPr>
          <p:cNvPr id="53255" name="Picture 7" descr="D:\Assignements\Matérias da poli\TCC\Docs\Monografia\imagens\resultados\Rampa_C2-6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3786190"/>
            <a:ext cx="3335261" cy="250112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42910" y="478632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Rampa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14546" y="507048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86116" y="478632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478632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C2-13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14546" y="507048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86116" y="4786322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Secretaria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785786" y="1714487"/>
          <a:ext cx="7715304" cy="2440363"/>
        </p:xfrm>
        <a:graphic>
          <a:graphicData uri="http://schemas.openxmlformats.org/presentationml/2006/ole">
            <p:oleObj spid="_x0000_s80898" name="Acrobat Document" r:id="rId3" imgW="3914657" imgH="2476500" progId="">
              <p:embed/>
            </p:oleObj>
          </a:graphicData>
        </a:graphic>
      </p:graphicFrame>
      <p:pic>
        <p:nvPicPr>
          <p:cNvPr id="57348" name="Picture 4" descr="D:\Assignements\Matérias da poli\TCC\Docs\Monografia\imagens\resultados\C2-13_Secretaria_v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357694"/>
            <a:ext cx="3071834" cy="23035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Robô-guia de baixo custo</a:t>
            </a:r>
          </a:p>
          <a:p>
            <a:r>
              <a:rPr lang="pt-BR" dirty="0" smtClean="0"/>
              <a:t>Localização e Navegação</a:t>
            </a:r>
          </a:p>
          <a:p>
            <a:pPr lvl="1"/>
            <a:r>
              <a:rPr lang="pt-BR" dirty="0" smtClean="0"/>
              <a:t>Mapa conhecido</a:t>
            </a:r>
          </a:p>
          <a:p>
            <a:pPr lvl="1"/>
            <a:r>
              <a:rPr lang="pt-BR" dirty="0" smtClean="0"/>
              <a:t>Prédio da Engenharia Elétrica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786190"/>
            <a:ext cx="6215138" cy="275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4786322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C2-43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14546" y="5070486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286116" y="478632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Rampa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785786" y="1671535"/>
          <a:ext cx="8072494" cy="2471845"/>
        </p:xfrm>
        <a:graphic>
          <a:graphicData uri="http://schemas.openxmlformats.org/presentationml/2006/ole">
            <p:oleObj spid="_x0000_s81922" name="Acrobat Document" r:id="rId3" imgW="4514816" imgH="2028757" progId="">
              <p:embed/>
            </p:oleObj>
          </a:graphicData>
        </a:graphic>
      </p:graphicFrame>
      <p:pic>
        <p:nvPicPr>
          <p:cNvPr id="56324" name="Picture 4" descr="D:\Assignements\Matérias da poli\TCC\Docs\Monografia\imagens\resultados\C2-43_Ramp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268472"/>
            <a:ext cx="2857520" cy="2142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910" y="4786322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Secretaria</a:t>
            </a:r>
            <a:endParaRPr lang="pt-BR" sz="28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571736" y="5072074"/>
            <a:ext cx="92869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714744" y="478632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C2-43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714348" y="1714488"/>
          <a:ext cx="8143932" cy="2143140"/>
        </p:xfrm>
        <a:graphic>
          <a:graphicData uri="http://schemas.openxmlformats.org/presentationml/2006/ole">
            <p:oleObj spid="_x0000_s82946" name="Acrobat Document" r:id="rId3" imgW="3905216" imgH="1790700" progId="">
              <p:embed/>
            </p:oleObj>
          </a:graphicData>
        </a:graphic>
      </p:graphicFrame>
      <p:pic>
        <p:nvPicPr>
          <p:cNvPr id="55300" name="Picture 4" descr="D:\Assignements\Matérias da poli\TCC\Docs\Monografia\imagens\resultados\Secretaria_C2-4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4000504"/>
            <a:ext cx="3357586" cy="2517868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714612" y="5929330"/>
            <a:ext cx="714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Erro final: 43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construir um robô guia de baixo custo</a:t>
            </a:r>
          </a:p>
          <a:p>
            <a:r>
              <a:rPr lang="pt-BR" dirty="0" smtClean="0"/>
              <a:t>Localização com sonares é suficiente para ambientes fechados e estáticos</a:t>
            </a:r>
          </a:p>
          <a:p>
            <a:pPr lvl="1"/>
            <a:r>
              <a:rPr lang="pt-BR" dirty="0" smtClean="0"/>
              <a:t>Modelo de sonar simples apresenta melhor desempenho</a:t>
            </a:r>
          </a:p>
          <a:p>
            <a:pPr lvl="1"/>
            <a:endParaRPr lang="pt-BR" u="sng" dirty="0" smtClean="0"/>
          </a:p>
          <a:p>
            <a:r>
              <a:rPr lang="pt-BR" dirty="0" smtClean="0"/>
              <a:t>Navegação simples é eficaz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Trabalho futuro</a:t>
            </a:r>
          </a:p>
          <a:p>
            <a:pPr lvl="1"/>
            <a:r>
              <a:rPr lang="pt-BR" dirty="0" smtClean="0"/>
              <a:t>Integração visão</a:t>
            </a:r>
          </a:p>
          <a:p>
            <a:pPr lvl="1"/>
            <a:r>
              <a:rPr lang="pt-BR" dirty="0" smtClean="0"/>
              <a:t>Rota adaptativa</a:t>
            </a:r>
          </a:p>
          <a:p>
            <a:pPr lvl="1"/>
            <a:r>
              <a:rPr lang="pt-BR" dirty="0" smtClean="0"/>
              <a:t>Navegação fluida</a:t>
            </a:r>
          </a:p>
          <a:p>
            <a:pPr lvl="1"/>
            <a:r>
              <a:rPr lang="pt-BR" dirty="0" smtClean="0"/>
              <a:t>Melhoria robustez em ambientes dinâmicos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Equipamento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8434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071678"/>
            <a:ext cx="4894655" cy="4214842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715140" y="2571744"/>
            <a:ext cx="171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8 sonares</a:t>
            </a:r>
            <a:endParaRPr lang="pt-BR" sz="2800" dirty="0"/>
          </a:p>
        </p:txBody>
      </p:sp>
      <p:cxnSp>
        <p:nvCxnSpPr>
          <p:cNvPr id="10" name="Forma 9"/>
          <p:cNvCxnSpPr/>
          <p:nvPr/>
        </p:nvCxnSpPr>
        <p:spPr bwMode="auto">
          <a:xfrm rot="5400000">
            <a:off x="6429388" y="3286126"/>
            <a:ext cx="1071573" cy="785817"/>
          </a:xfrm>
          <a:prstGeom prst="bentConnector3">
            <a:avLst>
              <a:gd name="adj1" fmla="val 9995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714348" y="4357694"/>
            <a:ext cx="176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Odômetro</a:t>
            </a:r>
            <a:endParaRPr lang="pt-BR" sz="2800" dirty="0"/>
          </a:p>
        </p:txBody>
      </p:sp>
      <p:cxnSp>
        <p:nvCxnSpPr>
          <p:cNvPr id="19" name="Conector angulado 18"/>
          <p:cNvCxnSpPr/>
          <p:nvPr/>
        </p:nvCxnSpPr>
        <p:spPr bwMode="auto">
          <a:xfrm>
            <a:off x="1785918" y="4929198"/>
            <a:ext cx="1143008" cy="428628"/>
          </a:xfrm>
          <a:prstGeom prst="bentConnector3">
            <a:avLst>
              <a:gd name="adj1" fmla="val 83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CaixaDeTexto 20"/>
          <p:cNvSpPr txBox="1"/>
          <p:nvPr/>
        </p:nvSpPr>
        <p:spPr>
          <a:xfrm>
            <a:off x="4714876" y="1571612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Notebook</a:t>
            </a:r>
            <a:endParaRPr lang="pt-BR" sz="2800" dirty="0"/>
          </a:p>
        </p:txBody>
      </p:sp>
      <p:cxnSp>
        <p:nvCxnSpPr>
          <p:cNvPr id="23" name="Conector de seta reta 22"/>
          <p:cNvCxnSpPr/>
          <p:nvPr/>
        </p:nvCxnSpPr>
        <p:spPr bwMode="auto">
          <a:xfrm rot="5400000">
            <a:off x="4643438" y="2714620"/>
            <a:ext cx="128588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6858016" y="5715016"/>
            <a:ext cx="1393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Câmera</a:t>
            </a:r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Hardware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482" name="Picture 2" descr="http://www.fernandoquadro.com.br/html/wp-content/uploads/2008/10/not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57430"/>
            <a:ext cx="1763901" cy="1428760"/>
          </a:xfrm>
          <a:prstGeom prst="rect">
            <a:avLst/>
          </a:prstGeom>
          <a:noFill/>
        </p:spPr>
      </p:pic>
      <p:cxnSp>
        <p:nvCxnSpPr>
          <p:cNvPr id="15" name="Conector de seta reta 14"/>
          <p:cNvCxnSpPr>
            <a:stCxn id="20482" idx="3"/>
          </p:cNvCxnSpPr>
          <p:nvPr/>
        </p:nvCxnSpPr>
        <p:spPr bwMode="auto">
          <a:xfrm>
            <a:off x="2692563" y="3071810"/>
            <a:ext cx="1236495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4" name="Picture 4" descr="http://portal.cerebrum.com.br/magento/magento_shopping/media/catalog/product/cache/1/image/5e06319eda06f020e43594a9c230972d/s/o/sony-vaio-vgn-txn27n-b-11-1-notebook-pc.jpg"/>
          <p:cNvPicPr>
            <a:picLocks noChangeAspect="1" noChangeArrowheads="1"/>
          </p:cNvPicPr>
          <p:nvPr/>
        </p:nvPicPr>
        <p:blipFill>
          <a:blip r:embed="rId3" cstate="print"/>
          <a:srcRect l="6876"/>
          <a:stretch>
            <a:fillRect/>
          </a:stretch>
        </p:blipFill>
        <p:spPr bwMode="auto">
          <a:xfrm>
            <a:off x="3929058" y="2143116"/>
            <a:ext cx="1935162" cy="2078038"/>
          </a:xfrm>
          <a:prstGeom prst="rect">
            <a:avLst/>
          </a:prstGeom>
          <a:noFill/>
        </p:spPr>
      </p:pic>
      <p:pic>
        <p:nvPicPr>
          <p:cNvPr id="18" name="Picture 2" descr="http://www-lar.deis.unibo.it/equipments/p2dx/images/Pioneer2DX_2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4286256"/>
            <a:ext cx="2571768" cy="2214578"/>
          </a:xfrm>
          <a:prstGeom prst="rect">
            <a:avLst/>
          </a:prstGeom>
          <a:noFill/>
        </p:spPr>
      </p:pic>
      <p:cxnSp>
        <p:nvCxnSpPr>
          <p:cNvPr id="23" name="Conector de seta reta 22"/>
          <p:cNvCxnSpPr/>
          <p:nvPr/>
        </p:nvCxnSpPr>
        <p:spPr bwMode="auto">
          <a:xfrm rot="5400000">
            <a:off x="3786182" y="3714752"/>
            <a:ext cx="785818" cy="7858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pic>
        <p:nvPicPr>
          <p:cNvPr id="20486" name="Picture 6" descr="http://cerbyte.com/loja/images/webca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857884" y="4286256"/>
            <a:ext cx="2286016" cy="2286016"/>
          </a:xfrm>
          <a:prstGeom prst="rect">
            <a:avLst/>
          </a:prstGeom>
          <a:noFill/>
        </p:spPr>
      </p:pic>
      <p:cxnSp>
        <p:nvCxnSpPr>
          <p:cNvPr id="25" name="Conector de seta reta 24"/>
          <p:cNvCxnSpPr/>
          <p:nvPr/>
        </p:nvCxnSpPr>
        <p:spPr bwMode="auto">
          <a:xfrm>
            <a:off x="5500694" y="3857628"/>
            <a:ext cx="1000132" cy="5000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28" name="CaixaDeTexto 27"/>
          <p:cNvSpPr txBox="1"/>
          <p:nvPr/>
        </p:nvSpPr>
        <p:spPr>
          <a:xfrm>
            <a:off x="785786" y="1928802"/>
            <a:ext cx="17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 Remoto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3929058" y="2071678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 Embarcado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071802" y="271462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WiFi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500430" y="3786190"/>
            <a:ext cx="74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Serial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111850" y="371475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USB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714876" y="464344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8 sonares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17" name="Forma 9"/>
          <p:cNvCxnSpPr/>
          <p:nvPr/>
        </p:nvCxnSpPr>
        <p:spPr bwMode="auto">
          <a:xfrm rot="10800000" flipV="1">
            <a:off x="4429124" y="5000636"/>
            <a:ext cx="785817" cy="500069"/>
          </a:xfrm>
          <a:prstGeom prst="bentConnector3">
            <a:avLst>
              <a:gd name="adj1" fmla="val 1094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CaixaDeTexto 20"/>
          <p:cNvSpPr txBox="1"/>
          <p:nvPr/>
        </p:nvSpPr>
        <p:spPr>
          <a:xfrm>
            <a:off x="714348" y="5143512"/>
            <a:ext cx="120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chemeClr val="tx2"/>
                </a:solidFill>
              </a:rPr>
              <a:t>Odômetro</a:t>
            </a:r>
            <a:endParaRPr lang="pt-BR" dirty="0">
              <a:solidFill>
                <a:schemeClr val="tx2"/>
              </a:solidFill>
            </a:endParaRPr>
          </a:p>
        </p:txBody>
      </p:sp>
      <p:cxnSp>
        <p:nvCxnSpPr>
          <p:cNvPr id="22" name="Conector angulado 21"/>
          <p:cNvCxnSpPr/>
          <p:nvPr/>
        </p:nvCxnSpPr>
        <p:spPr bwMode="auto">
          <a:xfrm>
            <a:off x="1357290" y="5572140"/>
            <a:ext cx="1143008" cy="428628"/>
          </a:xfrm>
          <a:prstGeom prst="bentConnector3">
            <a:avLst>
              <a:gd name="adj1" fmla="val 834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7643834" y="4500570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Webcam</a:t>
            </a:r>
            <a:endParaRPr lang="pt-B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Gráfica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82" y="1714488"/>
            <a:ext cx="8324850" cy="297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457409"/>
            <a:ext cx="3786167" cy="240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SW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9459" name="Picture 3" descr="D:\Users\Pedro\Documents\Poli\TCC\SVN TCC\docs\Monografia\imagens\arquiteturaGeral.jpg"/>
          <p:cNvPicPr>
            <a:picLocks noChangeAspect="1" noChangeArrowheads="1"/>
          </p:cNvPicPr>
          <p:nvPr/>
        </p:nvPicPr>
        <p:blipFill>
          <a:blip r:embed="rId3" cstate="print"/>
          <a:srcRect l="16458" t="12199" r="17916" b="8634"/>
          <a:stretch>
            <a:fillRect/>
          </a:stretch>
        </p:blipFill>
        <p:spPr bwMode="auto">
          <a:xfrm>
            <a:off x="1571604" y="1643050"/>
            <a:ext cx="6000792" cy="521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 (EKF)</a:t>
            </a:r>
          </a:p>
          <a:p>
            <a:r>
              <a:rPr lang="pt-BR" dirty="0" smtClean="0"/>
              <a:t>Modelos de Observação dos Sonares</a:t>
            </a:r>
          </a:p>
          <a:p>
            <a:r>
              <a:rPr lang="pt-BR" dirty="0" smtClean="0"/>
              <a:t>Modelo de Observação da Visão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19F5-E913-418A-A90D-8E876A2C46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 de </a:t>
            </a:r>
            <a:r>
              <a:rPr lang="pt-BR" dirty="0" err="1" smtClean="0"/>
              <a:t>Kalman</a:t>
            </a:r>
            <a:r>
              <a:rPr lang="pt-BR" dirty="0" smtClean="0"/>
              <a:t> Estendido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4001"/>
            <a:ext cx="8116888" cy="547678"/>
          </a:xfrm>
        </p:spPr>
        <p:txBody>
          <a:bodyPr/>
          <a:lstStyle/>
          <a:p>
            <a:r>
              <a:rPr lang="pt-BR" dirty="0" smtClean="0"/>
              <a:t>Filtro Bayesiano recursivo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D880-6AF0-4701-9C11-64CF39A4AFC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038500" y="423385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6300" y="5681658"/>
            <a:ext cx="2190750" cy="860425"/>
          </a:xfrm>
          <a:prstGeom prst="rect">
            <a:avLst/>
          </a:prstGeom>
          <a:solidFill>
            <a:srgbClr val="00E4A8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/>
              <a:t>Modelo de</a:t>
            </a:r>
          </a:p>
          <a:p>
            <a:pPr algn="ctr"/>
            <a:r>
              <a:rPr lang="pt-BR" sz="2400"/>
              <a:t>Dinâmica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71900" y="3776658"/>
            <a:ext cx="2028825" cy="860425"/>
          </a:xfrm>
          <a:prstGeom prst="rect">
            <a:avLst/>
          </a:prstGeom>
          <a:solidFill>
            <a:schemeClr val="accent5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/>
              <a:t>Modelo de</a:t>
            </a:r>
          </a:p>
          <a:p>
            <a:pPr algn="ctr"/>
            <a:r>
              <a:rPr lang="pt-BR" sz="2400" dirty="0"/>
              <a:t>Observação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200300" y="423385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153300" y="2938458"/>
            <a:ext cx="9144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772300" y="331945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13625" y="2541583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2000" dirty="0">
                <a:solidFill>
                  <a:schemeClr val="hlink"/>
                </a:solidFill>
              </a:rPr>
              <a:t>erro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00300" y="3624258"/>
            <a:ext cx="129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/>
              <a:t>Postura predita</a:t>
            </a:r>
            <a:endParaRPr lang="pt-BR" dirty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629300" y="415765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038500" y="5224458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 rot="5400000">
            <a:off x="6524650" y="4422125"/>
            <a:ext cx="37338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dirty="0" smtClean="0"/>
              <a:t>EKF</a:t>
            </a:r>
            <a:endParaRPr lang="pt-BR" sz="2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714900" y="2938458"/>
            <a:ext cx="1676400" cy="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86300" y="2328858"/>
            <a:ext cx="152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smtClean="0">
                <a:solidFill>
                  <a:schemeClr val="tx2"/>
                </a:solidFill>
              </a:rPr>
              <a:t>Observações Reais (Sonares e câmera)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176421" y="5857892"/>
            <a:ext cx="812274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atraso</a:t>
            </a:r>
            <a:endParaRPr lang="pt-BR" dirty="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072198" y="5726108"/>
            <a:ext cx="20002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atual</a:t>
            </a:r>
            <a:endParaRPr lang="pt-BR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6000760" y="6062658"/>
            <a:ext cx="2066940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 flipV="1">
            <a:off x="2962300" y="6062658"/>
            <a:ext cx="2252642" cy="95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2200300" y="4233858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143240" y="5715016"/>
            <a:ext cx="21383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Postura estimada anterior</a:t>
            </a:r>
            <a:endParaRPr lang="pt-BR" dirty="0"/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6391300" y="2557458"/>
            <a:ext cx="762000" cy="762000"/>
          </a:xfrm>
          <a:prstGeom prst="flowChar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086500" y="24812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+</a:t>
            </a:r>
            <a:endParaRPr lang="en-US" sz="2400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924700" y="316705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-</a:t>
            </a:r>
            <a:endParaRPr lang="en-US" sz="240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781700" y="4125908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/>
              <a:t>Observações </a:t>
            </a:r>
            <a:r>
              <a:rPr lang="pt-BR" dirty="0" smtClean="0"/>
              <a:t>Esperadas</a:t>
            </a:r>
            <a:endParaRPr lang="pt-BR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133500" y="4614858"/>
            <a:ext cx="0" cy="9906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800500" y="2557458"/>
            <a:ext cx="0" cy="10668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348" y="414338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dirty="0" err="1" smtClean="0">
                <a:solidFill>
                  <a:schemeClr val="tx2"/>
                </a:solidFill>
              </a:rPr>
              <a:t>Odômetro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000232" y="2357430"/>
            <a:ext cx="914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2"/>
                </a:solidFill>
              </a:rPr>
              <a:t>Mapa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2733700" y="2557458"/>
            <a:ext cx="10668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o">
  <a:themeElements>
    <a:clrScheme name="Geometrico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e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eome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541</Words>
  <Application>Microsoft Office PowerPoint</Application>
  <PresentationFormat>Apresentação na tela (4:3)</PresentationFormat>
  <Paragraphs>204</Paragraphs>
  <Slides>33</Slides>
  <Notes>2</Notes>
  <HiddenSlides>5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33</vt:i4>
      </vt:variant>
    </vt:vector>
  </HeadingPairs>
  <TitlesOfParts>
    <vt:vector size="36" baseType="lpstr">
      <vt:lpstr>Geometrico</vt:lpstr>
      <vt:lpstr>Equação</vt:lpstr>
      <vt:lpstr>Acrobat Document</vt:lpstr>
      <vt:lpstr>SAURON Localização e Navegação de um Robô Móvel de Baixo Custo</vt:lpstr>
      <vt:lpstr>Motivação</vt:lpstr>
      <vt:lpstr>Objetivo</vt:lpstr>
      <vt:lpstr>Equipamento</vt:lpstr>
      <vt:lpstr>Arquitetura de Hardware</vt:lpstr>
      <vt:lpstr>Interface Gráfica</vt:lpstr>
      <vt:lpstr>Arquitetura de SW</vt:lpstr>
      <vt:lpstr>Localização</vt:lpstr>
      <vt:lpstr>Filtro de Kalman Estendido</vt:lpstr>
      <vt:lpstr>Modelo de Observação</vt:lpstr>
      <vt:lpstr>Modelo de Observação: Sonares</vt:lpstr>
      <vt:lpstr>Modelo de Observação do Sonar Baseado em Associações</vt:lpstr>
      <vt:lpstr>Modelo Simples de Observação do Sonar</vt:lpstr>
      <vt:lpstr>Modelo Simples de Observação do Sonar</vt:lpstr>
      <vt:lpstr>Slide 15</vt:lpstr>
      <vt:lpstr>Modelo de Observação: Visão</vt:lpstr>
      <vt:lpstr>Modelo da Visão</vt:lpstr>
      <vt:lpstr>Modelo da Visão</vt:lpstr>
      <vt:lpstr>Modelo da Visão</vt:lpstr>
      <vt:lpstr>Modelo da Visão</vt:lpstr>
      <vt:lpstr>Navegação</vt:lpstr>
      <vt:lpstr>Navegação</vt:lpstr>
      <vt:lpstr>Execução</vt:lpstr>
      <vt:lpstr>Execução</vt:lpstr>
      <vt:lpstr>Resultados e conclusão</vt:lpstr>
      <vt:lpstr>Cenários de teste</vt:lpstr>
      <vt:lpstr>Resultados Simulados</vt:lpstr>
      <vt:lpstr>Resultados Reais</vt:lpstr>
      <vt:lpstr>Resultados Reais</vt:lpstr>
      <vt:lpstr>Resultados Reais</vt:lpstr>
      <vt:lpstr>Resultados Reais</vt:lpstr>
      <vt:lpstr>Conclusão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Pedro</dc:creator>
  <cp:lastModifiedBy>Pedro</cp:lastModifiedBy>
  <cp:revision>78</cp:revision>
  <dcterms:created xsi:type="dcterms:W3CDTF">2009-12-13T23:44:54Z</dcterms:created>
  <dcterms:modified xsi:type="dcterms:W3CDTF">2009-12-15T11:44:32Z</dcterms:modified>
</cp:coreProperties>
</file>