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1" r:id="rId6"/>
    <p:sldId id="260" r:id="rId7"/>
    <p:sldId id="279" r:id="rId8"/>
    <p:sldId id="262" r:id="rId9"/>
    <p:sldId id="263" r:id="rId10"/>
    <p:sldId id="267" r:id="rId11"/>
    <p:sldId id="264" r:id="rId12"/>
    <p:sldId id="265" r:id="rId13"/>
    <p:sldId id="266" r:id="rId14"/>
    <p:sldId id="268" r:id="rId15"/>
    <p:sldId id="285" r:id="rId16"/>
    <p:sldId id="286" r:id="rId17"/>
    <p:sldId id="287" r:id="rId18"/>
    <p:sldId id="288" r:id="rId19"/>
    <p:sldId id="269" r:id="rId20"/>
    <p:sldId id="270" r:id="rId21"/>
    <p:sldId id="271" r:id="rId22"/>
    <p:sldId id="272" r:id="rId23"/>
    <p:sldId id="273" r:id="rId24"/>
    <p:sldId id="274" r:id="rId25"/>
    <p:sldId id="280" r:id="rId26"/>
    <p:sldId id="275" r:id="rId27"/>
    <p:sldId id="284" r:id="rId28"/>
    <p:sldId id="283" r:id="rId29"/>
    <p:sldId id="282" r:id="rId30"/>
    <p:sldId id="277" r:id="rId31"/>
    <p:sldId id="278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 autoAdjust="0"/>
    <p:restoredTop sz="80667" autoAdjust="0"/>
  </p:normalViewPr>
  <p:slideViewPr>
    <p:cSldViewPr>
      <p:cViewPr>
        <p:scale>
          <a:sx n="66" d="100"/>
          <a:sy n="66" d="100"/>
        </p:scale>
        <p:origin x="-13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653DF-864A-4749-A5CE-8CA1B8B8B28A}" type="datetimeFigureOut">
              <a:rPr lang="pt-BR" smtClean="0"/>
              <a:pPr/>
              <a:t>15/12/2009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E28D8-C69B-4BF2-AB64-4D0E3BCAF4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Processamento baixo</a:t>
            </a:r>
          </a:p>
          <a:p>
            <a:r>
              <a:rPr lang="pt-BR" dirty="0" smtClean="0"/>
              <a:t>Dificuldade com solos de baixo atrito</a:t>
            </a:r>
          </a:p>
          <a:p>
            <a:r>
              <a:rPr lang="pt-BR" dirty="0" smtClean="0"/>
              <a:t>Pouco eficaz quando o ambiente é muito povoado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E28D8-C69B-4BF2-AB64-4D0E3BCAF472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/>
          <p:cNvGrpSpPr>
            <a:grpSpLocks noChangeAspect="1"/>
          </p:cNvGrpSpPr>
          <p:nvPr userDrawn="1"/>
        </p:nvGrpSpPr>
        <p:grpSpPr bwMode="auto">
          <a:xfrm>
            <a:off x="7456488" y="76200"/>
            <a:ext cx="1068387" cy="1179513"/>
            <a:chOff x="5121" y="1412"/>
            <a:chExt cx="1980" cy="2185"/>
          </a:xfrm>
        </p:grpSpPr>
        <p:sp>
          <p:nvSpPr>
            <p:cNvPr id="65572" name="Text Box 36"/>
            <p:cNvSpPr txBox="1">
              <a:spLocks noChangeAspect="1" noChangeArrowheads="1"/>
            </p:cNvSpPr>
            <p:nvPr/>
          </p:nvSpPr>
          <p:spPr bwMode="auto">
            <a:xfrm>
              <a:off x="5121" y="3037"/>
              <a:ext cx="1980" cy="5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pt-BR" sz="700" b="1">
                  <a:latin typeface="Arial" charset="0"/>
                </a:rPr>
                <a:t>Laboratório de Técnicas Inteligentes - LTI</a:t>
              </a:r>
            </a:p>
          </p:txBody>
        </p:sp>
        <p:pic>
          <p:nvPicPr>
            <p:cNvPr id="65573" name="Picture 37" descr="lti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5140" y="1412"/>
              <a:ext cx="1960" cy="1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5574" name="Rectangle 38"/>
          <p:cNvSpPr>
            <a:spLocks noChangeArrowheads="1"/>
          </p:cNvSpPr>
          <p:nvPr userDrawn="1"/>
        </p:nvSpPr>
        <p:spPr bwMode="auto">
          <a:xfrm>
            <a:off x="0" y="0"/>
            <a:ext cx="1366838" cy="4876800"/>
          </a:xfrm>
          <a:prstGeom prst="rect">
            <a:avLst/>
          </a:prstGeom>
          <a:solidFill>
            <a:srgbClr val="95A3D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65575" name="Rectangle 39"/>
          <p:cNvSpPr>
            <a:spLocks noChangeArrowheads="1"/>
          </p:cNvSpPr>
          <p:nvPr userDrawn="1"/>
        </p:nvSpPr>
        <p:spPr bwMode="ltGray">
          <a:xfrm>
            <a:off x="990600" y="4281488"/>
            <a:ext cx="7772400" cy="2144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65576" name="Rectangle 40"/>
          <p:cNvSpPr>
            <a:spLocks noChangeArrowheads="1"/>
          </p:cNvSpPr>
          <p:nvPr userDrawn="1"/>
        </p:nvSpPr>
        <p:spPr bwMode="white">
          <a:xfrm>
            <a:off x="1090613" y="4387850"/>
            <a:ext cx="7543800" cy="1938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65577" name="Rectangle 41"/>
          <p:cNvSpPr>
            <a:spLocks noChangeArrowheads="1"/>
          </p:cNvSpPr>
          <p:nvPr userDrawn="1"/>
        </p:nvSpPr>
        <p:spPr bwMode="auto">
          <a:xfrm>
            <a:off x="6273800" y="977900"/>
            <a:ext cx="2438400" cy="406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65578" name="Line 42"/>
          <p:cNvSpPr>
            <a:spLocks noChangeShapeType="1"/>
          </p:cNvSpPr>
          <p:nvPr userDrawn="1"/>
        </p:nvSpPr>
        <p:spPr bwMode="auto">
          <a:xfrm>
            <a:off x="609600" y="1447800"/>
            <a:ext cx="8077200" cy="0"/>
          </a:xfrm>
          <a:prstGeom prst="line">
            <a:avLst/>
          </a:prstGeom>
          <a:noFill/>
          <a:ln w="44450">
            <a:solidFill>
              <a:srgbClr val="6666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65579" name="Rectangle 43"/>
          <p:cNvSpPr>
            <a:spLocks noGrp="1" noChangeArrowheads="1"/>
          </p:cNvSpPr>
          <p:nvPr>
            <p:ph type="ctrTitle"/>
          </p:nvPr>
        </p:nvSpPr>
        <p:spPr>
          <a:xfrm>
            <a:off x="1143000" y="1447800"/>
            <a:ext cx="7321550" cy="2916238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65580" name="Rectangle 4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33913"/>
            <a:ext cx="6858000" cy="140811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pic>
        <p:nvPicPr>
          <p:cNvPr id="65581" name="Picture 45" descr="logo_usp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275" y="347663"/>
            <a:ext cx="1303338" cy="519112"/>
          </a:xfrm>
          <a:prstGeom prst="rect">
            <a:avLst/>
          </a:prstGeom>
          <a:noFill/>
        </p:spPr>
      </p:pic>
      <p:pic>
        <p:nvPicPr>
          <p:cNvPr id="65582" name="Picture 46" descr="minerva_cabecalh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25963" y="127000"/>
            <a:ext cx="952500" cy="935038"/>
          </a:xfrm>
          <a:prstGeom prst="rect">
            <a:avLst/>
          </a:prstGeom>
          <a:noFill/>
        </p:spPr>
      </p:pic>
      <p:sp>
        <p:nvSpPr>
          <p:cNvPr id="65583" name="Text Box 47"/>
          <p:cNvSpPr txBox="1">
            <a:spLocks noChangeArrowheads="1"/>
          </p:cNvSpPr>
          <p:nvPr userDrawn="1"/>
        </p:nvSpPr>
        <p:spPr bwMode="auto">
          <a:xfrm>
            <a:off x="1660525" y="939800"/>
            <a:ext cx="136683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Universidade  de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São Paulo – USP</a:t>
            </a:r>
          </a:p>
        </p:txBody>
      </p:sp>
      <p:sp>
        <p:nvSpPr>
          <p:cNvPr id="65584" name="Text Box 48"/>
          <p:cNvSpPr txBox="1">
            <a:spLocks noChangeArrowheads="1"/>
          </p:cNvSpPr>
          <p:nvPr userDrawn="1"/>
        </p:nvSpPr>
        <p:spPr bwMode="auto">
          <a:xfrm>
            <a:off x="4289425" y="1049338"/>
            <a:ext cx="14160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Escola Politécnica</a:t>
            </a:r>
          </a:p>
        </p:txBody>
      </p:sp>
      <p:sp>
        <p:nvSpPr>
          <p:cNvPr id="65585" name="Text Box 49"/>
          <p:cNvSpPr txBox="1">
            <a:spLocks noChangeArrowheads="1"/>
          </p:cNvSpPr>
          <p:nvPr userDrawn="1"/>
        </p:nvSpPr>
        <p:spPr bwMode="auto">
          <a:xfrm>
            <a:off x="6981825" y="939800"/>
            <a:ext cx="181292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Laboratório de Técnicas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      Inteligentes – LTI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C76F7A-2DCE-4467-8035-0CB953FF828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926263" y="228600"/>
            <a:ext cx="2028825" cy="590391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28600"/>
            <a:ext cx="5935663" cy="590391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E19ED5-B1F8-47E4-B723-FFAAAA07DE4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838200" y="1524000"/>
            <a:ext cx="3981450" cy="46085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72050" y="1524000"/>
            <a:ext cx="3983038" cy="46085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>
          <a:xfrm>
            <a:off x="6781800" y="63055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EB8CE6A-6587-4CA7-85CC-17AB845E2AC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838200" y="1524000"/>
            <a:ext cx="3981450" cy="46085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972050" y="1524000"/>
            <a:ext cx="3983038" cy="22272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972050" y="3903663"/>
            <a:ext cx="3983038" cy="222885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0"/>
          </p:nvPr>
        </p:nvSpPr>
        <p:spPr>
          <a:xfrm>
            <a:off x="6781800" y="63055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75A9F99-E985-4DA5-8F1D-D57D9761427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62D880-6AF0-4701-9C11-64CF39A4AFC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8D19F5-E913-418A-A90D-8E876A2C46D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39814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72050" y="1524000"/>
            <a:ext cx="39830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E03BE-A6B0-4A3C-8F2C-5DD68E01B3C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ED3E2B-0F2F-46BA-A63E-A3C9380B8D8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99145E-9946-4A1C-BD96-E111BAD5795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518FC6-42B3-4F5A-89E3-BB1B2B30419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37091C-88C5-4DA7-9255-D9EB994CBBE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5717B4-793F-4F0F-8136-7C2BCE35E74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41" name="Rectangle 29"/>
          <p:cNvSpPr>
            <a:spLocks noChangeArrowheads="1"/>
          </p:cNvSpPr>
          <p:nvPr userDrawn="1"/>
        </p:nvSpPr>
        <p:spPr bwMode="auto">
          <a:xfrm>
            <a:off x="0" y="0"/>
            <a:ext cx="609600" cy="6858000"/>
          </a:xfrm>
          <a:prstGeom prst="rect">
            <a:avLst/>
          </a:prstGeom>
          <a:solidFill>
            <a:srgbClr val="95A3D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grpSp>
        <p:nvGrpSpPr>
          <p:cNvPr id="2" name="Group 30"/>
          <p:cNvGrpSpPr>
            <a:grpSpLocks/>
          </p:cNvGrpSpPr>
          <p:nvPr userDrawn="1"/>
        </p:nvGrpSpPr>
        <p:grpSpPr bwMode="auto">
          <a:xfrm>
            <a:off x="381000" y="1417638"/>
            <a:ext cx="8305800" cy="182562"/>
            <a:chOff x="240" y="893"/>
            <a:chExt cx="5232" cy="115"/>
          </a:xfrm>
        </p:grpSpPr>
        <p:sp>
          <p:nvSpPr>
            <p:cNvPr id="64543" name="Rectangle 31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6666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4544" name="Line 32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2700">
              <a:solidFill>
                <a:srgbClr val="6666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4547" name="Rectangle 35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64548" name="Rectangle 3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524000"/>
            <a:ext cx="8116888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64549" name="Text Box 37"/>
          <p:cNvSpPr txBox="1">
            <a:spLocks noChangeArrowheads="1"/>
          </p:cNvSpPr>
          <p:nvPr userDrawn="1"/>
        </p:nvSpPr>
        <p:spPr bwMode="auto">
          <a:xfrm>
            <a:off x="7391400" y="63246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/>
          </a:p>
        </p:txBody>
      </p:sp>
      <p:sp>
        <p:nvSpPr>
          <p:cNvPr id="64550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fld id="{63815938-F3FF-431E-94D7-D639ACFB0787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jpeg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SAURON</a:t>
            </a:r>
            <a:br>
              <a:rPr lang="pt-BR" dirty="0" smtClean="0"/>
            </a:br>
            <a:r>
              <a:rPr lang="pt-BR" dirty="0" smtClean="0"/>
              <a:t>Localização e Navegação de um Robô Móvel de Baixo Custo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numCol="2"/>
          <a:lstStyle/>
          <a:p>
            <a:r>
              <a:rPr lang="pt-BR" dirty="0" smtClean="0"/>
              <a:t>Felipe Godoy</a:t>
            </a:r>
          </a:p>
          <a:p>
            <a:r>
              <a:rPr lang="pt-BR" dirty="0" smtClean="0"/>
              <a:t>Pedro d’Aquino</a:t>
            </a:r>
          </a:p>
          <a:p>
            <a:r>
              <a:rPr lang="pt-BR" dirty="0" smtClean="0"/>
              <a:t>Rafael da Silva</a:t>
            </a:r>
          </a:p>
          <a:p>
            <a:r>
              <a:rPr lang="pt-BR" dirty="0" smtClean="0"/>
              <a:t>Rafael Ruppel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357554" y="1643050"/>
            <a:ext cx="2484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Computex</a:t>
            </a:r>
            <a:r>
              <a:rPr lang="pt-BR" sz="1200" dirty="0" smtClean="0"/>
              <a:t> </a:t>
            </a:r>
            <a:r>
              <a:rPr lang="pt-BR" sz="1200" dirty="0" err="1" smtClean="0"/>
              <a:t>Corporation</a:t>
            </a:r>
            <a:r>
              <a:rPr lang="pt-BR" sz="1200" smtClean="0"/>
              <a:t> apresenta</a:t>
            </a:r>
            <a:r>
              <a:rPr lang="pt-BR" sz="1200" dirty="0" smtClean="0"/>
              <a:t>: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Observação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Correção de estimativas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 t="1663" b="239"/>
          <a:stretch>
            <a:fillRect/>
          </a:stretch>
        </p:blipFill>
        <p:spPr bwMode="auto">
          <a:xfrm>
            <a:off x="585768" y="2357430"/>
            <a:ext cx="8558232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dos Sonares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001"/>
            <a:ext cx="8116888" cy="1762124"/>
          </a:xfrm>
        </p:spPr>
        <p:txBody>
          <a:bodyPr/>
          <a:lstStyle/>
          <a:p>
            <a:r>
              <a:rPr lang="pt-BR" dirty="0" smtClean="0"/>
              <a:t>Dois modelos</a:t>
            </a:r>
          </a:p>
          <a:p>
            <a:pPr lvl="1"/>
            <a:r>
              <a:rPr lang="pt-BR" dirty="0" smtClean="0"/>
              <a:t>Associações (BARRA, 2007)</a:t>
            </a:r>
          </a:p>
          <a:p>
            <a:pPr lvl="1"/>
            <a:r>
              <a:rPr lang="pt-BR" dirty="0" smtClean="0"/>
              <a:t>Simples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3" name="Espaço Reservado para Número de Slide 4"/>
          <p:cNvSpPr txBox="1">
            <a:spLocks/>
          </p:cNvSpPr>
          <p:nvPr/>
        </p:nvSpPr>
        <p:spPr bwMode="auto">
          <a:xfrm>
            <a:off x="67818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0C83D1-8472-4BA4-A180-CA9099572E8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609600" y="3429000"/>
            <a:ext cx="8534400" cy="3429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5" name="Line 5"/>
          <p:cNvSpPr>
            <a:spLocks noChangeShapeType="1"/>
          </p:cNvSpPr>
          <p:nvPr/>
        </p:nvSpPr>
        <p:spPr bwMode="auto">
          <a:xfrm flipH="1">
            <a:off x="609600" y="4191000"/>
            <a:ext cx="44958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 flipV="1">
            <a:off x="5105400" y="34290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6124575" y="4267200"/>
            <a:ext cx="1343025" cy="12954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 flipV="1">
            <a:off x="3121025" y="4191000"/>
            <a:ext cx="79375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838200" y="5410200"/>
            <a:ext cx="1343025" cy="1295400"/>
          </a:xfrm>
          <a:prstGeom prst="ellipse">
            <a:avLst/>
          </a:prstGeom>
          <a:gradFill rotWithShape="1">
            <a:gsLst>
              <a:gs pos="0">
                <a:srgbClr val="FF7C80">
                  <a:alpha val="67000"/>
                </a:srgbClr>
              </a:gs>
              <a:gs pos="100000">
                <a:srgbClr val="FF7C80">
                  <a:gamma/>
                  <a:shade val="100000"/>
                  <a:invGamma/>
                  <a:alpha val="20000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" name="Oval 8"/>
          <p:cNvSpPr>
            <a:spLocks noChangeArrowheads="1"/>
          </p:cNvSpPr>
          <p:nvPr/>
        </p:nvSpPr>
        <p:spPr bwMode="auto">
          <a:xfrm rot="19467740">
            <a:off x="1330325" y="5870575"/>
            <a:ext cx="3937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 rot="16745747">
            <a:off x="1550194" y="5920581"/>
            <a:ext cx="115888" cy="793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2" name="Oval 16"/>
          <p:cNvSpPr>
            <a:spLocks noChangeArrowheads="1"/>
          </p:cNvSpPr>
          <p:nvPr/>
        </p:nvSpPr>
        <p:spPr bwMode="auto">
          <a:xfrm>
            <a:off x="2144713" y="4953000"/>
            <a:ext cx="1817687" cy="533400"/>
          </a:xfrm>
          <a:prstGeom prst="ellipse">
            <a:avLst/>
          </a:prstGeom>
          <a:gradFill rotWithShape="1">
            <a:gsLst>
              <a:gs pos="0">
                <a:srgbClr val="FF7C80">
                  <a:alpha val="67000"/>
                </a:srgbClr>
              </a:gs>
              <a:gs pos="100000">
                <a:srgbClr val="FF7C80">
                  <a:gamma/>
                  <a:shade val="100000"/>
                  <a:invGamma/>
                  <a:alpha val="20000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" name="Oval 10"/>
          <p:cNvSpPr>
            <a:spLocks noChangeArrowheads="1"/>
          </p:cNvSpPr>
          <p:nvPr/>
        </p:nvSpPr>
        <p:spPr bwMode="auto">
          <a:xfrm rot="19467740">
            <a:off x="2882900" y="5032375"/>
            <a:ext cx="3937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 rot="16745747">
            <a:off x="3102769" y="5082381"/>
            <a:ext cx="115888" cy="793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5" name="Line 19"/>
          <p:cNvSpPr>
            <a:spLocks noChangeShapeType="1"/>
          </p:cNvSpPr>
          <p:nvPr/>
        </p:nvSpPr>
        <p:spPr bwMode="auto">
          <a:xfrm>
            <a:off x="5381625" y="4953000"/>
            <a:ext cx="790575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6" name="Line 20"/>
          <p:cNvSpPr>
            <a:spLocks noChangeShapeType="1"/>
          </p:cNvSpPr>
          <p:nvPr/>
        </p:nvSpPr>
        <p:spPr bwMode="auto">
          <a:xfrm flipH="1" flipV="1">
            <a:off x="5022850" y="4191000"/>
            <a:ext cx="15875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7" name="Oval 21"/>
          <p:cNvSpPr>
            <a:spLocks noChangeArrowheads="1"/>
          </p:cNvSpPr>
          <p:nvPr/>
        </p:nvSpPr>
        <p:spPr bwMode="auto">
          <a:xfrm>
            <a:off x="4933950" y="4648200"/>
            <a:ext cx="552450" cy="533400"/>
          </a:xfrm>
          <a:prstGeom prst="ellipse">
            <a:avLst/>
          </a:prstGeom>
          <a:gradFill rotWithShape="1">
            <a:gsLst>
              <a:gs pos="0">
                <a:srgbClr val="FF7C80">
                  <a:alpha val="67000"/>
                </a:srgbClr>
              </a:gs>
              <a:gs pos="100000">
                <a:srgbClr val="FF7C80">
                  <a:gamma/>
                  <a:shade val="100000"/>
                  <a:invGamma/>
                  <a:alpha val="20000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8" name="Oval 17"/>
          <p:cNvSpPr>
            <a:spLocks noChangeArrowheads="1"/>
          </p:cNvSpPr>
          <p:nvPr/>
        </p:nvSpPr>
        <p:spPr bwMode="auto">
          <a:xfrm rot="365752">
            <a:off x="5014913" y="4722813"/>
            <a:ext cx="395287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9" name="Line 18"/>
          <p:cNvSpPr>
            <a:spLocks noChangeShapeType="1"/>
          </p:cNvSpPr>
          <p:nvPr/>
        </p:nvSpPr>
        <p:spPr bwMode="auto">
          <a:xfrm rot="19181824">
            <a:off x="5253038" y="4878388"/>
            <a:ext cx="120650" cy="76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Baseado em Associações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001"/>
            <a:ext cx="8116888" cy="1619248"/>
          </a:xfrm>
        </p:spPr>
        <p:txBody>
          <a:bodyPr/>
          <a:lstStyle/>
          <a:p>
            <a:r>
              <a:rPr lang="pt-BR" dirty="0" smtClean="0"/>
              <a:t>Associa leituras a uma parede</a:t>
            </a:r>
          </a:p>
          <a:p>
            <a:pPr lvl="1"/>
            <a:r>
              <a:rPr lang="pt-BR" dirty="0" smtClean="0"/>
              <a:t>Histórico de medidas validadas</a:t>
            </a:r>
          </a:p>
          <a:p>
            <a:pPr lvl="1"/>
            <a:r>
              <a:rPr lang="pt-BR" dirty="0" smtClean="0"/>
              <a:t>Critérios rigorosos: robustez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Espaço Reservado para Número de Slide 4"/>
          <p:cNvSpPr txBox="1">
            <a:spLocks/>
          </p:cNvSpPr>
          <p:nvPr/>
        </p:nvSpPr>
        <p:spPr bwMode="auto">
          <a:xfrm>
            <a:off x="67818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1D7F9B-D65F-4AFA-AA8F-931B4DB684D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auto">
          <a:xfrm flipV="1">
            <a:off x="3200400" y="5029224"/>
            <a:ext cx="1600200" cy="685800"/>
          </a:xfrm>
          <a:prstGeom prst="rtTriangle">
            <a:avLst/>
          </a:prstGeom>
          <a:solidFill>
            <a:srgbClr val="FFFFCC">
              <a:alpha val="28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209800" y="6019824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/>
              <a:t>D</a:t>
            </a:r>
            <a:r>
              <a:rPr lang="pt-BR" sz="1400" b="1"/>
              <a:t>12</a:t>
            </a:r>
            <a:endParaRPr lang="en-US" sz="1400" b="1"/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810000" y="5334024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/>
              <a:t>D</a:t>
            </a:r>
            <a:r>
              <a:rPr lang="pt-BR" sz="1400" b="1"/>
              <a:t>23</a:t>
            </a:r>
            <a:endParaRPr lang="en-US" sz="1400" b="1"/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4357686" y="4143380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/>
              <a:t>R</a:t>
            </a:r>
            <a:r>
              <a:rPr lang="pt-BR" sz="1400" b="1"/>
              <a:t>3</a:t>
            </a:r>
            <a:endParaRPr lang="en-US" sz="1400" b="1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524000" y="4114824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/>
              <a:t>R</a:t>
            </a:r>
            <a:r>
              <a:rPr lang="pt-BR" sz="1400" b="1"/>
              <a:t>1</a:t>
            </a:r>
            <a:endParaRPr lang="en-US" sz="1400" b="1"/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3200400" y="4114824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/>
              <a:t>R</a:t>
            </a:r>
            <a:r>
              <a:rPr lang="pt-BR" sz="1400" b="1"/>
              <a:t>2</a:t>
            </a:r>
            <a:endParaRPr lang="en-US" sz="1400" b="1"/>
          </a:p>
        </p:txBody>
      </p:sp>
      <p:sp>
        <p:nvSpPr>
          <p:cNvPr id="12" name="Oval 20"/>
          <p:cNvSpPr>
            <a:spLocks noChangeArrowheads="1"/>
          </p:cNvSpPr>
          <p:nvPr/>
        </p:nvSpPr>
        <p:spPr bwMode="auto">
          <a:xfrm>
            <a:off x="5715000" y="4267224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 rot="18900000">
            <a:off x="5943600" y="4419624"/>
            <a:ext cx="228600" cy="76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609600" y="3429024"/>
            <a:ext cx="8534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 flipV="1">
            <a:off x="762000" y="3200424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 flipV="1">
            <a:off x="990600" y="3200424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 flipV="1">
            <a:off x="1219200" y="3200424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 flipH="1">
            <a:off x="685800" y="3124224"/>
            <a:ext cx="8458200" cy="3657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9" name="Line 28"/>
          <p:cNvSpPr>
            <a:spLocks noChangeShapeType="1"/>
          </p:cNvSpPr>
          <p:nvPr/>
        </p:nvSpPr>
        <p:spPr bwMode="auto">
          <a:xfrm flipH="1">
            <a:off x="1524000" y="3429000"/>
            <a:ext cx="761984" cy="2971824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2" name="Arc 31"/>
          <p:cNvSpPr>
            <a:spLocks/>
          </p:cNvSpPr>
          <p:nvPr/>
        </p:nvSpPr>
        <p:spPr bwMode="auto">
          <a:xfrm flipH="1">
            <a:off x="7848600" y="3444899"/>
            <a:ext cx="381000" cy="233363"/>
          </a:xfrm>
          <a:custGeom>
            <a:avLst/>
            <a:gdLst>
              <a:gd name="G0" fmla="+- 0 0 0"/>
              <a:gd name="G1" fmla="+- 3472 0 0"/>
              <a:gd name="G2" fmla="+- 21600 0 0"/>
              <a:gd name="T0" fmla="*/ 21319 w 21600"/>
              <a:gd name="T1" fmla="*/ 0 h 13240"/>
              <a:gd name="T2" fmla="*/ 19265 w 21600"/>
              <a:gd name="T3" fmla="*/ 13240 h 13240"/>
              <a:gd name="T4" fmla="*/ 0 w 21600"/>
              <a:gd name="T5" fmla="*/ 3472 h 13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3240" fill="none" extrusionOk="0">
                <a:moveTo>
                  <a:pt x="21319" y="-1"/>
                </a:moveTo>
                <a:cubicBezTo>
                  <a:pt x="21506" y="1147"/>
                  <a:pt x="21600" y="2308"/>
                  <a:pt x="21600" y="3472"/>
                </a:cubicBezTo>
                <a:cubicBezTo>
                  <a:pt x="21600" y="6866"/>
                  <a:pt x="20800" y="10212"/>
                  <a:pt x="19265" y="13240"/>
                </a:cubicBezTo>
              </a:path>
              <a:path w="21600" h="13240" stroke="0" extrusionOk="0">
                <a:moveTo>
                  <a:pt x="21319" y="-1"/>
                </a:moveTo>
                <a:cubicBezTo>
                  <a:pt x="21506" y="1147"/>
                  <a:pt x="21600" y="2308"/>
                  <a:pt x="21600" y="3472"/>
                </a:cubicBezTo>
                <a:cubicBezTo>
                  <a:pt x="21600" y="6866"/>
                  <a:pt x="20800" y="10212"/>
                  <a:pt x="19265" y="13240"/>
                </a:cubicBezTo>
                <a:lnTo>
                  <a:pt x="0" y="3472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7467600" y="3352824"/>
            <a:ext cx="381000" cy="4572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400" b="1">
                <a:latin typeface="Symbol" pitchFamily="18" charset="2"/>
              </a:rPr>
              <a:t>a</a:t>
            </a:r>
            <a:endParaRPr lang="en-US" sz="2400" b="1"/>
          </a:p>
        </p:txBody>
      </p:sp>
      <p:sp>
        <p:nvSpPr>
          <p:cNvPr id="24" name="Line 33"/>
          <p:cNvSpPr>
            <a:spLocks noChangeShapeType="1"/>
          </p:cNvSpPr>
          <p:nvPr/>
        </p:nvSpPr>
        <p:spPr bwMode="auto">
          <a:xfrm flipH="1">
            <a:off x="1524000" y="5715024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5" name="Line 34"/>
          <p:cNvSpPr>
            <a:spLocks noChangeShapeType="1"/>
          </p:cNvSpPr>
          <p:nvPr/>
        </p:nvSpPr>
        <p:spPr bwMode="auto">
          <a:xfrm flipH="1">
            <a:off x="3200400" y="5029224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6" name="Oval 41"/>
          <p:cNvSpPr>
            <a:spLocks noChangeArrowheads="1"/>
          </p:cNvSpPr>
          <p:nvPr/>
        </p:nvSpPr>
        <p:spPr bwMode="auto">
          <a:xfrm>
            <a:off x="2971800" y="5486424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alpha val="39999"/>
                </a:schemeClr>
              </a:gs>
              <a:gs pos="100000">
                <a:schemeClr val="accent1">
                  <a:gamma/>
                  <a:tint val="29020"/>
                  <a:invGamma/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7" name="Line 42"/>
          <p:cNvSpPr>
            <a:spLocks noChangeShapeType="1"/>
          </p:cNvSpPr>
          <p:nvPr/>
        </p:nvSpPr>
        <p:spPr bwMode="auto">
          <a:xfrm rot="18900000">
            <a:off x="3200400" y="5638824"/>
            <a:ext cx="228600" cy="76200"/>
          </a:xfrm>
          <a:prstGeom prst="line">
            <a:avLst/>
          </a:prstGeom>
          <a:noFill/>
          <a:ln w="19050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8" name="Oval 43"/>
          <p:cNvSpPr>
            <a:spLocks noChangeArrowheads="1"/>
          </p:cNvSpPr>
          <p:nvPr/>
        </p:nvSpPr>
        <p:spPr bwMode="auto">
          <a:xfrm>
            <a:off x="1295400" y="6172224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alpha val="39999"/>
                </a:schemeClr>
              </a:gs>
              <a:gs pos="100000">
                <a:schemeClr val="accent1">
                  <a:gamma/>
                  <a:tint val="29020"/>
                  <a:invGamma/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9" name="Line 44"/>
          <p:cNvSpPr>
            <a:spLocks noChangeShapeType="1"/>
          </p:cNvSpPr>
          <p:nvPr/>
        </p:nvSpPr>
        <p:spPr bwMode="auto">
          <a:xfrm rot="18900000">
            <a:off x="1524000" y="6324624"/>
            <a:ext cx="228600" cy="76200"/>
          </a:xfrm>
          <a:prstGeom prst="line">
            <a:avLst/>
          </a:prstGeom>
          <a:noFill/>
          <a:ln w="19050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0" name="Oval 45"/>
          <p:cNvSpPr>
            <a:spLocks noChangeArrowheads="1"/>
          </p:cNvSpPr>
          <p:nvPr/>
        </p:nvSpPr>
        <p:spPr bwMode="auto">
          <a:xfrm>
            <a:off x="4572000" y="4800624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alpha val="39999"/>
                </a:schemeClr>
              </a:gs>
              <a:gs pos="100000">
                <a:schemeClr val="accent1">
                  <a:gamma/>
                  <a:tint val="29020"/>
                  <a:invGamma/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1" name="Line 46"/>
          <p:cNvSpPr>
            <a:spLocks noChangeShapeType="1"/>
          </p:cNvSpPr>
          <p:nvPr/>
        </p:nvSpPr>
        <p:spPr bwMode="auto">
          <a:xfrm rot="18900000">
            <a:off x="4800600" y="4953024"/>
            <a:ext cx="228600" cy="76200"/>
          </a:xfrm>
          <a:prstGeom prst="line">
            <a:avLst/>
          </a:prstGeom>
          <a:noFill/>
          <a:ln w="19050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2" name="AutoShape 48"/>
          <p:cNvSpPr>
            <a:spLocks noChangeArrowheads="1"/>
          </p:cNvSpPr>
          <p:nvPr/>
        </p:nvSpPr>
        <p:spPr bwMode="auto">
          <a:xfrm flipV="1">
            <a:off x="1524000" y="5715024"/>
            <a:ext cx="1600200" cy="685800"/>
          </a:xfrm>
          <a:prstGeom prst="rtTriangle">
            <a:avLst/>
          </a:prstGeom>
          <a:solidFill>
            <a:srgbClr val="FFFFCC">
              <a:alpha val="28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" name="Text Box 49"/>
          <p:cNvSpPr txBox="1">
            <a:spLocks noChangeArrowheads="1"/>
          </p:cNvSpPr>
          <p:nvPr/>
        </p:nvSpPr>
        <p:spPr bwMode="auto">
          <a:xfrm>
            <a:off x="5715000" y="5105424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/>
          </a:p>
        </p:txBody>
      </p:sp>
      <p:sp>
        <p:nvSpPr>
          <p:cNvPr id="35" name="Line 52"/>
          <p:cNvSpPr>
            <a:spLocks noChangeShapeType="1"/>
          </p:cNvSpPr>
          <p:nvPr/>
        </p:nvSpPr>
        <p:spPr bwMode="auto">
          <a:xfrm flipV="1">
            <a:off x="6477000" y="4191024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6" name="Line 53"/>
          <p:cNvSpPr>
            <a:spLocks noChangeShapeType="1"/>
          </p:cNvSpPr>
          <p:nvPr/>
        </p:nvSpPr>
        <p:spPr bwMode="auto">
          <a:xfrm flipV="1">
            <a:off x="838200" y="6629424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7" name="Line 28"/>
          <p:cNvSpPr>
            <a:spLocks noChangeShapeType="1"/>
          </p:cNvSpPr>
          <p:nvPr/>
        </p:nvSpPr>
        <p:spPr bwMode="auto">
          <a:xfrm flipH="1">
            <a:off x="3214678" y="3429000"/>
            <a:ext cx="619108" cy="2357454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8" name="Line 28"/>
          <p:cNvSpPr>
            <a:spLocks noChangeShapeType="1"/>
          </p:cNvSpPr>
          <p:nvPr/>
        </p:nvSpPr>
        <p:spPr bwMode="auto">
          <a:xfrm flipH="1">
            <a:off x="4857752" y="3429000"/>
            <a:ext cx="404794" cy="1643074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9" name="Arc 31"/>
          <p:cNvSpPr>
            <a:spLocks/>
          </p:cNvSpPr>
          <p:nvPr/>
        </p:nvSpPr>
        <p:spPr bwMode="auto">
          <a:xfrm flipH="1">
            <a:off x="5095876" y="3449637"/>
            <a:ext cx="381000" cy="233363"/>
          </a:xfrm>
          <a:custGeom>
            <a:avLst/>
            <a:gdLst>
              <a:gd name="G0" fmla="+- 0 0 0"/>
              <a:gd name="G1" fmla="+- 3472 0 0"/>
              <a:gd name="G2" fmla="+- 21600 0 0"/>
              <a:gd name="T0" fmla="*/ 21319 w 21600"/>
              <a:gd name="T1" fmla="*/ 0 h 13240"/>
              <a:gd name="T2" fmla="*/ 19265 w 21600"/>
              <a:gd name="T3" fmla="*/ 13240 h 13240"/>
              <a:gd name="T4" fmla="*/ 0 w 21600"/>
              <a:gd name="T5" fmla="*/ 3472 h 13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3240" fill="none" extrusionOk="0">
                <a:moveTo>
                  <a:pt x="21319" y="-1"/>
                </a:moveTo>
                <a:cubicBezTo>
                  <a:pt x="21506" y="1147"/>
                  <a:pt x="21600" y="2308"/>
                  <a:pt x="21600" y="3472"/>
                </a:cubicBezTo>
                <a:cubicBezTo>
                  <a:pt x="21600" y="6866"/>
                  <a:pt x="20800" y="10212"/>
                  <a:pt x="19265" y="13240"/>
                </a:cubicBezTo>
              </a:path>
              <a:path w="21600" h="13240" stroke="0" extrusionOk="0">
                <a:moveTo>
                  <a:pt x="21319" y="-1"/>
                </a:moveTo>
                <a:cubicBezTo>
                  <a:pt x="21506" y="1147"/>
                  <a:pt x="21600" y="2308"/>
                  <a:pt x="21600" y="3472"/>
                </a:cubicBezTo>
                <a:cubicBezTo>
                  <a:pt x="21600" y="6866"/>
                  <a:pt x="20800" y="10212"/>
                  <a:pt x="19265" y="13240"/>
                </a:cubicBezTo>
                <a:lnTo>
                  <a:pt x="0" y="3472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4714876" y="3357562"/>
            <a:ext cx="381000" cy="4572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2400" b="1" dirty="0" smtClean="0">
                <a:latin typeface="Times New Roman"/>
                <a:cs typeface="Times New Roman"/>
              </a:rPr>
              <a:t>β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Simples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000"/>
            <a:ext cx="8116888" cy="2262190"/>
          </a:xfrm>
        </p:spPr>
        <p:txBody>
          <a:bodyPr/>
          <a:lstStyle/>
          <a:p>
            <a:r>
              <a:rPr lang="pt-BR" dirty="0" smtClean="0"/>
              <a:t>Sem histórico, validação e associação</a:t>
            </a:r>
          </a:p>
          <a:p>
            <a:r>
              <a:rPr lang="pt-BR" dirty="0" smtClean="0"/>
              <a:t>Resultado: boa localização, baixa robustez</a:t>
            </a:r>
          </a:p>
          <a:p>
            <a:r>
              <a:rPr lang="pt-BR" dirty="0" smtClean="0"/>
              <a:t>Solução: covariância da medida variável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298" y="3714752"/>
            <a:ext cx="4286280" cy="272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4066774" y="6488668"/>
            <a:ext cx="115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Erro (cm)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71472" y="4891269"/>
            <a:ext cx="200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Covariância (cm²)</a:t>
            </a:r>
            <a:endParaRPr lang="pt-BR" dirty="0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7143768" y="5929330"/>
          <a:ext cx="1758937" cy="415444"/>
        </p:xfrm>
        <a:graphic>
          <a:graphicData uri="http://schemas.openxmlformats.org/presentationml/2006/ole">
            <p:oleObj spid="_x0000_s23556" name="Equação" r:id="rId4" imgW="9651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da 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Estímulo visual usado: retas verticais</a:t>
            </a:r>
          </a:p>
          <a:p>
            <a:r>
              <a:rPr lang="pt-BR" dirty="0" smtClean="0"/>
              <a:t>Modelo de câmera </a:t>
            </a:r>
            <a:r>
              <a:rPr lang="pt-BR" i="1" dirty="0" err="1" smtClean="0"/>
              <a:t>pinhole</a:t>
            </a:r>
            <a:endParaRPr lang="pt-BR" i="1" dirty="0" smtClean="0"/>
          </a:p>
          <a:p>
            <a:r>
              <a:rPr lang="pt-BR" dirty="0" smtClean="0"/>
              <a:t>Uso de perfil de cor para </a:t>
            </a:r>
            <a:r>
              <a:rPr lang="pt-BR" dirty="0" smtClean="0"/>
              <a:t>identificação</a:t>
            </a:r>
          </a:p>
          <a:p>
            <a:r>
              <a:rPr lang="pt-BR" dirty="0" smtClean="0"/>
              <a:t>Marcos:</a:t>
            </a:r>
          </a:p>
          <a:p>
            <a:pPr lvl="1"/>
            <a:r>
              <a:rPr lang="pt-BR" dirty="0" smtClean="0"/>
              <a:t>Posição no mundo conhecida</a:t>
            </a:r>
          </a:p>
          <a:p>
            <a:pPr lvl="1"/>
            <a:r>
              <a:rPr lang="pt-BR" dirty="0" smtClean="0"/>
              <a:t>Perfil de cor </a:t>
            </a:r>
            <a:r>
              <a:rPr lang="pt-BR" dirty="0" smtClean="0"/>
              <a:t>conhecido</a:t>
            </a:r>
            <a:endParaRPr lang="pt-BR" i="1" dirty="0" smtClean="0"/>
          </a:p>
          <a:p>
            <a:r>
              <a:rPr lang="pt-BR" dirty="0" smtClean="0"/>
              <a:t>Associação entre projeções e marcos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da 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CaixaDeTexto 8"/>
          <p:cNvSpPr txBox="1"/>
          <p:nvPr/>
        </p:nvSpPr>
        <p:spPr>
          <a:xfrm>
            <a:off x="3286116" y="3714752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Foto original do corredor aqui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da 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CaixaDeTexto 8"/>
          <p:cNvSpPr txBox="1"/>
          <p:nvPr/>
        </p:nvSpPr>
        <p:spPr>
          <a:xfrm>
            <a:off x="3286116" y="3714752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Foto com a imagem após o operador </a:t>
            </a:r>
            <a:r>
              <a:rPr lang="pt-BR" dirty="0" err="1" smtClean="0"/>
              <a:t>sobel</a:t>
            </a:r>
            <a:r>
              <a:rPr lang="pt-BR" dirty="0" smtClean="0"/>
              <a:t> aqui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da 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CaixaDeTexto 8"/>
          <p:cNvSpPr txBox="1"/>
          <p:nvPr/>
        </p:nvSpPr>
        <p:spPr>
          <a:xfrm>
            <a:off x="3286116" y="3714752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Foto com todas as projeções da extraídas aqui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da 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CaixaDeTexto 7"/>
          <p:cNvSpPr txBox="1"/>
          <p:nvPr/>
        </p:nvSpPr>
        <p:spPr>
          <a:xfrm>
            <a:off x="3286116" y="3714752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Foto com a posição esperada dos marcos na imagem aqui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Navegação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Navegação intramapa</a:t>
            </a:r>
          </a:p>
          <a:p>
            <a:r>
              <a:rPr lang="pt-BR" dirty="0" smtClean="0"/>
              <a:t>Navegação intermapa</a:t>
            </a:r>
          </a:p>
          <a:p>
            <a:r>
              <a:rPr lang="pt-BR" dirty="0" smtClean="0"/>
              <a:t>Execução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D19F5-E913-418A-A90D-8E876A2C46D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Robô-guia de baixo custo</a:t>
            </a:r>
          </a:p>
          <a:p>
            <a:r>
              <a:rPr lang="pt-BR" dirty="0" smtClean="0"/>
              <a:t>Localização e Navegação</a:t>
            </a:r>
          </a:p>
          <a:p>
            <a:pPr lvl="1"/>
            <a:r>
              <a:rPr lang="pt-BR" dirty="0" smtClean="0"/>
              <a:t>Mapa conhecido</a:t>
            </a:r>
          </a:p>
          <a:p>
            <a:pPr lvl="1"/>
            <a:r>
              <a:rPr lang="pt-BR" dirty="0" smtClean="0"/>
              <a:t>Prédio da Engenharia Elétrica</a:t>
            </a:r>
          </a:p>
          <a:p>
            <a:pPr lvl="1"/>
            <a:endParaRPr lang="pt-BR" dirty="0" smtClean="0"/>
          </a:p>
          <a:p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3786190"/>
            <a:ext cx="6215138" cy="275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Navegação intramapa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A*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Navegação intermapas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Busca em profundidade</a:t>
            </a:r>
          </a:p>
          <a:p>
            <a:r>
              <a:rPr lang="pt-BR" dirty="0" smtClean="0"/>
              <a:t>Portal</a:t>
            </a:r>
          </a:p>
          <a:p>
            <a:r>
              <a:rPr lang="pt-BR" dirty="0" smtClean="0"/>
              <a:t>Troca de mapa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Controle de rota</a:t>
            </a:r>
          </a:p>
          <a:p>
            <a:r>
              <a:rPr lang="pt-BR" dirty="0" smtClean="0"/>
              <a:t>Desvio de obstáculos</a:t>
            </a:r>
          </a:p>
          <a:p>
            <a:r>
              <a:rPr lang="pt-BR" dirty="0" smtClean="0"/>
              <a:t>Largada/Aproximação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e conclusão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Resultados simulados</a:t>
            </a:r>
          </a:p>
          <a:p>
            <a:r>
              <a:rPr lang="pt-BR" dirty="0" smtClean="0"/>
              <a:t>Resultados reais</a:t>
            </a:r>
          </a:p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D19F5-E913-418A-A90D-8E876A2C46D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Simulados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1" y="2500306"/>
            <a:ext cx="8501090" cy="1783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Simulados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2226" name="Picture 2" descr="D:\Assignements\Matérias da poli\TCC\Docs\Monografia\imagens\resultados\SimuladoC2-43_Ramp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4732308"/>
            <a:ext cx="3857620" cy="1599501"/>
          </a:xfrm>
          <a:prstGeom prst="rect">
            <a:avLst/>
          </a:prstGeom>
          <a:noFill/>
        </p:spPr>
      </p:pic>
      <p:pic>
        <p:nvPicPr>
          <p:cNvPr id="52227" name="Picture 3" descr="D:\Assignements\Matérias da poli\TCC\Docs\Monografia\imagens\resultados\SimuladoC2-66_C2-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5143513"/>
            <a:ext cx="4143404" cy="1016306"/>
          </a:xfrm>
          <a:prstGeom prst="rect">
            <a:avLst/>
          </a:prstGeom>
          <a:noFill/>
        </p:spPr>
      </p:pic>
      <p:pic>
        <p:nvPicPr>
          <p:cNvPr id="52228" name="Picture 4" descr="D:\Assignements\Matérias da poli\TCC\Docs\Monografia\imagens\resultados\SimuladoRampa_C2-6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3214686"/>
            <a:ext cx="7858180" cy="1601774"/>
          </a:xfrm>
          <a:prstGeom prst="rect">
            <a:avLst/>
          </a:prstGeom>
          <a:noFill/>
        </p:spPr>
      </p:pic>
      <p:pic>
        <p:nvPicPr>
          <p:cNvPr id="52229" name="Picture 5" descr="D:\Assignements\Matérias da poli\TCC\Docs\Monografia\imagens\resultados\SimuladoSecretaria_C2-4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7752" y="1643050"/>
            <a:ext cx="3138920" cy="1664934"/>
          </a:xfrm>
          <a:prstGeom prst="rect">
            <a:avLst/>
          </a:prstGeom>
          <a:noFill/>
        </p:spPr>
      </p:pic>
      <p:pic>
        <p:nvPicPr>
          <p:cNvPr id="52230" name="Picture 6" descr="D:\Assignements\Matérias da poli\TCC\Docs\Monografia\imagens\resultados\SimuladoC2-13Secretaria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28662" y="1714488"/>
            <a:ext cx="2928958" cy="14415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Reais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714348" y="1662111"/>
          <a:ext cx="8260027" cy="1909765"/>
        </p:xfrm>
        <a:graphic>
          <a:graphicData uri="http://schemas.openxmlformats.org/presentationml/2006/ole">
            <p:oleObj spid="_x0000_s53251" name="Acrobat Document" r:id="rId4" imgW="6715041" imgH="1552372" progId="AcroExch.Document.7">
              <p:embed/>
            </p:oleObj>
          </a:graphicData>
        </a:graphic>
      </p:graphicFrame>
      <p:pic>
        <p:nvPicPr>
          <p:cNvPr id="53255" name="Picture 7" descr="D:\Assignements\Matérias da poli\TCC\Docs\Monografia\imagens\resultados\Rampa_C2-6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7752" y="3786190"/>
            <a:ext cx="3335261" cy="250112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42910" y="4786322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Rampa</a:t>
            </a:r>
            <a:endParaRPr lang="pt-BR" sz="28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214546" y="5070486"/>
            <a:ext cx="92869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286116" y="4786322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C2-66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Reais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2910" y="4786322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C2-13</a:t>
            </a:r>
            <a:endParaRPr lang="pt-BR" sz="28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214546" y="5070486"/>
            <a:ext cx="92869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286116" y="4786322"/>
            <a:ext cx="178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Secretaria</a:t>
            </a:r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785786" y="1714487"/>
          <a:ext cx="7715304" cy="2440363"/>
        </p:xfrm>
        <a:graphic>
          <a:graphicData uri="http://schemas.openxmlformats.org/presentationml/2006/ole">
            <p:oleObj spid="_x0000_s57347" name="Acrobat Document" r:id="rId3" imgW="3914657" imgH="2476500" progId="AcroExch.Document.7">
              <p:embed/>
            </p:oleObj>
          </a:graphicData>
        </a:graphic>
      </p:graphicFrame>
      <p:pic>
        <p:nvPicPr>
          <p:cNvPr id="57348" name="Picture 4" descr="D:\Assignements\Matérias da poli\TCC\Docs\Monografia\imagens\resultados\C2-13_Secretaria_v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6380" y="4357694"/>
            <a:ext cx="3071834" cy="23035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Reais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2910" y="4786322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C2-43</a:t>
            </a:r>
            <a:endParaRPr lang="pt-BR" sz="28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214546" y="5070486"/>
            <a:ext cx="92869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286116" y="4786322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Rampa</a:t>
            </a: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785786" y="1671535"/>
          <a:ext cx="8072494" cy="2471845"/>
        </p:xfrm>
        <a:graphic>
          <a:graphicData uri="http://schemas.openxmlformats.org/presentationml/2006/ole">
            <p:oleObj spid="_x0000_s56323" name="Acrobat Document" r:id="rId3" imgW="4514816" imgH="2028757" progId="AcroExch.Document.7">
              <p:embed/>
            </p:oleObj>
          </a:graphicData>
        </a:graphic>
      </p:graphicFrame>
      <p:pic>
        <p:nvPicPr>
          <p:cNvPr id="56324" name="Picture 4" descr="D:\Assignements\Matérias da poli\TCC\Docs\Monografia\imagens\resultados\C2-43_Ramp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6380" y="4268472"/>
            <a:ext cx="2857520" cy="21428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Reais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2910" y="4786322"/>
            <a:ext cx="178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Secretaria</a:t>
            </a:r>
            <a:endParaRPr lang="pt-BR" sz="28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571736" y="5072074"/>
            <a:ext cx="92869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714744" y="4786322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C2-43</a:t>
            </a:r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714348" y="1714488"/>
          <a:ext cx="8143932" cy="2143140"/>
        </p:xfrm>
        <a:graphic>
          <a:graphicData uri="http://schemas.openxmlformats.org/presentationml/2006/ole">
            <p:oleObj spid="_x0000_s55299" name="Acrobat Document" r:id="rId3" imgW="3905216" imgH="1790700" progId="AcroExch.Document.7">
              <p:embed/>
            </p:oleObj>
          </a:graphicData>
        </a:graphic>
      </p:graphicFrame>
      <p:pic>
        <p:nvPicPr>
          <p:cNvPr id="55300" name="Picture 4" descr="D:\Assignements\Matérias da poli\TCC\Docs\Monografia\imagens\resultados\Secretaria_C2-4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066" y="4000504"/>
            <a:ext cx="3357586" cy="25178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Baixo custo</a:t>
            </a:r>
          </a:p>
          <a:p>
            <a:pPr lvl="1"/>
            <a:r>
              <a:rPr lang="pt-BR" dirty="0" smtClean="0"/>
              <a:t>MINERVA: US$ 400 000</a:t>
            </a:r>
          </a:p>
          <a:p>
            <a:r>
              <a:rPr lang="pt-BR" dirty="0" smtClean="0"/>
              <a:t>Desempenho</a:t>
            </a:r>
          </a:p>
          <a:p>
            <a:r>
              <a:rPr lang="pt-BR" dirty="0" smtClean="0"/>
              <a:t>Desafio</a:t>
            </a:r>
          </a:p>
          <a:p>
            <a:r>
              <a:rPr lang="pt-BR" dirty="0" smtClean="0"/>
              <a:t>Abordagem escolhida: (BARRA, 2007)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4" name="Picture 6" descr="http://www.openmobo.org/movies/thrun/minerva-thum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1643050"/>
            <a:ext cx="2705100" cy="2028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possível construir um </a:t>
            </a:r>
            <a:r>
              <a:rPr lang="pt-BR" dirty="0" err="1" smtClean="0"/>
              <a:t>robo</a:t>
            </a:r>
            <a:r>
              <a:rPr lang="pt-BR" dirty="0" smtClean="0"/>
              <a:t> guia de baixo custo</a:t>
            </a:r>
          </a:p>
          <a:p>
            <a:r>
              <a:rPr lang="pt-BR" dirty="0" smtClean="0"/>
              <a:t>Localização só com sonares é boa</a:t>
            </a:r>
          </a:p>
          <a:p>
            <a:pPr lvl="1"/>
            <a:r>
              <a:rPr lang="pt-BR" dirty="0" smtClean="0"/>
              <a:t>Expectativa era a visão</a:t>
            </a:r>
            <a:endParaRPr lang="pt-BR" dirty="0"/>
          </a:p>
          <a:p>
            <a:pPr lvl="1"/>
            <a:r>
              <a:rPr lang="pt-BR" dirty="0" smtClean="0"/>
              <a:t>Modelo novo desenvolvido</a:t>
            </a:r>
          </a:p>
          <a:p>
            <a:r>
              <a:rPr lang="pt-BR" dirty="0" smtClean="0"/>
              <a:t>Navegação simples e eficaz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Trabalho futuro</a:t>
            </a:r>
          </a:p>
          <a:p>
            <a:pPr lvl="1"/>
            <a:r>
              <a:rPr lang="pt-BR" dirty="0" smtClean="0"/>
              <a:t>Integração visão</a:t>
            </a:r>
          </a:p>
          <a:p>
            <a:pPr lvl="1"/>
            <a:r>
              <a:rPr lang="pt-BR" dirty="0" smtClean="0"/>
              <a:t>Rota adaptativa</a:t>
            </a:r>
          </a:p>
          <a:p>
            <a:pPr lvl="1"/>
            <a:r>
              <a:rPr lang="pt-BR" dirty="0" smtClean="0"/>
              <a:t>Navegação fluida</a:t>
            </a:r>
          </a:p>
          <a:p>
            <a:pPr lvl="1"/>
            <a:r>
              <a:rPr lang="pt-BR" dirty="0" smtClean="0"/>
              <a:t>Melhoria robustez</a:t>
            </a:r>
          </a:p>
          <a:p>
            <a:pPr lvl="1"/>
            <a:r>
              <a:rPr lang="pt-BR" dirty="0" smtClean="0"/>
              <a:t>Melhorar movimento nas rampas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8434" name="Picture 2" descr="http://www-lar.deis.unibo.it/equipments/p2dx/images/Pioneer2DX_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2071678"/>
            <a:ext cx="4894655" cy="4214842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6715140" y="2571744"/>
            <a:ext cx="1715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8 sonares</a:t>
            </a:r>
            <a:endParaRPr lang="pt-BR" sz="2800" dirty="0"/>
          </a:p>
        </p:txBody>
      </p:sp>
      <p:cxnSp>
        <p:nvCxnSpPr>
          <p:cNvPr id="10" name="Forma 9"/>
          <p:cNvCxnSpPr/>
          <p:nvPr/>
        </p:nvCxnSpPr>
        <p:spPr bwMode="auto">
          <a:xfrm rot="5400000">
            <a:off x="6429388" y="3286126"/>
            <a:ext cx="1071573" cy="785817"/>
          </a:xfrm>
          <a:prstGeom prst="bentConnector3">
            <a:avLst>
              <a:gd name="adj1" fmla="val 9995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7" name="CaixaDeTexto 16"/>
          <p:cNvSpPr txBox="1"/>
          <p:nvPr/>
        </p:nvSpPr>
        <p:spPr>
          <a:xfrm>
            <a:off x="714348" y="4357694"/>
            <a:ext cx="176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 smtClean="0"/>
              <a:t>Odômetro</a:t>
            </a:r>
            <a:endParaRPr lang="pt-BR" sz="2800" dirty="0"/>
          </a:p>
        </p:txBody>
      </p:sp>
      <p:cxnSp>
        <p:nvCxnSpPr>
          <p:cNvPr id="19" name="Conector angulado 18"/>
          <p:cNvCxnSpPr/>
          <p:nvPr/>
        </p:nvCxnSpPr>
        <p:spPr bwMode="auto">
          <a:xfrm>
            <a:off x="1785918" y="4929198"/>
            <a:ext cx="1143008" cy="428628"/>
          </a:xfrm>
          <a:prstGeom prst="bentConnector3">
            <a:avLst>
              <a:gd name="adj1" fmla="val 834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1" name="CaixaDeTexto 20"/>
          <p:cNvSpPr txBox="1"/>
          <p:nvPr/>
        </p:nvSpPr>
        <p:spPr>
          <a:xfrm>
            <a:off x="4714876" y="1571612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Notebook</a:t>
            </a:r>
            <a:endParaRPr lang="pt-BR" sz="2800" dirty="0"/>
          </a:p>
        </p:txBody>
      </p:sp>
      <p:cxnSp>
        <p:nvCxnSpPr>
          <p:cNvPr id="23" name="Conector de seta reta 22"/>
          <p:cNvCxnSpPr/>
          <p:nvPr/>
        </p:nvCxnSpPr>
        <p:spPr bwMode="auto">
          <a:xfrm rot="5400000">
            <a:off x="4643438" y="2714620"/>
            <a:ext cx="1285884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4" name="CaixaDeTexto 23"/>
          <p:cNvSpPr txBox="1"/>
          <p:nvPr/>
        </p:nvSpPr>
        <p:spPr>
          <a:xfrm>
            <a:off x="6858016" y="5715016"/>
            <a:ext cx="1393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Câmera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de HW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482" name="Picture 2" descr="http://www.fernandoquadro.com.br/html/wp-content/uploads/2008/10/notebo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357430"/>
            <a:ext cx="1763901" cy="1428760"/>
          </a:xfrm>
          <a:prstGeom prst="rect">
            <a:avLst/>
          </a:prstGeom>
          <a:noFill/>
        </p:spPr>
      </p:pic>
      <p:cxnSp>
        <p:nvCxnSpPr>
          <p:cNvPr id="15" name="Conector de seta reta 14"/>
          <p:cNvCxnSpPr>
            <a:stCxn id="20482" idx="3"/>
          </p:cNvCxnSpPr>
          <p:nvPr/>
        </p:nvCxnSpPr>
        <p:spPr bwMode="auto">
          <a:xfrm>
            <a:off x="2692563" y="3071810"/>
            <a:ext cx="1236495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arrow" w="med" len="med"/>
            <a:tailEnd type="arrow" w="med" len="med"/>
          </a:ln>
          <a:effectLst/>
        </p:spPr>
      </p:cxnSp>
      <p:pic>
        <p:nvPicPr>
          <p:cNvPr id="20484" name="Picture 4" descr="http://portal.cerebrum.com.br/magento/magento_shopping/media/catalog/product/cache/1/image/5e06319eda06f020e43594a9c230972d/s/o/sony-vaio-vgn-txn27n-b-11-1-notebook-pc.jpg"/>
          <p:cNvPicPr>
            <a:picLocks noChangeAspect="1" noChangeArrowheads="1"/>
          </p:cNvPicPr>
          <p:nvPr/>
        </p:nvPicPr>
        <p:blipFill>
          <a:blip r:embed="rId3" cstate="print"/>
          <a:srcRect l="6876"/>
          <a:stretch>
            <a:fillRect/>
          </a:stretch>
        </p:blipFill>
        <p:spPr bwMode="auto">
          <a:xfrm>
            <a:off x="3929058" y="2143116"/>
            <a:ext cx="1935162" cy="2078038"/>
          </a:xfrm>
          <a:prstGeom prst="rect">
            <a:avLst/>
          </a:prstGeom>
          <a:noFill/>
        </p:spPr>
      </p:pic>
      <p:pic>
        <p:nvPicPr>
          <p:cNvPr id="18" name="Picture 2" descr="http://www-lar.deis.unibo.it/equipments/p2dx/images/Pioneer2DX_2.jp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1670" y="4286256"/>
            <a:ext cx="2571768" cy="2214578"/>
          </a:xfrm>
          <a:prstGeom prst="rect">
            <a:avLst/>
          </a:prstGeom>
          <a:noFill/>
        </p:spPr>
      </p:pic>
      <p:cxnSp>
        <p:nvCxnSpPr>
          <p:cNvPr id="23" name="Conector de seta reta 22"/>
          <p:cNvCxnSpPr/>
          <p:nvPr/>
        </p:nvCxnSpPr>
        <p:spPr bwMode="auto">
          <a:xfrm rot="5400000">
            <a:off x="3786182" y="3714752"/>
            <a:ext cx="785818" cy="7858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pic>
        <p:nvPicPr>
          <p:cNvPr id="20486" name="Picture 6" descr="http://cerbyte.com/loja/images/webca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5857884" y="4286256"/>
            <a:ext cx="2286016" cy="2286016"/>
          </a:xfrm>
          <a:prstGeom prst="rect">
            <a:avLst/>
          </a:prstGeom>
          <a:noFill/>
        </p:spPr>
      </p:pic>
      <p:cxnSp>
        <p:nvCxnSpPr>
          <p:cNvPr id="25" name="Conector de seta reta 24"/>
          <p:cNvCxnSpPr/>
          <p:nvPr/>
        </p:nvCxnSpPr>
        <p:spPr bwMode="auto">
          <a:xfrm>
            <a:off x="5500694" y="3857628"/>
            <a:ext cx="1000132" cy="5000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sp>
        <p:nvSpPr>
          <p:cNvPr id="28" name="CaixaDeTexto 27"/>
          <p:cNvSpPr txBox="1"/>
          <p:nvPr/>
        </p:nvSpPr>
        <p:spPr>
          <a:xfrm>
            <a:off x="785786" y="1928802"/>
            <a:ext cx="173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Cliente Remoto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929058" y="2071678"/>
            <a:ext cx="223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Servidor Embarcado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071802" y="271462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WiFi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3500430" y="3786190"/>
            <a:ext cx="746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Serial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111850" y="371475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USB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de SW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9459" name="Picture 3" descr="D:\Users\Pedro\Documents\Poli\TCC\SVN TCC\docs\Monografia\imagens\arquiteturaGeral.jpg"/>
          <p:cNvPicPr>
            <a:picLocks noChangeAspect="1" noChangeArrowheads="1"/>
          </p:cNvPicPr>
          <p:nvPr/>
        </p:nvPicPr>
        <p:blipFill>
          <a:blip r:embed="rId2" cstate="print"/>
          <a:srcRect l="16458" t="12199" r="17916" b="8634"/>
          <a:stretch>
            <a:fillRect/>
          </a:stretch>
        </p:blipFill>
        <p:spPr bwMode="auto">
          <a:xfrm>
            <a:off x="1571604" y="1643050"/>
            <a:ext cx="6000792" cy="5214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Gráfica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Foto da GUI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Localização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Filtro de </a:t>
            </a:r>
            <a:r>
              <a:rPr lang="pt-BR" dirty="0" err="1" smtClean="0"/>
              <a:t>Kalman</a:t>
            </a:r>
            <a:r>
              <a:rPr lang="pt-BR" dirty="0" smtClean="0"/>
              <a:t> Estendido (EKF)</a:t>
            </a:r>
          </a:p>
          <a:p>
            <a:r>
              <a:rPr lang="pt-BR" dirty="0" smtClean="0"/>
              <a:t>Modelos de Observação dos Sonares</a:t>
            </a:r>
          </a:p>
          <a:p>
            <a:r>
              <a:rPr lang="pt-BR" dirty="0" smtClean="0"/>
              <a:t>Modelo de Observação da Visão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D19F5-E913-418A-A90D-8E876A2C46D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Filtro de </a:t>
            </a:r>
            <a:r>
              <a:rPr lang="pt-BR" dirty="0" err="1" smtClean="0"/>
              <a:t>Kalman</a:t>
            </a:r>
            <a:r>
              <a:rPr lang="pt-BR" dirty="0" smtClean="0"/>
              <a:t> Estendido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001"/>
            <a:ext cx="8116888" cy="547678"/>
          </a:xfrm>
        </p:spPr>
        <p:txBody>
          <a:bodyPr/>
          <a:lstStyle/>
          <a:p>
            <a:r>
              <a:rPr lang="pt-BR" dirty="0" smtClean="0"/>
              <a:t>Filtro Bayesiano recursivo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3038500" y="4233858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76300" y="5681658"/>
            <a:ext cx="2190750" cy="860425"/>
          </a:xfrm>
          <a:prstGeom prst="rect">
            <a:avLst/>
          </a:prstGeom>
          <a:solidFill>
            <a:srgbClr val="00E4A8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2400"/>
              <a:t>Modelo de</a:t>
            </a:r>
          </a:p>
          <a:p>
            <a:pPr algn="ctr"/>
            <a:r>
              <a:rPr lang="pt-BR" sz="2400"/>
              <a:t>Dinâmica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71900" y="3776658"/>
            <a:ext cx="2028825" cy="860425"/>
          </a:xfrm>
          <a:prstGeom prst="rect">
            <a:avLst/>
          </a:prstGeom>
          <a:solidFill>
            <a:schemeClr val="accent5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2400" dirty="0"/>
              <a:t>Modelo de</a:t>
            </a:r>
          </a:p>
          <a:p>
            <a:pPr algn="ctr"/>
            <a:r>
              <a:rPr lang="pt-BR" sz="2400" dirty="0"/>
              <a:t>Observação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200300" y="423385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7153300" y="2938458"/>
            <a:ext cx="9144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6772300" y="331945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213625" y="2541583"/>
            <a:ext cx="77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sz="2000" dirty="0">
                <a:solidFill>
                  <a:schemeClr val="hlink"/>
                </a:solidFill>
              </a:rPr>
              <a:t>erro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200300" y="3624258"/>
            <a:ext cx="1295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dirty="0" smtClean="0"/>
              <a:t>Postura predita</a:t>
            </a:r>
            <a:endParaRPr lang="pt-BR" dirty="0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5629300" y="415765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038500" y="5224458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 rot="5400000">
            <a:off x="6524650" y="4422125"/>
            <a:ext cx="3733800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2400" dirty="0" smtClean="0"/>
              <a:t>EKF</a:t>
            </a:r>
            <a:endParaRPr lang="pt-BR" sz="2400" dirty="0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714900" y="293845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486300" y="2328858"/>
            <a:ext cx="152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dirty="0" smtClean="0"/>
              <a:t>Observações Reais</a:t>
            </a:r>
            <a:endParaRPr lang="pt-BR" dirty="0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176421" y="5857892"/>
            <a:ext cx="812274" cy="369332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atraso</a:t>
            </a:r>
            <a:endParaRPr lang="pt-BR" dirty="0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072198" y="5726108"/>
            <a:ext cx="20002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Postura estimada atual</a:t>
            </a:r>
            <a:endParaRPr lang="pt-BR" dirty="0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6000760" y="6062658"/>
            <a:ext cx="2066940" cy="95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 flipV="1">
            <a:off x="2962300" y="6062658"/>
            <a:ext cx="2252642" cy="95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V="1">
            <a:off x="2200300" y="4233858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143240" y="5715016"/>
            <a:ext cx="21383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Postura estimada anterior</a:t>
            </a:r>
            <a:endParaRPr lang="pt-BR" dirty="0"/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6391300" y="2557458"/>
            <a:ext cx="762000" cy="762000"/>
          </a:xfrm>
          <a:prstGeom prst="flowChar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086500" y="248125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400"/>
              <a:t>+</a:t>
            </a:r>
            <a:endParaRPr lang="en-US" sz="2400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6924700" y="316705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400"/>
              <a:t>-</a:t>
            </a:r>
            <a:endParaRPr lang="en-US" sz="2400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781700" y="4125908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dirty="0"/>
              <a:t>Observações </a:t>
            </a:r>
            <a:r>
              <a:rPr lang="pt-BR" dirty="0" smtClean="0"/>
              <a:t>Esperadas</a:t>
            </a:r>
            <a:endParaRPr lang="pt-BR" dirty="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1133500" y="4614858"/>
            <a:ext cx="0" cy="9906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3800500" y="2557458"/>
            <a:ext cx="0" cy="10668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714348" y="414338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dirty="0" err="1" smtClean="0">
                <a:solidFill>
                  <a:schemeClr val="folHlink"/>
                </a:solidFill>
              </a:rPr>
              <a:t>Odômetro</a:t>
            </a:r>
            <a:endParaRPr lang="pt-BR" dirty="0">
              <a:solidFill>
                <a:schemeClr val="folHlink"/>
              </a:solidFill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2000232" y="2357430"/>
            <a:ext cx="9143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folHlink"/>
                </a:solidFill>
              </a:rPr>
              <a:t>Mapa</a:t>
            </a:r>
            <a:endParaRPr lang="pt-BR" dirty="0">
              <a:solidFill>
                <a:schemeClr val="folHlink"/>
              </a:solidFill>
            </a:endParaRP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H="1" flipV="1">
            <a:off x="2733700" y="2557458"/>
            <a:ext cx="10668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o">
  <a:themeElements>
    <a:clrScheme name="Geometrico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eometric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eometrico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etrico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etrico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417</Words>
  <Application>Microsoft Office PowerPoint</Application>
  <PresentationFormat>Apresentação na tela (4:3)</PresentationFormat>
  <Paragraphs>174</Paragraphs>
  <Slides>31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31</vt:i4>
      </vt:variant>
    </vt:vector>
  </HeadingPairs>
  <TitlesOfParts>
    <vt:vector size="34" baseType="lpstr">
      <vt:lpstr>Geometrico</vt:lpstr>
      <vt:lpstr>Equação</vt:lpstr>
      <vt:lpstr>Acrobat Document</vt:lpstr>
      <vt:lpstr>SAURON Localização e Navegação de um Robô Móvel de Baixo Custo</vt:lpstr>
      <vt:lpstr>Objetivo</vt:lpstr>
      <vt:lpstr>Motivação</vt:lpstr>
      <vt:lpstr>Equipamento</vt:lpstr>
      <vt:lpstr>Arquitetura de HW</vt:lpstr>
      <vt:lpstr>Arquitetura de SW</vt:lpstr>
      <vt:lpstr>Interface Gráfica</vt:lpstr>
      <vt:lpstr>Localização</vt:lpstr>
      <vt:lpstr>Filtro de Kalman Estendido</vt:lpstr>
      <vt:lpstr>Modelo de Observação</vt:lpstr>
      <vt:lpstr>Modelo dos Sonares</vt:lpstr>
      <vt:lpstr>Modelo Baseado em Associações</vt:lpstr>
      <vt:lpstr>Modelo Simples</vt:lpstr>
      <vt:lpstr>Modelo da Visão</vt:lpstr>
      <vt:lpstr>Modelo da Visão</vt:lpstr>
      <vt:lpstr>Modelo da Visão</vt:lpstr>
      <vt:lpstr>Modelo da Visão</vt:lpstr>
      <vt:lpstr>Modelo da Visão</vt:lpstr>
      <vt:lpstr>Navegação</vt:lpstr>
      <vt:lpstr>Navegação intramapa</vt:lpstr>
      <vt:lpstr>Navegação intermapas</vt:lpstr>
      <vt:lpstr>Execução</vt:lpstr>
      <vt:lpstr>Resultados e conclusão</vt:lpstr>
      <vt:lpstr>Resultados Simulados</vt:lpstr>
      <vt:lpstr>Resultados Simulados</vt:lpstr>
      <vt:lpstr>Resultados Reais</vt:lpstr>
      <vt:lpstr>Resultados Reais</vt:lpstr>
      <vt:lpstr>Resultados Reais</vt:lpstr>
      <vt:lpstr>Resultados Reais</vt:lpstr>
      <vt:lpstr>Conclusão</vt:lpstr>
      <vt:lpstr>Conclusão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Pedro</dc:creator>
  <cp:lastModifiedBy>Felipe Godoy</cp:lastModifiedBy>
  <cp:revision>31</cp:revision>
  <dcterms:created xsi:type="dcterms:W3CDTF">2009-12-13T23:44:54Z</dcterms:created>
  <dcterms:modified xsi:type="dcterms:W3CDTF">2009-12-15T02:56:04Z</dcterms:modified>
</cp:coreProperties>
</file>