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DFE4F-4860-28DD-59D7-27CDCD5C4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6600" dirty="0"/>
              <a:t>Análise Financeira e Operacional de Pedidos em Serviços de Food Delivery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48532B-31AA-0786-65BD-8AA5B9420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Rafael Hessel Sichetti</a:t>
            </a:r>
          </a:p>
          <a:p>
            <a:r>
              <a:rPr lang="pt-BR" dirty="0"/>
              <a:t>Ra: 10375395</a:t>
            </a:r>
          </a:p>
        </p:txBody>
      </p:sp>
    </p:spTree>
    <p:extLst>
      <p:ext uri="{BB962C8B-B14F-4D97-AF65-F5344CB8AC3E}">
        <p14:creationId xmlns:p14="http://schemas.microsoft.com/office/powerpoint/2010/main" val="386469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F8740-2CF6-A883-69EE-12294D7A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Impacto e Transformação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5503B-FA35-507C-44CB-F988393C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Após a análise, a empresa iniciou: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Redefinição de parcerias com alto reembolso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Otimização de promoções e cupons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Precificação com foco em margem de contribuição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Monitoramento automatizado de anomalias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90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357B3-58B2-169E-BAE0-7A4D3D51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e Ética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1525C-D026-D937-55A5-1238F7AD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A análise dos dados da </a:t>
            </a:r>
            <a:r>
              <a:rPr lang="pt-BR" dirty="0" err="1"/>
              <a:t>FoodExpress</a:t>
            </a:r>
            <a:r>
              <a:rPr lang="pt-BR" dirty="0"/>
              <a:t> permitiu compreender padrões, corrigir falhas e tomar decisões orientadas por dados, promovendo eficiência operacional.</a:t>
            </a:r>
          </a:p>
          <a:p>
            <a:pPr>
              <a:buNone/>
            </a:pPr>
            <a:r>
              <a:rPr lang="pt-BR" dirty="0"/>
              <a:t>Ética e </a:t>
            </a:r>
            <a:r>
              <a:rPr lang="pt-BR" dirty="0" err="1"/>
              <a:t>Transparência:Todos</a:t>
            </a:r>
            <a:r>
              <a:rPr lang="pt-BR" dirty="0"/>
              <a:t> os dados foram tratados com integridade. As decisões foram baseadas em evidências reais.</a:t>
            </a:r>
          </a:p>
        </p:txBody>
      </p:sp>
    </p:spTree>
    <p:extLst>
      <p:ext uri="{BB962C8B-B14F-4D97-AF65-F5344CB8AC3E}">
        <p14:creationId xmlns:p14="http://schemas.microsoft.com/office/powerpoint/2010/main" val="300065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EFCCA-DB25-DF05-6A75-342ACD9B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e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1B3A7-E158-7241-1300-E1C7F662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Sobre a Empresa:</a:t>
            </a:r>
            <a:br>
              <a:rPr lang="pt-BR" dirty="0"/>
            </a:br>
            <a:r>
              <a:rPr lang="pt-BR" dirty="0" err="1"/>
              <a:t>FoodExpress</a:t>
            </a:r>
            <a:r>
              <a:rPr lang="pt-BR" dirty="0"/>
              <a:t> é uma plataforma nacional de delivery que conecta restaurantes e consumidores.</a:t>
            </a:r>
          </a:p>
          <a:p>
            <a:pPr>
              <a:buNone/>
            </a:pPr>
            <a:r>
              <a:rPr lang="pt-BR" b="1" dirty="0"/>
              <a:t>Problema:</a:t>
            </a:r>
            <a:br>
              <a:rPr lang="pt-BR" dirty="0"/>
            </a:br>
            <a:r>
              <a:rPr lang="pt-BR" dirty="0"/>
              <a:t>Apesar do crescimento nos pedidos, a margem de lucro estava caindo. Havia suspeitas de falhas operacionais e má gestão de descontos e reembolsos.</a:t>
            </a:r>
          </a:p>
          <a:p>
            <a:pPr marL="0" indent="0">
              <a:buNone/>
            </a:pPr>
            <a:r>
              <a:rPr lang="pt-BR" b="1" dirty="0"/>
              <a:t>Objetivo da Análise:</a:t>
            </a:r>
            <a:br>
              <a:rPr lang="pt-BR" dirty="0"/>
            </a:br>
            <a:r>
              <a:rPr lang="pt-BR" dirty="0"/>
              <a:t>	Identificar gargalos operacionais e propor melhorias a partir de 	dados dos pedidos.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64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4A938-4AD5-FCDC-BCC6-8565B65A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Utilizados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526ED-6DAC-0981-62C0-0557AD8C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b="1" dirty="0"/>
              <a:t>Fonte dos dados:</a:t>
            </a:r>
            <a:r>
              <a:rPr lang="pt-BR" dirty="0"/>
              <a:t> </a:t>
            </a:r>
            <a:r>
              <a:rPr lang="pt-BR" dirty="0" err="1"/>
              <a:t>Dataset</a:t>
            </a:r>
            <a:r>
              <a:rPr lang="pt-BR" dirty="0"/>
              <a:t> público do </a:t>
            </a:r>
            <a:r>
              <a:rPr lang="pt-BR" dirty="0" err="1"/>
              <a:t>Kaggle</a:t>
            </a:r>
            <a:r>
              <a:rPr lang="pt-BR" dirty="0"/>
              <a:t> (1.000 pedidos)</a:t>
            </a:r>
          </a:p>
          <a:p>
            <a:pPr>
              <a:buNone/>
            </a:pPr>
            <a:r>
              <a:rPr lang="pt-BR" b="1" dirty="0"/>
              <a:t>Variáveis-chave: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Value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Delivery </a:t>
            </a:r>
            <a:r>
              <a:rPr lang="pt-BR" dirty="0" err="1"/>
              <a:t>Fee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Commission </a:t>
            </a:r>
            <a:r>
              <a:rPr lang="pt-BR" dirty="0" err="1"/>
              <a:t>Fee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Payment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 </a:t>
            </a:r>
            <a:r>
              <a:rPr lang="pt-BR" dirty="0" err="1"/>
              <a:t>Fee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Refunds</a:t>
            </a:r>
            <a:r>
              <a:rPr lang="pt-BR" dirty="0"/>
              <a:t>/</a:t>
            </a:r>
            <a:r>
              <a:rPr lang="pt-BR" dirty="0" err="1"/>
              <a:t>Chargebacks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Discounts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Offers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Técnicas aplicadas:</a:t>
            </a:r>
            <a:br>
              <a:rPr lang="pt-BR" dirty="0"/>
            </a:br>
            <a:r>
              <a:rPr lang="pt-BR" dirty="0"/>
              <a:t>Limpeza, Análise Exploratória de Dados (EDA), visualizações e correlações.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649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7B614-44C9-AB16-13F3-20E0D2C8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Achados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D78BE-657F-2D26-9F49-C1401575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/>
              <a:t>Descontos e Falhas de Registro: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18,5% dos registros sem informação de desconto.</a:t>
            </a:r>
          </a:p>
          <a:p>
            <a:pPr>
              <a:buNone/>
            </a:pPr>
            <a:r>
              <a:rPr lang="pt-BR" b="1" dirty="0"/>
              <a:t>Pedidos com valores extremos: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 de R$104 a R$1995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Reembolsos com alta variabilidade (</a:t>
            </a:r>
            <a:r>
              <a:rPr lang="pt-BR" dirty="0" err="1"/>
              <a:t>std</a:t>
            </a:r>
            <a:r>
              <a:rPr lang="pt-BR" dirty="0"/>
              <a:t> = 49,61)</a:t>
            </a:r>
          </a:p>
          <a:p>
            <a:pPr>
              <a:buNone/>
            </a:pPr>
            <a:r>
              <a:rPr lang="pt-BR" b="1" dirty="0"/>
              <a:t>Frete e Comissões: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Delivery </a:t>
            </a:r>
            <a:r>
              <a:rPr lang="pt-BR" dirty="0" err="1"/>
              <a:t>Fee</a:t>
            </a:r>
            <a:r>
              <a:rPr lang="pt-BR" dirty="0"/>
              <a:t> entre R$0 e R$50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Commission </a:t>
            </a:r>
            <a:r>
              <a:rPr lang="pt-BR" dirty="0" err="1"/>
              <a:t>Fee</a:t>
            </a:r>
            <a:r>
              <a:rPr lang="pt-BR" dirty="0"/>
              <a:t> entre R$50 e R$200</a:t>
            </a:r>
          </a:p>
          <a:p>
            <a:pPr>
              <a:buNone/>
            </a:pPr>
            <a:r>
              <a:rPr lang="pt-BR" b="1" dirty="0"/>
              <a:t>Correlação entre variáveis: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Baixa correlação entre os custos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Máxima correlação: -0,07 entre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 e Commission </a:t>
            </a:r>
            <a:r>
              <a:rPr lang="pt-BR" dirty="0" err="1"/>
              <a:t>Fee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34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67077-639B-5877-0EB8-B1573B01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Relevantes</a:t>
            </a:r>
          </a:p>
        </p:txBody>
      </p:sp>
      <p:pic>
        <p:nvPicPr>
          <p:cNvPr id="22" name="Espaço Reservado para Conteúdo 21">
            <a:extLst>
              <a:ext uri="{FF2B5EF4-FFF2-40B4-BE49-F238E27FC236}">
                <a16:creationId xmlns:a16="http://schemas.microsoft.com/office/drawing/2014/main" id="{B099CDBF-647A-68CE-0E5D-A9590B0A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210" y="2052638"/>
            <a:ext cx="5901356" cy="4195762"/>
          </a:xfr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672002-AD03-D631-0C72-211A13DF8946}"/>
              </a:ext>
            </a:extLst>
          </p:cNvPr>
          <p:cNvSpPr txBox="1"/>
          <p:nvPr/>
        </p:nvSpPr>
        <p:spPr>
          <a:xfrm>
            <a:off x="646111" y="1361567"/>
            <a:ext cx="842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Distribuição dos valores financeiros</a:t>
            </a:r>
          </a:p>
        </p:txBody>
      </p:sp>
    </p:spTree>
    <p:extLst>
      <p:ext uri="{BB962C8B-B14F-4D97-AF65-F5344CB8AC3E}">
        <p14:creationId xmlns:p14="http://schemas.microsoft.com/office/powerpoint/2010/main" val="140449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E361D-1EF2-3287-AE74-585ED9C5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Relevantes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ADAC427-4809-E9FB-7D29-9FEEBA280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210" y="2052638"/>
            <a:ext cx="5901356" cy="419576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92E307B-073F-14A2-8140-AAD9045F9243}"/>
              </a:ext>
            </a:extLst>
          </p:cNvPr>
          <p:cNvSpPr txBox="1"/>
          <p:nvPr/>
        </p:nvSpPr>
        <p:spPr>
          <a:xfrm>
            <a:off x="646111" y="1361567"/>
            <a:ext cx="842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Detecção de outliers</a:t>
            </a:r>
          </a:p>
        </p:txBody>
      </p:sp>
    </p:spTree>
    <p:extLst>
      <p:ext uri="{BB962C8B-B14F-4D97-AF65-F5344CB8AC3E}">
        <p14:creationId xmlns:p14="http://schemas.microsoft.com/office/powerpoint/2010/main" val="127736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D33E3-6149-1721-7C50-F87F86CE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Relevantes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36AB6E5-C913-C57D-F2F3-3398E740B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403" y="2052638"/>
            <a:ext cx="5626970" cy="4195762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6133D7C-2183-FC8F-7B0F-9454989CC95D}"/>
              </a:ext>
            </a:extLst>
          </p:cNvPr>
          <p:cNvSpPr txBox="1"/>
          <p:nvPr/>
        </p:nvSpPr>
        <p:spPr>
          <a:xfrm>
            <a:off x="646111" y="1361567"/>
            <a:ext cx="842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Correlação entre </a:t>
            </a:r>
            <a:r>
              <a:rPr lang="pt-BR" dirty="0" err="1"/>
              <a:t>variaveis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57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85292-EAD3-D780-205F-421DD346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Relevantes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FE2A3C7-0703-4514-F1F5-98ED3C58E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511" y="2052638"/>
            <a:ext cx="5322754" cy="419576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253FA9F-BA47-5DAD-DB11-5677E87B2A1D}"/>
              </a:ext>
            </a:extLst>
          </p:cNvPr>
          <p:cNvSpPr txBox="1"/>
          <p:nvPr/>
        </p:nvSpPr>
        <p:spPr>
          <a:xfrm>
            <a:off x="646111" y="1361567"/>
            <a:ext cx="842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Métodos de pagamento</a:t>
            </a:r>
          </a:p>
        </p:txBody>
      </p:sp>
    </p:spTree>
    <p:extLst>
      <p:ext uri="{BB962C8B-B14F-4D97-AF65-F5344CB8AC3E}">
        <p14:creationId xmlns:p14="http://schemas.microsoft.com/office/powerpoint/2010/main" val="82285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93059-2B80-A0F3-DD8A-2522F1E5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Recomendadas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15E74-E436-CDA3-0904-52960143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Com base nos insights, a </a:t>
            </a:r>
            <a:r>
              <a:rPr lang="pt-BR" dirty="0" err="1"/>
              <a:t>FoodExpress</a:t>
            </a:r>
            <a:r>
              <a:rPr lang="pt-BR" dirty="0"/>
              <a:t> pode: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Auditar dados de descontos (evitar registros ausentes)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Monitorar pedidos com reembolsos altos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Personalizar promoções com base em comportamento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Avaliar impacto do frete no volume de pedidos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Criar alertas para risco de atraso em entregas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672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372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Íon</vt:lpstr>
      <vt:lpstr>     Análise Financeira e Operacional de Pedidos em Serviços de Food Delivery</vt:lpstr>
      <vt:lpstr>Contexto e Objetivo</vt:lpstr>
      <vt:lpstr>Dados Utilizados</vt:lpstr>
      <vt:lpstr>Principais Achados</vt:lpstr>
      <vt:lpstr>Gráficos Relevantes</vt:lpstr>
      <vt:lpstr>Gráficos Relevantes</vt:lpstr>
      <vt:lpstr>Gráficos Relevantes</vt:lpstr>
      <vt:lpstr>Gráficos Relevantes</vt:lpstr>
      <vt:lpstr>Ações Recomendadas</vt:lpstr>
      <vt:lpstr>Impacto e Transformação</vt:lpstr>
      <vt:lpstr>Conclusão e Ética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Hessel Sichetti</dc:creator>
  <cp:lastModifiedBy>Rafael Hessel Sichetti</cp:lastModifiedBy>
  <cp:revision>1</cp:revision>
  <dcterms:created xsi:type="dcterms:W3CDTF">2025-05-30T01:23:57Z</dcterms:created>
  <dcterms:modified xsi:type="dcterms:W3CDTF">2025-05-30T02:24:55Z</dcterms:modified>
</cp:coreProperties>
</file>