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88" r:id="rId22"/>
    <p:sldId id="289" r:id="rId23"/>
    <p:sldId id="290" r:id="rId24"/>
    <p:sldId id="277" r:id="rId25"/>
    <p:sldId id="285" r:id="rId26"/>
    <p:sldId id="286" r:id="rId27"/>
    <p:sldId id="279" r:id="rId28"/>
    <p:sldId id="287" r:id="rId29"/>
    <p:sldId id="281" r:id="rId30"/>
    <p:sldId id="282" r:id="rId31"/>
    <p:sldId id="283" r:id="rId32"/>
    <p:sldId id="284" r:id="rId33"/>
    <p:sldId id="291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20397064-6522-4B79-AD16-2A9BC6128B30}">
          <p14:sldIdLst>
            <p14:sldId id="256"/>
            <p14:sldId id="257"/>
          </p14:sldIdLst>
        </p14:section>
        <p14:section name="Tipos de Geradores" id="{C1DACEF0-C0C8-4F5A-9CB5-31A602E8C286}">
          <p14:sldIdLst>
            <p14:sldId id="258"/>
            <p14:sldId id="259"/>
            <p14:sldId id="260"/>
            <p14:sldId id="261"/>
          </p14:sldIdLst>
        </p14:section>
        <p14:section name="Geradores Eletroquimicos - Pilhas" id="{51E0B9F6-7CAE-4372-888D-8B04F943C8DA}">
          <p14:sldIdLst>
            <p14:sldId id="270"/>
            <p14:sldId id="262"/>
            <p14:sldId id="264"/>
            <p14:sldId id="265"/>
            <p14:sldId id="266"/>
            <p14:sldId id="267"/>
            <p14:sldId id="268"/>
          </p14:sldIdLst>
        </p14:section>
        <p14:section name="Geradores Eletroquimicos - Baterias" id="{86E99E12-43FA-4556-AF03-DE3ED451F00A}">
          <p14:sldIdLst>
            <p14:sldId id="271"/>
            <p14:sldId id="269"/>
            <p14:sldId id="272"/>
            <p14:sldId id="273"/>
            <p14:sldId id="274"/>
            <p14:sldId id="275"/>
            <p14:sldId id="276"/>
          </p14:sldIdLst>
        </p14:section>
        <p14:section name="Geradores Luminosos" id="{19397913-12BB-436C-B323-5A66FEC2EFEC}">
          <p14:sldIdLst>
            <p14:sldId id="288"/>
            <p14:sldId id="289"/>
            <p14:sldId id="290"/>
          </p14:sldIdLst>
        </p14:section>
        <p14:section name="Geradores Eletromecânicos" id="{48313BFD-3A29-48AB-B468-444CB27BFA8B}">
          <p14:sldIdLst>
            <p14:sldId id="277"/>
            <p14:sldId id="285"/>
            <p14:sldId id="286"/>
            <p14:sldId id="279"/>
          </p14:sldIdLst>
        </p14:section>
        <p14:section name="Geradores Termoelétricos" id="{A94AED9F-DAA6-4467-81CC-1BD0E6730170}">
          <p14:sldIdLst>
            <p14:sldId id="287"/>
            <p14:sldId id="281"/>
            <p14:sldId id="282"/>
          </p14:sldIdLst>
        </p14:section>
        <p14:section name="Geradores Nucleares" id="{54E9E5AB-8256-4880-ADF8-6D6A9A67EB5C}">
          <p14:sldIdLst>
            <p14:sldId id="283"/>
            <p14:sldId id="284"/>
          </p14:sldIdLst>
        </p14:section>
        <p14:section name="Final" id="{81B88414-2DED-4E6D-8008-E9FC950C267E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6065" autoAdjust="0"/>
    <p:restoredTop sz="94684" autoAdjust="0"/>
  </p:normalViewPr>
  <p:slideViewPr>
    <p:cSldViewPr>
      <p:cViewPr>
        <p:scale>
          <a:sx n="50" d="100"/>
          <a:sy n="50" d="100"/>
        </p:scale>
        <p:origin x="0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8B684C7-FEB0-4EF6-A1E6-8C6A84450D8C}" type="datetimeFigureOut">
              <a:rPr lang="pt-BR" smtClean="0"/>
              <a:pPr/>
              <a:t>10/08/2015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CCB0-1050-42BB-B336-C4A559095D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-900000">
            <a:off x="-1700607" y="3638702"/>
            <a:ext cx="8437395" cy="16061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GERADORES </a:t>
            </a:r>
            <a:br>
              <a:rPr lang="pt-BR" dirty="0" smtClean="0"/>
            </a:br>
            <a:r>
              <a:rPr lang="pt-BR" dirty="0" smtClean="0"/>
              <a:t>ELÉTRICOS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728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980728"/>
            <a:ext cx="4658735" cy="50776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PT" sz="3500" dirty="0">
                <a:effectLst/>
              </a:rPr>
              <a:t>PILHA </a:t>
            </a:r>
            <a:r>
              <a:rPr lang="pt-PT" sz="3500" dirty="0" smtClean="0">
                <a:effectLst/>
              </a:rPr>
              <a:t>DE DANIELL</a:t>
            </a:r>
            <a:r>
              <a:rPr lang="pt-PT" sz="3200" dirty="0" smtClean="0">
                <a:effectLst/>
              </a:rPr>
              <a:t/>
            </a:r>
            <a:br>
              <a:rPr lang="pt-PT" sz="3200" dirty="0" smtClean="0">
                <a:effectLst/>
              </a:rPr>
            </a:br>
            <a:endParaRPr lang="pt-PT" sz="32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Inventada </a:t>
            </a:r>
            <a:r>
              <a:rPr lang="pt-BR" sz="2000" dirty="0">
                <a:effectLst/>
              </a:rPr>
              <a:t>pelo químico britânico </a:t>
            </a:r>
            <a:r>
              <a:rPr lang="pt-BR" sz="2000" dirty="0" smtClean="0">
                <a:effectLst/>
              </a:rPr>
              <a:t>John </a:t>
            </a:r>
            <a:r>
              <a:rPr lang="pt-BR" sz="2000" dirty="0" err="1">
                <a:effectLst/>
              </a:rPr>
              <a:t>Daniell</a:t>
            </a:r>
            <a:r>
              <a:rPr lang="pt-BR" sz="2000" dirty="0">
                <a:effectLst/>
              </a:rPr>
              <a:t>, em </a:t>
            </a:r>
            <a:r>
              <a:rPr lang="pt-BR" sz="2000" dirty="0" smtClean="0">
                <a:effectLst/>
              </a:rPr>
              <a:t>1836.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Consiste na </a:t>
            </a:r>
            <a:r>
              <a:rPr lang="pt-BR" sz="2000" dirty="0">
                <a:effectLst/>
              </a:rPr>
              <a:t>imersão de um fio de zinco </a:t>
            </a:r>
            <a:r>
              <a:rPr lang="pt-BR" sz="2000" dirty="0" smtClean="0">
                <a:effectLst/>
              </a:rPr>
              <a:t>(ou cobre) a </a:t>
            </a:r>
            <a:r>
              <a:rPr lang="pt-BR" sz="2000" dirty="0">
                <a:effectLst/>
              </a:rPr>
              <a:t>uma solução aquosa de sulfato de </a:t>
            </a:r>
            <a:r>
              <a:rPr lang="pt-BR" sz="2000" dirty="0" smtClean="0">
                <a:effectLst/>
              </a:rPr>
              <a:t>zinco</a:t>
            </a:r>
            <a:r>
              <a:rPr lang="pt-BR" sz="2000" dirty="0">
                <a:effectLst/>
              </a:rPr>
              <a:t> </a:t>
            </a:r>
            <a:r>
              <a:rPr lang="pt-BR" sz="2000" dirty="0" smtClean="0">
                <a:effectLst/>
              </a:rPr>
              <a:t>(ou  </a:t>
            </a:r>
            <a:r>
              <a:rPr lang="pt-BR" sz="2000" dirty="0" err="1" smtClean="0">
                <a:effectLst/>
              </a:rPr>
              <a:t>sultafo</a:t>
            </a:r>
            <a:r>
              <a:rPr lang="pt-BR" sz="2000" dirty="0" smtClean="0">
                <a:effectLst/>
              </a:rPr>
              <a:t> de cobre II).</a:t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Os </a:t>
            </a:r>
            <a:r>
              <a:rPr lang="pt-BR" sz="2000" dirty="0">
                <a:effectLst/>
              </a:rPr>
              <a:t>fios de zinco e de cobre são denominados eletrodos e fornecem a superfície na qual ocorrem as reações de oxidação e de </a:t>
            </a:r>
            <a:r>
              <a:rPr lang="pt-BR" sz="2000" dirty="0" smtClean="0">
                <a:effectLst/>
              </a:rPr>
              <a:t>redução.</a:t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No a</a:t>
            </a:r>
            <a:r>
              <a:rPr lang="pt-BR" sz="2000" dirty="0" smtClean="0"/>
              <a:t>nodo ocorre oxidação e  no catodo ocorre redução.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61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8198" name="Picture 6" descr="http://quimicasemsegredos.com/images/Teoria/eletroquimica-pilhas/eletro6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5" y="1124744"/>
            <a:ext cx="8991669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8534" y="1317483"/>
            <a:ext cx="5423946" cy="50776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200" dirty="0" smtClean="0"/>
              <a:t>PILHAS SECAS ÁCIDAS </a:t>
            </a:r>
            <a:br>
              <a:rPr lang="pt-BR" sz="3200" dirty="0" smtClean="0"/>
            </a:br>
            <a:r>
              <a:rPr lang="pt-BR" sz="3200" dirty="0" smtClean="0"/>
              <a:t>DE </a:t>
            </a:r>
            <a:r>
              <a:rPr lang="pt-BR" sz="3200" dirty="0" smtClean="0">
                <a:effectLst/>
              </a:rPr>
              <a:t>LECLANCHÉ</a:t>
            </a:r>
            <a:br>
              <a:rPr lang="pt-BR" sz="3200" dirty="0" smtClean="0">
                <a:effectLst/>
              </a:rPr>
            </a:br>
            <a:endParaRPr lang="pt-BR" sz="32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Foi </a:t>
            </a:r>
            <a:r>
              <a:rPr lang="pt-BR" sz="2000" dirty="0"/>
              <a:t>desenvolvida em 1866, pelo químico francês George </a:t>
            </a:r>
            <a:r>
              <a:rPr lang="pt-BR" sz="2000" dirty="0" err="1"/>
              <a:t>Leclanché</a:t>
            </a:r>
            <a:r>
              <a:rPr lang="pt-BR" sz="2000" dirty="0"/>
              <a:t> (1839-1882</a:t>
            </a:r>
            <a:r>
              <a:rPr lang="pt-BR" sz="2000" dirty="0" smtClean="0"/>
              <a:t>).</a:t>
            </a:r>
            <a:br>
              <a:rPr lang="pt-BR" sz="2000" dirty="0" smtClean="0"/>
            </a:br>
            <a:endParaRPr lang="pt-B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É </a:t>
            </a:r>
            <a:r>
              <a:rPr lang="pt-BR" sz="2000" dirty="0">
                <a:effectLst/>
              </a:rPr>
              <a:t>formada por um cilindro de zinco metálico, que funciona como ânodo, separado das demais espécies químicas presentes na pilha por um papel </a:t>
            </a:r>
            <a:r>
              <a:rPr lang="pt-BR" sz="2000" dirty="0" smtClean="0">
                <a:effectLst/>
              </a:rPr>
              <a:t>poroso.</a:t>
            </a:r>
            <a:br>
              <a:rPr lang="pt-BR" sz="2000" dirty="0" smtClean="0">
                <a:effectLst/>
              </a:rPr>
            </a:br>
            <a:endParaRPr lang="pt-BR" sz="20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O</a:t>
            </a:r>
            <a:r>
              <a:rPr lang="pt-BR" sz="2000" dirty="0" smtClean="0"/>
              <a:t> </a:t>
            </a:r>
            <a:r>
              <a:rPr lang="pt-BR" sz="2000" dirty="0"/>
              <a:t>cátodo </a:t>
            </a:r>
            <a:r>
              <a:rPr lang="pt-BR" sz="2000" dirty="0" smtClean="0"/>
              <a:t>consiste </a:t>
            </a:r>
            <a:r>
              <a:rPr lang="pt-BR" sz="2000" dirty="0"/>
              <a:t>de grafite coberto por uma camada de dióxido de manganês, carvão em pó e uma pasta úmida contendo cloreto de amônio e cloreto de zinco</a:t>
            </a:r>
            <a:r>
              <a:rPr lang="pt-BR" sz="2000" dirty="0" smtClean="0"/>
              <a:t>.</a:t>
            </a:r>
            <a:endParaRPr lang="pt-B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3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9218" name="Picture 2" descr="Esquema de composição da pilha seca de Leclanch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55" y="1556792"/>
            <a:ext cx="5151090" cy="38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900000">
            <a:off x="501842" y="3300211"/>
            <a:ext cx="5690855" cy="1570680"/>
          </a:xfrm>
        </p:spPr>
        <p:txBody>
          <a:bodyPr/>
          <a:lstStyle/>
          <a:p>
            <a:r>
              <a:rPr lang="pt-BR" dirty="0"/>
              <a:t>Geradores Eletroquímicos</a:t>
            </a:r>
            <a:br>
              <a:rPr lang="pt-BR" dirty="0"/>
            </a:br>
            <a:r>
              <a:rPr lang="pt-BR" dirty="0"/>
              <a:t>Baterias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 rot="900000">
            <a:off x="504705" y="4872583"/>
            <a:ext cx="5271544" cy="1500187"/>
          </a:xfrm>
        </p:spPr>
        <p:txBody>
          <a:bodyPr/>
          <a:lstStyle/>
          <a:p>
            <a:r>
              <a:rPr lang="pt-BR" dirty="0" smtClean="0"/>
              <a:t>(</a:t>
            </a:r>
            <a:r>
              <a:rPr lang="pt-BR" dirty="0" smtClean="0"/>
              <a:t>Baterias  </a:t>
            </a:r>
            <a:r>
              <a:rPr lang="pt-BR" dirty="0" smtClean="0"/>
              <a:t>Secundárias)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2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Baterias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1920" y="980728"/>
            <a:ext cx="4658735" cy="5077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Podem ser </a:t>
            </a:r>
            <a:r>
              <a:rPr lang="pt-BR" sz="2000" dirty="0">
                <a:effectLst/>
              </a:rPr>
              <a:t>recarregadas e reusadas. </a:t>
            </a:r>
            <a:endParaRPr lang="pt-BR" sz="2000" dirty="0" smtClean="0">
              <a:effectLst/>
            </a:endParaRPr>
          </a:p>
          <a:p>
            <a:pPr marL="0" indent="0">
              <a:buNone/>
            </a:pPr>
            <a:endParaRPr lang="pt-BR" sz="20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Isto </a:t>
            </a:r>
            <a:r>
              <a:rPr lang="pt-BR" sz="2000" dirty="0">
                <a:effectLst/>
              </a:rPr>
              <a:t>é obtido fazendo com que suas reações químicas </a:t>
            </a:r>
            <a:r>
              <a:rPr lang="pt-BR" sz="2000" dirty="0" smtClean="0">
                <a:effectLst/>
              </a:rPr>
              <a:t>sejam revertidas. Isto </a:t>
            </a:r>
            <a:r>
              <a:rPr lang="pt-BR" sz="2000" dirty="0">
                <a:effectLst/>
              </a:rPr>
              <a:t>restaura sua composição original e permite que elas sejam </a:t>
            </a:r>
            <a:r>
              <a:rPr lang="pt-BR" sz="2000" dirty="0" smtClean="0">
                <a:effectLst/>
              </a:rPr>
              <a:t>reusadas.</a:t>
            </a:r>
            <a:endParaRPr lang="pt-BR" sz="20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No </a:t>
            </a:r>
            <a:r>
              <a:rPr lang="pt-BR" sz="2000" dirty="0">
                <a:effectLst/>
              </a:rPr>
              <a:t>entanto, devido à dissipação dos materiais </a:t>
            </a:r>
            <a:r>
              <a:rPr lang="pt-BR" sz="2000" dirty="0" smtClean="0">
                <a:effectLst/>
              </a:rPr>
              <a:t>ativos e corrosão </a:t>
            </a:r>
            <a:r>
              <a:rPr lang="pt-BR" sz="2000" dirty="0">
                <a:effectLst/>
              </a:rPr>
              <a:t>interna, essas baterias podem apenas ser recarregadas certa quantidade de vezes</a:t>
            </a:r>
            <a:r>
              <a:rPr lang="pt-BR" sz="2000" dirty="0" smtClean="0">
                <a:effectLst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9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Baterias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95675" y="1720763"/>
            <a:ext cx="5235796" cy="5077623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 smtClean="0"/>
              <a:t>BATERIA DE NÍQUEL </a:t>
            </a:r>
            <a:r>
              <a:rPr lang="pt-BR" sz="3200" dirty="0" smtClean="0"/>
              <a:t>CADMIO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</a:rPr>
              <a:t>A bateria de níquel-cádmio é uma das mais utilizadas em todo o </a:t>
            </a:r>
            <a:r>
              <a:rPr lang="pt-BR" sz="2000" dirty="0" smtClean="0">
                <a:effectLst/>
              </a:rPr>
              <a:t>mundo.</a:t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São </a:t>
            </a:r>
            <a:r>
              <a:rPr lang="pt-BR" sz="2000" dirty="0">
                <a:effectLst/>
              </a:rPr>
              <a:t>elas as responsáveis por manter aparelhos como filmadoras e celulares em </a:t>
            </a:r>
            <a:r>
              <a:rPr lang="pt-BR" sz="2000" dirty="0" smtClean="0">
                <a:effectLst/>
              </a:rPr>
              <a:t>funcionamento</a:t>
            </a:r>
            <a:r>
              <a:rPr lang="pt-BR" sz="2000" dirty="0">
                <a:effectLst/>
              </a:rPr>
              <a:t>.</a:t>
            </a:r>
            <a:endParaRPr lang="pt-BR" sz="2000" dirty="0"/>
          </a:p>
        </p:txBody>
      </p:sp>
      <p:pic>
        <p:nvPicPr>
          <p:cNvPr id="10244" name="Picture 4" descr="C:\Users\Luis\Desktop\Untitled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22671" r="22671" b="22671"/>
          <a:stretch/>
        </p:blipFill>
        <p:spPr bwMode="auto">
          <a:xfrm>
            <a:off x="3700376" y="476672"/>
            <a:ext cx="4148224" cy="21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1266" name="Picture 2" descr="http://www.scielo.br/img/fbpe/qn/v24n2/4287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5" y="1011809"/>
            <a:ext cx="6195789" cy="48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Bateria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5785" y="1751827"/>
            <a:ext cx="4658735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BATERIA DE </a:t>
            </a:r>
            <a:r>
              <a:rPr lang="pt-BR" sz="3200" dirty="0" smtClean="0"/>
              <a:t>CHUMBO</a:t>
            </a:r>
            <a:br>
              <a:rPr lang="pt-BR" sz="3200" dirty="0" smtClean="0"/>
            </a:br>
            <a:endParaRPr lang="pt-BR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São denominadas baterias </a:t>
            </a:r>
            <a:r>
              <a:rPr lang="pt-BR" sz="2000" dirty="0">
                <a:effectLst/>
              </a:rPr>
              <a:t>de chumbo, porque o seu ânodo </a:t>
            </a:r>
            <a:r>
              <a:rPr lang="pt-BR" sz="2000" dirty="0" smtClean="0">
                <a:effectLst/>
              </a:rPr>
              <a:t>e cátodo são placas de chumbo.</a:t>
            </a:r>
            <a:br>
              <a:rPr lang="pt-BR" sz="2000" dirty="0" smtClean="0">
                <a:effectLst/>
              </a:rPr>
            </a:br>
            <a:endParaRPr lang="pt-BR" sz="20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</a:rPr>
              <a:t>Essas baterias possuem altas correntes, que permitem dar partida em motores graças aos elevados valores de densidade de potência que apresentam.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3314" name="Picture 2" descr="C:\Users\Lu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4382451" cy="22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2290" name="Picture 2" descr="http://www.brasilescola.com/upload/conteudo/images/esquema%20de%20bateria%20de%20chum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6" y="1844824"/>
            <a:ext cx="8177170" cy="33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1920" y="980728"/>
            <a:ext cx="4658735" cy="5077623"/>
          </a:xfrm>
        </p:spPr>
        <p:txBody>
          <a:bodyPr>
            <a:noAutofit/>
          </a:bodyPr>
          <a:lstStyle/>
          <a:p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Uma </a:t>
            </a:r>
            <a:r>
              <a:rPr lang="pt-BR" sz="2000" dirty="0" smtClean="0">
                <a:effectLst/>
              </a:rPr>
              <a:t>corrente elétrica  </a:t>
            </a:r>
            <a:r>
              <a:rPr lang="pt-BR" sz="2000" dirty="0">
                <a:effectLst/>
              </a:rPr>
              <a:t>sempre existe enquanto há diferença de potencial entre dois corpos </a:t>
            </a:r>
            <a:r>
              <a:rPr lang="pt-BR" sz="2000" dirty="0" smtClean="0">
                <a:effectLst/>
              </a:rPr>
              <a:t>ligados</a:t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Para que houvesse </a:t>
            </a:r>
            <a:r>
              <a:rPr lang="pt-BR" sz="2000" dirty="0">
                <a:effectLst/>
              </a:rPr>
              <a:t>uma diferença de potencial mais </a:t>
            </a:r>
            <a:r>
              <a:rPr lang="pt-BR" sz="2000" dirty="0" smtClean="0">
                <a:effectLst/>
              </a:rPr>
              <a:t>duradoura, foram criados os geradores elétricos</a:t>
            </a:r>
            <a:r>
              <a:rPr lang="pt-BR" sz="2000" dirty="0" smtClean="0">
                <a:effectLst/>
              </a:rPr>
              <a:t>.</a:t>
            </a:r>
            <a:br>
              <a:rPr lang="pt-BR" sz="2000" dirty="0" smtClean="0">
                <a:effectLst/>
              </a:rPr>
            </a:br>
            <a:endParaRPr lang="pt-BR" sz="20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Existem </a:t>
            </a:r>
            <a:r>
              <a:rPr lang="pt-BR" sz="2000" dirty="0">
                <a:effectLst/>
              </a:rPr>
              <a:t>diversos tipos de geradores elétricos, que são caracterizados por seu princípio de </a:t>
            </a:r>
            <a:r>
              <a:rPr lang="pt-BR" sz="2000" dirty="0" smtClean="0">
                <a:effectLst/>
              </a:rPr>
              <a:t>funcionamento</a:t>
            </a:r>
            <a:r>
              <a:rPr lang="pt-BR" sz="2000" dirty="0" smtClean="0">
                <a:effectLst/>
              </a:rPr>
              <a:t>.</a:t>
            </a:r>
            <a:endParaRPr lang="pt-BR" sz="2000" dirty="0">
              <a:effectLst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73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Bateria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3928" y="1412776"/>
            <a:ext cx="4658735" cy="52565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200" dirty="0" smtClean="0"/>
              <a:t>BATERIA DE </a:t>
            </a:r>
            <a:r>
              <a:rPr lang="pt-BR" sz="3200" dirty="0" smtClean="0"/>
              <a:t>LÍTIO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Uma de suas principais </a:t>
            </a:r>
            <a:r>
              <a:rPr lang="pt-BR" sz="2000" dirty="0" smtClean="0">
                <a:effectLst/>
              </a:rPr>
              <a:t>características  </a:t>
            </a:r>
            <a:r>
              <a:rPr lang="pt-BR" sz="2000" dirty="0" smtClean="0">
                <a:effectLst/>
              </a:rPr>
              <a:t>se dão pelo fato de  serem </a:t>
            </a:r>
            <a:r>
              <a:rPr lang="pt-BR" sz="2000" dirty="0">
                <a:effectLst/>
              </a:rPr>
              <a:t>bem leves, pois o lítio é o metal menos denso descoberto até o momento. </a:t>
            </a:r>
            <a:r>
              <a:rPr lang="pt-BR" sz="2000" dirty="0" smtClean="0">
                <a:effectLst/>
              </a:rPr>
              <a:t/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Existem </a:t>
            </a:r>
            <a:r>
              <a:rPr lang="pt-BR" sz="2000" dirty="0">
                <a:effectLst/>
              </a:rPr>
              <a:t>dois tipos principais </a:t>
            </a:r>
            <a:r>
              <a:rPr lang="pt-BR" sz="2000" dirty="0" smtClean="0">
                <a:effectLst/>
              </a:rPr>
              <a:t>baterias </a:t>
            </a:r>
            <a:r>
              <a:rPr lang="pt-BR" sz="2000" dirty="0">
                <a:effectLst/>
              </a:rPr>
              <a:t>de </a:t>
            </a:r>
            <a:r>
              <a:rPr lang="pt-BR" sz="2000" dirty="0" smtClean="0">
                <a:effectLst/>
              </a:rPr>
              <a:t>lítio: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Lítio-iodo </a:t>
            </a:r>
            <a:r>
              <a:rPr lang="pt-BR" sz="2000" dirty="0" smtClean="0">
                <a:effectLst/>
              </a:rPr>
              <a:t>-  Desenvolvida </a:t>
            </a:r>
            <a:r>
              <a:rPr lang="pt-BR" sz="2000" dirty="0">
                <a:effectLst/>
              </a:rPr>
              <a:t>principalmente para ser usada </a:t>
            </a:r>
            <a:r>
              <a:rPr lang="pt-BR" sz="2000" dirty="0" smtClean="0">
                <a:effectLst/>
              </a:rPr>
              <a:t>em marca-passos.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effectLst/>
              </a:rPr>
              <a:t>Íon lítio - Ela </a:t>
            </a:r>
            <a:r>
              <a:rPr lang="pt-BR" sz="2000" dirty="0">
                <a:effectLst/>
              </a:rPr>
              <a:t>é atualmente muito utilizada nas baterias de telefones celulares </a:t>
            </a:r>
            <a:endParaRPr lang="pt-BR" sz="2000" dirty="0"/>
          </a:p>
        </p:txBody>
      </p:sp>
      <p:pic>
        <p:nvPicPr>
          <p:cNvPr id="4" name="Picture 3" descr="C:\Users\Luis\Desktop\placas-sola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243408"/>
            <a:ext cx="3528392" cy="18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Luis\Desktop\placas-solar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8" t="32657" r="40262" b="34687"/>
          <a:stretch/>
        </p:blipFill>
        <p:spPr bwMode="auto">
          <a:xfrm>
            <a:off x="6156176" y="632353"/>
            <a:ext cx="751681" cy="6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GERADORES </a:t>
            </a:r>
            <a:br>
              <a:rPr lang="pt-BR" sz="4000" dirty="0" smtClean="0"/>
            </a:br>
            <a:r>
              <a:rPr lang="pt-BR" sz="4000" dirty="0" smtClean="0"/>
              <a:t>LUMINOSOS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423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2488084"/>
            <a:ext cx="4802751" cy="3841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PLACA FOTOVOLTAICA</a:t>
            </a:r>
            <a:br>
              <a:rPr lang="pt-BR" sz="3200" dirty="0" smtClean="0"/>
            </a:b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O efeito fotovoltaico foi descoberto em 1887 pelo físico alemão </a:t>
            </a:r>
            <a:r>
              <a:rPr lang="pt-BR" sz="2000" dirty="0" smtClean="0"/>
              <a:t>Heinrich </a:t>
            </a:r>
            <a:r>
              <a:rPr lang="pt-BR" sz="2000" dirty="0"/>
              <a:t>Hertz (1857-1894</a:t>
            </a:r>
            <a:r>
              <a:rPr lang="pt-BR" sz="2000" dirty="0" smtClean="0"/>
              <a:t>).</a:t>
            </a:r>
          </a:p>
          <a:p>
            <a:pPr marL="0" indent="0">
              <a:buNone/>
            </a:pP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É </a:t>
            </a:r>
            <a:r>
              <a:rPr lang="pt-BR" sz="2000" dirty="0"/>
              <a:t>composta de células solares, feitas de materiais semicondutores como o silício</a:t>
            </a:r>
            <a:r>
              <a:rPr lang="pt-BR" sz="2000" dirty="0" smtClean="0"/>
              <a:t>.</a:t>
            </a:r>
            <a:endParaRPr lang="pt-BR" sz="2000" dirty="0">
              <a:effectLst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-4500000">
            <a:off x="-731001" y="2942544"/>
            <a:ext cx="5064953" cy="1695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GERADORES </a:t>
            </a:r>
            <a:br>
              <a:rPr lang="pt-BR" sz="4000" dirty="0"/>
            </a:br>
            <a:r>
              <a:rPr lang="pt-BR" sz="4000" dirty="0"/>
              <a:t>LUMINOSOS</a:t>
            </a:r>
            <a:endParaRPr lang="pt-BR" sz="4000" dirty="0"/>
          </a:p>
        </p:txBody>
      </p:sp>
      <p:pic>
        <p:nvPicPr>
          <p:cNvPr id="4" name="Picture 4" descr="C:\Users\Luis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22" y="692696"/>
            <a:ext cx="3477337" cy="17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3074" name="Picture 2" descr="http://www.cenitsolar.com/imagenes/esquema_asila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6" y="1787319"/>
            <a:ext cx="7764808" cy="32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GERADORES ELETROMECANICOS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896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35307" y="2219164"/>
            <a:ext cx="4658735" cy="4611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800" dirty="0" smtClean="0">
                <a:effectLst/>
              </a:rPr>
              <a:t>DÍNAMO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smtClean="0">
                <a:effectLst/>
              </a:rPr>
              <a:t>A</a:t>
            </a:r>
            <a:r>
              <a:rPr lang="pt-BR" sz="2200" dirty="0" smtClean="0"/>
              <a:t>parelho </a:t>
            </a:r>
            <a:r>
              <a:rPr lang="pt-BR" sz="2200" dirty="0"/>
              <a:t>que gera corrente </a:t>
            </a:r>
            <a:r>
              <a:rPr lang="pt-BR" sz="2200" dirty="0" smtClean="0"/>
              <a:t>continua </a:t>
            </a:r>
            <a:r>
              <a:rPr lang="pt-BR" sz="2200" dirty="0"/>
              <a:t>convertendo energia mecânica em elétrica, através de indução eletromagnética</a:t>
            </a:r>
            <a:r>
              <a:rPr lang="pt-BR" sz="2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smtClean="0"/>
              <a:t>É </a:t>
            </a:r>
            <a:r>
              <a:rPr lang="pt-BR" sz="2200" dirty="0"/>
              <a:t>constituído por um ímã e uma bobina</a:t>
            </a:r>
            <a:r>
              <a:rPr lang="pt-BR" sz="2200" dirty="0" smtClean="0"/>
              <a:t>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-4500000">
            <a:off x="-731001" y="2942544"/>
            <a:ext cx="5064953" cy="1695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 smtClean="0"/>
              <a:t>GERADORES ELETROMECANICOS</a:t>
            </a:r>
            <a:endParaRPr lang="pt-BR" sz="3600" dirty="0"/>
          </a:p>
        </p:txBody>
      </p:sp>
      <p:pic>
        <p:nvPicPr>
          <p:cNvPr id="18434" name="Picture 2" descr="C:\Users\Lu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83" y="16023"/>
            <a:ext cx="4239385" cy="21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5362" name="Picture 2" descr="http://eletricabasica.xpg.uol.com.br/elet_arquivos/image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9379"/>
            <a:ext cx="5588000" cy="345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2241" y="1844824"/>
            <a:ext cx="4658735" cy="4611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800" dirty="0" smtClean="0">
                <a:effectLst/>
              </a:rPr>
              <a:t>ALTERNADOR</a:t>
            </a:r>
            <a:endParaRPr lang="pt-BR" sz="38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effectLst/>
              </a:rPr>
              <a:t>A</a:t>
            </a:r>
            <a:r>
              <a:rPr lang="pt-BR" sz="2200" dirty="0" smtClean="0"/>
              <a:t>parelho </a:t>
            </a:r>
            <a:r>
              <a:rPr lang="pt-BR" sz="2200" dirty="0"/>
              <a:t>que gera corrente </a:t>
            </a:r>
            <a:r>
              <a:rPr lang="pt-BR" sz="2200" dirty="0" smtClean="0"/>
              <a:t>alternada </a:t>
            </a:r>
            <a:r>
              <a:rPr lang="pt-BR" sz="2200" dirty="0" smtClean="0"/>
              <a:t>convertendo </a:t>
            </a:r>
            <a:r>
              <a:rPr lang="pt-BR" sz="2200" dirty="0"/>
              <a:t>energia mecânica em </a:t>
            </a:r>
            <a:r>
              <a:rPr lang="pt-BR" sz="2200" dirty="0" smtClean="0"/>
              <a:t>elétrica</a:t>
            </a:r>
            <a:r>
              <a:rPr lang="pt-BR" sz="2200" dirty="0"/>
              <a:t>, através de indução eletromagnética. </a:t>
            </a: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smtClean="0"/>
              <a:t>É </a:t>
            </a:r>
            <a:r>
              <a:rPr lang="pt-BR" sz="2200" dirty="0"/>
              <a:t>utilizado em diversas áreas, desde geradores de energia portáteis, em automóveis e até nas usinas hidrelétricas.</a:t>
            </a: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 rot="-4500000">
            <a:off x="-731001" y="2942544"/>
            <a:ext cx="5064953" cy="1695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 smtClean="0"/>
              <a:t>GERADORES ELETROMECANICOS</a:t>
            </a:r>
            <a:endParaRPr lang="pt-BR" sz="3600" dirty="0"/>
          </a:p>
        </p:txBody>
      </p:sp>
      <p:pic>
        <p:nvPicPr>
          <p:cNvPr id="1028" name="Picture 4" descr="http://blog.dcpowerinc.com/wp-content/uploads/2010/09/Polish-SC-XP-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8632" y1="7775" x2="78632" y2="7775"/>
                        <a14:foregroundMark x1="84255" y1="11663" x2="84255" y2="11663"/>
                        <a14:foregroundMark x1="82568" y1="8099" x2="82568" y2="8099"/>
                        <a14:foregroundMark x1="81443" y1="6156" x2="81443" y2="6156"/>
                        <a14:foregroundMark x1="89035" y1="17495" x2="89035" y2="17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15" y="301824"/>
            <a:ext cx="182539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GERADORES </a:t>
            </a:r>
            <a:br>
              <a:rPr lang="pt-BR" sz="4000" dirty="0" smtClean="0"/>
            </a:br>
            <a:r>
              <a:rPr lang="pt-BR" sz="4000" dirty="0" smtClean="0"/>
              <a:t>TERMOELÉTRICOS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894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3928" y="1251547"/>
            <a:ext cx="4658735" cy="5077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</a:rPr>
              <a:t>Ocorre a partir da geração de calor resultante da queima de combustíveis sólidos, líquidos ou gasosos</a:t>
            </a:r>
            <a:r>
              <a:rPr lang="pt-BR" sz="2000" dirty="0" smtClean="0">
                <a:effectLst/>
              </a:rPr>
              <a:t>.</a:t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A </a:t>
            </a:r>
            <a:r>
              <a:rPr lang="pt-BR" sz="2000" dirty="0"/>
              <a:t>queima do combustível propicia o aquecimento de água armazenada no reservatório, o que forma um vapor, </a:t>
            </a:r>
            <a:r>
              <a:rPr lang="pt-BR" sz="2000" dirty="0" smtClean="0"/>
              <a:t>que </a:t>
            </a:r>
            <a:r>
              <a:rPr lang="pt-BR" sz="2000" dirty="0"/>
              <a:t>é direcionado para as turbinas do gerador responsável pela produção de eletricidade. </a:t>
            </a:r>
            <a:r>
              <a:rPr lang="pt-BR" sz="2000" dirty="0" smtClean="0">
                <a:effectLst/>
              </a:rPr>
              <a:t/>
            </a:r>
            <a:br>
              <a:rPr lang="pt-BR" sz="2000" dirty="0" smtClean="0">
                <a:effectLst/>
              </a:rPr>
            </a:br>
            <a:endParaRPr lang="pt-BR" sz="2000" dirty="0">
              <a:effectLst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-4500000">
            <a:off x="-731001" y="2942544"/>
            <a:ext cx="5064953" cy="1695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/>
              <a:t>GERADORES</a:t>
            </a:r>
          </a:p>
          <a:p>
            <a:r>
              <a:rPr lang="pt-BR" sz="4000" dirty="0" smtClean="0"/>
              <a:t>TERMOELÉTRICOS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634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Geradores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343627" y="3151680"/>
            <a:ext cx="533310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GERADORES ELÉTRICOS LUMINOSOS</a:t>
            </a:r>
            <a:endParaRPr lang="pt-BR" sz="3200" dirty="0"/>
          </a:p>
          <a:p>
            <a:endParaRPr lang="pt-B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São sistemas de geração de energia construídos de modo a transformar energia luminosa em energia elétrica</a:t>
            </a:r>
          </a:p>
        </p:txBody>
      </p:sp>
      <p:pic>
        <p:nvPicPr>
          <p:cNvPr id="1028" name="Picture 4" descr="C:\Users\Luis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11" y="1124744"/>
            <a:ext cx="3477337" cy="17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2054" name="Picture 6" descr="http://www.fisicaevestibular.com.br/Raciocinio/raciocinio_1308/i_8787de09c9000937_html_m63cd2f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0" t="6263" r="3588" b="5698"/>
          <a:stretch/>
        </p:blipFill>
        <p:spPr bwMode="auto">
          <a:xfrm>
            <a:off x="954156" y="1620078"/>
            <a:ext cx="7235687" cy="36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89351" y="1923058"/>
            <a:ext cx="4658735" cy="4831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No </a:t>
            </a:r>
            <a:r>
              <a:rPr lang="pt-BR" sz="2000" dirty="0" smtClean="0"/>
              <a:t>gerador </a:t>
            </a:r>
            <a:r>
              <a:rPr lang="pt-BR" sz="2000" dirty="0" smtClean="0"/>
              <a:t>nuclear, o</a:t>
            </a:r>
            <a:r>
              <a:rPr lang="pt-BR" sz="2000" dirty="0" smtClean="0">
                <a:effectLst/>
              </a:rPr>
              <a:t> </a:t>
            </a:r>
            <a:r>
              <a:rPr lang="pt-BR" sz="2000" dirty="0">
                <a:effectLst/>
              </a:rPr>
              <a:t>calor é gerado pelas transformações que se passam nos átomos de urânio nas cápsulas de combustível</a:t>
            </a:r>
            <a:r>
              <a:rPr lang="pt-BR" sz="2000" dirty="0" smtClean="0">
                <a:effectLst/>
              </a:rPr>
              <a:t>.</a:t>
            </a:r>
            <a:endParaRPr lang="pt-BR" sz="2000" dirty="0">
              <a:effectLst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-4500000">
            <a:off x="-731001" y="2942544"/>
            <a:ext cx="5064953" cy="1695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/>
              <a:t>GERADORES</a:t>
            </a:r>
            <a:r>
              <a:rPr lang="pt-BR" sz="4800" dirty="0"/>
              <a:t> </a:t>
            </a:r>
            <a:r>
              <a:rPr lang="pt-BR" sz="4800" dirty="0" smtClean="0"/>
              <a:t>NUCLEARES</a:t>
            </a:r>
          </a:p>
        </p:txBody>
      </p:sp>
      <p:pic>
        <p:nvPicPr>
          <p:cNvPr id="4098" name="Picture 2" descr="http://www.colegiostockler-blog.com/wp-content/uploads/2011/03/Imagem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908720"/>
            <a:ext cx="4478375" cy="309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http://quimicasemsegredos.com/images/Teoria/eletroquimica-pilhas/eletro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7410" name="Picture 2" descr="http://www.brasilescola.com/upload/conteudo/images/reator-nucl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16224"/>
            <a:ext cx="6607509" cy="34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tesladownunder.com/TeslaRATrooperAnimat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5680"/>
            <a:ext cx="10316575" cy="68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9552" y="1772816"/>
            <a:ext cx="8604448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000" i="1" dirty="0" smtClean="0"/>
              <a:t>“</a:t>
            </a:r>
            <a:r>
              <a:rPr lang="pt-BR" sz="3200" i="1" dirty="0" smtClean="0"/>
              <a:t>Nossas </a:t>
            </a:r>
            <a:r>
              <a:rPr lang="pt-BR" sz="3200" i="1" dirty="0"/>
              <a:t>virtudes e nossos defeitos são inseparáveis, assim como a força e a matéria. Quando se separados, o homem deixa de existir</a:t>
            </a:r>
            <a:r>
              <a:rPr lang="pt-BR" sz="3200" i="1" dirty="0" smtClean="0"/>
              <a:t>.”</a:t>
            </a:r>
          </a:p>
          <a:p>
            <a:r>
              <a:rPr lang="pt-BR" sz="4000" i="1" dirty="0"/>
              <a:t> </a:t>
            </a:r>
            <a:r>
              <a:rPr lang="pt-BR" sz="4000" i="1" dirty="0" smtClean="0"/>
              <a:t>						</a:t>
            </a:r>
            <a:r>
              <a:rPr lang="pt-BR" sz="3200" i="1" dirty="0" smtClean="0"/>
              <a:t>- </a:t>
            </a:r>
            <a:r>
              <a:rPr lang="pt-BR" sz="3200" i="1" dirty="0" err="1" smtClean="0"/>
              <a:t>Nikola</a:t>
            </a:r>
            <a:r>
              <a:rPr lang="pt-BR" sz="3200" i="1" dirty="0" smtClean="0"/>
              <a:t> Tesla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179117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Geradores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68496" y="2204864"/>
            <a:ext cx="53519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GERADORES </a:t>
            </a:r>
            <a:r>
              <a:rPr lang="pt-BR" sz="2400" dirty="0" smtClean="0"/>
              <a:t>ELETROMECÂNICOS</a:t>
            </a:r>
            <a:endParaRPr lang="pt-BR" sz="2400" dirty="0"/>
          </a:p>
          <a:p>
            <a:pPr algn="ctr"/>
            <a:r>
              <a:rPr lang="pt-BR" sz="3200" dirty="0"/>
              <a:t> </a:t>
            </a:r>
            <a:endParaRPr lang="pt-BR" sz="3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 smtClean="0"/>
              <a:t>São os geradores mais comuns e com maior capacidade de criação de energia.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 smtClean="0"/>
              <a:t>Transformam </a:t>
            </a:r>
            <a:r>
              <a:rPr lang="pt-BR" sz="2000" dirty="0"/>
              <a:t>energia mecânica em energia elétrica, principalmente através de magnetismo. </a:t>
            </a:r>
            <a:endParaRPr lang="pt-B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 smtClean="0"/>
              <a:t>É o caso dos geradores encontrados em usinas hidroelétricas, termoelétricas e termonucleares.</a:t>
            </a:r>
            <a:endParaRPr lang="pt-BR" sz="2000" dirty="0"/>
          </a:p>
        </p:txBody>
      </p:sp>
      <p:pic>
        <p:nvPicPr>
          <p:cNvPr id="2053" name="Picture 5" descr="C:\Users\Lu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11" y="-387424"/>
            <a:ext cx="5804546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Geradores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05928" y="2153782"/>
            <a:ext cx="53425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GERADORES </a:t>
            </a:r>
            <a:r>
              <a:rPr lang="pt-BR" sz="3200" dirty="0" smtClean="0"/>
              <a:t>ELETROQUIMICOS</a:t>
            </a:r>
            <a:endParaRPr lang="pt-BR" sz="3200" dirty="0" smtClean="0"/>
          </a:p>
          <a:p>
            <a:r>
              <a:rPr lang="pt-BR" dirty="0" smtClean="0"/>
              <a:t>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São construídos de forma capaz de converter energia potencial química em energia elétrica (contínua apenas). </a:t>
            </a:r>
            <a:endParaRPr lang="pt-BR" sz="2000" dirty="0" smtClean="0"/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Este </a:t>
            </a:r>
            <a:r>
              <a:rPr lang="pt-BR" sz="2000" dirty="0" smtClean="0"/>
              <a:t>tipo de gerador é muito encontrado como baterias e pilhas.</a:t>
            </a:r>
            <a:endParaRPr lang="pt-BR" sz="2000" dirty="0"/>
          </a:p>
        </p:txBody>
      </p:sp>
      <p:pic>
        <p:nvPicPr>
          <p:cNvPr id="2052" name="Picture 4" descr="C:\Users\Luis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344" y="448803"/>
            <a:ext cx="3261704" cy="168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Geradores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67944" y="3284984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GERADORES </a:t>
            </a:r>
            <a:r>
              <a:rPr lang="pt-BR" sz="3200" dirty="0" smtClean="0"/>
              <a:t>TERMOELÉTRICOS</a:t>
            </a:r>
            <a:endParaRPr lang="pt-BR" sz="3200" dirty="0" smtClean="0"/>
          </a:p>
          <a:p>
            <a:r>
              <a:rPr lang="pt-BR" dirty="0" smtClean="0"/>
              <a:t>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São aqueles capazes de converter energia térmica em energia elétrica, diretamente.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49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900000">
            <a:off x="534986" y="3228203"/>
            <a:ext cx="5690855" cy="1570680"/>
          </a:xfrm>
        </p:spPr>
        <p:txBody>
          <a:bodyPr/>
          <a:lstStyle/>
          <a:p>
            <a:r>
              <a:rPr lang="pt-BR" dirty="0" smtClean="0"/>
              <a:t>Geradores Eletroquímicos</a:t>
            </a:r>
            <a:br>
              <a:rPr lang="pt-BR" dirty="0" smtClean="0"/>
            </a:br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 rot="900000">
            <a:off x="537849" y="4800575"/>
            <a:ext cx="5271544" cy="1500187"/>
          </a:xfrm>
        </p:spPr>
        <p:txBody>
          <a:bodyPr/>
          <a:lstStyle/>
          <a:p>
            <a:r>
              <a:rPr lang="pt-BR" dirty="0" smtClean="0"/>
              <a:t>(Baterias Primárias)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764704"/>
            <a:ext cx="4658735" cy="5077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dirty="0" smtClean="0">
                <a:effectLst/>
              </a:rPr>
              <a:t>PILHA DE  </a:t>
            </a:r>
            <a:r>
              <a:rPr lang="pt-PT" sz="3200" dirty="0" smtClean="0">
                <a:effectLst/>
              </a:rPr>
              <a:t>VOLTA</a:t>
            </a:r>
            <a:br>
              <a:rPr lang="pt-PT" sz="3200" dirty="0" smtClean="0">
                <a:effectLst/>
              </a:rPr>
            </a:br>
            <a:endParaRPr lang="pt-PT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2000" dirty="0" smtClean="0">
                <a:effectLst/>
              </a:rPr>
              <a:t>A </a:t>
            </a:r>
            <a:r>
              <a:rPr lang="pt-PT" sz="2000" dirty="0">
                <a:effectLst/>
              </a:rPr>
              <a:t>primeira pilha a ser criada foi inventada por Alessandro Volta, no ano de </a:t>
            </a:r>
            <a:r>
              <a:rPr lang="pt-PT" sz="2000" dirty="0" smtClean="0">
                <a:effectLst/>
              </a:rPr>
              <a:t>1800.</a:t>
            </a:r>
            <a:br>
              <a:rPr lang="pt-PT" sz="2000" dirty="0" smtClean="0">
                <a:effectLst/>
              </a:rPr>
            </a:br>
            <a:endParaRPr lang="pt-PT" sz="20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2000" dirty="0" smtClean="0">
                <a:effectLst/>
              </a:rPr>
              <a:t>Era </a:t>
            </a:r>
            <a:r>
              <a:rPr lang="pt-PT" sz="2000" dirty="0">
                <a:effectLst/>
              </a:rPr>
              <a:t>formada por discos de zinco e cobre separados por um algodão embebido em salmoura.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472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170" name="Picture 2" descr="http://www.notapositiva.com/pt/trbestbs/quimica/imagens/12_exploracao_mineira_e_pilhas_comerciais_06_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96" y="448900"/>
            <a:ext cx="2226940" cy="58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Bom estado</Template>
  <TotalTime>731</TotalTime>
  <Words>277</Words>
  <Application>Microsoft Office PowerPoint</Application>
  <PresentationFormat>Apresentação na tela (4:3)</PresentationFormat>
  <Paragraphs>94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Kilter</vt:lpstr>
      <vt:lpstr>GERADORES  ELÉTRICOS</vt:lpstr>
      <vt:lpstr>Introdução</vt:lpstr>
      <vt:lpstr>Tipos de Geradores</vt:lpstr>
      <vt:lpstr>Tipos de Geradores</vt:lpstr>
      <vt:lpstr>Tipos de Geradores</vt:lpstr>
      <vt:lpstr>Tipos de Geradores</vt:lpstr>
      <vt:lpstr>Geradores Eletroquímicos Pilhas</vt:lpstr>
      <vt:lpstr>Pilhas</vt:lpstr>
      <vt:lpstr>Apresentação do PowerPoint</vt:lpstr>
      <vt:lpstr>Pilhas</vt:lpstr>
      <vt:lpstr>Apresentação do PowerPoint</vt:lpstr>
      <vt:lpstr>Pilhas</vt:lpstr>
      <vt:lpstr>Apresentação do PowerPoint</vt:lpstr>
      <vt:lpstr>Geradores Eletroquímicos Baterias</vt:lpstr>
      <vt:lpstr>Baterias</vt:lpstr>
      <vt:lpstr>Tipos de Baterias</vt:lpstr>
      <vt:lpstr>Apresentação do PowerPoint</vt:lpstr>
      <vt:lpstr>Tipos de Bateria</vt:lpstr>
      <vt:lpstr>Apresentação do PowerPoint</vt:lpstr>
      <vt:lpstr>Tipos de Bateria</vt:lpstr>
      <vt:lpstr>GERADORES  LUMINOSOS</vt:lpstr>
      <vt:lpstr>Apresentação do PowerPoint</vt:lpstr>
      <vt:lpstr>Apresentação do PowerPoint</vt:lpstr>
      <vt:lpstr>GERADORES ELETROMECANICOS</vt:lpstr>
      <vt:lpstr>Apresentação do PowerPoint</vt:lpstr>
      <vt:lpstr>Apresentação do PowerPoint</vt:lpstr>
      <vt:lpstr>Apresentação do PowerPoint</vt:lpstr>
      <vt:lpstr>GERADORES  TERMOELÉTRICOS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GERADORES  ELÉTRICOS</dc:title>
  <dc:creator>Luis</dc:creator>
  <cp:lastModifiedBy>Luis</cp:lastModifiedBy>
  <cp:revision>61</cp:revision>
  <dcterms:created xsi:type="dcterms:W3CDTF">2014-08-19T21:57:32Z</dcterms:created>
  <dcterms:modified xsi:type="dcterms:W3CDTF">2015-08-11T01:40:26Z</dcterms:modified>
</cp:coreProperties>
</file>