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5" r:id="rId14"/>
    <p:sldId id="276" r:id="rId15"/>
    <p:sldId id="273" r:id="rId16"/>
    <p:sldId id="277" r:id="rId17"/>
    <p:sldId id="268" r:id="rId18"/>
    <p:sldId id="269" r:id="rId19"/>
    <p:sldId id="270" r:id="rId20"/>
    <p:sldId id="271" r:id="rId21"/>
    <p:sldId id="272" r:id="rId22"/>
    <p:sldId id="274" r:id="rId23"/>
    <p:sldId id="279"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38" autoAdjust="0"/>
  </p:normalViewPr>
  <p:slideViewPr>
    <p:cSldViewPr snapToGrid="0">
      <p:cViewPr varScale="1">
        <p:scale>
          <a:sx n="68" d="100"/>
          <a:sy n="68"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358298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38880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30039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212610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93939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4BD051A7-713C-4D21-86E7-8028FA6FD7B1}" type="datetimeFigureOut">
              <a:rPr lang="pt-BR" smtClean="0"/>
              <a:t>18/04/2017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421163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4BD051A7-713C-4D21-86E7-8028FA6FD7B1}" type="datetimeFigureOut">
              <a:rPr lang="pt-BR" smtClean="0"/>
              <a:t>18/04/2017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159029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4BD051A7-713C-4D21-86E7-8028FA6FD7B1}" type="datetimeFigureOut">
              <a:rPr lang="pt-BR" smtClean="0"/>
              <a:t>18/04/2017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101278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BD051A7-713C-4D21-86E7-8028FA6FD7B1}" type="datetimeFigureOut">
              <a:rPr lang="pt-BR" smtClean="0"/>
              <a:t>18/04/2017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29147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4BD051A7-713C-4D21-86E7-8028FA6FD7B1}" type="datetimeFigureOut">
              <a:rPr lang="pt-BR" smtClean="0"/>
              <a:t>18/04/2017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169524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4BD051A7-713C-4D21-86E7-8028FA6FD7B1}" type="datetimeFigureOut">
              <a:rPr lang="pt-BR" smtClean="0"/>
              <a:t>18/04/2017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CBC0802-443F-4499-9739-0E53E1EFC28F}" type="slidenum">
              <a:rPr lang="pt-BR" smtClean="0"/>
              <a:t>‹nº›</a:t>
            </a:fld>
            <a:endParaRPr lang="pt-BR"/>
          </a:p>
        </p:txBody>
      </p:sp>
    </p:spTree>
    <p:extLst>
      <p:ext uri="{BB962C8B-B14F-4D97-AF65-F5344CB8AC3E}">
        <p14:creationId xmlns:p14="http://schemas.microsoft.com/office/powerpoint/2010/main" val="212895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051A7-713C-4D21-86E7-8028FA6FD7B1}" type="datetimeFigureOut">
              <a:rPr lang="pt-BR" smtClean="0"/>
              <a:t>18/04/2017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C0802-443F-4499-9739-0E53E1EFC28F}" type="slidenum">
              <a:rPr lang="pt-BR" smtClean="0"/>
              <a:t>‹nº›</a:t>
            </a:fld>
            <a:endParaRPr lang="pt-BR"/>
          </a:p>
        </p:txBody>
      </p:sp>
    </p:spTree>
    <p:extLst>
      <p:ext uri="{BB962C8B-B14F-4D97-AF65-F5344CB8AC3E}">
        <p14:creationId xmlns:p14="http://schemas.microsoft.com/office/powerpoint/2010/main" val="266723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gif"/><Relationship Id="rId1" Type="http://schemas.microsoft.com/office/2007/relationships/media" Target="../media/media2.gi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gif"/><Relationship Id="rId1" Type="http://schemas.microsoft.com/office/2007/relationships/media" Target="../media/media3.gif"/><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gif"/><Relationship Id="rId1" Type="http://schemas.microsoft.com/office/2007/relationships/media" Target="../media/media4.gif"/><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86608" y="4593536"/>
            <a:ext cx="7818783" cy="1934818"/>
          </a:xfrm>
        </p:spPr>
        <p:txBody>
          <a:bodyPr anchor="ctr">
            <a:normAutofit/>
          </a:bodyPr>
          <a:lstStyle/>
          <a:p>
            <a:r>
              <a:rPr lang="pt-BR" sz="4400" dirty="0"/>
              <a:t>Rafael Francisco Ferreira</a:t>
            </a:r>
          </a:p>
        </p:txBody>
      </p:sp>
      <p:sp>
        <p:nvSpPr>
          <p:cNvPr id="3" name="Subtítulo 2"/>
          <p:cNvSpPr>
            <a:spLocks noGrp="1"/>
          </p:cNvSpPr>
          <p:nvPr>
            <p:ph type="subTitle" idx="1"/>
          </p:nvPr>
        </p:nvSpPr>
        <p:spPr>
          <a:xfrm>
            <a:off x="0" y="2517914"/>
            <a:ext cx="12192000" cy="1855304"/>
          </a:xfrm>
          <a:solidFill>
            <a:schemeClr val="accent6"/>
          </a:solidFill>
        </p:spPr>
        <p:txBody>
          <a:bodyPr anchor="ctr">
            <a:normAutofit/>
          </a:bodyPr>
          <a:lstStyle/>
          <a:p>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Motores de Combustão Interna</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5044"/>
            <a:ext cx="1627726" cy="1825487"/>
          </a:xfrm>
          <a:prstGeom prst="rect">
            <a:avLst/>
          </a:prstGeom>
        </p:spPr>
      </p:pic>
      <p:sp>
        <p:nvSpPr>
          <p:cNvPr id="7" name="Título 1"/>
          <p:cNvSpPr txBox="1">
            <a:spLocks/>
          </p:cNvSpPr>
          <p:nvPr/>
        </p:nvSpPr>
        <p:spPr>
          <a:xfrm>
            <a:off x="3304126" y="362778"/>
            <a:ext cx="7818783" cy="193481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a:t>Universidade Estadual do Paraná</a:t>
            </a:r>
            <a:br>
              <a:rPr lang="pt-BR" sz="4400"/>
            </a:br>
            <a:r>
              <a:rPr lang="pt-BR" sz="4400"/>
              <a:t>Ciência da Computação</a:t>
            </a:r>
            <a:endParaRPr lang="pt-BR" sz="4400" dirty="0"/>
          </a:p>
        </p:txBody>
      </p:sp>
    </p:spTree>
    <p:extLst>
      <p:ext uri="{BB962C8B-B14F-4D97-AF65-F5344CB8AC3E}">
        <p14:creationId xmlns:p14="http://schemas.microsoft.com/office/powerpoint/2010/main" val="318462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4 Tempos</a:t>
            </a:r>
            <a:endParaRPr lang="pt-BR" sz="6000" dirty="0"/>
          </a:p>
        </p:txBody>
      </p:sp>
      <p:pic>
        <p:nvPicPr>
          <p:cNvPr id="5" name="DIESEL_ENGINE_-_4_STROK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019675" y="1825625"/>
            <a:ext cx="2152650" cy="4667250"/>
          </a:xfrm>
        </p:spPr>
      </p:pic>
    </p:spTree>
    <p:extLst>
      <p:ext uri="{BB962C8B-B14F-4D97-AF65-F5344CB8AC3E}">
        <p14:creationId xmlns:p14="http://schemas.microsoft.com/office/powerpoint/2010/main" val="22025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5 Tempos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O projeto da empresa britânica </a:t>
            </a:r>
            <a:r>
              <a:rPr lang="pt-BR" dirty="0" err="1"/>
              <a:t>Ilmor</a:t>
            </a:r>
            <a:r>
              <a:rPr lang="pt-BR" dirty="0"/>
              <a:t>, conta com 3 cilindros, dois de alta taxa de compressão e 4 tempos nas laterais e um mais largo e de baixa compressão no centro. Os gases resultantes das queimas nos cilindros laterais são enviados ao cilindro do centro, que é empurrado para baixo, criando o 5º ciclo.</a:t>
            </a:r>
          </a:p>
          <a:p>
            <a:r>
              <a:rPr lang="pt-BR" dirty="0"/>
              <a:t>Segundo a firma, o bloco é de 5 a 20% mais eficiente que os propulsores ciclo Otto atuais.</a:t>
            </a:r>
          </a:p>
          <a:p>
            <a:r>
              <a:rPr lang="pt-BR" dirty="0"/>
              <a:t>O motor de 0.7 litros, que conta com um turbocompressor, desenvolve bons 130 cv de potência a altas 7 mil rpm com 16,9 kgf.m de torque a 6 mil rpm. A potência específica gerada é de cerca de 185 cv por litro.</a:t>
            </a:r>
          </a:p>
          <a:p>
            <a:endParaRPr lang="pt-BR" dirty="0"/>
          </a:p>
        </p:txBody>
      </p:sp>
    </p:spTree>
    <p:extLst>
      <p:ext uri="{BB962C8B-B14F-4D97-AF65-F5344CB8AC3E}">
        <p14:creationId xmlns:p14="http://schemas.microsoft.com/office/powerpoint/2010/main" val="350354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5 Tempos</a:t>
            </a:r>
            <a:endParaRPr lang="pt-BR" sz="6000" dirty="0"/>
          </a:p>
        </p:txBody>
      </p:sp>
      <p:pic>
        <p:nvPicPr>
          <p:cNvPr id="9" name="Espaço Reservado para Conteúdo 8"/>
          <p:cNvPicPr>
            <a:picLocks noGrp="1" noChangeAspect="1"/>
          </p:cNvPicPr>
          <p:nvPr>
            <p:ph idx="1"/>
          </p:nvPr>
        </p:nvPicPr>
        <p:blipFill rotWithShape="1">
          <a:blip r:embed="rId2">
            <a:extLst>
              <a:ext uri="{28A0092B-C50C-407E-A947-70E740481C1C}">
                <a14:useLocalDpi xmlns:a14="http://schemas.microsoft.com/office/drawing/2010/main" val="0"/>
              </a:ext>
            </a:extLst>
          </a:blip>
          <a:srcRect l="3464" t="14091" r="42434" b="1754"/>
          <a:stretch/>
        </p:blipFill>
        <p:spPr>
          <a:xfrm>
            <a:off x="3064355" y="1690688"/>
            <a:ext cx="6063290" cy="5107756"/>
          </a:xfrm>
        </p:spPr>
      </p:pic>
    </p:spTree>
    <p:extLst>
      <p:ext uri="{BB962C8B-B14F-4D97-AF65-F5344CB8AC3E}">
        <p14:creationId xmlns:p14="http://schemas.microsoft.com/office/powerpoint/2010/main" val="112318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6 Tempos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Os quatro primeiros tempos são idênticos aos de um motor 4 tempos.</a:t>
            </a:r>
          </a:p>
          <a:p>
            <a:r>
              <a:rPr lang="pt-BR" dirty="0"/>
              <a:t>A mudança acontece a partir do quinto tempo em que, após o ciclo de exaustão, ao invés de injetar mais mistura ar/combustível, ele injeta água dentro da câmara ainda quente. Essa água se torna vapor, expandindo seu volume em 1600 vezes e forçando o pistão para baixo, tendo início um segundo ciclo de torque.</a:t>
            </a:r>
          </a:p>
        </p:txBody>
      </p:sp>
    </p:spTree>
    <p:extLst>
      <p:ext uri="{BB962C8B-B14F-4D97-AF65-F5344CB8AC3E}">
        <p14:creationId xmlns:p14="http://schemas.microsoft.com/office/powerpoint/2010/main" val="2075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6 Tempos</a:t>
            </a:r>
            <a:endParaRPr lang="pt-BR" sz="6000" dirty="0"/>
          </a:p>
        </p:txBody>
      </p:sp>
      <p:pic>
        <p:nvPicPr>
          <p:cNvPr id="5" name="Espaço Reservado para Conteúdo 4"/>
          <p:cNvPicPr>
            <a:picLocks noGrp="1" noChangeAspect="1"/>
          </p:cNvPicPr>
          <p:nvPr>
            <p:ph idx="1"/>
          </p:nvPr>
        </p:nvPicPr>
        <p:blipFill rotWithShape="1">
          <a:blip r:embed="rId2">
            <a:extLst>
              <a:ext uri="{28A0092B-C50C-407E-A947-70E740481C1C}">
                <a14:useLocalDpi xmlns:a14="http://schemas.microsoft.com/office/drawing/2010/main" val="0"/>
              </a:ext>
            </a:extLst>
          </a:blip>
          <a:srcRect t="12808" b="11073"/>
          <a:stretch/>
        </p:blipFill>
        <p:spPr>
          <a:xfrm>
            <a:off x="1414012" y="1690688"/>
            <a:ext cx="9363975" cy="4963329"/>
          </a:xfrm>
        </p:spPr>
      </p:pic>
    </p:spTree>
    <p:extLst>
      <p:ext uri="{BB962C8B-B14F-4D97-AF65-F5344CB8AC3E}">
        <p14:creationId xmlns:p14="http://schemas.microsoft.com/office/powerpoint/2010/main" val="216317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Curiosidade – Vela de Ignição</a:t>
            </a:r>
            <a:endParaRPr lang="pt-BR" sz="6000" dirty="0"/>
          </a:p>
        </p:txBody>
      </p:sp>
      <p:sp>
        <p:nvSpPr>
          <p:cNvPr id="4" name="Espaço Reservado para Conteúdo 3"/>
          <p:cNvSpPr>
            <a:spLocks noGrp="1"/>
          </p:cNvSpPr>
          <p:nvPr>
            <p:ph idx="1"/>
          </p:nvPr>
        </p:nvSpPr>
        <p:spPr>
          <a:xfrm>
            <a:off x="838200" y="1825625"/>
            <a:ext cx="10717696" cy="4351338"/>
          </a:xfrm>
        </p:spPr>
        <p:txBody>
          <a:bodyPr anchor="t">
            <a:normAutofit fontScale="92500" lnSpcReduction="10000"/>
          </a:bodyPr>
          <a:lstStyle/>
          <a:p>
            <a:r>
              <a:rPr lang="pt-BR" sz="3200" dirty="0"/>
              <a:t>As velas de ignição atuais, que causam as faíscas para a queima do combustível, chegam a voltagens entre </a:t>
            </a:r>
            <a:r>
              <a:rPr lang="pt-BR" sz="3200" b="1" dirty="0"/>
              <a:t>25.000</a:t>
            </a:r>
            <a:r>
              <a:rPr lang="pt-BR" sz="3200" dirty="0"/>
              <a:t> e </a:t>
            </a:r>
            <a:r>
              <a:rPr lang="pt-BR" sz="3200" b="1" dirty="0"/>
              <a:t>30.000 Volts</a:t>
            </a:r>
            <a:r>
              <a:rPr lang="pt-BR" sz="3200" dirty="0"/>
              <a:t>, a uma corrente mínima de 40 a 60 mA;</a:t>
            </a:r>
          </a:p>
          <a:p>
            <a:r>
              <a:rPr lang="pt-BR" sz="3200" dirty="0"/>
              <a:t>O funcionamento das velas de ignição é baseado no princípio da indutância. Existe uma bobina central com cerca de 250 espiras que é cercada por uma bobina secundária com cerca de 25000 espiras. Quando a corrente deixa de circular na bobina interna, surge uma força eletro motriz induzida na bobina secundária de dezenas de centenas de volts, indo até a vela e gerando a faísca que produz a ignição da mistura ar-combustível nos cilindros do motor.</a:t>
            </a:r>
          </a:p>
        </p:txBody>
      </p:sp>
    </p:spTree>
    <p:extLst>
      <p:ext uri="{BB962C8B-B14F-4D97-AF65-F5344CB8AC3E}">
        <p14:creationId xmlns:p14="http://schemas.microsoft.com/office/powerpoint/2010/main" val="50235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Vela de Ignição</a:t>
            </a:r>
            <a:endParaRPr lang="pt-BR" sz="6000" dirty="0"/>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705" y="1726490"/>
            <a:ext cx="7610621" cy="5076225"/>
          </a:xfr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35" y="1993886"/>
            <a:ext cx="1432533" cy="4541434"/>
          </a:xfrm>
          <a:prstGeom prst="rect">
            <a:avLst/>
          </a:prstGeom>
        </p:spPr>
      </p:pic>
    </p:spTree>
    <p:extLst>
      <p:ext uri="{BB962C8B-B14F-4D97-AF65-F5344CB8AC3E}">
        <p14:creationId xmlns:p14="http://schemas.microsoft.com/office/powerpoint/2010/main" val="33741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Rotativo</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endParaRPr lang="pt-BR" dirty="0"/>
          </a:p>
          <a:p>
            <a:r>
              <a:rPr lang="pt-BR" dirty="0"/>
              <a:t>Um motor rotativo é um motor de combustão interna que não utiliza pistões como um motor convencional, mas pode fazer uso de rotores, às vezes chamados de pistões rotativos.</a:t>
            </a:r>
          </a:p>
        </p:txBody>
      </p:sp>
    </p:spTree>
    <p:extLst>
      <p:ext uri="{BB962C8B-B14F-4D97-AF65-F5344CB8AC3E}">
        <p14:creationId xmlns:p14="http://schemas.microsoft.com/office/powerpoint/2010/main" val="296150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Rotativo</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endParaRPr lang="pt-BR" dirty="0"/>
          </a:p>
          <a:p>
            <a:r>
              <a:rPr lang="pt-BR" dirty="0"/>
              <a:t>Um motor rotativo é um motor de combustão interna que não utiliza pistões como um motor convencional, mas pode fazer uso de rotores, às vezes chamados de pistões rotativos.</a:t>
            </a:r>
          </a:p>
          <a:p>
            <a:r>
              <a:rPr lang="pt-BR" dirty="0"/>
              <a:t>Exemplos:</a:t>
            </a:r>
          </a:p>
          <a:p>
            <a:pPr lvl="1"/>
            <a:r>
              <a:rPr lang="pt-BR" b="1" dirty="0"/>
              <a:t>Turbina a gás;</a:t>
            </a:r>
          </a:p>
          <a:p>
            <a:pPr lvl="1"/>
            <a:r>
              <a:rPr lang="pt-BR" b="1" dirty="0"/>
              <a:t>Motor Wankel.</a:t>
            </a:r>
          </a:p>
        </p:txBody>
      </p:sp>
    </p:spTree>
    <p:extLst>
      <p:ext uri="{BB962C8B-B14F-4D97-AF65-F5344CB8AC3E}">
        <p14:creationId xmlns:p14="http://schemas.microsoft.com/office/powerpoint/2010/main" val="69285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Turbina a Gás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As turbinas a gás são máquinas puramente rotativas. Existem em diversas formas construtivas, sempre contendo três sistemas básicos: compressor, câmara de combustão e turbina propriamente dita. As características de cada projeto são funções do meio de transmissão de potência (por eixo ou jato de gases), dos combustíveis utilizados, do porte, das temperaturas de trabalho entre outras variáveis.</a:t>
            </a:r>
          </a:p>
          <a:p>
            <a:pPr marL="0" indent="0">
              <a:buNone/>
            </a:pPr>
            <a:endParaRPr lang="pt-BR" dirty="0"/>
          </a:p>
          <a:p>
            <a:r>
              <a:rPr lang="pt-BR" dirty="0"/>
              <a:t>Em relação às outras máquinas, as turbinas tem característica de ter a maior produção de potência, ou seja, capacidade por peso. Devido a isso, são frequentemente empregadas em aeronaves.</a:t>
            </a:r>
          </a:p>
        </p:txBody>
      </p:sp>
    </p:spTree>
    <p:extLst>
      <p:ext uri="{BB962C8B-B14F-4D97-AF65-F5344CB8AC3E}">
        <p14:creationId xmlns:p14="http://schemas.microsoft.com/office/powerpoint/2010/main" val="164023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Motores de Combustão Interna</a:t>
            </a:r>
            <a:endParaRPr lang="pt-BR" sz="6000" dirty="0"/>
          </a:p>
        </p:txBody>
      </p:sp>
      <p:sp>
        <p:nvSpPr>
          <p:cNvPr id="3" name="Espaço Reservado para Conteúdo 2"/>
          <p:cNvSpPr>
            <a:spLocks noGrp="1"/>
          </p:cNvSpPr>
          <p:nvPr>
            <p:ph idx="1"/>
          </p:nvPr>
        </p:nvSpPr>
        <p:spPr/>
        <p:txBody>
          <a:bodyPr/>
          <a:lstStyle/>
          <a:p>
            <a:r>
              <a:rPr lang="pt-BR" dirty="0"/>
              <a:t>É uma máquina térmica que transforma a energia proveniente de uma reação química em energia mecânica. O processo de conversão se dá através de ciclos termodinâmicos que envolvem expansão, compressão e mudança de temperatura de gases.</a:t>
            </a:r>
          </a:p>
          <a:p>
            <a:endParaRPr lang="pt-BR" dirty="0"/>
          </a:p>
          <a:p>
            <a:r>
              <a:rPr lang="pt-BR" dirty="0"/>
              <a:t>São considerados motores de combustão interna aqueles que utilizam os próprios gases de combustão como fluido de trabalho, ou seja, são estes gases que realizam os processos de compressão, aumento de temperatura (queima), expansão e finalmente exaustão.</a:t>
            </a:r>
          </a:p>
        </p:txBody>
      </p:sp>
    </p:spTree>
    <p:extLst>
      <p:ext uri="{BB962C8B-B14F-4D97-AF65-F5344CB8AC3E}">
        <p14:creationId xmlns:p14="http://schemas.microsoft.com/office/powerpoint/2010/main" val="301156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Turbina a Gás</a:t>
            </a:r>
            <a:endParaRPr lang="pt-BR" sz="6000" dirty="0"/>
          </a:p>
        </p:txBody>
      </p:sp>
      <p:pic>
        <p:nvPicPr>
          <p:cNvPr id="4" name="turbina">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984500" y="1825625"/>
            <a:ext cx="6223000" cy="4667250"/>
          </a:xfrm>
        </p:spPr>
      </p:pic>
    </p:spTree>
    <p:extLst>
      <p:ext uri="{BB962C8B-B14F-4D97-AF65-F5344CB8AC3E}">
        <p14:creationId xmlns:p14="http://schemas.microsoft.com/office/powerpoint/2010/main" val="28418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Wankel</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Concebido por volta de 1924, por Felix Wankel;</a:t>
            </a:r>
          </a:p>
          <a:p>
            <a:r>
              <a:rPr lang="pt-BR" dirty="0"/>
              <a:t>Diferentemente dos motores com cilindro e pistão, o motor Wankel não utiliza o princípio da biela e manivela. Ele não produz nenhum movimento alternativo, por isso tem um funcionamento mais suave, com menos atrito, menos vibração e mais silencioso. O conjunto inclui também um número reduzido de peças.</a:t>
            </a:r>
          </a:p>
          <a:p>
            <a:r>
              <a:rPr lang="pt-BR" dirty="0"/>
              <a:t>Capaz de gerar impressionantes 238 cavalos de potência a 8500 rpm e 22 kgf.m de torque a 5000 rpm, números impossíveis para qualquer motor convencional com igual capacidade volumétrica.</a:t>
            </a:r>
            <a:endParaRPr lang="pt-BR" b="1" dirty="0"/>
          </a:p>
        </p:txBody>
      </p:sp>
    </p:spTree>
    <p:extLst>
      <p:ext uri="{BB962C8B-B14F-4D97-AF65-F5344CB8AC3E}">
        <p14:creationId xmlns:p14="http://schemas.microsoft.com/office/powerpoint/2010/main" val="31107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Wankel</a:t>
            </a:r>
            <a:endParaRPr lang="pt-BR" sz="6000" dirty="0"/>
          </a:p>
        </p:txBody>
      </p:sp>
      <p:pic>
        <p:nvPicPr>
          <p:cNvPr id="4" name="Wankel_Cycle_anim">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346575" y="1825625"/>
            <a:ext cx="3500438" cy="4667250"/>
          </a:xfrm>
        </p:spPr>
      </p:pic>
    </p:spTree>
    <p:extLst>
      <p:ext uri="{BB962C8B-B14F-4D97-AF65-F5344CB8AC3E}">
        <p14:creationId xmlns:p14="http://schemas.microsoft.com/office/powerpoint/2010/main" val="23188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601889"/>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Perguntas?</a:t>
            </a:r>
            <a:endParaRPr lang="pt-BR" sz="6000" dirty="0"/>
          </a:p>
        </p:txBody>
      </p:sp>
    </p:spTree>
    <p:extLst>
      <p:ext uri="{BB962C8B-B14F-4D97-AF65-F5344CB8AC3E}">
        <p14:creationId xmlns:p14="http://schemas.microsoft.com/office/powerpoint/2010/main" val="414661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Ciclos Termodinâmicos</a:t>
            </a:r>
            <a:endParaRPr lang="pt-BR" sz="6000" dirty="0"/>
          </a:p>
        </p:txBody>
      </p:sp>
      <p:sp>
        <p:nvSpPr>
          <p:cNvPr id="3" name="Espaço Reservado para Conteúdo 2"/>
          <p:cNvSpPr>
            <a:spLocks noGrp="1"/>
          </p:cNvSpPr>
          <p:nvPr>
            <p:ph idx="1"/>
          </p:nvPr>
        </p:nvSpPr>
        <p:spPr/>
        <p:txBody>
          <a:bodyPr>
            <a:normAutofit/>
          </a:bodyPr>
          <a:lstStyle/>
          <a:p>
            <a:r>
              <a:rPr lang="pt-BR" sz="3200" b="1" dirty="0"/>
              <a:t>Ciclo Otto:</a:t>
            </a:r>
          </a:p>
          <a:p>
            <a:pPr marL="457200" lvl="1" indent="0">
              <a:buNone/>
            </a:pPr>
            <a:r>
              <a:rPr lang="pt-BR" sz="3200" dirty="0"/>
              <a:t>O motor baseado no ciclo ideal Otto caracteriza-se por ter sua ignição por faísca.</a:t>
            </a:r>
          </a:p>
          <a:p>
            <a:pPr marL="457200" lvl="1" indent="0">
              <a:buNone/>
            </a:pPr>
            <a:r>
              <a:rPr lang="pt-BR" sz="3200" dirty="0"/>
              <a:t>Este tipo é o mais comumente utilizado em automóveis de passeio e motocicletas.</a:t>
            </a:r>
          </a:p>
          <a:p>
            <a:pPr marL="0" indent="0">
              <a:buNone/>
            </a:pPr>
            <a:endParaRPr lang="pt-BR" dirty="0"/>
          </a:p>
          <a:p>
            <a:endParaRPr lang="pt-BR" dirty="0"/>
          </a:p>
        </p:txBody>
      </p:sp>
    </p:spTree>
    <p:extLst>
      <p:ext uri="{BB962C8B-B14F-4D97-AF65-F5344CB8AC3E}">
        <p14:creationId xmlns:p14="http://schemas.microsoft.com/office/powerpoint/2010/main" val="15683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Ciclos Termodinâmicos</a:t>
            </a:r>
            <a:endParaRPr lang="pt-BR" sz="6000" dirty="0"/>
          </a:p>
        </p:txBody>
      </p:sp>
      <p:sp>
        <p:nvSpPr>
          <p:cNvPr id="3" name="Espaço Reservado para Conteúdo 2"/>
          <p:cNvSpPr>
            <a:spLocks noGrp="1"/>
          </p:cNvSpPr>
          <p:nvPr>
            <p:ph idx="1"/>
          </p:nvPr>
        </p:nvSpPr>
        <p:spPr/>
        <p:txBody>
          <a:bodyPr>
            <a:normAutofit lnSpcReduction="10000"/>
          </a:bodyPr>
          <a:lstStyle/>
          <a:p>
            <a:r>
              <a:rPr lang="pt-BR" sz="3200" b="1" dirty="0"/>
              <a:t>Ciclo Diesel:</a:t>
            </a:r>
          </a:p>
          <a:p>
            <a:pPr marL="457200" lvl="1" indent="0">
              <a:buNone/>
            </a:pPr>
            <a:r>
              <a:rPr lang="pt-BR" sz="3200" dirty="0"/>
              <a:t>Os motores Diesel caracterizam-se pela ignição por compressão. O fluido de trabalho (normalmente ar) é comprimido sem ser misturado ao combustível e quando o combustível é injetado no fluido comprimido e quente ele se inflama.</a:t>
            </a:r>
          </a:p>
          <a:p>
            <a:pPr marL="457200" lvl="1" indent="0">
              <a:buNone/>
            </a:pPr>
            <a:r>
              <a:rPr lang="pt-BR" sz="3200" dirty="0"/>
              <a:t>Os motores de veículos pesados como caminhões, trens e navios, usualmente são baseadas no ciclo ideal de Diesel, o que não se refere ao combustível utilizado e sim ao ciclo termodinâmico em que operam.</a:t>
            </a:r>
          </a:p>
          <a:p>
            <a:pPr marL="0" indent="0">
              <a:buNone/>
            </a:pPr>
            <a:endParaRPr lang="pt-BR" dirty="0"/>
          </a:p>
          <a:p>
            <a:endParaRPr lang="pt-BR" dirty="0"/>
          </a:p>
        </p:txBody>
      </p:sp>
    </p:spTree>
    <p:extLst>
      <p:ext uri="{BB962C8B-B14F-4D97-AF65-F5344CB8AC3E}">
        <p14:creationId xmlns:p14="http://schemas.microsoft.com/office/powerpoint/2010/main" val="324087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Ciclos Termodinâmicos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sz="3200" b="1" dirty="0"/>
              <a:t>Ciclo Brayton:</a:t>
            </a:r>
          </a:p>
          <a:p>
            <a:pPr marL="457200" lvl="1" indent="0">
              <a:buNone/>
            </a:pPr>
            <a:r>
              <a:rPr lang="pt-BR" sz="3200" dirty="0"/>
              <a:t>O ciclo Brayton é utilizado como modelo ideal para turbinas a gás. Este caso se diferencia dos anteriores pelo fato de operar em regime permanente. Isto é consequência do fato de os processos de compressão, transferência de calor, expansão e exaustão ocorrem ao mesmo tempo, mas, em locais diferentes. Assim, este tipo de motor distingue-se dos motores alternativos, onde os processos ocorrem em uma única câmara, mas, em tempos diferentes.</a:t>
            </a:r>
            <a:endParaRPr lang="pt-BR" dirty="0"/>
          </a:p>
          <a:p>
            <a:endParaRPr lang="pt-BR" dirty="0"/>
          </a:p>
        </p:txBody>
      </p:sp>
    </p:spTree>
    <p:extLst>
      <p:ext uri="{BB962C8B-B14F-4D97-AF65-F5344CB8AC3E}">
        <p14:creationId xmlns:p14="http://schemas.microsoft.com/office/powerpoint/2010/main" val="104374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Convencional</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Também conhecido como Motor Alternativo.</a:t>
            </a:r>
          </a:p>
          <a:p>
            <a:r>
              <a:rPr lang="pt-BR" dirty="0"/>
              <a:t>Máquinas alternativas possuem elementos que realizam movimentos repetitivos de translação. Nestes motores, o principais elementos são os pistões, cujo movimento altera o volume das câmaras de combustão, ora comprimindo os gases, ora sendo movimentado pelos gases.</a:t>
            </a:r>
          </a:p>
          <a:p>
            <a:r>
              <a:rPr lang="pt-BR" dirty="0"/>
              <a:t>Motores alternativos dividem-se pelo número de tempos em que completa uma sequencia de processos. Neste caso, tempo é o percurso de um pistão, do ponto morto inferior ao ponto morto superior, o que equivale à meia volta da árvore de manivelas.</a:t>
            </a:r>
          </a:p>
        </p:txBody>
      </p:sp>
    </p:spTree>
    <p:extLst>
      <p:ext uri="{BB962C8B-B14F-4D97-AF65-F5344CB8AC3E}">
        <p14:creationId xmlns:p14="http://schemas.microsoft.com/office/powerpoint/2010/main" val="184866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2 Tempos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Num motor dois tempos, um ciclo termodinâmico se completa a cada volta do eixo, compreendendo as etapas de admissão, compressão, explosão e exaustão. Esta característica permite que o próprio pistão atue também como válvula, abrindo e fechando as janelas (aberturas) na parede da câmara de combustão. Esta opção simplifica a máquina, também dispensando comando de válvula e é muito utilizada em motores de pequeno porte.</a:t>
            </a:r>
          </a:p>
          <a:p>
            <a:r>
              <a:rPr lang="pt-BR" dirty="0"/>
              <a:t>São geralmente mais potentes e gastam mais combustível que os motores de 4 tempos.</a:t>
            </a:r>
          </a:p>
        </p:txBody>
      </p:sp>
    </p:spTree>
    <p:extLst>
      <p:ext uri="{BB962C8B-B14F-4D97-AF65-F5344CB8AC3E}">
        <p14:creationId xmlns:p14="http://schemas.microsoft.com/office/powerpoint/2010/main" val="153022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2 Tempos</a:t>
            </a:r>
            <a:endParaRPr lang="pt-BR" sz="6000" dirty="0"/>
          </a:p>
        </p:txBody>
      </p:sp>
      <p:pic>
        <p:nvPicPr>
          <p:cNvPr id="8" name="550px-Arbeitsweise_Zweitakt">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38200" y="2587625"/>
            <a:ext cx="10515600" cy="2828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02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a:solidFill>
            <a:schemeClr val="accent6"/>
          </a:solidFill>
        </p:spPr>
        <p:txBody>
          <a:bodyPr>
            <a:normAutofit/>
          </a:bodyPr>
          <a:lstStyle/>
          <a:p>
            <a:pPr algn="ctr"/>
            <a:r>
              <a:rPr lang="pt-BR" sz="6000" dirty="0">
                <a:solidFill>
                  <a:schemeClr val="bg1"/>
                </a:solidFill>
                <a:effectLst>
                  <a:outerShdw blurRad="38100" dist="38100" dir="2700000" algn="tl">
                    <a:srgbClr val="000000">
                      <a:alpha val="43137"/>
                    </a:srgbClr>
                  </a:outerShdw>
                </a:effectLst>
                <a:latin typeface="Apple Garamond" panose="02000506080000020004" pitchFamily="2" charset="0"/>
              </a:rPr>
              <a:t>Motor 4 Tempos</a:t>
            </a:r>
            <a:endParaRPr lang="pt-BR" sz="6000" dirty="0"/>
          </a:p>
        </p:txBody>
      </p:sp>
      <p:sp>
        <p:nvSpPr>
          <p:cNvPr id="3" name="Espaço Reservado para Conteúdo 2"/>
          <p:cNvSpPr>
            <a:spLocks noGrp="1"/>
          </p:cNvSpPr>
          <p:nvPr>
            <p:ph idx="1"/>
          </p:nvPr>
        </p:nvSpPr>
        <p:spPr>
          <a:xfrm>
            <a:off x="838200" y="1825625"/>
            <a:ext cx="10515600" cy="4667940"/>
          </a:xfrm>
        </p:spPr>
        <p:txBody>
          <a:bodyPr>
            <a:normAutofit/>
          </a:bodyPr>
          <a:lstStyle/>
          <a:p>
            <a:r>
              <a:rPr lang="pt-BR" dirty="0"/>
              <a:t>Já nos motores de quatro tempos, os gases completam um ciclo termodinâmico a cada duas voltas do eixo. Neste caso, para um pistão, ocorre admissão e compressão numa volta e transferência de calor na consecutiva.</a:t>
            </a:r>
          </a:p>
          <a:p>
            <a:r>
              <a:rPr lang="pt-BR" dirty="0"/>
              <a:t>Esta alternância requer necessariamente o emprego de um (ou mais) comando de válvulas, engrenado ao virabrequim de forma que tenha metade da velocidade de rotação do mesmo, permitindo que o ciclo de abertura de válvulas dure os quatro tempos.</a:t>
            </a:r>
          </a:p>
        </p:txBody>
      </p:sp>
    </p:spTree>
    <p:extLst>
      <p:ext uri="{BB962C8B-B14F-4D97-AF65-F5344CB8AC3E}">
        <p14:creationId xmlns:p14="http://schemas.microsoft.com/office/powerpoint/2010/main" val="54290821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1213</Words>
  <Application>Microsoft Office PowerPoint</Application>
  <PresentationFormat>Widescreen</PresentationFormat>
  <Paragraphs>63</Paragraphs>
  <Slides>23</Slides>
  <Notes>0</Notes>
  <HiddenSlides>0</HiddenSlides>
  <MMClips>4</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Apple Garamond</vt:lpstr>
      <vt:lpstr>Arial</vt:lpstr>
      <vt:lpstr>Calibri</vt:lpstr>
      <vt:lpstr>Calibri Light</vt:lpstr>
      <vt:lpstr>Tema do Office</vt:lpstr>
      <vt:lpstr>Rafael Francisco Ferreira</vt:lpstr>
      <vt:lpstr>Motores de Combustão Interna</vt:lpstr>
      <vt:lpstr>Ciclos Termodinâmicos</vt:lpstr>
      <vt:lpstr>Ciclos Termodinâmicos</vt:lpstr>
      <vt:lpstr>Ciclos Termodinâmicos</vt:lpstr>
      <vt:lpstr>Motor Convencional</vt:lpstr>
      <vt:lpstr>Motor 2 Tempos</vt:lpstr>
      <vt:lpstr>Motor 2 Tempos</vt:lpstr>
      <vt:lpstr>Motor 4 Tempos</vt:lpstr>
      <vt:lpstr>Motor 4 Tempos</vt:lpstr>
      <vt:lpstr>Motor 5 Tempos</vt:lpstr>
      <vt:lpstr>Motor 5 Tempos</vt:lpstr>
      <vt:lpstr>Motor 6 Tempos</vt:lpstr>
      <vt:lpstr>Motor 6 Tempos</vt:lpstr>
      <vt:lpstr>Curiosidade – Vela de Ignição</vt:lpstr>
      <vt:lpstr>Vela de Ignição</vt:lpstr>
      <vt:lpstr>Motor Rotativo</vt:lpstr>
      <vt:lpstr>Motor Rotativo</vt:lpstr>
      <vt:lpstr>Turbina a Gás</vt:lpstr>
      <vt:lpstr>Turbina a Gás</vt:lpstr>
      <vt:lpstr>Motor Wankel</vt:lpstr>
      <vt:lpstr>Motor Wankel</vt:lpstr>
      <vt:lpstr>Perguntas?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Estadual do Paraná Ciência da Computação</dc:title>
  <dc:creator>Rafael</dc:creator>
  <cp:lastModifiedBy>Rafael</cp:lastModifiedBy>
  <cp:revision>19</cp:revision>
  <dcterms:created xsi:type="dcterms:W3CDTF">2017-04-15T19:22:36Z</dcterms:created>
  <dcterms:modified xsi:type="dcterms:W3CDTF">2017-04-18T12:18:34Z</dcterms:modified>
</cp:coreProperties>
</file>