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8" r:id="rId6"/>
    <p:sldId id="279" r:id="rId7"/>
    <p:sldId id="274" r:id="rId8"/>
    <p:sldId id="275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90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B2F7-9DA2-4214-9C7E-AC5C9731EA82}" type="datetimeFigureOut">
              <a:rPr lang="pt-BR" smtClean="0"/>
              <a:pPr/>
              <a:t>01/01/1980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9494-7E2C-423E-ACC4-159B09C0EC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908720"/>
            <a:ext cx="77048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u="sng" dirty="0" smtClean="0"/>
              <a:t>Solução pelo Excel de um </a:t>
            </a:r>
          </a:p>
          <a:p>
            <a:pPr algn="ctr"/>
            <a:r>
              <a:rPr lang="pt-BR" sz="4800" b="1" u="sng" dirty="0" smtClean="0"/>
              <a:t>Problema de Programação Linear</a:t>
            </a:r>
          </a:p>
          <a:p>
            <a:pPr algn="ctr"/>
            <a:endParaRPr lang="pt-BR" sz="3200" b="1" dirty="0" smtClean="0"/>
          </a:p>
          <a:p>
            <a:pPr algn="ctr"/>
            <a:endParaRPr lang="pt-BR" sz="3200" b="1" dirty="0" smtClean="0"/>
          </a:p>
          <a:p>
            <a:pPr algn="ctr"/>
            <a:endParaRPr lang="pt-BR" sz="3200" b="1" dirty="0" smtClean="0"/>
          </a:p>
          <a:p>
            <a:pPr algn="ctr"/>
            <a:r>
              <a:rPr lang="pt-BR" sz="3200" dirty="0" smtClean="0"/>
              <a:t>17/04/2017</a:t>
            </a:r>
            <a:endParaRPr lang="pt-BR" sz="3200" dirty="0" smtClean="0"/>
          </a:p>
          <a:p>
            <a:pPr algn="ctr"/>
            <a:r>
              <a:rPr lang="pt-BR" sz="3200" b="1" dirty="0" smtClean="0"/>
              <a:t>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2°) Selecionar células variáveis</a:t>
            </a:r>
          </a:p>
          <a:p>
            <a:endParaRPr lang="pt-BR" sz="20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2°) Selecionar células variáveis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Células que apresentam os valores de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 e  x</a:t>
            </a:r>
            <a:r>
              <a:rPr lang="pt-BR" sz="2000" baseline="-25000" dirty="0" smtClean="0"/>
              <a:t>2</a:t>
            </a:r>
            <a:endParaRPr lang="pt-BR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t-BR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2°) Selecionar células variáveis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Células que apresentam os valores de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 e  x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              </a:t>
            </a: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C11:D11</a:t>
            </a:r>
          </a:p>
          <a:p>
            <a:endParaRPr lang="pt-BR" sz="2000" dirty="0" smtClean="0"/>
          </a:p>
          <a:p>
            <a:endParaRPr lang="pt-BR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2°) Selecionar células variáveis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Células que apresentam os valores de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 e  x</a:t>
            </a:r>
            <a:r>
              <a:rPr lang="pt-BR" sz="2000" baseline="-25000" dirty="0" smtClean="0"/>
              <a:t>2            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C11:D11</a:t>
            </a:r>
          </a:p>
          <a:p>
            <a:endParaRPr lang="pt-BR" sz="2000" dirty="0" smtClean="0"/>
          </a:p>
          <a:p>
            <a:r>
              <a:rPr lang="pt-BR" sz="2000" b="1" dirty="0" smtClean="0"/>
              <a:t>3°) Selecionar Referência de Célula e Célula de restrição em submeter as restrições </a:t>
            </a:r>
          </a:p>
          <a:p>
            <a:endParaRPr lang="pt-BR" sz="2000" dirty="0" smtClean="0"/>
          </a:p>
          <a:p>
            <a:endParaRPr lang="pt-BR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2°) Selecionar células variáveis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Células que apresentam os valores de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 e  x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              </a:t>
            </a: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C11:D11</a:t>
            </a:r>
          </a:p>
          <a:p>
            <a:endParaRPr lang="pt-BR" sz="2000" dirty="0" smtClean="0"/>
          </a:p>
          <a:p>
            <a:r>
              <a:rPr lang="pt-BR" sz="2000" b="1" dirty="0" smtClean="0"/>
              <a:t>3°) Selecionar Referência de Célula e Célula de restrição em submeter as restrições </a:t>
            </a:r>
          </a:p>
          <a:p>
            <a:endParaRPr lang="pt-BR" sz="2000" dirty="0" smtClean="0"/>
          </a:p>
          <a:p>
            <a:r>
              <a:rPr lang="pt-BR" sz="2000" dirty="0" smtClean="0"/>
              <a:t>Referência de Célula                                                              </a:t>
            </a:r>
            <a:endParaRPr lang="pt-BR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2°) Selecionar células variáveis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Células que apresentam os valores de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 e  x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              </a:t>
            </a: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C11:D11</a:t>
            </a:r>
          </a:p>
          <a:p>
            <a:endParaRPr lang="pt-BR" sz="2000" dirty="0" smtClean="0"/>
          </a:p>
          <a:p>
            <a:r>
              <a:rPr lang="pt-BR" sz="2000" b="1" dirty="0" smtClean="0"/>
              <a:t>3°) Selecionar Referência de Célula e Célula de restrição em submeter as restrições </a:t>
            </a:r>
          </a:p>
          <a:p>
            <a:endParaRPr lang="pt-BR" sz="2000" dirty="0" smtClean="0"/>
          </a:p>
          <a:p>
            <a:r>
              <a:rPr lang="pt-BR" sz="2000" dirty="0" smtClean="0"/>
              <a:t>Referência de Célula                                                 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F4:F6</a:t>
            </a:r>
          </a:p>
          <a:p>
            <a:endParaRPr lang="pt-BR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t-B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2°) Selecionar células variáveis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Células que apresentam os valores de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 e  x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              </a:t>
            </a: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C11:D11</a:t>
            </a:r>
          </a:p>
          <a:p>
            <a:endParaRPr lang="pt-BR" sz="2000" dirty="0" smtClean="0"/>
          </a:p>
          <a:p>
            <a:r>
              <a:rPr lang="pt-BR" sz="2000" b="1" dirty="0" smtClean="0"/>
              <a:t>3°) Selecionar Referência de Célula e Célula de restrição em submeter as restrições </a:t>
            </a:r>
          </a:p>
          <a:p>
            <a:endParaRPr lang="pt-BR" sz="2000" dirty="0" smtClean="0"/>
          </a:p>
          <a:p>
            <a:r>
              <a:rPr lang="pt-BR" sz="2000" dirty="0" smtClean="0"/>
              <a:t>Referência de Célula                                                 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F4:F6</a:t>
            </a:r>
          </a:p>
          <a:p>
            <a:r>
              <a:rPr lang="pt-BR" sz="2000" dirty="0" smtClean="0"/>
              <a:t>Célula de restrição</a:t>
            </a:r>
            <a:endParaRPr lang="pt-BR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t-B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2°) Selecionar células variáveis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Células que apresentam os valores de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 e  x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              </a:t>
            </a: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C11:D11</a:t>
            </a:r>
          </a:p>
          <a:p>
            <a:endParaRPr lang="pt-BR" sz="2000" dirty="0" smtClean="0"/>
          </a:p>
          <a:p>
            <a:r>
              <a:rPr lang="pt-BR" sz="2000" b="1" dirty="0" smtClean="0"/>
              <a:t>3°) Selecionar Referência de Célula e Célula de restrição em submeter as restrições </a:t>
            </a:r>
          </a:p>
          <a:p>
            <a:endParaRPr lang="pt-BR" sz="2000" dirty="0" smtClean="0"/>
          </a:p>
          <a:p>
            <a:r>
              <a:rPr lang="pt-BR" sz="2000" dirty="0" smtClean="0"/>
              <a:t>Referência de Célula                                                 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F4:F6</a:t>
            </a:r>
          </a:p>
          <a:p>
            <a:r>
              <a:rPr lang="pt-BR" sz="2000" dirty="0" smtClean="0"/>
              <a:t>Célula de restrição                                                    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I4:I6</a:t>
            </a:r>
          </a:p>
          <a:p>
            <a:endParaRPr lang="pt-BR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t-B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D14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2°) Selecionar células variáveis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Células que apresentam os valores de 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 e  x</a:t>
            </a:r>
            <a:r>
              <a:rPr lang="pt-BR" sz="2000" baseline="-25000" dirty="0" smtClean="0"/>
              <a:t>2 </a:t>
            </a:r>
            <a:r>
              <a:rPr lang="pt-BR" sz="2000" dirty="0" smtClean="0"/>
              <a:t>               </a:t>
            </a: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C11:D11</a:t>
            </a:r>
          </a:p>
          <a:p>
            <a:endParaRPr lang="pt-BR" sz="2000" dirty="0" smtClean="0"/>
          </a:p>
          <a:p>
            <a:r>
              <a:rPr lang="pt-BR" sz="2000" b="1" dirty="0" smtClean="0"/>
              <a:t>3°) Selecionar Referência de Célula e Célula de restrição em submeter as restrições </a:t>
            </a:r>
          </a:p>
          <a:p>
            <a:endParaRPr lang="pt-BR" sz="2000" dirty="0" smtClean="0"/>
          </a:p>
          <a:p>
            <a:r>
              <a:rPr lang="pt-BR" sz="2000" dirty="0" smtClean="0"/>
              <a:t>Referência de Célula                                                 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F4:F6</a:t>
            </a:r>
          </a:p>
          <a:p>
            <a:r>
              <a:rPr lang="pt-BR" sz="2000" dirty="0" smtClean="0"/>
              <a:t>Célula de restrição                                                                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I4:I6</a:t>
            </a:r>
          </a:p>
          <a:p>
            <a:endParaRPr lang="pt-BR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t-B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Cliclar</a:t>
            </a:r>
            <a:r>
              <a:rPr lang="pt-B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em resolver!</a:t>
            </a:r>
            <a:endParaRPr lang="pt-BR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25796" y="1281088"/>
            <a:ext cx="83884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software Excel disponibiliza um suplemento chamado solver que nos permite resolver problemas de otimização linear.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Solver é encontrado na aba </a:t>
            </a:r>
            <a:r>
              <a:rPr lang="pt-BR" sz="2400" b="1" dirty="0" smtClean="0"/>
              <a:t>dados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dirty="0" smtClean="0"/>
              <a:t>Caso ele não esteja sendo exibido, deve-se clicar no </a:t>
            </a:r>
            <a:r>
              <a:rPr lang="pt-BR" sz="2400" b="1" dirty="0" smtClean="0"/>
              <a:t>botão iniciar </a:t>
            </a:r>
            <a:r>
              <a:rPr lang="pt-BR" sz="2400" dirty="0" smtClean="0"/>
              <a:t>do Excel, depois nos seguintes botões: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b="1" dirty="0" smtClean="0"/>
              <a:t>*Opções do </a:t>
            </a:r>
            <a:r>
              <a:rPr lang="pt-BR" sz="2400" b="1" dirty="0" err="1" smtClean="0"/>
              <a:t>excel</a:t>
            </a:r>
            <a:r>
              <a:rPr lang="pt-BR" sz="2400" b="1" dirty="0" smtClean="0"/>
              <a:t>  </a:t>
            </a:r>
          </a:p>
          <a:p>
            <a:pPr algn="just"/>
            <a:r>
              <a:rPr lang="pt-BR" sz="2400" b="1" dirty="0" smtClean="0"/>
              <a:t>*Suplementos </a:t>
            </a:r>
          </a:p>
          <a:p>
            <a:pPr algn="just"/>
            <a:r>
              <a:rPr lang="pt-BR" sz="2400" b="1" dirty="0" smtClean="0"/>
              <a:t>*Ir</a:t>
            </a:r>
          </a:p>
          <a:p>
            <a:pPr algn="just"/>
            <a:r>
              <a:rPr lang="pt-BR" sz="2400" b="1" dirty="0" smtClean="0"/>
              <a:t>*Solver</a:t>
            </a:r>
          </a:p>
          <a:p>
            <a:pPr algn="just"/>
            <a:r>
              <a:rPr lang="pt-BR" sz="2400" b="1" dirty="0" smtClean="0"/>
              <a:t>*ok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8276" y="184144"/>
            <a:ext cx="81681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/>
              <a:t>Exemplo</a:t>
            </a:r>
          </a:p>
          <a:p>
            <a:pPr algn="just"/>
            <a:endParaRPr lang="pt-BR" sz="2000" i="1" dirty="0" smtClean="0"/>
          </a:p>
          <a:p>
            <a:pPr algn="just"/>
            <a:r>
              <a:rPr lang="pt-BR" sz="2400" i="1" dirty="0" smtClean="0"/>
              <a:t>Uma empresa vende carrinhos e </a:t>
            </a:r>
            <a:r>
              <a:rPr lang="pt-BR" sz="2400" i="1" dirty="0" err="1" smtClean="0"/>
              <a:t>tricilcos</a:t>
            </a:r>
            <a:r>
              <a:rPr lang="pt-BR" sz="2400" i="1" dirty="0" smtClean="0"/>
              <a:t>, onde lucra R$ 12,00 por carrinho produzido e R$ 60,00 por triciclo produzido. No processo de usinagem, gasta-se 15 minutos por unidade de carrinho e 30 minutos por unidade de triciclo. Na pintura, gasta-se 6 </a:t>
            </a:r>
            <a:r>
              <a:rPr lang="pt-BR" sz="2400" i="1" dirty="0" err="1" smtClean="0"/>
              <a:t>min</a:t>
            </a:r>
            <a:r>
              <a:rPr lang="pt-BR" sz="2400" i="1" dirty="0" smtClean="0"/>
              <a:t> por carrinho e 45 minutos por triciclo. Na montagem, o tempo gasto é de 6 minutos por carrinho e 24 minutos por triciclo.</a:t>
            </a:r>
          </a:p>
          <a:p>
            <a:pPr algn="just"/>
            <a:endParaRPr lang="pt-BR" sz="2400" i="1" dirty="0" smtClean="0"/>
          </a:p>
          <a:p>
            <a:pPr algn="just"/>
            <a:r>
              <a:rPr lang="pt-BR" sz="2400" i="1" dirty="0" smtClean="0"/>
              <a:t>O tempo total semanal que a empresa tem disponível para realizar os serviços de usinagem, pintura e montagem é de 36 horas, 22 horas e 15 horas, respectivamente</a:t>
            </a:r>
          </a:p>
          <a:p>
            <a:pPr algn="just"/>
            <a:endParaRPr lang="pt-BR" sz="2200" b="1" dirty="0" smtClean="0"/>
          </a:p>
          <a:p>
            <a:pPr algn="just"/>
            <a:r>
              <a:rPr lang="pt-BR" sz="2200" b="1" dirty="0" smtClean="0"/>
              <a:t>Formular o Problema que maximiza o lucro líquido da empresa em questão e encontre sua solução.</a:t>
            </a:r>
            <a:endParaRPr lang="pt-BR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0788" y="21492"/>
            <a:ext cx="69127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u="sng" dirty="0" smtClean="0"/>
              <a:t>Solução: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1°) Variáveis de decisão</a:t>
            </a:r>
          </a:p>
          <a:p>
            <a:endParaRPr lang="pt-BR" dirty="0" smtClean="0"/>
          </a:p>
          <a:p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Quantidade a ser fabricada de Carrinho</a:t>
            </a:r>
          </a:p>
          <a:p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Quantidade a ser fabricada de Triciclo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baseline="-25000" dirty="0" smtClean="0"/>
          </a:p>
          <a:p>
            <a:endParaRPr lang="pt-BR" baseline="-25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0788" y="21492"/>
            <a:ext cx="6912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u="sng" dirty="0" smtClean="0"/>
              <a:t>Solução: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1°) Variáveis de decisão</a:t>
            </a:r>
          </a:p>
          <a:p>
            <a:endParaRPr lang="pt-BR" dirty="0" smtClean="0"/>
          </a:p>
          <a:p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Quantidade a ser fabricada de Carrinho</a:t>
            </a:r>
          </a:p>
          <a:p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Quantidade a ser fabricada de Triciclo</a:t>
            </a:r>
          </a:p>
          <a:p>
            <a:endParaRPr lang="pt-BR" dirty="0" smtClean="0"/>
          </a:p>
          <a:p>
            <a:r>
              <a:rPr lang="pt-BR" b="1" dirty="0" smtClean="0"/>
              <a:t>2°) Função Objetivo</a:t>
            </a:r>
          </a:p>
          <a:p>
            <a:endParaRPr lang="pt-BR" b="1" dirty="0" smtClean="0"/>
          </a:p>
          <a:p>
            <a:r>
              <a:rPr lang="pt-BR" dirty="0" smtClean="0"/>
              <a:t>f(x) = 12x</a:t>
            </a:r>
            <a:r>
              <a:rPr lang="pt-BR" baseline="-25000" dirty="0" smtClean="0"/>
              <a:t>1</a:t>
            </a:r>
            <a:r>
              <a:rPr lang="pt-BR" dirty="0" smtClean="0"/>
              <a:t> + 60x</a:t>
            </a:r>
            <a:r>
              <a:rPr lang="pt-BR" baseline="-25000" dirty="0" smtClean="0"/>
              <a:t>2 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err="1" smtClean="0"/>
              <a:t>Máx</a:t>
            </a:r>
            <a:r>
              <a:rPr lang="pt-BR" dirty="0" smtClean="0"/>
              <a:t>{f(x) = 12x</a:t>
            </a:r>
            <a:r>
              <a:rPr lang="pt-BR" baseline="-25000" dirty="0" smtClean="0"/>
              <a:t>1</a:t>
            </a:r>
            <a:r>
              <a:rPr lang="pt-BR" dirty="0" smtClean="0"/>
              <a:t> + 60x</a:t>
            </a:r>
            <a:r>
              <a:rPr lang="pt-BR" baseline="-25000" dirty="0" smtClean="0"/>
              <a:t>2</a:t>
            </a:r>
            <a:r>
              <a:rPr lang="pt-BR" dirty="0" smtClean="0"/>
              <a:t>}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baseline="-25000" dirty="0" smtClean="0"/>
          </a:p>
          <a:p>
            <a:endParaRPr lang="pt-BR" baseline="-25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0788" y="21492"/>
            <a:ext cx="6912768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u="sng" dirty="0" smtClean="0"/>
              <a:t>Solução: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1°) Variáveis de decisão</a:t>
            </a:r>
          </a:p>
          <a:p>
            <a:endParaRPr lang="pt-BR" dirty="0" smtClean="0"/>
          </a:p>
          <a:p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Quantidade a ser fabricada de Carrinho</a:t>
            </a:r>
          </a:p>
          <a:p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Quantidade a ser fabricada de Triciclo</a:t>
            </a:r>
          </a:p>
          <a:p>
            <a:endParaRPr lang="pt-BR" dirty="0" smtClean="0"/>
          </a:p>
          <a:p>
            <a:r>
              <a:rPr lang="pt-BR" b="1" dirty="0" smtClean="0"/>
              <a:t>2°) Função Objetivo</a:t>
            </a:r>
          </a:p>
          <a:p>
            <a:endParaRPr lang="pt-BR" b="1" dirty="0" smtClean="0"/>
          </a:p>
          <a:p>
            <a:r>
              <a:rPr lang="pt-BR" dirty="0" smtClean="0"/>
              <a:t>f(x) = 12x</a:t>
            </a:r>
            <a:r>
              <a:rPr lang="pt-BR" baseline="-25000" dirty="0" smtClean="0"/>
              <a:t>1</a:t>
            </a:r>
            <a:r>
              <a:rPr lang="pt-BR" dirty="0" smtClean="0"/>
              <a:t> + 60x</a:t>
            </a:r>
            <a:r>
              <a:rPr lang="pt-BR" baseline="-25000" dirty="0" smtClean="0"/>
              <a:t>2 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err="1" smtClean="0"/>
              <a:t>Máx</a:t>
            </a:r>
            <a:r>
              <a:rPr lang="pt-BR" dirty="0" smtClean="0"/>
              <a:t>{f(x) = 12x</a:t>
            </a:r>
            <a:r>
              <a:rPr lang="pt-BR" baseline="-25000" dirty="0" smtClean="0"/>
              <a:t>1</a:t>
            </a:r>
            <a:r>
              <a:rPr lang="pt-BR" dirty="0" smtClean="0"/>
              <a:t> + 60x</a:t>
            </a:r>
            <a:r>
              <a:rPr lang="pt-BR" baseline="-25000" dirty="0" smtClean="0"/>
              <a:t>2</a:t>
            </a:r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b="1" dirty="0" smtClean="0"/>
              <a:t>3°) Restrições</a:t>
            </a:r>
            <a:r>
              <a:rPr lang="pt-BR" dirty="0" smtClean="0"/>
              <a:t>  </a:t>
            </a:r>
          </a:p>
          <a:p>
            <a:endParaRPr lang="pt-BR" dirty="0" smtClean="0"/>
          </a:p>
          <a:p>
            <a:r>
              <a:rPr lang="pt-BR" dirty="0" smtClean="0"/>
              <a:t>Usinagem             0,25x</a:t>
            </a:r>
            <a:r>
              <a:rPr lang="pt-BR" baseline="-25000" dirty="0" smtClean="0"/>
              <a:t>1 </a:t>
            </a:r>
            <a:r>
              <a:rPr lang="pt-BR" dirty="0" smtClean="0"/>
              <a:t>+ 0,5x</a:t>
            </a:r>
            <a:r>
              <a:rPr lang="pt-BR" baseline="-25000" dirty="0" smtClean="0"/>
              <a:t>2 </a:t>
            </a:r>
            <a:r>
              <a:rPr lang="pt-BR" dirty="0" smtClean="0"/>
              <a:t>≤ 36</a:t>
            </a:r>
          </a:p>
          <a:p>
            <a:endParaRPr lang="pt-BR" dirty="0" smtClean="0"/>
          </a:p>
          <a:p>
            <a:r>
              <a:rPr lang="pt-BR" dirty="0" smtClean="0"/>
              <a:t>Pintura                  0,1x</a:t>
            </a:r>
            <a:r>
              <a:rPr lang="pt-BR" baseline="-25000" dirty="0" smtClean="0"/>
              <a:t>1 </a:t>
            </a:r>
            <a:r>
              <a:rPr lang="pt-BR" dirty="0" smtClean="0"/>
              <a:t>+ 0,75x</a:t>
            </a:r>
            <a:r>
              <a:rPr lang="pt-BR" baseline="-25000" dirty="0" smtClean="0"/>
              <a:t>2 </a:t>
            </a:r>
            <a:r>
              <a:rPr lang="pt-BR" dirty="0" smtClean="0"/>
              <a:t>≤ 22</a:t>
            </a:r>
          </a:p>
          <a:p>
            <a:endParaRPr lang="pt-BR" dirty="0" smtClean="0"/>
          </a:p>
          <a:p>
            <a:r>
              <a:rPr lang="pt-BR" dirty="0" smtClean="0"/>
              <a:t>Montagem              0,1x</a:t>
            </a:r>
            <a:r>
              <a:rPr lang="pt-BR" baseline="-25000" dirty="0" smtClean="0"/>
              <a:t>1 </a:t>
            </a:r>
            <a:r>
              <a:rPr lang="pt-BR" dirty="0" smtClean="0"/>
              <a:t>+ 0,4x</a:t>
            </a:r>
            <a:r>
              <a:rPr lang="pt-BR" baseline="-25000" dirty="0" smtClean="0"/>
              <a:t>2 </a:t>
            </a:r>
            <a:r>
              <a:rPr lang="pt-BR" dirty="0" smtClean="0"/>
              <a:t>≤ 15</a:t>
            </a:r>
          </a:p>
          <a:p>
            <a:endParaRPr lang="pt-BR" dirty="0" smtClean="0"/>
          </a:p>
          <a:p>
            <a:r>
              <a:rPr lang="pt-BR" dirty="0" smtClean="0"/>
              <a:t>                                                x</a:t>
            </a:r>
            <a:r>
              <a:rPr lang="pt-BR" baseline="-25000" dirty="0" smtClean="0"/>
              <a:t>1</a:t>
            </a:r>
            <a:r>
              <a:rPr lang="pt-BR" dirty="0" smtClean="0"/>
              <a:t>,x</a:t>
            </a:r>
            <a:r>
              <a:rPr lang="pt-BR" baseline="-25000" dirty="0" smtClean="0"/>
              <a:t>2 </a:t>
            </a:r>
            <a:r>
              <a:rPr lang="pt-BR" dirty="0" smtClean="0"/>
              <a:t>≥ 0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baseline="-25000" dirty="0" smtClean="0"/>
          </a:p>
          <a:p>
            <a:endParaRPr lang="pt-BR" baseline="-25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07624" y="794508"/>
            <a:ext cx="4032448" cy="541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PROBLEMA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sz="2400" b="1" dirty="0" err="1" smtClean="0"/>
              <a:t>Máx</a:t>
            </a:r>
            <a:r>
              <a:rPr lang="pt-BR" sz="2400" dirty="0" smtClean="0"/>
              <a:t>{f(x) = 12 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+ 60x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}</a:t>
            </a:r>
          </a:p>
          <a:p>
            <a:endParaRPr lang="pt-BR" sz="2400" dirty="0" smtClean="0"/>
          </a:p>
          <a:p>
            <a:r>
              <a:rPr lang="pt-BR" sz="2400" dirty="0" smtClean="0"/>
              <a:t>sujeito a </a:t>
            </a:r>
          </a:p>
          <a:p>
            <a:endParaRPr lang="pt-BR" sz="2400" dirty="0" smtClean="0"/>
          </a:p>
          <a:p>
            <a:r>
              <a:rPr lang="pt-BR" sz="2400" dirty="0" smtClean="0"/>
              <a:t>         0,25x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+ 0,5x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≤ 36</a:t>
            </a:r>
          </a:p>
          <a:p>
            <a:endParaRPr lang="pt-BR" sz="2400" dirty="0" smtClean="0"/>
          </a:p>
          <a:p>
            <a:r>
              <a:rPr lang="pt-BR" sz="2400" dirty="0" smtClean="0"/>
              <a:t>         0,1x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+ 0,75x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≤ 22</a:t>
            </a:r>
          </a:p>
          <a:p>
            <a:endParaRPr lang="pt-BR" sz="2400" dirty="0" smtClean="0"/>
          </a:p>
          <a:p>
            <a:r>
              <a:rPr lang="pt-BR" sz="2400" dirty="0" smtClean="0"/>
              <a:t>           0,1x</a:t>
            </a:r>
            <a:r>
              <a:rPr lang="pt-BR" sz="2400" baseline="-25000" dirty="0" smtClean="0"/>
              <a:t>1 </a:t>
            </a:r>
            <a:r>
              <a:rPr lang="pt-BR" sz="2400" dirty="0" smtClean="0"/>
              <a:t>+ 0,4x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≤ 15</a:t>
            </a:r>
          </a:p>
          <a:p>
            <a:endParaRPr lang="pt-BR" sz="2400" dirty="0" smtClean="0"/>
          </a:p>
          <a:p>
            <a:r>
              <a:rPr lang="pt-BR" sz="2400" dirty="0" smtClean="0"/>
              <a:t>                         x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,x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≥ 0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44644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Problema posto no </a:t>
            </a:r>
            <a:r>
              <a:rPr lang="pt-BR" sz="2400" dirty="0" err="1" smtClean="0"/>
              <a:t>excel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5392" y="2408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Passos para se resolver com o </a:t>
            </a:r>
            <a:r>
              <a:rPr lang="pt-BR" sz="2400" b="1" dirty="0" smtClean="0"/>
              <a:t>solver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1°) Escolher a célula de destino e a otimização desejada (</a:t>
            </a:r>
            <a:r>
              <a:rPr lang="pt-BR" sz="2000" b="1" dirty="0" err="1" smtClean="0"/>
              <a:t>Máx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Mín</a:t>
            </a:r>
            <a:r>
              <a:rPr lang="pt-BR" sz="2000" b="1" dirty="0" smtClean="0"/>
              <a:t>) </a:t>
            </a:r>
          </a:p>
          <a:p>
            <a:endParaRPr lang="pt-BR" sz="2000" b="1" dirty="0" smtClean="0"/>
          </a:p>
          <a:p>
            <a:r>
              <a:rPr lang="pt-BR" sz="2000" dirty="0" smtClean="0"/>
              <a:t>Célula em que aparece o valor lucro da empresa, onde o mesmo vai ser maximizado segundo as condições do problema</a:t>
            </a:r>
            <a:endParaRPr lang="pt-BR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t-BR" sz="20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1159</Words>
  <Application>Microsoft Office PowerPoint</Application>
  <PresentationFormat>Apresentação na tela (4:3)</PresentationFormat>
  <Paragraphs>251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Analítica de um Problema de Programação Linear em que m &lt; n</dc:title>
  <dc:creator>Maurício</dc:creator>
  <cp:lastModifiedBy>Maurício</cp:lastModifiedBy>
  <cp:revision>25</cp:revision>
  <dcterms:created xsi:type="dcterms:W3CDTF">2015-07-02T04:10:55Z</dcterms:created>
  <dcterms:modified xsi:type="dcterms:W3CDTF">1980-01-01T03:03:35Z</dcterms:modified>
</cp:coreProperties>
</file>