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86" y="-4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0AF2-90EE-4CBD-8286-D72C9E534178}" type="datetimeFigureOut">
              <a:rPr lang="pt-BR" smtClean="0"/>
              <a:pPr/>
              <a:t>07/05/2017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76686-B57E-4B51-87AB-40439A27F4F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0AF2-90EE-4CBD-8286-D72C9E534178}" type="datetimeFigureOut">
              <a:rPr lang="pt-BR" smtClean="0"/>
              <a:pPr/>
              <a:t>07/05/2017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76686-B57E-4B51-87AB-40439A27F4F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0AF2-90EE-4CBD-8286-D72C9E534178}" type="datetimeFigureOut">
              <a:rPr lang="pt-BR" smtClean="0"/>
              <a:pPr/>
              <a:t>07/05/2017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76686-B57E-4B51-87AB-40439A27F4F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0AF2-90EE-4CBD-8286-D72C9E534178}" type="datetimeFigureOut">
              <a:rPr lang="pt-BR" smtClean="0"/>
              <a:pPr/>
              <a:t>07/05/2017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76686-B57E-4B51-87AB-40439A27F4F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0AF2-90EE-4CBD-8286-D72C9E534178}" type="datetimeFigureOut">
              <a:rPr lang="pt-BR" smtClean="0"/>
              <a:pPr/>
              <a:t>07/05/2017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76686-B57E-4B51-87AB-40439A27F4F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0AF2-90EE-4CBD-8286-D72C9E534178}" type="datetimeFigureOut">
              <a:rPr lang="pt-BR" smtClean="0"/>
              <a:pPr/>
              <a:t>07/05/2017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76686-B57E-4B51-87AB-40439A27F4F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0AF2-90EE-4CBD-8286-D72C9E534178}" type="datetimeFigureOut">
              <a:rPr lang="pt-BR" smtClean="0"/>
              <a:pPr/>
              <a:t>07/05/2017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76686-B57E-4B51-87AB-40439A27F4F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0AF2-90EE-4CBD-8286-D72C9E534178}" type="datetimeFigureOut">
              <a:rPr lang="pt-BR" smtClean="0"/>
              <a:pPr/>
              <a:t>07/05/2017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76686-B57E-4B51-87AB-40439A27F4F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0AF2-90EE-4CBD-8286-D72C9E534178}" type="datetimeFigureOut">
              <a:rPr lang="pt-BR" smtClean="0"/>
              <a:pPr/>
              <a:t>07/05/2017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76686-B57E-4B51-87AB-40439A27F4F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0AF2-90EE-4CBD-8286-D72C9E534178}" type="datetimeFigureOut">
              <a:rPr lang="pt-BR" smtClean="0"/>
              <a:pPr/>
              <a:t>07/05/2017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76686-B57E-4B51-87AB-40439A27F4F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0AF2-90EE-4CBD-8286-D72C9E534178}" type="datetimeFigureOut">
              <a:rPr lang="pt-BR" smtClean="0"/>
              <a:pPr/>
              <a:t>07/05/2017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76686-B57E-4B51-87AB-40439A27F4F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D0AF2-90EE-4CBD-8286-D72C9E534178}" type="datetimeFigureOut">
              <a:rPr lang="pt-BR" smtClean="0"/>
              <a:pPr/>
              <a:t>07/05/2017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76686-B57E-4B51-87AB-40439A27F4F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25924" y="1196752"/>
            <a:ext cx="7597352" cy="1470025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pt-BR" sz="3600" dirty="0" smtClean="0"/>
              <a:t>   Dispersão e correlação linear</a:t>
            </a:r>
            <a:endParaRPr lang="pt-BR" sz="3600" dirty="0"/>
          </a:p>
        </p:txBody>
      </p:sp>
      <p:sp>
        <p:nvSpPr>
          <p:cNvPr id="3" name="Retângulo 2"/>
          <p:cNvSpPr/>
          <p:nvPr/>
        </p:nvSpPr>
        <p:spPr>
          <a:xfrm>
            <a:off x="672836" y="3212976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BR" sz="3600" dirty="0" smtClean="0">
                <a:latin typeface="+mj-lt"/>
                <a:ea typeface="+mj-ea"/>
                <a:cs typeface="+mj-cs"/>
              </a:rPr>
              <a:t>   Ajuste Linear, quadrático, exponencial </a:t>
            </a:r>
          </a:p>
          <a:p>
            <a:pPr algn="just"/>
            <a:r>
              <a:rPr lang="pt-BR" sz="3600" dirty="0" smtClean="0">
                <a:latin typeface="+mj-lt"/>
                <a:ea typeface="+mj-ea"/>
                <a:cs typeface="+mj-cs"/>
              </a:rPr>
              <a:t>     e hiperbólico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332656"/>
            <a:ext cx="437517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3</a:t>
            </a:r>
            <a:r>
              <a:rPr lang="pt-BR" sz="2000" dirty="0" smtClean="0"/>
              <a:t>) Cálculo do coeficiente angular da reta</a:t>
            </a:r>
          </a:p>
          <a:p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112344"/>
            <a:ext cx="3600400" cy="1280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aixaDeTexto 3"/>
          <p:cNvSpPr txBox="1"/>
          <p:nvPr/>
        </p:nvSpPr>
        <p:spPr>
          <a:xfrm>
            <a:off x="395536" y="2636912"/>
            <a:ext cx="418441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4) Cálculo do coeficiente linear da reta</a:t>
            </a:r>
          </a:p>
          <a:p>
            <a:endParaRPr lang="pt-B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3547272"/>
            <a:ext cx="2618473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/>
          <p:cNvSpPr txBox="1"/>
          <p:nvPr/>
        </p:nvSpPr>
        <p:spPr>
          <a:xfrm>
            <a:off x="467544" y="4941168"/>
            <a:ext cx="586346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Depois disto, tem-se então o modelo linear dado por</a:t>
            </a:r>
          </a:p>
          <a:p>
            <a:endParaRPr lang="pt-BR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30028" y="5661248"/>
            <a:ext cx="2390053" cy="7200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7544" y="332656"/>
            <a:ext cx="542828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Exemplo: Considere o seguinte conjunto de dados</a:t>
            </a:r>
          </a:p>
          <a:p>
            <a:endParaRPr lang="pt-BR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/>
        </p:nvGraphicFramePr>
        <p:xfrm>
          <a:off x="2987824" y="1124744"/>
          <a:ext cx="2985864" cy="3265787"/>
        </p:xfrm>
        <a:graphic>
          <a:graphicData uri="http://schemas.openxmlformats.org/drawingml/2006/table">
            <a:tbl>
              <a:tblPr/>
              <a:tblGrid>
                <a:gridCol w="1492932"/>
                <a:gridCol w="1492932"/>
              </a:tblGrid>
              <a:tr h="4665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13404" marR="13404" marT="134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13404" marR="13404" marT="134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5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13404" marR="13404" marT="134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13404" marR="13404" marT="1340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665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13404" marR="13404" marT="134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13404" marR="13404" marT="1340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65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13404" marR="13404" marT="134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13404" marR="13404" marT="1340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65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13404" marR="13404" marT="134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13404" marR="13404" marT="1340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65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13404" marR="13404" marT="134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13404" marR="13404" marT="1340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65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13404" marR="13404" marT="134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13404" marR="13404" marT="1340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539552" y="4869160"/>
            <a:ext cx="769011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Obtenha o gráfico de dispersão e ajuste uma reta aos dados em questão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419872" y="476672"/>
            <a:ext cx="237077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i="1" dirty="0" smtClean="0"/>
              <a:t>Gráfico de dispersão</a:t>
            </a:r>
          </a:p>
          <a:p>
            <a:endParaRPr lang="pt-BR" dirty="0"/>
          </a:p>
        </p:txBody>
      </p:sp>
      <p:pic>
        <p:nvPicPr>
          <p:cNvPr id="7169" name="Picture 1" descr="C:\Users\maurício\Desktop\gráfico disperção 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790" y="1138812"/>
            <a:ext cx="8934691" cy="49544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40680" y="154748"/>
            <a:ext cx="217912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1) Coleta de dados</a:t>
            </a:r>
          </a:p>
          <a:p>
            <a:endParaRPr lang="pt-BR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/>
        </p:nvGraphicFramePr>
        <p:xfrm>
          <a:off x="5220072" y="404664"/>
          <a:ext cx="3672408" cy="3377565"/>
        </p:xfrm>
        <a:graphic>
          <a:graphicData uri="http://schemas.openxmlformats.org/drawingml/2006/table">
            <a:tbl>
              <a:tblPr/>
              <a:tblGrid>
                <a:gridCol w="918102"/>
                <a:gridCol w="918102"/>
                <a:gridCol w="918102"/>
                <a:gridCol w="918102"/>
              </a:tblGrid>
              <a:tr h="29603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x^2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603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033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Soma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603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237452" y="3656700"/>
            <a:ext cx="437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3) Cálculo do coeficiente angular da reta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132856"/>
            <a:ext cx="360997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268760"/>
            <a:ext cx="32099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4078016"/>
            <a:ext cx="67246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aixaDeTexto 9"/>
          <p:cNvSpPr txBox="1"/>
          <p:nvPr/>
        </p:nvSpPr>
        <p:spPr>
          <a:xfrm>
            <a:off x="254856" y="5287140"/>
            <a:ext cx="418441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4) Cálculo do coeficiente linear da reta</a:t>
            </a:r>
          </a:p>
          <a:p>
            <a:endParaRPr lang="pt-BR" dirty="0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576" y="5877272"/>
            <a:ext cx="547687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aixaDeTexto 11"/>
          <p:cNvSpPr txBox="1"/>
          <p:nvPr/>
        </p:nvSpPr>
        <p:spPr>
          <a:xfrm>
            <a:off x="167112" y="620688"/>
            <a:ext cx="498476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2) Cálculo da média simples das variáveis x e y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1520" y="404664"/>
            <a:ext cx="3720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O modelo aproximado será então </a:t>
            </a: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332656"/>
            <a:ext cx="25527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 descr="C:\Users\maurício\Desktop\gráfico disperção 1 ajustad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180" y="1748997"/>
            <a:ext cx="8732004" cy="4897983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2699792" y="1196752"/>
            <a:ext cx="374936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i="1" dirty="0" smtClean="0"/>
              <a:t>Gráfico de dispersão com o ajuste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3896" y="589216"/>
            <a:ext cx="6552728" cy="6032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aixaDeTexto 3"/>
          <p:cNvSpPr txBox="1"/>
          <p:nvPr/>
        </p:nvSpPr>
        <p:spPr>
          <a:xfrm>
            <a:off x="3639012" y="98476"/>
            <a:ext cx="231819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i="1" dirty="0" smtClean="0"/>
              <a:t>Exercício proposto 1 </a:t>
            </a:r>
          </a:p>
          <a:p>
            <a:endParaRPr lang="pt-BR" sz="2000" b="1" i="1" dirty="0" smtClean="0"/>
          </a:p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334032" y="608288"/>
            <a:ext cx="5040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1520" y="220112"/>
            <a:ext cx="858773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i="1" u="sng" dirty="0" smtClean="0"/>
              <a:t>Passos para o ajuste do modelo de regressão </a:t>
            </a:r>
            <a:r>
              <a:rPr lang="pt-BR" sz="2400" b="1" i="1" u="sng" dirty="0" smtClean="0"/>
              <a:t>quadrática</a:t>
            </a:r>
            <a:r>
              <a:rPr lang="pt-BR" sz="2400" i="1" u="sng" dirty="0" smtClean="0"/>
              <a:t> (parábola)</a:t>
            </a:r>
          </a:p>
          <a:p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441076" y="869852"/>
            <a:ext cx="217912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1) Coleta de dados </a:t>
            </a:r>
          </a:p>
          <a:p>
            <a:endParaRPr lang="pt-BR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1064274"/>
            <a:ext cx="5255518" cy="303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797152"/>
            <a:ext cx="4123814" cy="1589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/>
          <p:cNvSpPr txBox="1"/>
          <p:nvPr/>
        </p:nvSpPr>
        <p:spPr>
          <a:xfrm>
            <a:off x="323528" y="4224424"/>
            <a:ext cx="838851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2</a:t>
            </a:r>
            <a:r>
              <a:rPr lang="pt-BR" sz="2000" dirty="0" smtClean="0"/>
              <a:t>) Resolver o sistema abaixo, encontrando os parâmetros da função quadrática</a:t>
            </a:r>
          </a:p>
          <a:p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4572000" y="4869160"/>
            <a:ext cx="457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Depois disto, tem-se então o modelo quadrático dado por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5805264"/>
            <a:ext cx="3172142" cy="6480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6820" y="353866"/>
            <a:ext cx="5832648" cy="6409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3639012" y="14068"/>
            <a:ext cx="231819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i="1" dirty="0" smtClean="0"/>
              <a:t>Exercício proposto 2 </a:t>
            </a:r>
          </a:p>
          <a:p>
            <a:endParaRPr lang="pt-BR" sz="2000" b="1" i="1" dirty="0" smtClean="0"/>
          </a:p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882684" y="495744"/>
            <a:ext cx="5040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51520" y="149772"/>
            <a:ext cx="726089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i="1" u="sng" dirty="0" smtClean="0"/>
              <a:t>Passos para o ajuste do modelo de regressão exponencial</a:t>
            </a:r>
          </a:p>
          <a:p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97060" y="836712"/>
            <a:ext cx="780187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Observação:</a:t>
            </a:r>
            <a:r>
              <a:rPr lang="pt-BR" sz="2000" dirty="0" smtClean="0"/>
              <a:t> Uma função exponencial tem a característica de apresentar </a:t>
            </a:r>
          </a:p>
          <a:p>
            <a:r>
              <a:rPr lang="pt-BR" sz="2000" dirty="0" smtClean="0"/>
              <a:t>comportamento curvilíneo. </a:t>
            </a:r>
          </a:p>
          <a:p>
            <a:endParaRPr lang="pt-BR" dirty="0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3868" y="1556792"/>
            <a:ext cx="8277225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4876" y="3676496"/>
            <a:ext cx="38385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4227036"/>
            <a:ext cx="74295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/>
          <p:cNvSpPr txBox="1"/>
          <p:nvPr/>
        </p:nvSpPr>
        <p:spPr>
          <a:xfrm>
            <a:off x="395536" y="3848648"/>
            <a:ext cx="295677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2</a:t>
            </a:r>
            <a:r>
              <a:rPr lang="pt-BR" sz="2000" dirty="0" smtClean="0"/>
              <a:t>) Cálculo dos parâmetros </a:t>
            </a:r>
          </a:p>
          <a:p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7596336" y="3861048"/>
            <a:ext cx="71686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onde</a:t>
            </a:r>
          </a:p>
          <a:p>
            <a:endParaRPr lang="pt-BR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174572"/>
            <a:ext cx="3681388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aixaDeTexto 10"/>
          <p:cNvSpPr txBox="1"/>
          <p:nvPr/>
        </p:nvSpPr>
        <p:spPr>
          <a:xfrm>
            <a:off x="395536" y="260648"/>
            <a:ext cx="217912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1) Coleta de dados</a:t>
            </a:r>
          </a:p>
          <a:p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95536" y="5589240"/>
            <a:ext cx="626992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Depois disto, tem-se então o modelo exponencial dado por</a:t>
            </a:r>
          </a:p>
          <a:p>
            <a:endParaRPr lang="pt-BR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76256" y="5443556"/>
            <a:ext cx="1390650" cy="742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04278" y="980728"/>
            <a:ext cx="799288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/>
              <a:t>É comum relacionarmos grandezas tais como preço e quantidade produzida, preço e faturamento, custo e quantidade produzida, etc.</a:t>
            </a:r>
          </a:p>
          <a:p>
            <a:pPr algn="just"/>
            <a:endParaRPr lang="pt-BR" sz="2400" dirty="0"/>
          </a:p>
          <a:p>
            <a:pPr algn="just"/>
            <a:endParaRPr lang="pt-BR" sz="2400" dirty="0" smtClean="0"/>
          </a:p>
          <a:p>
            <a:pPr algn="just"/>
            <a:endParaRPr lang="pt-BR" sz="2400" dirty="0"/>
          </a:p>
          <a:p>
            <a:pPr algn="just"/>
            <a:endParaRPr lang="pt-BR" sz="2400" dirty="0" smtClean="0"/>
          </a:p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67544" y="3429000"/>
            <a:ext cx="79928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Notamos que essas relações podem ficar mais bem caracterizadas quando definimos variáveis para o que queremos estudar. Desse ponto de vista, é comum trabalhar com duas variáveis, x e y.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253024"/>
            <a:ext cx="6048672" cy="3667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3440" y="4941168"/>
            <a:ext cx="5422008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aixaDeTexto 8"/>
          <p:cNvSpPr txBox="1"/>
          <p:nvPr/>
        </p:nvSpPr>
        <p:spPr>
          <a:xfrm>
            <a:off x="3639012" y="98476"/>
            <a:ext cx="231819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i="1" dirty="0" smtClean="0"/>
              <a:t>Exercício proposto 3 </a:t>
            </a:r>
          </a:p>
          <a:p>
            <a:endParaRPr lang="pt-BR" sz="2000" b="1" i="1" dirty="0" smtClean="0"/>
          </a:p>
          <a:p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433452" y="1310964"/>
            <a:ext cx="5040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556792"/>
            <a:ext cx="6281577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1320908" y="1604000"/>
            <a:ext cx="5040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639012" y="98476"/>
            <a:ext cx="231819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i="1" dirty="0" smtClean="0"/>
              <a:t>Exercício proposto 4 </a:t>
            </a:r>
          </a:p>
          <a:p>
            <a:endParaRPr lang="pt-BR" sz="2000" b="1" i="1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39552" y="1052736"/>
            <a:ext cx="8064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u="sng" dirty="0"/>
              <a:t>Naturalmente, ao estudar as relações entre as variáveis, estamos interessados em analisar e interpretar o comportamento das grandezas relacionadas.</a:t>
            </a:r>
          </a:p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539552" y="3068960"/>
            <a:ext cx="806489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2400" dirty="0"/>
          </a:p>
          <a:p>
            <a:pPr algn="just"/>
            <a:r>
              <a:rPr lang="pt-BR" sz="2400" dirty="0"/>
              <a:t>Uma maneira inicial de analisar e interpretar a relação entre as variáveis é a elaboração de diagramas de dispersão, que permitem a visualização do comportamento entre as variáveis estabelecidas.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11560" y="260648"/>
            <a:ext cx="799288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/>
              <a:t>Considerando, por exemplo, a produção de um tecido em relação a quantidade de insumo utilizada em sua produção, conforme a tabela seguinte, </a:t>
            </a:r>
            <a:r>
              <a:rPr lang="pt-BR" sz="2000" dirty="0"/>
              <a:t>p</a:t>
            </a:r>
            <a:r>
              <a:rPr lang="pt-BR" sz="2000" dirty="0" smtClean="0"/>
              <a:t>odemos esboçar  o diagrama de dispersão  para a produção de tecido.</a:t>
            </a:r>
          </a:p>
          <a:p>
            <a:pPr algn="just"/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521984"/>
            <a:ext cx="80200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/>
          <p:cNvSpPr txBox="1"/>
          <p:nvPr/>
        </p:nvSpPr>
        <p:spPr>
          <a:xfrm>
            <a:off x="1043608" y="2564904"/>
            <a:ext cx="684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2420888"/>
            <a:ext cx="3714750" cy="4210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287832"/>
            <a:ext cx="81248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611560" y="297124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Ou ainda, se considerarmos o custo para o transporte de tecidos relacionado as distâncias a serem percorridas, conforme a tabela seguinte, podemos esboçar o diagrama de dispersão do custo para o transporte. </a:t>
            </a:r>
            <a:endParaRPr lang="pt-B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04529" y="2285549"/>
            <a:ext cx="3321844" cy="4370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39552" y="476672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Observando a disposição dos pontos nos diagramas anteriores, podemos traçar a mão  uma curva e uma reta que se aproxima dos pontos distribuídos. 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340768"/>
            <a:ext cx="7200800" cy="4949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11560" y="188640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/>
              <a:t>Correlação Linear</a:t>
            </a:r>
            <a:endParaRPr lang="pt-BR" sz="28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611560" y="764704"/>
            <a:ext cx="792088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/>
              <a:t>Como os pontos do segundo diagrama se aproximam de uma reta, dizemos que existe uma </a:t>
            </a:r>
            <a:r>
              <a:rPr lang="pt-BR" sz="2000" b="1" dirty="0" smtClean="0"/>
              <a:t>correlação linear </a:t>
            </a:r>
            <a:r>
              <a:rPr lang="pt-BR" sz="2000" dirty="0" smtClean="0"/>
              <a:t>entre as variáveis que originam tal diagrama.  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Nesses casos, podemos calcular o valor da correlação linear entre tais variáveis e, de acordo com o valor obtido, avaliar se os pontos se aproximam pouco ou muito de uma reta; em outras palavras, por meio desse cálculo, podemos avaliar se existe forte ou fraca correlação linear.</a:t>
            </a:r>
          </a:p>
          <a:p>
            <a:endParaRPr lang="pt-BR" sz="2000" dirty="0"/>
          </a:p>
          <a:p>
            <a:r>
              <a:rPr lang="pt-BR" sz="2000" dirty="0" smtClean="0"/>
              <a:t>O coeficiente de correlação linear será representado por r e é dado por:</a:t>
            </a:r>
          </a:p>
          <a:p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4077072"/>
            <a:ext cx="6009749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aixaDeTexto 7"/>
          <p:cNvSpPr txBox="1"/>
          <p:nvPr/>
        </p:nvSpPr>
        <p:spPr>
          <a:xfrm>
            <a:off x="699304" y="5517232"/>
            <a:ext cx="6696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e</a:t>
            </a:r>
            <a:r>
              <a:rPr lang="pt-BR" sz="2000" dirty="0" smtClean="0"/>
              <a:t> varia entre o intervalo [-1,1] 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86925" y="42204"/>
            <a:ext cx="5116575" cy="6826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aixaDeTexto 2"/>
          <p:cNvSpPr txBox="1"/>
          <p:nvPr/>
        </p:nvSpPr>
        <p:spPr>
          <a:xfrm>
            <a:off x="153044" y="1268760"/>
            <a:ext cx="3528392" cy="147732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Algumas possibilidades para r e sua interpretação gráfica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54748" y="3785704"/>
            <a:ext cx="3563888" cy="120032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Teremos uma reta perfeita </a:t>
            </a:r>
          </a:p>
          <a:p>
            <a:pPr algn="ctr"/>
            <a:r>
              <a:rPr lang="pt-BR" sz="2400" dirty="0" smtClean="0"/>
              <a:t>quando </a:t>
            </a:r>
          </a:p>
          <a:p>
            <a:pPr algn="ctr"/>
            <a:r>
              <a:rPr lang="pt-BR" sz="2400" dirty="0" smtClean="0"/>
              <a:t>r = +1 ou r = -1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51520" y="332656"/>
            <a:ext cx="86414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i="1" u="sng" dirty="0" smtClean="0"/>
              <a:t>Passos para o ajuste do modelo de regressão </a:t>
            </a:r>
            <a:r>
              <a:rPr lang="pt-BR" sz="2400" b="1" i="1" u="sng" dirty="0" smtClean="0"/>
              <a:t>linear simples </a:t>
            </a:r>
            <a:r>
              <a:rPr lang="pt-BR" sz="2400" i="1" u="sng" dirty="0" smtClean="0"/>
              <a:t>(reta)</a:t>
            </a:r>
          </a:p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39552" y="1052736"/>
            <a:ext cx="217912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1) Coleta de dados </a:t>
            </a:r>
          </a:p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1212488"/>
            <a:ext cx="3024336" cy="3660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6"/>
          <p:cNvSpPr txBox="1"/>
          <p:nvPr/>
        </p:nvSpPr>
        <p:spPr>
          <a:xfrm>
            <a:off x="395536" y="5157192"/>
            <a:ext cx="498476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2</a:t>
            </a:r>
            <a:r>
              <a:rPr lang="pt-BR" sz="2000" dirty="0" smtClean="0"/>
              <a:t>) Cálculo da média simples das variáveis x e y</a:t>
            </a:r>
          </a:p>
          <a:p>
            <a:endParaRPr lang="pt-BR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2028" y="5740940"/>
            <a:ext cx="1370062" cy="109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70996" y="5805265"/>
            <a:ext cx="1566986" cy="940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614</Words>
  <Application>Microsoft Office PowerPoint</Application>
  <PresentationFormat>Apresentação na tela (4:3)</PresentationFormat>
  <Paragraphs>107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Tema do Office</vt:lpstr>
      <vt:lpstr>   Dispersão e correlação linear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Dispersão e correlação linear</dc:title>
  <dc:creator>Maurício</dc:creator>
  <cp:lastModifiedBy>Maurício</cp:lastModifiedBy>
  <cp:revision>30</cp:revision>
  <dcterms:created xsi:type="dcterms:W3CDTF">2015-08-13T01:09:26Z</dcterms:created>
  <dcterms:modified xsi:type="dcterms:W3CDTF">2017-05-07T22:55:35Z</dcterms:modified>
</cp:coreProperties>
</file>