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0058400" cy="7327900"/>
  <p:notesSz cx="10058400" cy="73279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12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55" Type="http://schemas.openxmlformats.org/officeDocument/2006/relationships/customXml" Target="../customXml/item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5590" y="939164"/>
            <a:ext cx="8447218" cy="1104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103624"/>
            <a:ext cx="7040880" cy="183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685417"/>
            <a:ext cx="4375404" cy="4836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685417"/>
            <a:ext cx="4375404" cy="4836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078" y="379846"/>
            <a:ext cx="8358243" cy="2172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685417"/>
            <a:ext cx="9052560" cy="4836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6814947"/>
            <a:ext cx="3218688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6814947"/>
            <a:ext cx="2313432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6814947"/>
            <a:ext cx="2313432" cy="36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rafael.soares@bcb.gov.br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 marR="5080" indent="-7620">
              <a:lnSpc>
                <a:spcPct val="100400"/>
              </a:lnSpc>
            </a:pPr>
            <a:r>
              <a:rPr sz="7100" spc="-170" dirty="0"/>
              <a:t>NOVIDADES </a:t>
            </a:r>
            <a:r>
              <a:rPr sz="7100" spc="-320" dirty="0"/>
              <a:t>DA</a:t>
            </a:r>
            <a:r>
              <a:rPr sz="7100" spc="-1280" dirty="0"/>
              <a:t> </a:t>
            </a:r>
            <a:r>
              <a:rPr sz="7100" spc="-185" dirty="0"/>
              <a:t>QCON  </a:t>
            </a:r>
            <a:r>
              <a:rPr sz="7100" spc="-114" dirty="0"/>
              <a:t>SAN </a:t>
            </a:r>
            <a:r>
              <a:rPr sz="7100" spc="-175" dirty="0"/>
              <a:t>FRANCISCO</a:t>
            </a:r>
            <a:r>
              <a:rPr sz="7100" spc="-1330" dirty="0"/>
              <a:t> </a:t>
            </a:r>
            <a:r>
              <a:rPr sz="7100" spc="-509" dirty="0"/>
              <a:t>2016</a:t>
            </a:r>
            <a:endParaRPr sz="7100"/>
          </a:p>
        </p:txBody>
      </p:sp>
      <p:sp>
        <p:nvSpPr>
          <p:cNvPr id="3" name="object 3"/>
          <p:cNvSpPr txBox="1"/>
          <p:nvPr/>
        </p:nvSpPr>
        <p:spPr>
          <a:xfrm>
            <a:off x="4034863" y="2813050"/>
            <a:ext cx="19888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35" dirty="0">
                <a:solidFill>
                  <a:srgbClr val="212121"/>
                </a:solidFill>
                <a:latin typeface="Calibri"/>
                <a:cs typeface="Calibri"/>
              </a:rPr>
              <a:t>Rafael </a:t>
            </a:r>
            <a:r>
              <a:rPr sz="1700" spc="45" dirty="0">
                <a:solidFill>
                  <a:srgbClr val="212121"/>
                </a:solidFill>
                <a:latin typeface="Calibri"/>
                <a:cs typeface="Calibri"/>
              </a:rPr>
              <a:t>Soares</a:t>
            </a:r>
            <a:r>
              <a:rPr sz="1700" spc="-2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Calibri"/>
                <a:cs typeface="Calibri"/>
              </a:rPr>
              <a:t>(DISAR)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448050"/>
            <a:ext cx="9144000" cy="3152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7525" y="17430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3"/>
                </a:moveTo>
                <a:lnTo>
                  <a:pt x="16735" y="16763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3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85096" y="1552575"/>
            <a:ext cx="363156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Integração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x</a:t>
            </a:r>
            <a:r>
              <a:rPr sz="2850" spc="-2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85" dirty="0">
                <a:solidFill>
                  <a:srgbClr val="212121"/>
                </a:solidFill>
                <a:latin typeface="Calibri"/>
                <a:cs typeface="Calibri"/>
              </a:rPr>
              <a:t>Submissão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8450" y="2181225"/>
            <a:ext cx="43815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350" y="54768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0" y="16763"/>
                </a:moveTo>
                <a:lnTo>
                  <a:pt x="16739" y="16763"/>
                </a:lnTo>
                <a:lnTo>
                  <a:pt x="25541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2" y="1052"/>
                </a:lnTo>
                <a:lnTo>
                  <a:pt x="79088" y="4202"/>
                </a:lnTo>
                <a:lnTo>
                  <a:pt x="88758" y="9443"/>
                </a:lnTo>
                <a:lnTo>
                  <a:pt x="97560" y="16763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9" y="97536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2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043" y="5286375"/>
            <a:ext cx="8721725" cy="93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Ops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não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é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callcenter.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" dirty="0">
                <a:solidFill>
                  <a:srgbClr val="212121"/>
                </a:solidFill>
                <a:latin typeface="Calibri"/>
                <a:cs typeface="Calibri"/>
              </a:rPr>
              <a:t>Deve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trabalhar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u="heavy" spc="-85" dirty="0">
                <a:solidFill>
                  <a:srgbClr val="212121"/>
                </a:solidFill>
                <a:latin typeface="Calibri"/>
                <a:cs typeface="Calibri"/>
              </a:rPr>
              <a:t>COM</a:t>
            </a:r>
            <a:r>
              <a:rPr sz="2850" u="heavy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Dev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não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u="heavy" spc="15" dirty="0">
                <a:solidFill>
                  <a:srgbClr val="212121"/>
                </a:solidFill>
                <a:latin typeface="Calibri"/>
                <a:cs typeface="Calibri"/>
              </a:rPr>
              <a:t>PARA</a:t>
            </a:r>
            <a:endParaRPr sz="2850">
              <a:latin typeface="Calibri"/>
              <a:cs typeface="Calibri"/>
            </a:endParaRPr>
          </a:p>
          <a:p>
            <a:pPr marR="335915" algn="ctr">
              <a:lnSpc>
                <a:spcPct val="100000"/>
              </a:lnSpc>
              <a:spcBef>
                <a:spcPts val="254"/>
              </a:spcBef>
            </a:pPr>
            <a:r>
              <a:rPr sz="2850" spc="5" dirty="0">
                <a:solidFill>
                  <a:srgbClr val="212121"/>
                </a:solidFill>
                <a:latin typeface="Calibri"/>
                <a:cs typeface="Calibri"/>
              </a:rPr>
              <a:t>Dev.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2825" y="22288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3"/>
                </a:moveTo>
                <a:lnTo>
                  <a:pt x="16735" y="16763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3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90875" y="45624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3"/>
                </a:moveTo>
                <a:lnTo>
                  <a:pt x="16735" y="16763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3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50292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0" y="57150"/>
                </a:lnTo>
                <a:lnTo>
                  <a:pt x="1046" y="45736"/>
                </a:lnTo>
                <a:lnTo>
                  <a:pt x="25540" y="9443"/>
                </a:lnTo>
                <a:lnTo>
                  <a:pt x="57150" y="0"/>
                </a:lnTo>
                <a:lnTo>
                  <a:pt x="68553" y="1052"/>
                </a:lnTo>
                <a:lnTo>
                  <a:pt x="104884" y="25552"/>
                </a:lnTo>
                <a:lnTo>
                  <a:pt x="114300" y="57150"/>
                </a:lnTo>
                <a:lnTo>
                  <a:pt x="113253" y="68563"/>
                </a:lnTo>
                <a:lnTo>
                  <a:pt x="88759" y="104856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250" y="2038350"/>
            <a:ext cx="9177020" cy="327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algn="ctr">
              <a:lnSpc>
                <a:spcPct val="100000"/>
              </a:lnSpc>
            </a:pPr>
            <a:r>
              <a:rPr sz="2850" spc="15" dirty="0">
                <a:solidFill>
                  <a:srgbClr val="212121"/>
                </a:solidFill>
                <a:latin typeface="Calibri"/>
                <a:cs typeface="Calibri"/>
              </a:rPr>
              <a:t>Mobilidade</a:t>
            </a:r>
            <a:r>
              <a:rPr sz="2850" spc="-1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550" spc="52" baseline="39215" dirty="0">
                <a:solidFill>
                  <a:srgbClr val="212121"/>
                </a:solidFill>
                <a:latin typeface="Calibri"/>
                <a:cs typeface="Calibri"/>
              </a:rPr>
              <a:t>facebook</a:t>
            </a:r>
            <a:endParaRPr sz="2550" baseline="39215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1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ano: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Esta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gostando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trabalhar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com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isso?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212121"/>
                </a:solidFill>
                <a:latin typeface="Calibri"/>
                <a:cs typeface="Calibri"/>
              </a:rPr>
              <a:t>Quer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mudar?</a:t>
            </a:r>
            <a:endParaRPr sz="2850">
              <a:latin typeface="Calibri"/>
              <a:cs typeface="Calibri"/>
            </a:endParaRPr>
          </a:p>
          <a:p>
            <a:pPr marL="469900" marR="448309" indent="-457200">
              <a:lnSpc>
                <a:spcPts val="3679"/>
              </a:lnSpc>
              <a:spcBef>
                <a:spcPts val="16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2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anos: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Ainda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está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gostando?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Tem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coisas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interessantes  por</a:t>
            </a:r>
            <a:r>
              <a:rPr sz="2850" spc="-1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aí.</a:t>
            </a:r>
            <a:endParaRPr sz="28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3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anos: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Estou </a:t>
            </a:r>
            <a:r>
              <a:rPr sz="2850" dirty="0">
                <a:solidFill>
                  <a:srgbClr val="212121"/>
                </a:solidFill>
                <a:latin typeface="Calibri"/>
                <a:cs typeface="Calibri"/>
              </a:rPr>
              <a:t>te</a:t>
            </a:r>
            <a:r>
              <a:rPr sz="2850" spc="-3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realocando...</a:t>
            </a:r>
            <a:endParaRPr sz="2850">
              <a:latin typeface="Calibri"/>
              <a:cs typeface="Calibri"/>
            </a:endParaRPr>
          </a:p>
          <a:p>
            <a:pPr marL="3180715" marR="2647315" algn="ctr">
              <a:lnSpc>
                <a:spcPts val="3679"/>
              </a:lnSpc>
              <a:spcBef>
                <a:spcPts val="160"/>
              </a:spcBef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Incentiva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novas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ideias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 Diminui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850" spc="-25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comodismo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2372" y="1257300"/>
            <a:ext cx="6633845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1" spc="-65" dirty="0">
                <a:solidFill>
                  <a:srgbClr val="212121"/>
                </a:solidFill>
                <a:latin typeface="Trebuchet MS"/>
                <a:cs typeface="Trebuchet MS"/>
              </a:rPr>
              <a:t>MOBILIDADE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130" dirty="0">
                <a:solidFill>
                  <a:srgbClr val="212121"/>
                </a:solidFill>
                <a:latin typeface="Trebuchet MS"/>
                <a:cs typeface="Trebuchet MS"/>
              </a:rPr>
              <a:t>-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75" dirty="0">
                <a:solidFill>
                  <a:srgbClr val="212121"/>
                </a:solidFill>
                <a:latin typeface="Trebuchet MS"/>
                <a:cs typeface="Trebuchet MS"/>
              </a:rPr>
              <a:t>INVERSAO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7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30" dirty="0">
                <a:solidFill>
                  <a:srgbClr val="212121"/>
                </a:solidFill>
                <a:latin typeface="Trebuchet MS"/>
                <a:cs typeface="Trebuchet MS"/>
              </a:rPr>
              <a:t>PAPEIS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550" b="1" spc="-89" baseline="34313" dirty="0">
                <a:solidFill>
                  <a:srgbClr val="212121"/>
                </a:solidFill>
                <a:latin typeface="Trebuchet MS"/>
                <a:cs typeface="Trebuchet MS"/>
              </a:rPr>
              <a:t>FACEBOOK</a:t>
            </a:r>
            <a:endParaRPr sz="2550" baseline="34313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52775" y="2057400"/>
            <a:ext cx="3762375" cy="2381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1800" y="48768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0" y="57150"/>
                </a:lnTo>
                <a:lnTo>
                  <a:pt x="1046" y="45736"/>
                </a:lnTo>
                <a:lnTo>
                  <a:pt x="25540" y="9443"/>
                </a:lnTo>
                <a:lnTo>
                  <a:pt x="57150" y="0"/>
                </a:lnTo>
                <a:lnTo>
                  <a:pt x="68553" y="1052"/>
                </a:lnTo>
                <a:lnTo>
                  <a:pt x="104884" y="25552"/>
                </a:lnTo>
                <a:lnTo>
                  <a:pt x="114300" y="57150"/>
                </a:lnTo>
                <a:lnTo>
                  <a:pt x="113253" y="68563"/>
                </a:lnTo>
                <a:lnTo>
                  <a:pt x="88759" y="104856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900" y="53435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0" y="57150"/>
                </a:lnTo>
                <a:lnTo>
                  <a:pt x="1046" y="45736"/>
                </a:lnTo>
                <a:lnTo>
                  <a:pt x="25540" y="9443"/>
                </a:lnTo>
                <a:lnTo>
                  <a:pt x="57150" y="0"/>
                </a:lnTo>
                <a:lnTo>
                  <a:pt x="68553" y="1052"/>
                </a:lnTo>
                <a:lnTo>
                  <a:pt x="104884" y="25552"/>
                </a:lnTo>
                <a:lnTo>
                  <a:pt x="114300" y="57150"/>
                </a:lnTo>
                <a:lnTo>
                  <a:pt x="113253" y="68563"/>
                </a:lnTo>
                <a:lnTo>
                  <a:pt x="88759" y="104856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32452" y="4686300"/>
            <a:ext cx="7536815" cy="140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139">
              <a:lnSpc>
                <a:spcPct val="100000"/>
              </a:lnSpc>
            </a:pP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Dev </a:t>
            </a:r>
            <a:r>
              <a:rPr sz="2850" spc="85" dirty="0">
                <a:solidFill>
                  <a:srgbClr val="212121"/>
                </a:solidFill>
                <a:latin typeface="Calibri"/>
                <a:cs typeface="Calibri"/>
              </a:rPr>
              <a:t>passa</a:t>
            </a:r>
            <a:r>
              <a:rPr sz="2850" spc="-4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meses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em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Ops</a:t>
            </a:r>
            <a:endParaRPr sz="2850">
              <a:latin typeface="Calibri"/>
              <a:cs typeface="Calibri"/>
            </a:endParaRPr>
          </a:p>
          <a:p>
            <a:pPr marL="890905" marR="5080" indent="-878840">
              <a:lnSpc>
                <a:spcPts val="3679"/>
              </a:lnSpc>
              <a:spcBef>
                <a:spcPts val="160"/>
              </a:spcBef>
            </a:pP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Ops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integra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um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projeto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completo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Dev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(Projeto, 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codificação,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deploy,</a:t>
            </a:r>
            <a:r>
              <a:rPr sz="2850" spc="-1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manutenção...)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950" y="15144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0" y="57150"/>
                </a:lnTo>
                <a:lnTo>
                  <a:pt x="1046" y="45736"/>
                </a:lnTo>
                <a:lnTo>
                  <a:pt x="25540" y="9443"/>
                </a:lnTo>
                <a:lnTo>
                  <a:pt x="57150" y="0"/>
                </a:lnTo>
                <a:lnTo>
                  <a:pt x="68553" y="1052"/>
                </a:lnTo>
                <a:lnTo>
                  <a:pt x="104884" y="25552"/>
                </a:lnTo>
                <a:lnTo>
                  <a:pt x="114300" y="57150"/>
                </a:lnTo>
                <a:lnTo>
                  <a:pt x="113253" y="68563"/>
                </a:lnTo>
                <a:lnTo>
                  <a:pt x="88759" y="104856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56016" y="1323975"/>
            <a:ext cx="3689350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Neutralize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os</a:t>
            </a:r>
            <a:r>
              <a:rPr sz="2850" spc="-1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"assholes"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76700" y="1952625"/>
            <a:ext cx="19050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2957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9" y="97536"/>
                </a:lnTo>
                <a:lnTo>
                  <a:pt x="0" y="57150"/>
                </a:lnTo>
                <a:lnTo>
                  <a:pt x="1046" y="45736"/>
                </a:lnTo>
                <a:lnTo>
                  <a:pt x="25541" y="9443"/>
                </a:lnTo>
                <a:lnTo>
                  <a:pt x="57150" y="0"/>
                </a:lnTo>
                <a:lnTo>
                  <a:pt x="68553" y="1052"/>
                </a:lnTo>
                <a:lnTo>
                  <a:pt x="104884" y="25552"/>
                </a:lnTo>
                <a:lnTo>
                  <a:pt x="114300" y="57150"/>
                </a:lnTo>
                <a:lnTo>
                  <a:pt x="113253" y="68563"/>
                </a:lnTo>
                <a:lnTo>
                  <a:pt x="88759" y="104856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6325" y="56959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0" y="57150"/>
                </a:lnTo>
                <a:lnTo>
                  <a:pt x="1046" y="45736"/>
                </a:lnTo>
                <a:lnTo>
                  <a:pt x="25540" y="9443"/>
                </a:lnTo>
                <a:lnTo>
                  <a:pt x="57150" y="0"/>
                </a:lnTo>
                <a:lnTo>
                  <a:pt x="68553" y="1052"/>
                </a:lnTo>
                <a:lnTo>
                  <a:pt x="104884" y="25552"/>
                </a:lnTo>
                <a:lnTo>
                  <a:pt x="114300" y="57150"/>
                </a:lnTo>
                <a:lnTo>
                  <a:pt x="113253" y="68563"/>
                </a:lnTo>
                <a:lnTo>
                  <a:pt x="88759" y="104856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632" y="4072699"/>
            <a:ext cx="8787130" cy="190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13410">
              <a:lnSpc>
                <a:spcPct val="107500"/>
              </a:lnSpc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Não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somente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preguiçosos,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trolls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e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acomodados </a:t>
            </a:r>
            <a:r>
              <a:rPr sz="2850" spc="85" dirty="0">
                <a:solidFill>
                  <a:srgbClr val="212121"/>
                </a:solidFill>
                <a:latin typeface="Calibri"/>
                <a:cs typeface="Calibri"/>
              </a:rPr>
              <a:t>mas 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principalmente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os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que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não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se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esforçam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em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u="heavy" spc="55" dirty="0">
                <a:solidFill>
                  <a:srgbClr val="212121"/>
                </a:solidFill>
                <a:latin typeface="Calibri"/>
                <a:cs typeface="Calibri"/>
              </a:rPr>
              <a:t>colaborar</a:t>
            </a:r>
            <a:r>
              <a:rPr sz="2850" u="heavy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com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colegas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850" spc="-2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clientes.</a:t>
            </a:r>
            <a:endParaRPr sz="2850">
              <a:latin typeface="Calibri"/>
              <a:cs typeface="Calibri"/>
            </a:endParaRPr>
          </a:p>
          <a:p>
            <a:pPr marL="778510">
              <a:lnSpc>
                <a:spcPct val="100000"/>
              </a:lnSpc>
              <a:spcBef>
                <a:spcPts val="254"/>
              </a:spcBef>
            </a:pP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Comunicação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é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chave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para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sucesso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do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DevOps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8775" y="8096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0" y="9644"/>
                </a:lnTo>
                <a:lnTo>
                  <a:pt x="57150" y="0"/>
                </a:lnTo>
                <a:lnTo>
                  <a:pt x="68553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9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78" rIns="0" bIns="0" rtlCol="0">
            <a:spAutoFit/>
          </a:bodyPr>
          <a:lstStyle/>
          <a:p>
            <a:pPr marL="1118870">
              <a:lnSpc>
                <a:spcPct val="100000"/>
              </a:lnSpc>
            </a:pPr>
            <a:r>
              <a:rPr b="0" spc="60" dirty="0">
                <a:latin typeface="Calibri"/>
                <a:cs typeface="Calibri"/>
              </a:rPr>
              <a:t>Piramide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35" dirty="0">
                <a:latin typeface="Calibri"/>
                <a:cs typeface="Calibri"/>
              </a:rPr>
              <a:t>de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60" dirty="0">
                <a:latin typeface="Calibri"/>
                <a:cs typeface="Calibri"/>
              </a:rPr>
              <a:t>maslow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60" dirty="0">
                <a:latin typeface="Calibri"/>
                <a:cs typeface="Calibri"/>
              </a:rPr>
              <a:t>do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50" dirty="0">
                <a:latin typeface="Calibri"/>
                <a:cs typeface="Calibri"/>
              </a:rPr>
              <a:t>devops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sz="2550" b="0" spc="44" baseline="39215" dirty="0">
                <a:latin typeface="Calibri"/>
                <a:cs typeface="Calibri"/>
              </a:rPr>
              <a:t>(Pedro</a:t>
            </a:r>
            <a:r>
              <a:rPr sz="2550" b="0" spc="-60" baseline="39215" dirty="0">
                <a:latin typeface="Calibri"/>
                <a:cs typeface="Calibri"/>
              </a:rPr>
              <a:t> </a:t>
            </a:r>
            <a:r>
              <a:rPr sz="2550" b="0" spc="60" baseline="39215" dirty="0">
                <a:latin typeface="Calibri"/>
                <a:cs typeface="Calibri"/>
              </a:rPr>
              <a:t>Canahuati)</a:t>
            </a:r>
            <a:endParaRPr sz="2550" baseline="39215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8350" y="1247775"/>
            <a:ext cx="5991225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2527" y="6251575"/>
            <a:ext cx="567372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212121"/>
                </a:solidFill>
                <a:latin typeface="Calibri"/>
                <a:cs typeface="Calibri"/>
              </a:rPr>
              <a:t>*Diverge</a:t>
            </a:r>
            <a:r>
              <a:rPr sz="17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17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Calibri"/>
                <a:cs typeface="Calibri"/>
              </a:rPr>
              <a:t>opiniões</a:t>
            </a:r>
            <a:r>
              <a:rPr sz="17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17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700" spc="25" dirty="0">
                <a:solidFill>
                  <a:srgbClr val="212121"/>
                </a:solidFill>
                <a:latin typeface="Calibri"/>
                <a:cs typeface="Calibri"/>
              </a:rPr>
              <a:t>outros</a:t>
            </a:r>
            <a:r>
              <a:rPr sz="17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700" spc="30" dirty="0">
                <a:solidFill>
                  <a:srgbClr val="212121"/>
                </a:solidFill>
                <a:latin typeface="Calibri"/>
                <a:cs typeface="Calibri"/>
              </a:rPr>
              <a:t>palestrantes</a:t>
            </a:r>
            <a:r>
              <a:rPr sz="17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700" spc="40" dirty="0">
                <a:solidFill>
                  <a:srgbClr val="212121"/>
                </a:solidFill>
                <a:latin typeface="Calibri"/>
                <a:cs typeface="Calibri"/>
              </a:rPr>
              <a:t>(Kiran</a:t>
            </a:r>
            <a:r>
              <a:rPr sz="17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700" spc="35" dirty="0">
                <a:solidFill>
                  <a:srgbClr val="212121"/>
                </a:solidFill>
                <a:latin typeface="Calibri"/>
                <a:cs typeface="Calibri"/>
              </a:rPr>
              <a:t>Bhattaram)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36576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0" y="9644"/>
                </a:lnTo>
                <a:lnTo>
                  <a:pt x="57150" y="0"/>
                </a:lnTo>
                <a:lnTo>
                  <a:pt x="68553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9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1B9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76650" y="31908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0" y="9644"/>
                </a:lnTo>
                <a:lnTo>
                  <a:pt x="57150" y="0"/>
                </a:lnTo>
                <a:lnTo>
                  <a:pt x="68553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9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9100" y="41243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0" y="9644"/>
                </a:lnTo>
                <a:lnTo>
                  <a:pt x="57150" y="0"/>
                </a:lnTo>
                <a:lnTo>
                  <a:pt x="68553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9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2850" y="45910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0" y="9644"/>
                </a:lnTo>
                <a:lnTo>
                  <a:pt x="57150" y="0"/>
                </a:lnTo>
                <a:lnTo>
                  <a:pt x="68553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9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6225" y="50577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0" y="9644"/>
                </a:lnTo>
                <a:lnTo>
                  <a:pt x="57150" y="0"/>
                </a:lnTo>
                <a:lnTo>
                  <a:pt x="68553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9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59237" y="2120333"/>
            <a:ext cx="2882900" cy="321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" marR="252729" indent="438150">
              <a:lnSpc>
                <a:spcPct val="151300"/>
              </a:lnSpc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Agenda 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Cultura</a:t>
            </a:r>
            <a:r>
              <a:rPr sz="285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DevOps</a:t>
            </a:r>
            <a:endParaRPr sz="2850">
              <a:latin typeface="Calibri"/>
              <a:cs typeface="Calibri"/>
            </a:endParaRPr>
          </a:p>
          <a:p>
            <a:pPr marL="12700" marR="5080" algn="ctr">
              <a:lnSpc>
                <a:spcPts val="3679"/>
              </a:lnSpc>
              <a:spcBef>
                <a:spcPts val="160"/>
              </a:spcBef>
            </a:pPr>
            <a:r>
              <a:rPr sz="2850" spc="60" dirty="0">
                <a:solidFill>
                  <a:srgbClr val="1B90FF"/>
                </a:solidFill>
                <a:latin typeface="Calibri"/>
                <a:cs typeface="Calibri"/>
              </a:rPr>
              <a:t>Tolerancia</a:t>
            </a:r>
            <a:r>
              <a:rPr sz="2850" spc="-95" dirty="0">
                <a:solidFill>
                  <a:srgbClr val="1B90FF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1B90FF"/>
                </a:solidFill>
                <a:latin typeface="Calibri"/>
                <a:cs typeface="Calibri"/>
              </a:rPr>
              <a:t>a</a:t>
            </a:r>
            <a:r>
              <a:rPr sz="2850" spc="-95" dirty="0">
                <a:solidFill>
                  <a:srgbClr val="1B90FF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1B90FF"/>
                </a:solidFill>
                <a:latin typeface="Calibri"/>
                <a:cs typeface="Calibri"/>
              </a:rPr>
              <a:t>falhas </a:t>
            </a:r>
            <a:r>
              <a:rPr sz="2850" spc="45" dirty="0">
                <a:solidFill>
                  <a:srgbClr val="1B90FF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Streams  </a:t>
            </a:r>
            <a:r>
              <a:rPr sz="2850" spc="5" dirty="0">
                <a:solidFill>
                  <a:srgbClr val="212121"/>
                </a:solidFill>
                <a:latin typeface="Calibri"/>
                <a:cs typeface="Calibri"/>
              </a:rPr>
              <a:t>Microserviços?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Serverless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2402" y="3308350"/>
            <a:ext cx="5694045" cy="75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b="1" spc="-170" dirty="0">
                <a:solidFill>
                  <a:srgbClr val="212121"/>
                </a:solidFill>
                <a:latin typeface="Trebuchet MS"/>
                <a:cs typeface="Trebuchet MS"/>
              </a:rPr>
              <a:t>TOLERANCIA </a:t>
            </a:r>
            <a:r>
              <a:rPr sz="4550" b="1" spc="-34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4550" b="1" spc="-8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4550" b="1" spc="-195" dirty="0">
                <a:solidFill>
                  <a:srgbClr val="212121"/>
                </a:solidFill>
                <a:latin typeface="Trebuchet MS"/>
                <a:cs typeface="Trebuchet MS"/>
              </a:rPr>
              <a:t>FALHAS</a:t>
            </a:r>
            <a:endParaRPr sz="4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77100" y="4976812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976812"/>
            <a:ext cx="6819900" cy="0"/>
          </a:xfrm>
          <a:custGeom>
            <a:avLst/>
            <a:gdLst/>
            <a:ahLst/>
            <a:cxnLst/>
            <a:rect l="l" t="t" r="r" b="b"/>
            <a:pathLst>
              <a:path w="6819900">
                <a:moveTo>
                  <a:pt x="0" y="0"/>
                </a:moveTo>
                <a:lnTo>
                  <a:pt x="68199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7100" y="3900487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77100" y="4976812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900487"/>
            <a:ext cx="6819900" cy="0"/>
          </a:xfrm>
          <a:custGeom>
            <a:avLst/>
            <a:gdLst/>
            <a:ahLst/>
            <a:cxnLst/>
            <a:rect l="l" t="t" r="r" b="b"/>
            <a:pathLst>
              <a:path w="6819900">
                <a:moveTo>
                  <a:pt x="0" y="0"/>
                </a:moveTo>
                <a:lnTo>
                  <a:pt x="68199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4976812"/>
            <a:ext cx="6819900" cy="0"/>
          </a:xfrm>
          <a:custGeom>
            <a:avLst/>
            <a:gdLst/>
            <a:ahLst/>
            <a:cxnLst/>
            <a:rect l="l" t="t" r="r" b="b"/>
            <a:pathLst>
              <a:path w="6819900">
                <a:moveTo>
                  <a:pt x="0" y="0"/>
                </a:moveTo>
                <a:lnTo>
                  <a:pt x="68199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77100" y="2824162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7100" y="3900487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2824162"/>
            <a:ext cx="6819900" cy="0"/>
          </a:xfrm>
          <a:custGeom>
            <a:avLst/>
            <a:gdLst/>
            <a:ahLst/>
            <a:cxnLst/>
            <a:rect l="l" t="t" r="r" b="b"/>
            <a:pathLst>
              <a:path w="6819900">
                <a:moveTo>
                  <a:pt x="0" y="0"/>
                </a:moveTo>
                <a:lnTo>
                  <a:pt x="68199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3900487"/>
            <a:ext cx="6819900" cy="0"/>
          </a:xfrm>
          <a:custGeom>
            <a:avLst/>
            <a:gdLst/>
            <a:ahLst/>
            <a:cxnLst/>
            <a:rect l="l" t="t" r="r" b="b"/>
            <a:pathLst>
              <a:path w="6819900">
                <a:moveTo>
                  <a:pt x="0" y="0"/>
                </a:moveTo>
                <a:lnTo>
                  <a:pt x="68199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77100" y="2824162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2824162"/>
            <a:ext cx="6819900" cy="0"/>
          </a:xfrm>
          <a:custGeom>
            <a:avLst/>
            <a:gdLst/>
            <a:ahLst/>
            <a:cxnLst/>
            <a:rect l="l" t="t" r="r" b="b"/>
            <a:pathLst>
              <a:path w="6819900">
                <a:moveTo>
                  <a:pt x="0" y="0"/>
                </a:moveTo>
                <a:lnTo>
                  <a:pt x="681990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5475" y="1767649"/>
            <a:ext cx="6290945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500"/>
              </a:lnSpc>
            </a:pP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Architecting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Failure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in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Containerized  </a:t>
            </a:r>
            <a:r>
              <a:rPr sz="2850" spc="-25" dirty="0">
                <a:solidFill>
                  <a:srgbClr val="212121"/>
                </a:solidFill>
                <a:latin typeface="Calibri"/>
                <a:cs typeface="Calibri"/>
              </a:rPr>
              <a:t>World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45375" y="1984375"/>
            <a:ext cx="193167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5" dirty="0">
                <a:solidFill>
                  <a:srgbClr val="212121"/>
                </a:solidFill>
                <a:latin typeface="Calibri"/>
                <a:cs typeface="Calibri"/>
              </a:rPr>
              <a:t>Tom 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Faulhaber</a:t>
            </a:r>
            <a:r>
              <a:rPr sz="1400" spc="-1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Calibri"/>
                <a:cs typeface="Calibri"/>
              </a:rPr>
              <a:t>(Infolace)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75" y="2843974"/>
            <a:ext cx="6014720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500"/>
              </a:lnSpc>
            </a:pP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99.99%</a:t>
            </a:r>
            <a:r>
              <a:rPr sz="2850" spc="-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Availability</a:t>
            </a:r>
            <a:r>
              <a:rPr sz="2850" spc="-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via</a:t>
            </a:r>
            <a:r>
              <a:rPr sz="2850" spc="-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Smart</a:t>
            </a:r>
            <a:r>
              <a:rPr sz="2850" spc="-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Real-Time  </a:t>
            </a:r>
            <a:r>
              <a:rPr sz="2850" spc="20" dirty="0">
                <a:solidFill>
                  <a:srgbClr val="212121"/>
                </a:solidFill>
                <a:latin typeface="Calibri"/>
                <a:cs typeface="Calibri"/>
              </a:rPr>
              <a:t>Alerting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5375" y="3060700"/>
            <a:ext cx="158877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212121"/>
                </a:solidFill>
                <a:latin typeface="Calibri"/>
                <a:cs typeface="Calibri"/>
              </a:rPr>
              <a:t>Franziska 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Bell</a:t>
            </a:r>
            <a:r>
              <a:rPr sz="1400" spc="-1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Calibri"/>
                <a:cs typeface="Calibri"/>
              </a:rPr>
              <a:t>(Uber)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475" y="3920299"/>
            <a:ext cx="6104890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500"/>
              </a:lnSpc>
            </a:pP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Stranger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Things: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Forces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Disrupt  </a:t>
            </a:r>
            <a:r>
              <a:rPr sz="2850" spc="15" dirty="0">
                <a:solidFill>
                  <a:srgbClr val="212121"/>
                </a:solidFill>
                <a:latin typeface="Calibri"/>
                <a:cs typeface="Calibri"/>
              </a:rPr>
              <a:t>Netflix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5375" y="4137025"/>
            <a:ext cx="168719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12121"/>
                </a:solidFill>
                <a:latin typeface="Calibri"/>
                <a:cs typeface="Calibri"/>
              </a:rPr>
              <a:t>Haley 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Tucker</a:t>
            </a:r>
            <a:r>
              <a:rPr sz="140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Calibri"/>
                <a:cs typeface="Calibri"/>
              </a:rPr>
              <a:t>(NetFlix)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475" y="4996624"/>
            <a:ext cx="5338445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500"/>
              </a:lnSpc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Reactive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Streams,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j.u.concurrent,</a:t>
            </a:r>
            <a:r>
              <a:rPr sz="2850" spc="-3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210" dirty="0">
                <a:solidFill>
                  <a:srgbClr val="212121"/>
                </a:solidFill>
                <a:latin typeface="Calibri"/>
                <a:cs typeface="Calibri"/>
              </a:rPr>
              <a:t>&amp; 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Beyond!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45375" y="5213350"/>
            <a:ext cx="132207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212121"/>
                </a:solidFill>
                <a:latin typeface="Calibri"/>
                <a:cs typeface="Calibri"/>
              </a:rPr>
              <a:t>Konrad</a:t>
            </a:r>
            <a:r>
              <a:rPr sz="1400" spc="-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Calibri"/>
                <a:cs typeface="Calibri"/>
              </a:rPr>
              <a:t>Malawski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45375" y="5680075"/>
            <a:ext cx="90805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12121"/>
                </a:solidFill>
                <a:latin typeface="Calibri"/>
                <a:cs typeface="Calibri"/>
              </a:rPr>
              <a:t>(Lightbend)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4653" rIns="0" bIns="0" rtlCol="0">
            <a:spAutoFit/>
          </a:bodyPr>
          <a:lstStyle/>
          <a:p>
            <a:pPr marL="2896870">
              <a:lnSpc>
                <a:spcPct val="100000"/>
              </a:lnSpc>
            </a:pPr>
            <a:r>
              <a:rPr spc="-155" dirty="0"/>
              <a:t>CANARY</a:t>
            </a:r>
            <a:r>
              <a:rPr spc="-360" dirty="0"/>
              <a:t> </a:t>
            </a:r>
            <a:r>
              <a:rPr spc="-114" dirty="0"/>
              <a:t>DEPLOY</a:t>
            </a:r>
          </a:p>
        </p:txBody>
      </p:sp>
      <p:sp>
        <p:nvSpPr>
          <p:cNvPr id="3" name="object 3"/>
          <p:cNvSpPr/>
          <p:nvPr/>
        </p:nvSpPr>
        <p:spPr>
          <a:xfrm>
            <a:off x="3705225" y="2514600"/>
            <a:ext cx="264795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582" y="3048000"/>
            <a:ext cx="9131300" cy="159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Citado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em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todas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85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palestras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sobre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disponibilidade.</a:t>
            </a:r>
            <a:endParaRPr sz="2850">
              <a:latin typeface="Calibri"/>
              <a:cs typeface="Calibri"/>
            </a:endParaRPr>
          </a:p>
          <a:p>
            <a:pPr marL="12700" marR="5080" algn="ctr">
              <a:lnSpc>
                <a:spcPct val="107500"/>
              </a:lnSpc>
              <a:spcBef>
                <a:spcPts val="1495"/>
              </a:spcBef>
            </a:pP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Cada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ocorrencia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em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produção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deve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gerar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um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novo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esquema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deploy canario.</a:t>
            </a:r>
            <a:r>
              <a:rPr sz="2850" spc="-3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(Netflix)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478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564"/>
                </a:lnTo>
                <a:lnTo>
                  <a:pt x="0" y="57150"/>
                </a:lnTo>
                <a:lnTo>
                  <a:pt x="1046" y="45746"/>
                </a:lnTo>
                <a:lnTo>
                  <a:pt x="25540" y="9415"/>
                </a:lnTo>
                <a:lnTo>
                  <a:pt x="57150" y="0"/>
                </a:lnTo>
                <a:lnTo>
                  <a:pt x="68553" y="1046"/>
                </a:lnTo>
                <a:lnTo>
                  <a:pt x="104884" y="25540"/>
                </a:lnTo>
                <a:lnTo>
                  <a:pt x="114300" y="57150"/>
                </a:lnTo>
                <a:lnTo>
                  <a:pt x="113253" y="68553"/>
                </a:lnTo>
                <a:lnTo>
                  <a:pt x="88759" y="104884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73190" y="1457325"/>
            <a:ext cx="7455534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Foram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3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keynotes,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18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talks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1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dinâmica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grupo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2175" y="2085975"/>
            <a:ext cx="573405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3713" y="5349049"/>
            <a:ext cx="7731125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3245" marR="5080" indent="-3091180">
              <a:lnSpc>
                <a:spcPct val="107500"/>
              </a:lnSpc>
            </a:pP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Tentarei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resumir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19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horas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liquidas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212121"/>
                </a:solidFill>
                <a:latin typeface="Calibri"/>
                <a:cs typeface="Calibri"/>
              </a:rPr>
              <a:t>evento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em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20 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minutos...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293" y="1047750"/>
            <a:ext cx="8334375" cy="331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50" b="1" spc="-85" dirty="0">
                <a:solidFill>
                  <a:srgbClr val="212121"/>
                </a:solidFill>
                <a:latin typeface="Trebuchet MS"/>
                <a:cs typeface="Trebuchet MS"/>
              </a:rPr>
              <a:t>KILL</a:t>
            </a:r>
            <a:r>
              <a:rPr sz="2850" b="1" spc="-3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60" dirty="0">
                <a:solidFill>
                  <a:srgbClr val="212121"/>
                </a:solidFill>
                <a:latin typeface="Trebuchet MS"/>
                <a:cs typeface="Trebuchet MS"/>
              </a:rPr>
              <a:t>SWITCHES</a:t>
            </a:r>
            <a:endParaRPr sz="2850">
              <a:latin typeface="Trebuchet MS"/>
              <a:cs typeface="Trebuchet MS"/>
            </a:endParaRPr>
          </a:p>
          <a:p>
            <a:pPr marL="12700" marR="5080" algn="ctr">
              <a:lnSpc>
                <a:spcPct val="107500"/>
              </a:lnSpc>
              <a:spcBef>
                <a:spcPts val="1345"/>
              </a:spcBef>
            </a:pPr>
            <a:r>
              <a:rPr sz="2850" spc="20" dirty="0">
                <a:solidFill>
                  <a:srgbClr val="212121"/>
                </a:solidFill>
                <a:latin typeface="Calibri"/>
                <a:cs typeface="Calibri"/>
              </a:rPr>
              <a:t>Mecanismos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para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interromper/não</a:t>
            </a:r>
            <a:r>
              <a:rPr sz="2850" spc="-3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executar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operações 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caras.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2850" b="1" spc="-70" dirty="0">
                <a:solidFill>
                  <a:srgbClr val="212121"/>
                </a:solidFill>
                <a:latin typeface="Trebuchet MS"/>
                <a:cs typeface="Trebuchet MS"/>
              </a:rPr>
              <a:t>CIRCUIT</a:t>
            </a:r>
            <a:r>
              <a:rPr sz="2850" b="1" spc="-3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75" dirty="0">
                <a:solidFill>
                  <a:srgbClr val="212121"/>
                </a:solidFill>
                <a:latin typeface="Trebuchet MS"/>
                <a:cs typeface="Trebuchet MS"/>
              </a:rPr>
              <a:t>BREAKER</a:t>
            </a:r>
            <a:endParaRPr sz="2850">
              <a:latin typeface="Trebuchet MS"/>
              <a:cs typeface="Trebuchet MS"/>
            </a:endParaRPr>
          </a:p>
          <a:p>
            <a:pPr marL="362585" marR="354965" algn="ctr">
              <a:lnSpc>
                <a:spcPct val="107500"/>
              </a:lnSpc>
              <a:spcBef>
                <a:spcPts val="1345"/>
              </a:spcBef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Detecção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degradação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serviços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interrupção </a:t>
            </a:r>
            <a:r>
              <a:rPr sz="285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automatica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tentativas</a:t>
            </a:r>
            <a:r>
              <a:rPr sz="2850" spc="-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posteriores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57625" y="4714875"/>
            <a:ext cx="2343150" cy="66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275" y="60102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0" y="9644"/>
                </a:lnTo>
                <a:lnTo>
                  <a:pt x="57150" y="0"/>
                </a:lnTo>
                <a:lnTo>
                  <a:pt x="68553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9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7208" y="5787199"/>
            <a:ext cx="7626984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8535" marR="5080" indent="-2236470">
              <a:lnSpc>
                <a:spcPct val="107500"/>
              </a:lnSpc>
            </a:pP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Técnicas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recomendados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em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várias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palestras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sobre 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tolerancia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2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falhas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300" y="36576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0" y="9644"/>
                </a:lnTo>
                <a:lnTo>
                  <a:pt x="57150" y="0"/>
                </a:lnTo>
                <a:lnTo>
                  <a:pt x="68553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9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6775" y="41243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9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1" y="9644"/>
                </a:lnTo>
                <a:lnTo>
                  <a:pt x="57150" y="0"/>
                </a:lnTo>
                <a:lnTo>
                  <a:pt x="68552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9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" y="45910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9" y="97155"/>
                </a:lnTo>
                <a:lnTo>
                  <a:pt x="0" y="57150"/>
                </a:lnTo>
                <a:lnTo>
                  <a:pt x="1046" y="45541"/>
                </a:lnTo>
                <a:lnTo>
                  <a:pt x="25541" y="9644"/>
                </a:lnTo>
                <a:lnTo>
                  <a:pt x="57150" y="0"/>
                </a:lnTo>
                <a:lnTo>
                  <a:pt x="68552" y="1071"/>
                </a:lnTo>
                <a:lnTo>
                  <a:pt x="104884" y="25538"/>
                </a:lnTo>
                <a:lnTo>
                  <a:pt x="114300" y="57150"/>
                </a:lnTo>
                <a:lnTo>
                  <a:pt x="113253" y="68758"/>
                </a:lnTo>
                <a:lnTo>
                  <a:pt x="88758" y="104655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5434" y="2809875"/>
            <a:ext cx="8590915" cy="206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15845">
              <a:lnSpc>
                <a:spcPct val="100000"/>
              </a:lnSpc>
            </a:pP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Porem...</a:t>
            </a:r>
            <a:r>
              <a:rPr sz="2850" spc="-2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(Konrad </a:t>
            </a:r>
            <a:r>
              <a:rPr sz="1400" spc="15" dirty="0">
                <a:solidFill>
                  <a:srgbClr val="212121"/>
                </a:solidFill>
                <a:latin typeface="Calibri"/>
                <a:cs typeface="Calibri"/>
              </a:rPr>
              <a:t>Malawsk </a:t>
            </a:r>
            <a:r>
              <a:rPr sz="1400" spc="10" dirty="0">
                <a:solidFill>
                  <a:srgbClr val="212121"/>
                </a:solidFill>
                <a:latin typeface="Calibri"/>
                <a:cs typeface="Calibri"/>
              </a:rPr>
              <a:t>- 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Lightbend)</a:t>
            </a:r>
            <a:endParaRPr sz="1400">
              <a:latin typeface="Calibri"/>
              <a:cs typeface="Calibri"/>
            </a:endParaRPr>
          </a:p>
          <a:p>
            <a:pPr marL="304165" marR="296545" indent="775335">
              <a:lnSpc>
                <a:spcPct val="107500"/>
              </a:lnSpc>
              <a:spcBef>
                <a:spcPts val="1495"/>
              </a:spcBef>
            </a:pP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Precisa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adivinhar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quando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o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sistema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voltou 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Serve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para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falha,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não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para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lentidão/controle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fluxo</a:t>
            </a: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Solução: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5" dirty="0">
                <a:solidFill>
                  <a:srgbClr val="212121"/>
                </a:solidFill>
                <a:latin typeface="Calibri"/>
                <a:cs typeface="Calibri"/>
              </a:rPr>
              <a:t>Arquitetura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reativa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com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streams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212121"/>
                </a:solidFill>
                <a:latin typeface="Calibri"/>
                <a:cs typeface="Calibri"/>
              </a:rPr>
              <a:t>+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5" dirty="0">
                <a:solidFill>
                  <a:srgbClr val="212121"/>
                </a:solidFill>
                <a:latin typeface="Calibri"/>
                <a:cs typeface="Calibri"/>
              </a:rPr>
              <a:t>back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presure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925" y="304800"/>
            <a:ext cx="8220075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86125" y="5476875"/>
            <a:ext cx="3486150" cy="1428750"/>
          </a:xfrm>
          <a:custGeom>
            <a:avLst/>
            <a:gdLst/>
            <a:ahLst/>
            <a:cxnLst/>
            <a:rect l="l" t="t" r="r" b="b"/>
            <a:pathLst>
              <a:path w="3486150" h="1428750">
                <a:moveTo>
                  <a:pt x="0" y="0"/>
                </a:moveTo>
                <a:lnTo>
                  <a:pt x="0" y="1428749"/>
                </a:lnTo>
                <a:lnTo>
                  <a:pt x="3486150" y="14287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6125" y="5476875"/>
            <a:ext cx="3486150" cy="1428750"/>
          </a:xfrm>
          <a:custGeom>
            <a:avLst/>
            <a:gdLst/>
            <a:ahLst/>
            <a:cxnLst/>
            <a:rect l="l" t="t" r="r" b="b"/>
            <a:pathLst>
              <a:path w="3486150" h="1428750">
                <a:moveTo>
                  <a:pt x="0" y="0"/>
                </a:moveTo>
                <a:lnTo>
                  <a:pt x="3486150" y="0"/>
                </a:lnTo>
                <a:lnTo>
                  <a:pt x="3486150" y="1428750"/>
                </a:lnTo>
                <a:lnTo>
                  <a:pt x="0" y="14287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17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4520" y="5801221"/>
            <a:ext cx="1889760" cy="622300"/>
          </a:xfrm>
          <a:custGeom>
            <a:avLst/>
            <a:gdLst/>
            <a:ahLst/>
            <a:cxnLst/>
            <a:rect l="l" t="t" r="r" b="b"/>
            <a:pathLst>
              <a:path w="1889759" h="622300">
                <a:moveTo>
                  <a:pt x="221698" y="622237"/>
                </a:moveTo>
                <a:lnTo>
                  <a:pt x="176740" y="618145"/>
                </a:lnTo>
                <a:lnTo>
                  <a:pt x="135453" y="605769"/>
                </a:lnTo>
                <a:lnTo>
                  <a:pt x="97737" y="584960"/>
                </a:lnTo>
                <a:lnTo>
                  <a:pt x="63493" y="555569"/>
                </a:lnTo>
                <a:lnTo>
                  <a:pt x="35715" y="520027"/>
                </a:lnTo>
                <a:lnTo>
                  <a:pt x="15873" y="480765"/>
                </a:lnTo>
                <a:lnTo>
                  <a:pt x="3968" y="437634"/>
                </a:lnTo>
                <a:lnTo>
                  <a:pt x="0" y="390485"/>
                </a:lnTo>
                <a:lnTo>
                  <a:pt x="3968" y="343353"/>
                </a:lnTo>
                <a:lnTo>
                  <a:pt x="15873" y="300338"/>
                </a:lnTo>
                <a:lnTo>
                  <a:pt x="35715" y="261390"/>
                </a:lnTo>
                <a:lnTo>
                  <a:pt x="63493" y="226460"/>
                </a:lnTo>
                <a:lnTo>
                  <a:pt x="97514" y="197070"/>
                </a:lnTo>
                <a:lnTo>
                  <a:pt x="135254" y="176261"/>
                </a:lnTo>
                <a:lnTo>
                  <a:pt x="176666" y="163884"/>
                </a:lnTo>
                <a:lnTo>
                  <a:pt x="221698" y="159792"/>
                </a:lnTo>
                <a:lnTo>
                  <a:pt x="271906" y="165414"/>
                </a:lnTo>
                <a:lnTo>
                  <a:pt x="313433" y="180956"/>
                </a:lnTo>
                <a:lnTo>
                  <a:pt x="344543" y="204436"/>
                </a:lnTo>
                <a:lnTo>
                  <a:pt x="363501" y="233868"/>
                </a:lnTo>
                <a:lnTo>
                  <a:pt x="468794" y="233868"/>
                </a:lnTo>
                <a:lnTo>
                  <a:pt x="468794" y="255032"/>
                </a:lnTo>
                <a:lnTo>
                  <a:pt x="236513" y="255032"/>
                </a:lnTo>
                <a:lnTo>
                  <a:pt x="209595" y="257496"/>
                </a:lnTo>
                <a:lnTo>
                  <a:pt x="162702" y="276908"/>
                </a:lnTo>
                <a:lnTo>
                  <a:pt x="126276" y="314070"/>
                </a:lnTo>
                <a:lnTo>
                  <a:pt x="107658" y="362633"/>
                </a:lnTo>
                <a:lnTo>
                  <a:pt x="105293" y="390485"/>
                </a:lnTo>
                <a:lnTo>
                  <a:pt x="107583" y="418264"/>
                </a:lnTo>
                <a:lnTo>
                  <a:pt x="126053" y="466678"/>
                </a:lnTo>
                <a:lnTo>
                  <a:pt x="162404" y="504063"/>
                </a:lnTo>
                <a:lnTo>
                  <a:pt x="209297" y="523475"/>
                </a:lnTo>
                <a:lnTo>
                  <a:pt x="236513" y="525939"/>
                </a:lnTo>
                <a:lnTo>
                  <a:pt x="484637" y="525939"/>
                </a:lnTo>
                <a:lnTo>
                  <a:pt x="486205" y="527352"/>
                </a:lnTo>
                <a:lnTo>
                  <a:pt x="501070" y="530171"/>
                </a:lnTo>
                <a:lnTo>
                  <a:pt x="522764" y="530171"/>
                </a:lnTo>
                <a:lnTo>
                  <a:pt x="522764" y="552923"/>
                </a:lnTo>
                <a:lnTo>
                  <a:pt x="373554" y="552923"/>
                </a:lnTo>
                <a:lnTo>
                  <a:pt x="346776" y="583397"/>
                </a:lnTo>
                <a:lnTo>
                  <a:pt x="312507" y="605041"/>
                </a:lnTo>
                <a:lnTo>
                  <a:pt x="270798" y="617955"/>
                </a:lnTo>
                <a:lnTo>
                  <a:pt x="221698" y="622237"/>
                </a:lnTo>
                <a:close/>
              </a:path>
              <a:path w="1889759" h="622300">
                <a:moveTo>
                  <a:pt x="468794" y="233868"/>
                </a:moveTo>
                <a:lnTo>
                  <a:pt x="363501" y="233868"/>
                </a:lnTo>
                <a:lnTo>
                  <a:pt x="363501" y="169316"/>
                </a:lnTo>
                <a:lnTo>
                  <a:pt x="468794" y="169316"/>
                </a:lnTo>
                <a:lnTo>
                  <a:pt x="468794" y="233868"/>
                </a:lnTo>
                <a:close/>
              </a:path>
              <a:path w="1889759" h="622300">
                <a:moveTo>
                  <a:pt x="484637" y="525939"/>
                </a:moveTo>
                <a:lnTo>
                  <a:pt x="236513" y="525939"/>
                </a:lnTo>
                <a:lnTo>
                  <a:pt x="263754" y="523475"/>
                </a:lnTo>
                <a:lnTo>
                  <a:pt x="288962" y="516150"/>
                </a:lnTo>
                <a:lnTo>
                  <a:pt x="332283" y="487313"/>
                </a:lnTo>
                <a:lnTo>
                  <a:pt x="362046" y="443860"/>
                </a:lnTo>
                <a:lnTo>
                  <a:pt x="371966" y="390485"/>
                </a:lnTo>
                <a:lnTo>
                  <a:pt x="369486" y="362707"/>
                </a:lnTo>
                <a:lnTo>
                  <a:pt x="349644" y="314293"/>
                </a:lnTo>
                <a:lnTo>
                  <a:pt x="311887" y="276908"/>
                </a:lnTo>
                <a:lnTo>
                  <a:pt x="263754" y="257496"/>
                </a:lnTo>
                <a:lnTo>
                  <a:pt x="236513" y="255032"/>
                </a:lnTo>
                <a:lnTo>
                  <a:pt x="468794" y="255032"/>
                </a:lnTo>
                <a:lnTo>
                  <a:pt x="468794" y="478318"/>
                </a:lnTo>
                <a:lnTo>
                  <a:pt x="470563" y="502269"/>
                </a:lnTo>
                <a:lnTo>
                  <a:pt x="476202" y="518333"/>
                </a:lnTo>
                <a:lnTo>
                  <a:pt x="484637" y="525939"/>
                </a:lnTo>
                <a:close/>
              </a:path>
              <a:path w="1889759" h="622300">
                <a:moveTo>
                  <a:pt x="522764" y="530171"/>
                </a:moveTo>
                <a:lnTo>
                  <a:pt x="507420" y="530171"/>
                </a:lnTo>
                <a:lnTo>
                  <a:pt x="515356" y="529113"/>
                </a:lnTo>
                <a:lnTo>
                  <a:pt x="522764" y="528584"/>
                </a:lnTo>
                <a:lnTo>
                  <a:pt x="522764" y="530171"/>
                </a:lnTo>
                <a:close/>
              </a:path>
              <a:path w="1889759" h="622300">
                <a:moveTo>
                  <a:pt x="470911" y="620650"/>
                </a:moveTo>
                <a:lnTo>
                  <a:pt x="422249" y="612837"/>
                </a:lnTo>
                <a:lnTo>
                  <a:pt x="385790" y="583215"/>
                </a:lnTo>
                <a:lnTo>
                  <a:pt x="373554" y="552923"/>
                </a:lnTo>
                <a:lnTo>
                  <a:pt x="522764" y="552923"/>
                </a:lnTo>
                <a:lnTo>
                  <a:pt x="522764" y="613771"/>
                </a:lnTo>
                <a:lnTo>
                  <a:pt x="512950" y="616632"/>
                </a:lnTo>
                <a:lnTo>
                  <a:pt x="501004" y="618798"/>
                </a:lnTo>
                <a:lnTo>
                  <a:pt x="486974" y="620170"/>
                </a:lnTo>
                <a:lnTo>
                  <a:pt x="470911" y="620650"/>
                </a:lnTo>
                <a:close/>
              </a:path>
              <a:path w="1889759" h="622300">
                <a:moveTo>
                  <a:pt x="673561" y="612184"/>
                </a:moveTo>
                <a:lnTo>
                  <a:pt x="569326" y="612184"/>
                </a:lnTo>
                <a:lnTo>
                  <a:pt x="569326" y="0"/>
                </a:lnTo>
                <a:lnTo>
                  <a:pt x="674090" y="0"/>
                </a:lnTo>
                <a:lnTo>
                  <a:pt x="674090" y="357680"/>
                </a:lnTo>
                <a:lnTo>
                  <a:pt x="793994" y="357680"/>
                </a:lnTo>
                <a:lnTo>
                  <a:pt x="785204" y="367734"/>
                </a:lnTo>
                <a:lnTo>
                  <a:pt x="837329" y="434402"/>
                </a:lnTo>
                <a:lnTo>
                  <a:pt x="717478" y="434402"/>
                </a:lnTo>
                <a:lnTo>
                  <a:pt x="673561" y="483609"/>
                </a:lnTo>
                <a:lnTo>
                  <a:pt x="673561" y="612184"/>
                </a:lnTo>
                <a:close/>
              </a:path>
              <a:path w="1889759" h="622300">
                <a:moveTo>
                  <a:pt x="793994" y="357680"/>
                </a:moveTo>
                <a:lnTo>
                  <a:pt x="674090" y="357680"/>
                </a:lnTo>
                <a:lnTo>
                  <a:pt x="837587" y="169845"/>
                </a:lnTo>
                <a:lnTo>
                  <a:pt x="958224" y="169845"/>
                </a:lnTo>
                <a:lnTo>
                  <a:pt x="793994" y="357680"/>
                </a:lnTo>
                <a:close/>
              </a:path>
              <a:path w="1889759" h="622300">
                <a:moveTo>
                  <a:pt x="976743" y="612713"/>
                </a:moveTo>
                <a:lnTo>
                  <a:pt x="857164" y="612713"/>
                </a:lnTo>
                <a:lnTo>
                  <a:pt x="717478" y="434402"/>
                </a:lnTo>
                <a:lnTo>
                  <a:pt x="837329" y="434402"/>
                </a:lnTo>
                <a:lnTo>
                  <a:pt x="976743" y="612713"/>
                </a:lnTo>
                <a:close/>
              </a:path>
              <a:path w="1889759" h="622300">
                <a:moveTo>
                  <a:pt x="1109551" y="612184"/>
                </a:moveTo>
                <a:lnTo>
                  <a:pt x="1004786" y="612184"/>
                </a:lnTo>
                <a:lnTo>
                  <a:pt x="1004786" y="0"/>
                </a:lnTo>
                <a:lnTo>
                  <a:pt x="1109551" y="0"/>
                </a:lnTo>
                <a:lnTo>
                  <a:pt x="1109551" y="357680"/>
                </a:lnTo>
                <a:lnTo>
                  <a:pt x="1229984" y="357680"/>
                </a:lnTo>
                <a:lnTo>
                  <a:pt x="1221194" y="367734"/>
                </a:lnTo>
                <a:lnTo>
                  <a:pt x="1273319" y="434402"/>
                </a:lnTo>
                <a:lnTo>
                  <a:pt x="1153467" y="434402"/>
                </a:lnTo>
                <a:lnTo>
                  <a:pt x="1109551" y="483609"/>
                </a:lnTo>
                <a:lnTo>
                  <a:pt x="1109551" y="612184"/>
                </a:lnTo>
                <a:close/>
              </a:path>
              <a:path w="1889759" h="622300">
                <a:moveTo>
                  <a:pt x="1588399" y="622237"/>
                </a:moveTo>
                <a:lnTo>
                  <a:pt x="1543441" y="618145"/>
                </a:lnTo>
                <a:lnTo>
                  <a:pt x="1502153" y="605769"/>
                </a:lnTo>
                <a:lnTo>
                  <a:pt x="1464438" y="584960"/>
                </a:lnTo>
                <a:lnTo>
                  <a:pt x="1430194" y="555569"/>
                </a:lnTo>
                <a:lnTo>
                  <a:pt x="1402415" y="520027"/>
                </a:lnTo>
                <a:lnTo>
                  <a:pt x="1382574" y="480765"/>
                </a:lnTo>
                <a:lnTo>
                  <a:pt x="1370669" y="437634"/>
                </a:lnTo>
                <a:lnTo>
                  <a:pt x="1366700" y="390485"/>
                </a:lnTo>
                <a:lnTo>
                  <a:pt x="1370669" y="343353"/>
                </a:lnTo>
                <a:lnTo>
                  <a:pt x="1382574" y="300338"/>
                </a:lnTo>
                <a:lnTo>
                  <a:pt x="1402415" y="261390"/>
                </a:lnTo>
                <a:lnTo>
                  <a:pt x="1430194" y="226460"/>
                </a:lnTo>
                <a:lnTo>
                  <a:pt x="1464214" y="197070"/>
                </a:lnTo>
                <a:lnTo>
                  <a:pt x="1501955" y="176261"/>
                </a:lnTo>
                <a:lnTo>
                  <a:pt x="1543366" y="163884"/>
                </a:lnTo>
                <a:lnTo>
                  <a:pt x="1588399" y="159792"/>
                </a:lnTo>
                <a:lnTo>
                  <a:pt x="1638309" y="165414"/>
                </a:lnTo>
                <a:lnTo>
                  <a:pt x="1679737" y="180956"/>
                </a:lnTo>
                <a:lnTo>
                  <a:pt x="1710947" y="204436"/>
                </a:lnTo>
                <a:lnTo>
                  <a:pt x="1730201" y="233868"/>
                </a:lnTo>
                <a:lnTo>
                  <a:pt x="1835495" y="233868"/>
                </a:lnTo>
                <a:lnTo>
                  <a:pt x="1835495" y="255032"/>
                </a:lnTo>
                <a:lnTo>
                  <a:pt x="1602685" y="255032"/>
                </a:lnTo>
                <a:lnTo>
                  <a:pt x="1575766" y="257496"/>
                </a:lnTo>
                <a:lnTo>
                  <a:pt x="1528874" y="276908"/>
                </a:lnTo>
                <a:lnTo>
                  <a:pt x="1492447" y="314070"/>
                </a:lnTo>
                <a:lnTo>
                  <a:pt x="1473829" y="362633"/>
                </a:lnTo>
                <a:lnTo>
                  <a:pt x="1471465" y="390485"/>
                </a:lnTo>
                <a:lnTo>
                  <a:pt x="1473755" y="418264"/>
                </a:lnTo>
                <a:lnTo>
                  <a:pt x="1492224" y="466678"/>
                </a:lnTo>
                <a:lnTo>
                  <a:pt x="1528576" y="504063"/>
                </a:lnTo>
                <a:lnTo>
                  <a:pt x="1575469" y="523475"/>
                </a:lnTo>
                <a:lnTo>
                  <a:pt x="1602685" y="525939"/>
                </a:lnTo>
                <a:lnTo>
                  <a:pt x="1851338" y="525939"/>
                </a:lnTo>
                <a:lnTo>
                  <a:pt x="1852906" y="527352"/>
                </a:lnTo>
                <a:lnTo>
                  <a:pt x="1867771" y="530171"/>
                </a:lnTo>
                <a:lnTo>
                  <a:pt x="1889465" y="530171"/>
                </a:lnTo>
                <a:lnTo>
                  <a:pt x="1889465" y="552923"/>
                </a:lnTo>
                <a:lnTo>
                  <a:pt x="1740255" y="552923"/>
                </a:lnTo>
                <a:lnTo>
                  <a:pt x="1713476" y="583397"/>
                </a:lnTo>
                <a:lnTo>
                  <a:pt x="1679208" y="605041"/>
                </a:lnTo>
                <a:lnTo>
                  <a:pt x="1637499" y="617955"/>
                </a:lnTo>
                <a:lnTo>
                  <a:pt x="1588399" y="622237"/>
                </a:lnTo>
                <a:close/>
              </a:path>
              <a:path w="1889759" h="622300">
                <a:moveTo>
                  <a:pt x="1835495" y="233868"/>
                </a:moveTo>
                <a:lnTo>
                  <a:pt x="1730201" y="233868"/>
                </a:lnTo>
                <a:lnTo>
                  <a:pt x="1730201" y="169316"/>
                </a:lnTo>
                <a:lnTo>
                  <a:pt x="1835495" y="169316"/>
                </a:lnTo>
                <a:lnTo>
                  <a:pt x="1835495" y="233868"/>
                </a:lnTo>
                <a:close/>
              </a:path>
              <a:path w="1889759" h="622300">
                <a:moveTo>
                  <a:pt x="1229984" y="357680"/>
                </a:moveTo>
                <a:lnTo>
                  <a:pt x="1109551" y="357680"/>
                </a:lnTo>
                <a:lnTo>
                  <a:pt x="1273047" y="169845"/>
                </a:lnTo>
                <a:lnTo>
                  <a:pt x="1394214" y="169845"/>
                </a:lnTo>
                <a:lnTo>
                  <a:pt x="1229984" y="357680"/>
                </a:lnTo>
                <a:close/>
              </a:path>
              <a:path w="1889759" h="622300">
                <a:moveTo>
                  <a:pt x="1851338" y="525939"/>
                </a:moveTo>
                <a:lnTo>
                  <a:pt x="1602685" y="525939"/>
                </a:lnTo>
                <a:lnTo>
                  <a:pt x="1629926" y="523475"/>
                </a:lnTo>
                <a:lnTo>
                  <a:pt x="1655133" y="516150"/>
                </a:lnTo>
                <a:lnTo>
                  <a:pt x="1698455" y="487313"/>
                </a:lnTo>
                <a:lnTo>
                  <a:pt x="1728217" y="443860"/>
                </a:lnTo>
                <a:lnTo>
                  <a:pt x="1738138" y="390485"/>
                </a:lnTo>
                <a:lnTo>
                  <a:pt x="1735658" y="362707"/>
                </a:lnTo>
                <a:lnTo>
                  <a:pt x="1715816" y="314293"/>
                </a:lnTo>
                <a:lnTo>
                  <a:pt x="1678059" y="276908"/>
                </a:lnTo>
                <a:lnTo>
                  <a:pt x="1629926" y="257496"/>
                </a:lnTo>
                <a:lnTo>
                  <a:pt x="1602685" y="255032"/>
                </a:lnTo>
                <a:lnTo>
                  <a:pt x="1835495" y="255032"/>
                </a:lnTo>
                <a:lnTo>
                  <a:pt x="1835495" y="478318"/>
                </a:lnTo>
                <a:lnTo>
                  <a:pt x="1837264" y="502269"/>
                </a:lnTo>
                <a:lnTo>
                  <a:pt x="1842903" y="518333"/>
                </a:lnTo>
                <a:lnTo>
                  <a:pt x="1851338" y="525939"/>
                </a:lnTo>
                <a:close/>
              </a:path>
              <a:path w="1889759" h="622300">
                <a:moveTo>
                  <a:pt x="1412733" y="612713"/>
                </a:moveTo>
                <a:lnTo>
                  <a:pt x="1293153" y="612713"/>
                </a:lnTo>
                <a:lnTo>
                  <a:pt x="1153467" y="434402"/>
                </a:lnTo>
                <a:lnTo>
                  <a:pt x="1273319" y="434402"/>
                </a:lnTo>
                <a:lnTo>
                  <a:pt x="1412733" y="612713"/>
                </a:lnTo>
                <a:close/>
              </a:path>
              <a:path w="1889759" h="622300">
                <a:moveTo>
                  <a:pt x="1889465" y="530171"/>
                </a:moveTo>
                <a:lnTo>
                  <a:pt x="1874120" y="530171"/>
                </a:lnTo>
                <a:lnTo>
                  <a:pt x="1882057" y="529113"/>
                </a:lnTo>
                <a:lnTo>
                  <a:pt x="1889465" y="528584"/>
                </a:lnTo>
                <a:lnTo>
                  <a:pt x="1889465" y="530171"/>
                </a:lnTo>
                <a:close/>
              </a:path>
              <a:path w="1889759" h="622300">
                <a:moveTo>
                  <a:pt x="1837612" y="620650"/>
                </a:moveTo>
                <a:lnTo>
                  <a:pt x="1788950" y="612837"/>
                </a:lnTo>
                <a:lnTo>
                  <a:pt x="1752490" y="583215"/>
                </a:lnTo>
                <a:lnTo>
                  <a:pt x="1740255" y="552923"/>
                </a:lnTo>
                <a:lnTo>
                  <a:pt x="1889465" y="552923"/>
                </a:lnTo>
                <a:lnTo>
                  <a:pt x="1889465" y="613771"/>
                </a:lnTo>
                <a:lnTo>
                  <a:pt x="1879651" y="616632"/>
                </a:lnTo>
                <a:lnTo>
                  <a:pt x="1867705" y="618798"/>
                </a:lnTo>
                <a:lnTo>
                  <a:pt x="1853675" y="620170"/>
                </a:lnTo>
                <a:lnTo>
                  <a:pt x="1837612" y="620650"/>
                </a:lnTo>
                <a:close/>
              </a:path>
            </a:pathLst>
          </a:custGeom>
          <a:solidFill>
            <a:srgbClr val="0A5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0155" y="6198225"/>
            <a:ext cx="949325" cy="435609"/>
          </a:xfrm>
          <a:custGeom>
            <a:avLst/>
            <a:gdLst/>
            <a:ahLst/>
            <a:cxnLst/>
            <a:rect l="l" t="t" r="r" b="b"/>
            <a:pathLst>
              <a:path w="949325" h="435609">
                <a:moveTo>
                  <a:pt x="0" y="351162"/>
                </a:moveTo>
                <a:lnTo>
                  <a:pt x="42676" y="305742"/>
                </a:lnTo>
                <a:lnTo>
                  <a:pt x="85342" y="263331"/>
                </a:lnTo>
                <a:lnTo>
                  <a:pt x="127996" y="223962"/>
                </a:lnTo>
                <a:lnTo>
                  <a:pt x="170637" y="187664"/>
                </a:lnTo>
                <a:lnTo>
                  <a:pt x="213264" y="154469"/>
                </a:lnTo>
                <a:lnTo>
                  <a:pt x="255875" y="124407"/>
                </a:lnTo>
                <a:lnTo>
                  <a:pt x="298470" y="97511"/>
                </a:lnTo>
                <a:lnTo>
                  <a:pt x="341048" y="73811"/>
                </a:lnTo>
                <a:lnTo>
                  <a:pt x="383607" y="53337"/>
                </a:lnTo>
                <a:lnTo>
                  <a:pt x="426147" y="36122"/>
                </a:lnTo>
                <a:lnTo>
                  <a:pt x="468665" y="22195"/>
                </a:lnTo>
                <a:lnTo>
                  <a:pt x="511163" y="11589"/>
                </a:lnTo>
                <a:lnTo>
                  <a:pt x="553637" y="4333"/>
                </a:lnTo>
                <a:lnTo>
                  <a:pt x="596087" y="460"/>
                </a:lnTo>
                <a:lnTo>
                  <a:pt x="638512" y="0"/>
                </a:lnTo>
                <a:lnTo>
                  <a:pt x="680912" y="2983"/>
                </a:lnTo>
                <a:lnTo>
                  <a:pt x="723283" y="9442"/>
                </a:lnTo>
                <a:lnTo>
                  <a:pt x="765627" y="19408"/>
                </a:lnTo>
                <a:lnTo>
                  <a:pt x="807887" y="34600"/>
                </a:lnTo>
                <a:lnTo>
                  <a:pt x="844049" y="54608"/>
                </a:lnTo>
                <a:lnTo>
                  <a:pt x="874379" y="78701"/>
                </a:lnTo>
                <a:lnTo>
                  <a:pt x="918615" y="136218"/>
                </a:lnTo>
                <a:lnTo>
                  <a:pt x="942732" y="201298"/>
                </a:lnTo>
                <a:lnTo>
                  <a:pt x="946868" y="228077"/>
                </a:lnTo>
                <a:lnTo>
                  <a:pt x="449349" y="228077"/>
                </a:lnTo>
                <a:lnTo>
                  <a:pt x="277900" y="254673"/>
                </a:lnTo>
                <a:lnTo>
                  <a:pt x="0" y="351162"/>
                </a:lnTo>
                <a:close/>
              </a:path>
              <a:path w="949325" h="435609">
                <a:moveTo>
                  <a:pt x="836301" y="435371"/>
                </a:moveTo>
                <a:lnTo>
                  <a:pt x="811214" y="432975"/>
                </a:lnTo>
                <a:lnTo>
                  <a:pt x="784568" y="422963"/>
                </a:lnTo>
                <a:lnTo>
                  <a:pt x="756632" y="404602"/>
                </a:lnTo>
                <a:lnTo>
                  <a:pt x="585282" y="276383"/>
                </a:lnTo>
                <a:lnTo>
                  <a:pt x="449349" y="228077"/>
                </a:lnTo>
                <a:lnTo>
                  <a:pt x="946868" y="228077"/>
                </a:lnTo>
                <a:lnTo>
                  <a:pt x="947913" y="234846"/>
                </a:lnTo>
                <a:lnTo>
                  <a:pt x="948866" y="268091"/>
                </a:lnTo>
                <a:lnTo>
                  <a:pt x="945856" y="300301"/>
                </a:lnTo>
                <a:lnTo>
                  <a:pt x="929022" y="358692"/>
                </a:lnTo>
                <a:lnTo>
                  <a:pt x="899545" y="404169"/>
                </a:lnTo>
                <a:lnTo>
                  <a:pt x="859564" y="430880"/>
                </a:lnTo>
                <a:lnTo>
                  <a:pt x="836301" y="435371"/>
                </a:lnTo>
                <a:close/>
              </a:path>
            </a:pathLst>
          </a:custGeom>
          <a:solidFill>
            <a:srgbClr val="0A54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1947" y="5747739"/>
            <a:ext cx="1211580" cy="883919"/>
          </a:xfrm>
          <a:custGeom>
            <a:avLst/>
            <a:gdLst/>
            <a:ahLst/>
            <a:cxnLst/>
            <a:rect l="l" t="t" r="r" b="b"/>
            <a:pathLst>
              <a:path w="1211579" h="883920">
                <a:moveTo>
                  <a:pt x="156376" y="883391"/>
                </a:moveTo>
                <a:lnTo>
                  <a:pt x="115058" y="881097"/>
                </a:lnTo>
                <a:lnTo>
                  <a:pt x="75722" y="867018"/>
                </a:lnTo>
                <a:lnTo>
                  <a:pt x="41059" y="841333"/>
                </a:lnTo>
                <a:lnTo>
                  <a:pt x="13037" y="801793"/>
                </a:lnTo>
                <a:lnTo>
                  <a:pt x="0" y="756895"/>
                </a:lnTo>
                <a:lnTo>
                  <a:pt x="1820" y="710548"/>
                </a:lnTo>
                <a:lnTo>
                  <a:pt x="18370" y="666666"/>
                </a:lnTo>
                <a:lnTo>
                  <a:pt x="49525" y="629158"/>
                </a:lnTo>
                <a:lnTo>
                  <a:pt x="754304" y="38667"/>
                </a:lnTo>
                <a:lnTo>
                  <a:pt x="791588" y="15111"/>
                </a:lnTo>
                <a:lnTo>
                  <a:pt x="834154" y="1587"/>
                </a:lnTo>
                <a:lnTo>
                  <a:pt x="877126" y="0"/>
                </a:lnTo>
                <a:lnTo>
                  <a:pt x="915629" y="12254"/>
                </a:lnTo>
                <a:lnTo>
                  <a:pt x="944785" y="40254"/>
                </a:lnTo>
                <a:lnTo>
                  <a:pt x="1152775" y="459949"/>
                </a:lnTo>
                <a:lnTo>
                  <a:pt x="927052" y="459949"/>
                </a:lnTo>
                <a:lnTo>
                  <a:pt x="879608" y="463709"/>
                </a:lnTo>
                <a:lnTo>
                  <a:pt x="832363" y="471534"/>
                </a:lnTo>
                <a:lnTo>
                  <a:pt x="785463" y="483103"/>
                </a:lnTo>
                <a:lnTo>
                  <a:pt x="739053" y="498099"/>
                </a:lnTo>
                <a:lnTo>
                  <a:pt x="693277" y="516201"/>
                </a:lnTo>
                <a:lnTo>
                  <a:pt x="648283" y="537092"/>
                </a:lnTo>
                <a:lnTo>
                  <a:pt x="604214" y="560452"/>
                </a:lnTo>
                <a:lnTo>
                  <a:pt x="561217" y="585963"/>
                </a:lnTo>
                <a:lnTo>
                  <a:pt x="519436" y="613304"/>
                </a:lnTo>
                <a:lnTo>
                  <a:pt x="479018" y="642158"/>
                </a:lnTo>
                <a:lnTo>
                  <a:pt x="440106" y="672205"/>
                </a:lnTo>
                <a:lnTo>
                  <a:pt x="402848" y="703126"/>
                </a:lnTo>
                <a:lnTo>
                  <a:pt x="367387" y="734603"/>
                </a:lnTo>
                <a:lnTo>
                  <a:pt x="333870" y="766315"/>
                </a:lnTo>
                <a:lnTo>
                  <a:pt x="302441" y="797945"/>
                </a:lnTo>
                <a:lnTo>
                  <a:pt x="234185" y="851915"/>
                </a:lnTo>
                <a:lnTo>
                  <a:pt x="196982" y="873723"/>
                </a:lnTo>
                <a:lnTo>
                  <a:pt x="156376" y="883391"/>
                </a:lnTo>
                <a:close/>
              </a:path>
              <a:path w="1211579" h="883920">
                <a:moveTo>
                  <a:pt x="1211458" y="578363"/>
                </a:moveTo>
                <a:lnTo>
                  <a:pt x="1185722" y="545814"/>
                </a:lnTo>
                <a:lnTo>
                  <a:pt x="1153587" y="517184"/>
                </a:lnTo>
                <a:lnTo>
                  <a:pt x="1114804" y="493614"/>
                </a:lnTo>
                <a:lnTo>
                  <a:pt x="1069127" y="476244"/>
                </a:lnTo>
                <a:lnTo>
                  <a:pt x="1021957" y="465898"/>
                </a:lnTo>
                <a:lnTo>
                  <a:pt x="974550" y="460573"/>
                </a:lnTo>
                <a:lnTo>
                  <a:pt x="927052" y="459949"/>
                </a:lnTo>
                <a:lnTo>
                  <a:pt x="1152775" y="459949"/>
                </a:lnTo>
                <a:lnTo>
                  <a:pt x="1211458" y="578363"/>
                </a:lnTo>
                <a:close/>
              </a:path>
            </a:pathLst>
          </a:custGeom>
          <a:solidFill>
            <a:srgbClr val="15A8C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0828" rIns="0" bIns="0" rtlCol="0">
            <a:spAutoFit/>
          </a:bodyPr>
          <a:lstStyle/>
          <a:p>
            <a:pPr marL="3385185">
              <a:lnSpc>
                <a:spcPct val="100000"/>
              </a:lnSpc>
            </a:pPr>
            <a:r>
              <a:rPr spc="-70" dirty="0"/>
              <a:t>METRICAS</a:t>
            </a:r>
          </a:p>
        </p:txBody>
      </p:sp>
      <p:sp>
        <p:nvSpPr>
          <p:cNvPr id="3" name="object 3"/>
          <p:cNvSpPr/>
          <p:nvPr/>
        </p:nvSpPr>
        <p:spPr>
          <a:xfrm>
            <a:off x="2171700" y="2390775"/>
            <a:ext cx="5715000" cy="311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247" y="2419350"/>
            <a:ext cx="8672195" cy="297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50" b="1" spc="-70" dirty="0">
                <a:solidFill>
                  <a:srgbClr val="212121"/>
                </a:solidFill>
                <a:latin typeface="Trebuchet MS"/>
                <a:cs typeface="Trebuchet MS"/>
              </a:rPr>
              <a:t>METRICAS</a:t>
            </a:r>
            <a:endParaRPr sz="2850">
              <a:latin typeface="Trebuchet MS"/>
              <a:cs typeface="Trebuchet MS"/>
            </a:endParaRPr>
          </a:p>
          <a:p>
            <a:pPr marL="2564130" marR="1757680" indent="-456565">
              <a:lnSpc>
                <a:spcPct val="107500"/>
              </a:lnSpc>
              <a:spcBef>
                <a:spcPts val="1345"/>
              </a:spcBef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work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metrics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x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resource</a:t>
            </a:r>
            <a:r>
              <a:rPr sz="2850" spc="-4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metrics  </a:t>
            </a: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Minimizar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falsos</a:t>
            </a:r>
            <a:r>
              <a:rPr sz="2850" spc="-20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positivos</a:t>
            </a:r>
            <a:endParaRPr sz="2850">
              <a:latin typeface="Calibri"/>
              <a:cs typeface="Calibri"/>
            </a:endParaRPr>
          </a:p>
          <a:p>
            <a:pPr marL="12700" marR="5080" indent="1013460">
              <a:lnSpc>
                <a:spcPts val="3679"/>
              </a:lnSpc>
              <a:spcBef>
                <a:spcPts val="160"/>
              </a:spcBef>
            </a:pPr>
            <a:r>
              <a:rPr sz="2850" dirty="0">
                <a:solidFill>
                  <a:srgbClr val="212121"/>
                </a:solidFill>
                <a:latin typeface="Calibri"/>
                <a:cs typeface="Calibri"/>
              </a:rPr>
              <a:t>O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Serviço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deve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indicar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 forma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binária: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Estou 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funcionando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ou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212121"/>
                </a:solidFill>
                <a:latin typeface="Calibri"/>
                <a:cs typeface="Calibri"/>
              </a:rPr>
              <a:t>nao?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(No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caso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conteiners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defeituosos,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deve</a:t>
            </a:r>
            <a:r>
              <a:rPr sz="2850" spc="-1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suicidar-se)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065" y="1714500"/>
            <a:ext cx="8514080" cy="390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0990" algn="ctr">
              <a:lnSpc>
                <a:spcPct val="100000"/>
              </a:lnSpc>
            </a:pPr>
            <a:r>
              <a:rPr sz="2850" b="1" spc="-95" dirty="0">
                <a:solidFill>
                  <a:srgbClr val="212121"/>
                </a:solidFill>
                <a:latin typeface="Trebuchet MS"/>
                <a:cs typeface="Trebuchet MS"/>
              </a:rPr>
              <a:t>FERRAMENTAS </a:t>
            </a:r>
            <a:r>
              <a:rPr sz="2850" b="1" spc="-70" dirty="0">
                <a:solidFill>
                  <a:srgbClr val="212121"/>
                </a:solidFill>
                <a:latin typeface="Trebuchet MS"/>
                <a:cs typeface="Trebuchet MS"/>
              </a:rPr>
              <a:t>DE</a:t>
            </a:r>
            <a:r>
              <a:rPr sz="2850" b="1" spc="-50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105" dirty="0">
                <a:solidFill>
                  <a:srgbClr val="212121"/>
                </a:solidFill>
                <a:latin typeface="Trebuchet MS"/>
                <a:cs typeface="Trebuchet MS"/>
              </a:rPr>
              <a:t>OPERAÇÃO</a:t>
            </a:r>
            <a:endParaRPr sz="2850">
              <a:latin typeface="Trebuchet MS"/>
              <a:cs typeface="Trebuchet MS"/>
            </a:endParaRPr>
          </a:p>
          <a:p>
            <a:pPr marL="462280" marR="421005" algn="ctr">
              <a:lnSpc>
                <a:spcPct val="107500"/>
              </a:lnSpc>
              <a:spcBef>
                <a:spcPts val="1345"/>
              </a:spcBef>
            </a:pPr>
            <a:r>
              <a:rPr sz="2850" spc="15" dirty="0">
                <a:solidFill>
                  <a:srgbClr val="212121"/>
                </a:solidFill>
                <a:latin typeface="Calibri"/>
                <a:cs typeface="Calibri"/>
              </a:rPr>
              <a:t>Deve-se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empoderar o operador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(acesso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e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ações) 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Serviços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não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devem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5" dirty="0">
                <a:solidFill>
                  <a:srgbClr val="212121"/>
                </a:solidFill>
                <a:latin typeface="Calibri"/>
                <a:cs typeface="Calibri"/>
              </a:rPr>
              <a:t>ter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ordem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específica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inicio.</a:t>
            </a:r>
            <a:endParaRPr sz="285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254"/>
              </a:spcBef>
            </a:pP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Reinício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qualquer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tempo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sem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consequencias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graves.</a:t>
            </a:r>
            <a:endParaRPr sz="2850">
              <a:latin typeface="Calibri"/>
              <a:cs typeface="Calibri"/>
            </a:endParaRPr>
          </a:p>
          <a:p>
            <a:pPr marL="33655" algn="ctr">
              <a:lnSpc>
                <a:spcPct val="100000"/>
              </a:lnSpc>
              <a:spcBef>
                <a:spcPts val="254"/>
              </a:spcBef>
            </a:pPr>
            <a:r>
              <a:rPr sz="2850" spc="100" dirty="0">
                <a:solidFill>
                  <a:srgbClr val="212121"/>
                </a:solidFill>
                <a:latin typeface="Calibri"/>
                <a:cs typeface="Calibri"/>
              </a:rPr>
              <a:t>Logs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claros!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25" dirty="0">
                <a:solidFill>
                  <a:srgbClr val="212121"/>
                </a:solidFill>
                <a:latin typeface="Calibri"/>
                <a:cs typeface="Calibri"/>
              </a:rPr>
              <a:t>Mostrar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severidade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dicas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ações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endParaRPr sz="2850">
              <a:latin typeface="Calibri"/>
              <a:cs typeface="Calibri"/>
            </a:endParaRPr>
          </a:p>
          <a:p>
            <a:pPr marR="300990" algn="ctr">
              <a:lnSpc>
                <a:spcPct val="100000"/>
              </a:lnSpc>
              <a:spcBef>
                <a:spcPts val="254"/>
              </a:spcBef>
            </a:pP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serem</a:t>
            </a:r>
            <a:r>
              <a:rPr sz="2850" spc="-11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tomadas.</a:t>
            </a:r>
            <a:endParaRPr sz="2850">
              <a:latin typeface="Calibri"/>
              <a:cs typeface="Calibri"/>
            </a:endParaRPr>
          </a:p>
          <a:p>
            <a:pPr marL="33655" algn="ctr">
              <a:lnSpc>
                <a:spcPct val="100000"/>
              </a:lnSpc>
              <a:spcBef>
                <a:spcPts val="254"/>
              </a:spcBef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Reconhecimento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x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Recordação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-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40" dirty="0">
                <a:solidFill>
                  <a:srgbClr val="212121"/>
                </a:solidFill>
                <a:latin typeface="Calibri"/>
                <a:cs typeface="Calibri"/>
              </a:rPr>
              <a:t>Manter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coerência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entre</a:t>
            </a:r>
            <a:endParaRPr sz="2850">
              <a:latin typeface="Calibri"/>
              <a:cs typeface="Calibri"/>
            </a:endParaRPr>
          </a:p>
          <a:p>
            <a:pPr marR="300990" algn="ctr">
              <a:lnSpc>
                <a:spcPct val="100000"/>
              </a:lnSpc>
              <a:spcBef>
                <a:spcPts val="254"/>
              </a:spcBef>
            </a:pPr>
            <a:r>
              <a:rPr sz="2850" spc="85" dirty="0">
                <a:solidFill>
                  <a:srgbClr val="212121"/>
                </a:solidFill>
                <a:latin typeface="Calibri"/>
                <a:cs typeface="Calibri"/>
              </a:rPr>
              <a:t>as</a:t>
            </a:r>
            <a:r>
              <a:rPr sz="2850" spc="-1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ferramentas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9237" y="2120333"/>
            <a:ext cx="2882900" cy="321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" marR="252729" indent="438150">
              <a:lnSpc>
                <a:spcPct val="151300"/>
              </a:lnSpc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Agenda 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Cultura</a:t>
            </a:r>
            <a:r>
              <a:rPr sz="285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DevOps</a:t>
            </a:r>
            <a:endParaRPr sz="2850">
              <a:latin typeface="Calibri"/>
              <a:cs typeface="Calibri"/>
            </a:endParaRPr>
          </a:p>
          <a:p>
            <a:pPr marL="12700" marR="5080" algn="ctr">
              <a:lnSpc>
                <a:spcPts val="3679"/>
              </a:lnSpc>
              <a:spcBef>
                <a:spcPts val="160"/>
              </a:spcBef>
            </a:pP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Tolerancia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falhas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1B90FF"/>
                </a:solidFill>
                <a:latin typeface="Calibri"/>
                <a:cs typeface="Calibri"/>
              </a:rPr>
              <a:t>Streams  </a:t>
            </a:r>
            <a:r>
              <a:rPr sz="2850" spc="5" dirty="0">
                <a:solidFill>
                  <a:srgbClr val="212121"/>
                </a:solidFill>
                <a:latin typeface="Calibri"/>
                <a:cs typeface="Calibri"/>
              </a:rPr>
              <a:t>Microserviços?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Serverless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8403" rIns="0" bIns="0" rtlCol="0">
            <a:spAutoFit/>
          </a:bodyPr>
          <a:lstStyle/>
          <a:p>
            <a:pPr marL="3441700">
              <a:lnSpc>
                <a:spcPct val="100000"/>
              </a:lnSpc>
            </a:pPr>
            <a:r>
              <a:rPr spc="95" dirty="0"/>
              <a:t>S</a:t>
            </a:r>
            <a:r>
              <a:rPr spc="-190" dirty="0"/>
              <a:t>T</a:t>
            </a:r>
            <a:r>
              <a:rPr spc="-35" dirty="0"/>
              <a:t>R</a:t>
            </a:r>
            <a:r>
              <a:rPr spc="-90" dirty="0"/>
              <a:t>E</a:t>
            </a:r>
            <a:r>
              <a:rPr spc="-220" dirty="0"/>
              <a:t>A</a:t>
            </a:r>
            <a:r>
              <a:rPr spc="-5" dirty="0"/>
              <a:t>M</a:t>
            </a:r>
            <a:r>
              <a:rPr spc="9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038350"/>
            <a:ext cx="9144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553" y="2603500"/>
            <a:ext cx="2069464" cy="752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155" dirty="0"/>
              <a:t>S</a:t>
            </a:r>
            <a:r>
              <a:rPr sz="4550" spc="-295" dirty="0"/>
              <a:t>T</a:t>
            </a:r>
            <a:r>
              <a:rPr sz="4550" spc="-50" dirty="0"/>
              <a:t>R</a:t>
            </a:r>
            <a:r>
              <a:rPr sz="4550" spc="-140" dirty="0"/>
              <a:t>E</a:t>
            </a:r>
            <a:r>
              <a:rPr sz="4550" spc="-340" dirty="0"/>
              <a:t>A</a:t>
            </a:r>
            <a:r>
              <a:rPr sz="4550" spc="5" dirty="0"/>
              <a:t>M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5724525" y="4157662"/>
            <a:ext cx="3876675" cy="0"/>
          </a:xfrm>
          <a:custGeom>
            <a:avLst/>
            <a:gdLst/>
            <a:ahLst/>
            <a:cxnLst/>
            <a:rect l="l" t="t" r="r" b="b"/>
            <a:pathLst>
              <a:path w="3876675">
                <a:moveTo>
                  <a:pt x="0" y="0"/>
                </a:moveTo>
                <a:lnTo>
                  <a:pt x="3876675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157662"/>
            <a:ext cx="5267325" cy="0"/>
          </a:xfrm>
          <a:custGeom>
            <a:avLst/>
            <a:gdLst/>
            <a:ahLst/>
            <a:cxnLst/>
            <a:rect l="l" t="t" r="r" b="b"/>
            <a:pathLst>
              <a:path w="5267325">
                <a:moveTo>
                  <a:pt x="0" y="0"/>
                </a:moveTo>
                <a:lnTo>
                  <a:pt x="5267325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4525" y="4157662"/>
            <a:ext cx="3876675" cy="0"/>
          </a:xfrm>
          <a:custGeom>
            <a:avLst/>
            <a:gdLst/>
            <a:ahLst/>
            <a:cxnLst/>
            <a:rect l="l" t="t" r="r" b="b"/>
            <a:pathLst>
              <a:path w="3876675">
                <a:moveTo>
                  <a:pt x="0" y="0"/>
                </a:moveTo>
                <a:lnTo>
                  <a:pt x="3876675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157662"/>
            <a:ext cx="5267325" cy="0"/>
          </a:xfrm>
          <a:custGeom>
            <a:avLst/>
            <a:gdLst/>
            <a:ahLst/>
            <a:cxnLst/>
            <a:rect l="l" t="t" r="r" b="b"/>
            <a:pathLst>
              <a:path w="5267325">
                <a:moveTo>
                  <a:pt x="0" y="0"/>
                </a:moveTo>
                <a:lnTo>
                  <a:pt x="5267325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475" y="3600450"/>
            <a:ext cx="4500880" cy="154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140" dirty="0">
                <a:solidFill>
                  <a:srgbClr val="212121"/>
                </a:solidFill>
                <a:latin typeface="Calibri"/>
                <a:cs typeface="Calibri"/>
              </a:rPr>
              <a:t>ETL</a:t>
            </a:r>
            <a:r>
              <a:rPr sz="2850" spc="-4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is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dead;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long-live streams</a:t>
            </a:r>
            <a:endParaRPr sz="2850">
              <a:latin typeface="Calibri"/>
              <a:cs typeface="Calibri"/>
            </a:endParaRPr>
          </a:p>
          <a:p>
            <a:pPr marL="12700" marR="803910">
              <a:lnSpc>
                <a:spcPct val="107500"/>
              </a:lnSpc>
              <a:spcBef>
                <a:spcPts val="1120"/>
              </a:spcBef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Demistifying</a:t>
            </a:r>
            <a:r>
              <a:rPr sz="2850" spc="-1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DynamoDB 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Streams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800" y="3784600"/>
            <a:ext cx="2854960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212121"/>
                </a:solidFill>
                <a:latin typeface="Calibri"/>
                <a:cs typeface="Calibri"/>
              </a:rPr>
              <a:t>Neha Narkhede</a:t>
            </a:r>
            <a:r>
              <a:rPr sz="1400" spc="-1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Calibri"/>
                <a:cs typeface="Calibri"/>
              </a:rPr>
              <a:t>(Confluent)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30" dirty="0">
                <a:solidFill>
                  <a:srgbClr val="212121"/>
                </a:solidFill>
                <a:latin typeface="Calibri"/>
                <a:cs typeface="Calibri"/>
              </a:rPr>
              <a:t>Akshat</a:t>
            </a:r>
            <a:r>
              <a:rPr sz="1400" spc="-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212121"/>
                </a:solidFill>
                <a:latin typeface="Calibri"/>
                <a:cs typeface="Calibri"/>
              </a:rPr>
              <a:t>Vig</a:t>
            </a:r>
            <a:r>
              <a:rPr sz="1400" spc="-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212121"/>
                </a:solidFill>
                <a:latin typeface="Calibri"/>
                <a:cs typeface="Calibri"/>
              </a:rPr>
              <a:t>(Amazon),</a:t>
            </a:r>
            <a:r>
              <a:rPr sz="1400" spc="-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212121"/>
                </a:solidFill>
                <a:latin typeface="Calibri"/>
                <a:cs typeface="Calibri"/>
              </a:rPr>
              <a:t>Khawaja</a:t>
            </a:r>
            <a:r>
              <a:rPr sz="1400" spc="-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212121"/>
                </a:solidFill>
                <a:latin typeface="Calibri"/>
                <a:cs typeface="Calibri"/>
              </a:rPr>
              <a:t>Shams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800" y="4860925"/>
            <a:ext cx="74993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12121"/>
                </a:solidFill>
                <a:latin typeface="Calibri"/>
                <a:cs typeface="Calibri"/>
              </a:rPr>
              <a:t>(</a:t>
            </a:r>
            <a:r>
              <a:rPr sz="1400" spc="-35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400" spc="60" dirty="0">
                <a:solidFill>
                  <a:srgbClr val="212121"/>
                </a:solidFill>
                <a:latin typeface="Calibri"/>
                <a:cs typeface="Calibri"/>
              </a:rPr>
              <a:t>m</a:t>
            </a:r>
            <a:r>
              <a:rPr sz="1400" spc="55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1400" spc="50" dirty="0">
                <a:solidFill>
                  <a:srgbClr val="212121"/>
                </a:solidFill>
                <a:latin typeface="Calibri"/>
                <a:cs typeface="Calibri"/>
              </a:rPr>
              <a:t>z</a:t>
            </a:r>
            <a:r>
              <a:rPr sz="1400" spc="30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sz="1400" spc="5" dirty="0">
                <a:solidFill>
                  <a:srgbClr val="212121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5375" y="1000125"/>
            <a:ext cx="7877175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61797" y="5025199"/>
            <a:ext cx="6278245" cy="143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4" marR="112395" algn="ctr">
              <a:lnSpc>
                <a:spcPct val="107500"/>
              </a:lnSpc>
            </a:pP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Custo operacional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alto.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(lento</a:t>
            </a:r>
            <a:r>
              <a:rPr sz="2850" spc="-4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pesado) </a:t>
            </a:r>
            <a:r>
              <a:rPr sz="285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Processamento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em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batch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55" dirty="0">
                <a:solidFill>
                  <a:srgbClr val="212121"/>
                </a:solidFill>
                <a:latin typeface="Calibri"/>
                <a:cs typeface="Calibri"/>
              </a:rPr>
              <a:t>!=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tempo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real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850" spc="110" dirty="0">
                <a:solidFill>
                  <a:srgbClr val="212121"/>
                </a:solidFill>
                <a:latin typeface="Calibri"/>
                <a:cs typeface="Calibri"/>
              </a:rPr>
              <a:t>É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preciso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definir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um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schema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previamente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51175" marR="5080" indent="-3039110">
              <a:lnSpc>
                <a:spcPts val="4350"/>
              </a:lnSpc>
            </a:pPr>
            <a:r>
              <a:rPr spc="-70" dirty="0"/>
              <a:t>TEMOS</a:t>
            </a:r>
            <a:r>
              <a:rPr spc="-365" dirty="0"/>
              <a:t> </a:t>
            </a:r>
            <a:r>
              <a:rPr spc="-65" dirty="0"/>
              <a:t>ACESSO</a:t>
            </a:r>
            <a:r>
              <a:rPr spc="-365" dirty="0"/>
              <a:t> </a:t>
            </a:r>
            <a:r>
              <a:rPr spc="-85" dirty="0"/>
              <a:t>AOS</a:t>
            </a:r>
            <a:r>
              <a:rPr spc="-365" dirty="0"/>
              <a:t> </a:t>
            </a:r>
            <a:r>
              <a:rPr spc="-80" dirty="0"/>
              <a:t>VIDEOS</a:t>
            </a:r>
            <a:r>
              <a:rPr spc="-365" dirty="0"/>
              <a:t> </a:t>
            </a:r>
            <a:r>
              <a:rPr spc="-90" dirty="0"/>
              <a:t>DE</a:t>
            </a:r>
            <a:r>
              <a:rPr spc="-365" dirty="0"/>
              <a:t> </a:t>
            </a:r>
            <a:r>
              <a:rPr u="heavy" spc="-114" dirty="0"/>
              <a:t>TODAS</a:t>
            </a:r>
            <a:r>
              <a:rPr u="heavy" spc="-365" dirty="0"/>
              <a:t> </a:t>
            </a:r>
            <a:r>
              <a:rPr spc="-75" dirty="0"/>
              <a:t>AS  </a:t>
            </a:r>
            <a:r>
              <a:rPr spc="-100" dirty="0"/>
              <a:t>PALESTRAS</a:t>
            </a:r>
          </a:p>
        </p:txBody>
      </p:sp>
      <p:sp>
        <p:nvSpPr>
          <p:cNvPr id="3" name="object 3"/>
          <p:cNvSpPr/>
          <p:nvPr/>
        </p:nvSpPr>
        <p:spPr>
          <a:xfrm>
            <a:off x="3381375" y="24288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0" y="57150"/>
                </a:lnTo>
                <a:lnTo>
                  <a:pt x="1046" y="45736"/>
                </a:lnTo>
                <a:lnTo>
                  <a:pt x="25540" y="9443"/>
                </a:lnTo>
                <a:lnTo>
                  <a:pt x="57150" y="0"/>
                </a:lnTo>
                <a:lnTo>
                  <a:pt x="68553" y="1052"/>
                </a:lnTo>
                <a:lnTo>
                  <a:pt x="104884" y="25552"/>
                </a:lnTo>
                <a:lnTo>
                  <a:pt x="114300" y="57150"/>
                </a:lnTo>
                <a:lnTo>
                  <a:pt x="113253" y="68563"/>
                </a:lnTo>
                <a:lnTo>
                  <a:pt x="88759" y="104856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2325" y="28956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0" y="57150"/>
                </a:lnTo>
                <a:lnTo>
                  <a:pt x="1046" y="45736"/>
                </a:lnTo>
                <a:lnTo>
                  <a:pt x="25540" y="9443"/>
                </a:lnTo>
                <a:lnTo>
                  <a:pt x="57150" y="0"/>
                </a:lnTo>
                <a:lnTo>
                  <a:pt x="68553" y="1052"/>
                </a:lnTo>
                <a:lnTo>
                  <a:pt x="104884" y="25552"/>
                </a:lnTo>
                <a:lnTo>
                  <a:pt x="114300" y="57150"/>
                </a:lnTo>
                <a:lnTo>
                  <a:pt x="113253" y="68563"/>
                </a:lnTo>
                <a:lnTo>
                  <a:pt x="88759" y="104856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4906" y="2205799"/>
            <a:ext cx="301180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415">
              <a:lnSpc>
                <a:spcPct val="107500"/>
              </a:lnSpc>
            </a:pP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Por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tempo</a:t>
            </a:r>
            <a:r>
              <a:rPr sz="2850" spc="-2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limitado  </a:t>
            </a:r>
            <a:r>
              <a:rPr sz="2850" spc="85" dirty="0">
                <a:solidFill>
                  <a:srgbClr val="212121"/>
                </a:solidFill>
                <a:latin typeface="Calibri"/>
                <a:cs typeface="Calibri"/>
              </a:rPr>
              <a:t>Para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até </a:t>
            </a: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30</a:t>
            </a:r>
            <a:r>
              <a:rPr sz="2850" spc="-3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pessoas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2750" y="3333750"/>
            <a:ext cx="4162425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1675" y="1704975"/>
            <a:ext cx="611505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09625"/>
            <a:ext cx="91440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16156" y="4867275"/>
            <a:ext cx="5569585" cy="178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Processamento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dos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dados</a:t>
            </a:r>
            <a:r>
              <a:rPr sz="2850" spc="-3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historicos</a:t>
            </a:r>
            <a:endParaRPr sz="2850">
              <a:latin typeface="Calibri"/>
              <a:cs typeface="Calibri"/>
            </a:endParaRPr>
          </a:p>
          <a:p>
            <a:pPr marR="335915" algn="ctr">
              <a:lnSpc>
                <a:spcPct val="100000"/>
              </a:lnSpc>
              <a:spcBef>
                <a:spcPts val="1755"/>
              </a:spcBef>
            </a:pPr>
            <a:r>
              <a:rPr sz="2850" spc="-5" dirty="0">
                <a:solidFill>
                  <a:srgbClr val="212121"/>
                </a:solidFill>
                <a:latin typeface="Calibri"/>
                <a:cs typeface="Calibri"/>
              </a:rPr>
              <a:t>+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55"/>
              </a:spcBef>
            </a:pP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Processamento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real-time</a:t>
            </a:r>
            <a:r>
              <a:rPr sz="2850" spc="-2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reativo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704975"/>
            <a:ext cx="7324725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9237" y="2120333"/>
            <a:ext cx="2882900" cy="321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" marR="252729" indent="438150">
              <a:lnSpc>
                <a:spcPct val="151300"/>
              </a:lnSpc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Agenda 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Cultura</a:t>
            </a:r>
            <a:r>
              <a:rPr sz="285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DevOps</a:t>
            </a:r>
            <a:endParaRPr sz="2850">
              <a:latin typeface="Calibri"/>
              <a:cs typeface="Calibri"/>
            </a:endParaRPr>
          </a:p>
          <a:p>
            <a:pPr marL="12700" marR="5080" algn="ctr">
              <a:lnSpc>
                <a:spcPts val="3679"/>
              </a:lnSpc>
              <a:spcBef>
                <a:spcPts val="160"/>
              </a:spcBef>
            </a:pP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Tolerancia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falhas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Streams  </a:t>
            </a:r>
            <a:r>
              <a:rPr sz="2850" spc="5" dirty="0">
                <a:solidFill>
                  <a:srgbClr val="1B90FF"/>
                </a:solidFill>
                <a:latin typeface="Calibri"/>
                <a:cs typeface="Calibri"/>
              </a:rPr>
              <a:t>Microserviços?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Serverless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8403" rIns="0" bIns="0" rtlCol="0">
            <a:spAutoFit/>
          </a:bodyPr>
          <a:lstStyle/>
          <a:p>
            <a:pPr marL="2881630">
              <a:lnSpc>
                <a:spcPct val="100000"/>
              </a:lnSpc>
            </a:pPr>
            <a:r>
              <a:rPr spc="-5" dirty="0"/>
              <a:t>M</a:t>
            </a:r>
            <a:r>
              <a:rPr spc="5" dirty="0"/>
              <a:t>I</a:t>
            </a:r>
            <a:r>
              <a:rPr spc="-105" dirty="0"/>
              <a:t>C</a:t>
            </a:r>
            <a:r>
              <a:rPr spc="-35" dirty="0"/>
              <a:t>R</a:t>
            </a:r>
            <a:r>
              <a:rPr spc="-85" dirty="0"/>
              <a:t>O</a:t>
            </a:r>
            <a:r>
              <a:rPr spc="95" dirty="0"/>
              <a:t>S</a:t>
            </a:r>
            <a:r>
              <a:rPr spc="-90" dirty="0"/>
              <a:t>E</a:t>
            </a:r>
            <a:r>
              <a:rPr spc="-35" dirty="0"/>
              <a:t>R</a:t>
            </a:r>
            <a:r>
              <a:rPr spc="-245" dirty="0"/>
              <a:t>V</a:t>
            </a:r>
            <a:r>
              <a:rPr spc="5" dirty="0"/>
              <a:t>I</a:t>
            </a:r>
            <a:r>
              <a:rPr spc="-105" dirty="0"/>
              <a:t>Ç</a:t>
            </a:r>
            <a:r>
              <a:rPr spc="-85" dirty="0"/>
              <a:t>O</a:t>
            </a:r>
            <a:r>
              <a:rPr spc="9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495550" y="2038350"/>
            <a:ext cx="5076825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1088" y="2603500"/>
            <a:ext cx="4176395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5" dirty="0"/>
              <a:t>M</a:t>
            </a:r>
            <a:r>
              <a:rPr sz="4550" spc="15" dirty="0"/>
              <a:t>I</a:t>
            </a:r>
            <a:r>
              <a:rPr sz="4550" spc="-160" dirty="0"/>
              <a:t>C</a:t>
            </a:r>
            <a:r>
              <a:rPr sz="4550" spc="-50" dirty="0"/>
              <a:t>R</a:t>
            </a:r>
            <a:r>
              <a:rPr sz="4550" spc="-130" dirty="0"/>
              <a:t>O</a:t>
            </a:r>
            <a:r>
              <a:rPr sz="4550" spc="155" dirty="0"/>
              <a:t>S</a:t>
            </a:r>
            <a:r>
              <a:rPr sz="4550" spc="-140" dirty="0"/>
              <a:t>E</a:t>
            </a:r>
            <a:r>
              <a:rPr sz="4550" spc="-50" dirty="0"/>
              <a:t>R</a:t>
            </a:r>
            <a:r>
              <a:rPr sz="4550" spc="-390" dirty="0"/>
              <a:t>V</a:t>
            </a:r>
            <a:r>
              <a:rPr sz="4550" spc="15" dirty="0"/>
              <a:t>I</a:t>
            </a:r>
            <a:r>
              <a:rPr sz="4550" spc="-160" dirty="0"/>
              <a:t>Ç</a:t>
            </a:r>
            <a:r>
              <a:rPr sz="4550" spc="-130" dirty="0"/>
              <a:t>O</a:t>
            </a:r>
            <a:r>
              <a:rPr sz="4550" spc="155" dirty="0"/>
              <a:t>S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7753350" y="4624387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8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624387"/>
            <a:ext cx="7296150" cy="0"/>
          </a:xfrm>
          <a:custGeom>
            <a:avLst/>
            <a:gdLst/>
            <a:ahLst/>
            <a:cxnLst/>
            <a:rect l="l" t="t" r="r" b="b"/>
            <a:pathLst>
              <a:path w="7296150">
                <a:moveTo>
                  <a:pt x="0" y="0"/>
                </a:moveTo>
                <a:lnTo>
                  <a:pt x="72961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53350" y="4624387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8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624387"/>
            <a:ext cx="7296150" cy="0"/>
          </a:xfrm>
          <a:custGeom>
            <a:avLst/>
            <a:gdLst/>
            <a:ahLst/>
            <a:cxnLst/>
            <a:rect l="l" t="t" r="r" b="b"/>
            <a:pathLst>
              <a:path w="7296150">
                <a:moveTo>
                  <a:pt x="0" y="0"/>
                </a:moveTo>
                <a:lnTo>
                  <a:pt x="72961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5475" y="3567874"/>
            <a:ext cx="655129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500"/>
              </a:lnSpc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Autonomous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Operations: </a:t>
            </a:r>
            <a:r>
              <a:rPr sz="2850" spc="5" dirty="0">
                <a:solidFill>
                  <a:srgbClr val="212121"/>
                </a:solidFill>
                <a:latin typeface="Calibri"/>
                <a:cs typeface="Calibri"/>
              </a:rPr>
              <a:t>Microservices,</a:t>
            </a:r>
            <a:r>
              <a:rPr sz="2850" spc="-2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90" dirty="0">
                <a:solidFill>
                  <a:srgbClr val="212121"/>
                </a:solidFill>
                <a:latin typeface="Calibri"/>
                <a:cs typeface="Calibri"/>
              </a:rPr>
              <a:t>ML 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850" spc="-1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35" dirty="0">
                <a:solidFill>
                  <a:srgbClr val="212121"/>
                </a:solidFill>
                <a:latin typeface="Calibri"/>
                <a:cs typeface="Calibri"/>
              </a:rPr>
              <a:t>AI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1625" y="3784600"/>
            <a:ext cx="90043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212121"/>
                </a:solidFill>
                <a:latin typeface="Calibri"/>
                <a:cs typeface="Calibri"/>
              </a:rPr>
              <a:t>Rob</a:t>
            </a:r>
            <a:r>
              <a:rPr sz="140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35" dirty="0">
                <a:solidFill>
                  <a:srgbClr val="212121"/>
                </a:solidFill>
                <a:latin typeface="Calibri"/>
                <a:cs typeface="Calibri"/>
              </a:rPr>
              <a:t>Harrop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1625" y="4251325"/>
            <a:ext cx="74549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5" dirty="0">
                <a:solidFill>
                  <a:srgbClr val="212121"/>
                </a:solidFill>
                <a:latin typeface="Calibri"/>
                <a:cs typeface="Calibri"/>
              </a:rPr>
              <a:t>(SkipJaq)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75" y="4676775"/>
            <a:ext cx="499935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0" dirty="0">
                <a:solidFill>
                  <a:srgbClr val="212121"/>
                </a:solidFill>
                <a:latin typeface="Calibri"/>
                <a:cs typeface="Calibri"/>
              </a:rPr>
              <a:t>What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Comes </a:t>
            </a: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After</a:t>
            </a:r>
            <a:r>
              <a:rPr sz="2850" spc="-2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212121"/>
                </a:solidFill>
                <a:latin typeface="Calibri"/>
                <a:cs typeface="Calibri"/>
              </a:rPr>
              <a:t>Microservices?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1625" y="4860925"/>
            <a:ext cx="149415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212121"/>
                </a:solidFill>
                <a:latin typeface="Calibri"/>
                <a:cs typeface="Calibri"/>
              </a:rPr>
              <a:t>Matt 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Ranney</a:t>
            </a:r>
            <a:r>
              <a:rPr sz="1400" spc="-1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Calibri"/>
                <a:cs typeface="Calibri"/>
              </a:rPr>
              <a:t>(Uber)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130" y="3148774"/>
            <a:ext cx="7659370" cy="143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945" marR="5080" indent="-309880">
              <a:lnSpc>
                <a:spcPct val="107500"/>
              </a:lnSpc>
            </a:pPr>
            <a:r>
              <a:rPr sz="2850" spc="-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212121"/>
                </a:solidFill>
                <a:latin typeface="Calibri"/>
                <a:cs typeface="Calibri"/>
              </a:rPr>
              <a:t>fato,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são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uma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alternativa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bastante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interessante 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Adotada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amplamente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com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sucesso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por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muitas</a:t>
            </a:r>
            <a:endParaRPr sz="2850">
              <a:latin typeface="Calibri"/>
              <a:cs typeface="Calibri"/>
            </a:endParaRPr>
          </a:p>
          <a:p>
            <a:pPr marR="335280" algn="ctr">
              <a:lnSpc>
                <a:spcPct val="100000"/>
              </a:lnSpc>
              <a:spcBef>
                <a:spcPts val="254"/>
              </a:spcBef>
            </a:pP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organizações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828" rIns="0" bIns="0" rtlCol="0">
            <a:spAutoFit/>
          </a:bodyPr>
          <a:lstStyle/>
          <a:p>
            <a:pPr marL="3896995">
              <a:lnSpc>
                <a:spcPct val="100000"/>
              </a:lnSpc>
            </a:pPr>
            <a:r>
              <a:rPr b="0" spc="80" dirty="0">
                <a:latin typeface="Calibri"/>
                <a:cs typeface="Calibri"/>
              </a:rPr>
              <a:t>m</a:t>
            </a:r>
            <a:r>
              <a:rPr b="0" spc="90" dirty="0">
                <a:latin typeface="Calibri"/>
                <a:cs typeface="Calibri"/>
              </a:rPr>
              <a:t>a</a:t>
            </a:r>
            <a:r>
              <a:rPr b="0" spc="75" dirty="0">
                <a:latin typeface="Calibri"/>
                <a:cs typeface="Calibri"/>
              </a:rPr>
              <a:t>s</a:t>
            </a:r>
            <a:r>
              <a:rPr b="0" spc="-15" dirty="0">
                <a:latin typeface="Calibri"/>
                <a:cs typeface="Calibri"/>
              </a:rPr>
              <a:t>...</a:t>
            </a:r>
          </a:p>
        </p:txBody>
      </p:sp>
      <p:sp>
        <p:nvSpPr>
          <p:cNvPr id="3" name="object 3"/>
          <p:cNvSpPr/>
          <p:nvPr/>
        </p:nvSpPr>
        <p:spPr>
          <a:xfrm>
            <a:off x="800100" y="1457325"/>
            <a:ext cx="8467725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207" y="2181225"/>
            <a:ext cx="8776970" cy="297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5280" algn="ctr">
              <a:lnSpc>
                <a:spcPct val="100000"/>
              </a:lnSpc>
            </a:pPr>
            <a:r>
              <a:rPr sz="2850" b="1" spc="-60" dirty="0">
                <a:solidFill>
                  <a:srgbClr val="212121"/>
                </a:solidFill>
                <a:latin typeface="Trebuchet MS"/>
                <a:cs typeface="Trebuchet MS"/>
              </a:rPr>
              <a:t>DESAFIOS</a:t>
            </a:r>
            <a:endParaRPr sz="2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Catalogo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229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serviços?</a:t>
            </a:r>
            <a:endParaRPr sz="2850">
              <a:latin typeface="Calibri"/>
              <a:cs typeface="Calibri"/>
            </a:endParaRPr>
          </a:p>
          <a:p>
            <a:pPr marL="2804795" marR="2797175" indent="1013460">
              <a:lnSpc>
                <a:spcPts val="3679"/>
              </a:lnSpc>
              <a:spcBef>
                <a:spcPts val="160"/>
              </a:spcBef>
            </a:pP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Tracing 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Gestão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229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80" dirty="0">
                <a:solidFill>
                  <a:srgbClr val="212121"/>
                </a:solidFill>
                <a:latin typeface="Calibri"/>
                <a:cs typeface="Calibri"/>
              </a:rPr>
              <a:t>mudanças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Inclusão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novas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funcionalidades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(Quando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afetam</a:t>
            </a:r>
            <a:r>
              <a:rPr sz="2850" spc="-6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varios</a:t>
            </a:r>
            <a:endParaRPr sz="2850">
              <a:latin typeface="Calibri"/>
              <a:cs typeface="Calibri"/>
            </a:endParaRPr>
          </a:p>
          <a:p>
            <a:pPr marR="335280" algn="ctr">
              <a:lnSpc>
                <a:spcPct val="100000"/>
              </a:lnSpc>
              <a:spcBef>
                <a:spcPts val="254"/>
              </a:spcBef>
            </a:pP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serviços)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446" y="2419350"/>
            <a:ext cx="8654415" cy="250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5915" algn="ctr">
              <a:lnSpc>
                <a:spcPct val="100000"/>
              </a:lnSpc>
            </a:pPr>
            <a:r>
              <a:rPr sz="2850" b="1" spc="-105" dirty="0">
                <a:solidFill>
                  <a:srgbClr val="212121"/>
                </a:solidFill>
                <a:latin typeface="Trebuchet MS"/>
                <a:cs typeface="Trebuchet MS"/>
              </a:rPr>
              <a:t>AINDA</a:t>
            </a:r>
            <a:r>
              <a:rPr sz="2850" b="1" spc="-3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195" dirty="0">
                <a:solidFill>
                  <a:srgbClr val="212121"/>
                </a:solidFill>
                <a:latin typeface="Trebuchet MS"/>
                <a:cs typeface="Trebuchet MS"/>
              </a:rPr>
              <a:t>FALTA</a:t>
            </a:r>
            <a:endParaRPr sz="2850">
              <a:latin typeface="Trebuchet MS"/>
              <a:cs typeface="Trebuchet MS"/>
            </a:endParaRPr>
          </a:p>
          <a:p>
            <a:pPr marL="12700" marR="5080" indent="1318260">
              <a:lnSpc>
                <a:spcPct val="107500"/>
              </a:lnSpc>
              <a:spcBef>
                <a:spcPts val="1345"/>
              </a:spcBef>
            </a:pP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Possibilidade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testar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com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dados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reais 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"Maven"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para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serviços.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(Ter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200" dirty="0">
                <a:solidFill>
                  <a:srgbClr val="212121"/>
                </a:solidFill>
                <a:latin typeface="Calibri"/>
                <a:cs typeface="Calibri"/>
              </a:rPr>
              <a:t>1M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serviços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deveria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mesmo</a:t>
            </a:r>
            <a:endParaRPr sz="2850">
              <a:latin typeface="Calibri"/>
              <a:cs typeface="Calibri"/>
            </a:endParaRPr>
          </a:p>
          <a:p>
            <a:pPr marL="1402715" marR="1395095" indent="1576705">
              <a:lnSpc>
                <a:spcPts val="3679"/>
              </a:lnSpc>
              <a:spcBef>
                <a:spcPts val="160"/>
              </a:spcBef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 </a:t>
            </a:r>
            <a:r>
              <a:rPr sz="2850" spc="-5" dirty="0">
                <a:solidFill>
                  <a:srgbClr val="212121"/>
                </a:solidFill>
                <a:latin typeface="Calibri"/>
                <a:cs typeface="Calibri"/>
              </a:rPr>
              <a:t>ter </a:t>
            </a: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10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ou 1K)  Ferramentas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rastreio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mais</a:t>
            </a:r>
            <a:r>
              <a:rPr sz="2850" spc="-4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maduras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790575"/>
            <a:ext cx="904875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8253" rIns="0" bIns="0" rtlCol="0">
            <a:spAutoFit/>
          </a:bodyPr>
          <a:lstStyle/>
          <a:p>
            <a:pPr marL="1845945">
              <a:lnSpc>
                <a:spcPct val="100000"/>
              </a:lnSpc>
            </a:pPr>
            <a:r>
              <a:rPr sz="4550" spc="-105" dirty="0"/>
              <a:t>CAMISETAS</a:t>
            </a:r>
            <a:r>
              <a:rPr sz="4550" spc="-520" dirty="0"/>
              <a:t> </a:t>
            </a:r>
            <a:r>
              <a:rPr sz="4550" spc="-30" dirty="0"/>
              <a:t>NERDS</a:t>
            </a:r>
            <a:endParaRPr sz="4550"/>
          </a:p>
        </p:txBody>
      </p:sp>
      <p:sp>
        <p:nvSpPr>
          <p:cNvPr id="4" name="object 4"/>
          <p:cNvSpPr/>
          <p:nvPr/>
        </p:nvSpPr>
        <p:spPr>
          <a:xfrm>
            <a:off x="7477125" y="790575"/>
            <a:ext cx="904875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695" y="2206625"/>
            <a:ext cx="8447405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700" b="1" spc="-145" dirty="0">
                <a:solidFill>
                  <a:srgbClr val="212121"/>
                </a:solidFill>
                <a:latin typeface="Trebuchet MS"/>
                <a:cs typeface="Trebuchet MS"/>
              </a:rPr>
              <a:t>PARA</a:t>
            </a:r>
            <a:r>
              <a:rPr sz="3700" b="1" spc="-3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3700" b="1" spc="-80" dirty="0">
                <a:solidFill>
                  <a:srgbClr val="212121"/>
                </a:solidFill>
                <a:latin typeface="Trebuchet MS"/>
                <a:cs typeface="Trebuchet MS"/>
              </a:rPr>
              <a:t>QUEM</a:t>
            </a:r>
            <a:r>
              <a:rPr sz="3700" b="1" spc="-3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3700" b="1" spc="-100" dirty="0">
                <a:solidFill>
                  <a:srgbClr val="212121"/>
                </a:solidFill>
                <a:latin typeface="Trebuchet MS"/>
                <a:cs typeface="Trebuchet MS"/>
              </a:rPr>
              <a:t>FIZER</a:t>
            </a:r>
            <a:r>
              <a:rPr sz="3700" b="1" spc="-3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3700" b="1" spc="-90" dirty="0">
                <a:solidFill>
                  <a:srgbClr val="212121"/>
                </a:solidFill>
                <a:latin typeface="Trebuchet MS"/>
                <a:cs typeface="Trebuchet MS"/>
              </a:rPr>
              <a:t>PERGUNTAS</a:t>
            </a:r>
            <a:r>
              <a:rPr sz="3700" b="1" spc="-3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3700" b="1" spc="-195" dirty="0">
                <a:solidFill>
                  <a:srgbClr val="212121"/>
                </a:solidFill>
                <a:latin typeface="Trebuchet MS"/>
                <a:cs typeface="Trebuchet MS"/>
              </a:rPr>
              <a:t>AO</a:t>
            </a:r>
            <a:r>
              <a:rPr sz="3700" b="1" spc="-3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3700" b="1" spc="-125" dirty="0">
                <a:solidFill>
                  <a:srgbClr val="212121"/>
                </a:solidFill>
                <a:latin typeface="Trebuchet MS"/>
                <a:cs typeface="Trebuchet MS"/>
              </a:rPr>
              <a:t>FINAL*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0450" y="3143250"/>
            <a:ext cx="28575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2864" y="6229350"/>
            <a:ext cx="8752840" cy="475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1" spc="-60" dirty="0">
                <a:solidFill>
                  <a:srgbClr val="212121"/>
                </a:solidFill>
                <a:latin typeface="Trebuchet MS"/>
                <a:cs typeface="Trebuchet MS"/>
              </a:rPr>
              <a:t>*DIRECIONADAS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22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dirty="0">
                <a:solidFill>
                  <a:srgbClr val="212121"/>
                </a:solidFill>
                <a:latin typeface="Trebuchet MS"/>
                <a:cs typeface="Trebuchet MS"/>
              </a:rPr>
              <a:t>MIM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75" dirty="0">
                <a:solidFill>
                  <a:srgbClr val="212121"/>
                </a:solidFill>
                <a:latin typeface="Trebuchet MS"/>
                <a:cs typeface="Trebuchet MS"/>
              </a:rPr>
              <a:t>OU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114" dirty="0">
                <a:solidFill>
                  <a:srgbClr val="212121"/>
                </a:solidFill>
                <a:latin typeface="Trebuchet MS"/>
                <a:cs typeface="Trebuchet MS"/>
              </a:rPr>
              <a:t>PARA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5" dirty="0">
                <a:solidFill>
                  <a:srgbClr val="212121"/>
                </a:solidFill>
                <a:latin typeface="Trebuchet MS"/>
                <a:cs typeface="Trebuchet MS"/>
              </a:rPr>
              <a:t>OS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95" dirty="0">
                <a:solidFill>
                  <a:srgbClr val="212121"/>
                </a:solidFill>
                <a:latin typeface="Trebuchet MS"/>
                <a:cs typeface="Trebuchet MS"/>
              </a:rPr>
              <a:t>COLEGAS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70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2850" b="1" spc="-2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850" b="1" spc="-85" dirty="0">
                <a:solidFill>
                  <a:srgbClr val="212121"/>
                </a:solidFill>
                <a:latin typeface="Trebuchet MS"/>
                <a:cs typeface="Trebuchet MS"/>
              </a:rPr>
              <a:t>BLOCO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9237" y="2120333"/>
            <a:ext cx="2882900" cy="321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" marR="252729" indent="438150">
              <a:lnSpc>
                <a:spcPct val="151300"/>
              </a:lnSpc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Agenda 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Cultura</a:t>
            </a:r>
            <a:r>
              <a:rPr sz="285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DevOps</a:t>
            </a:r>
            <a:endParaRPr sz="2850">
              <a:latin typeface="Calibri"/>
              <a:cs typeface="Calibri"/>
            </a:endParaRPr>
          </a:p>
          <a:p>
            <a:pPr marL="12700" marR="5080" algn="ctr">
              <a:lnSpc>
                <a:spcPts val="3679"/>
              </a:lnSpc>
              <a:spcBef>
                <a:spcPts val="160"/>
              </a:spcBef>
            </a:pP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Tolerancia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falhas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Streams  </a:t>
            </a:r>
            <a:r>
              <a:rPr sz="2850" spc="5" dirty="0">
                <a:solidFill>
                  <a:srgbClr val="212121"/>
                </a:solidFill>
                <a:latin typeface="Calibri"/>
                <a:cs typeface="Calibri"/>
              </a:rPr>
              <a:t>Microserviços?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50" spc="45" dirty="0">
                <a:solidFill>
                  <a:srgbClr val="1B90FF"/>
                </a:solidFill>
                <a:latin typeface="Calibri"/>
                <a:cs typeface="Calibri"/>
              </a:rPr>
              <a:t>Serverless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8403" rIns="0" bIns="0" rtlCol="0">
            <a:spAutoFit/>
          </a:bodyPr>
          <a:lstStyle/>
          <a:p>
            <a:pPr marL="3186430">
              <a:lnSpc>
                <a:spcPct val="100000"/>
              </a:lnSpc>
            </a:pPr>
            <a:r>
              <a:rPr spc="95" dirty="0"/>
              <a:t>S</a:t>
            </a:r>
            <a:r>
              <a:rPr spc="-90" dirty="0"/>
              <a:t>E</a:t>
            </a:r>
            <a:r>
              <a:rPr spc="-35" dirty="0"/>
              <a:t>R</a:t>
            </a:r>
            <a:r>
              <a:rPr spc="-245" dirty="0"/>
              <a:t>V</a:t>
            </a:r>
            <a:r>
              <a:rPr spc="-90" dirty="0"/>
              <a:t>E</a:t>
            </a:r>
            <a:r>
              <a:rPr spc="-35" dirty="0"/>
              <a:t>R</a:t>
            </a:r>
            <a:r>
              <a:rPr spc="-145" dirty="0"/>
              <a:t>L</a:t>
            </a:r>
            <a:r>
              <a:rPr spc="-90" dirty="0"/>
              <a:t>E</a:t>
            </a:r>
            <a:r>
              <a:rPr spc="95" dirty="0"/>
              <a:t>SS</a:t>
            </a:r>
          </a:p>
        </p:txBody>
      </p:sp>
      <p:sp>
        <p:nvSpPr>
          <p:cNvPr id="3" name="object 3"/>
          <p:cNvSpPr/>
          <p:nvPr/>
        </p:nvSpPr>
        <p:spPr>
          <a:xfrm>
            <a:off x="3248025" y="2038350"/>
            <a:ext cx="3571875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553" y="2603500"/>
            <a:ext cx="2069464" cy="693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155" dirty="0"/>
              <a:t>S</a:t>
            </a:r>
            <a:r>
              <a:rPr sz="4550" spc="-295" dirty="0"/>
              <a:t>T</a:t>
            </a:r>
            <a:r>
              <a:rPr sz="4550" spc="-50" dirty="0"/>
              <a:t>R</a:t>
            </a:r>
            <a:r>
              <a:rPr sz="4550" spc="-140" dirty="0"/>
              <a:t>E</a:t>
            </a:r>
            <a:r>
              <a:rPr sz="4550" spc="-340" dirty="0"/>
              <a:t>A</a:t>
            </a:r>
            <a:r>
              <a:rPr sz="4550" spc="5" dirty="0"/>
              <a:t>M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7362825" y="4157662"/>
            <a:ext cx="2219325" cy="0"/>
          </a:xfrm>
          <a:custGeom>
            <a:avLst/>
            <a:gdLst/>
            <a:ahLst/>
            <a:cxnLst/>
            <a:rect l="l" t="t" r="r" b="b"/>
            <a:pathLst>
              <a:path w="2219325">
                <a:moveTo>
                  <a:pt x="0" y="0"/>
                </a:moveTo>
                <a:lnTo>
                  <a:pt x="2219325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4157662"/>
            <a:ext cx="6886575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575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62825" y="4157662"/>
            <a:ext cx="2219325" cy="0"/>
          </a:xfrm>
          <a:custGeom>
            <a:avLst/>
            <a:gdLst/>
            <a:ahLst/>
            <a:cxnLst/>
            <a:rect l="l" t="t" r="r" b="b"/>
            <a:pathLst>
              <a:path w="2219325">
                <a:moveTo>
                  <a:pt x="0" y="0"/>
                </a:moveTo>
                <a:lnTo>
                  <a:pt x="2219325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50" y="4157662"/>
            <a:ext cx="6886575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575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4525" y="3600450"/>
            <a:ext cx="654304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Serverless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meets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10" dirty="0">
                <a:solidFill>
                  <a:srgbClr val="212121"/>
                </a:solidFill>
                <a:latin typeface="Calibri"/>
                <a:cs typeface="Calibri"/>
              </a:rPr>
              <a:t>SaaS: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Ultimate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25" dirty="0">
                <a:solidFill>
                  <a:srgbClr val="212121"/>
                </a:solidFill>
                <a:latin typeface="Calibri"/>
                <a:cs typeface="Calibri"/>
              </a:rPr>
              <a:t>Match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1100" y="3784600"/>
            <a:ext cx="187833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5" dirty="0">
                <a:solidFill>
                  <a:srgbClr val="212121"/>
                </a:solidFill>
                <a:latin typeface="Calibri"/>
                <a:cs typeface="Calibri"/>
              </a:rPr>
              <a:t>Tod </a:t>
            </a:r>
            <a:r>
              <a:rPr sz="1400" spc="35" dirty="0">
                <a:solidFill>
                  <a:srgbClr val="212121"/>
                </a:solidFill>
                <a:latin typeface="Calibri"/>
                <a:cs typeface="Calibri"/>
              </a:rPr>
              <a:t>Golding</a:t>
            </a:r>
            <a:r>
              <a:rPr sz="1400" spc="-1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Calibri"/>
                <a:cs typeface="Calibri"/>
              </a:rPr>
              <a:t>(AWSCloud)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525" y="4210050"/>
            <a:ext cx="499935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40" dirty="0">
                <a:solidFill>
                  <a:srgbClr val="212121"/>
                </a:solidFill>
                <a:latin typeface="Calibri"/>
                <a:cs typeface="Calibri"/>
              </a:rPr>
              <a:t>What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Comes </a:t>
            </a:r>
            <a:r>
              <a:rPr sz="2850" spc="-30" dirty="0">
                <a:solidFill>
                  <a:srgbClr val="212121"/>
                </a:solidFill>
                <a:latin typeface="Calibri"/>
                <a:cs typeface="Calibri"/>
              </a:rPr>
              <a:t>After</a:t>
            </a:r>
            <a:r>
              <a:rPr sz="2850" spc="-2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212121"/>
                </a:solidFill>
                <a:latin typeface="Calibri"/>
                <a:cs typeface="Calibri"/>
              </a:rPr>
              <a:t>Microservices?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1100" y="4394200"/>
            <a:ext cx="149415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212121"/>
                </a:solidFill>
                <a:latin typeface="Calibri"/>
                <a:cs typeface="Calibri"/>
              </a:rPr>
              <a:t>Matt 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Ranney</a:t>
            </a:r>
            <a:r>
              <a:rPr sz="1400" spc="-1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15" dirty="0">
                <a:solidFill>
                  <a:srgbClr val="212121"/>
                </a:solidFill>
                <a:latin typeface="Calibri"/>
                <a:cs typeface="Calibri"/>
              </a:rPr>
              <a:t>(Uber)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2150" y="752475"/>
            <a:ext cx="61341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904" y="2247900"/>
            <a:ext cx="8749665" cy="280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Funções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são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unidade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escalar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(Não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mais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servidores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ou</a:t>
            </a:r>
            <a:endParaRPr sz="2850">
              <a:latin typeface="Calibri"/>
              <a:cs typeface="Calibri"/>
            </a:endParaRPr>
          </a:p>
          <a:p>
            <a:pPr marR="335280" algn="ctr">
              <a:lnSpc>
                <a:spcPct val="100000"/>
              </a:lnSpc>
              <a:spcBef>
                <a:spcPts val="254"/>
              </a:spcBef>
            </a:pP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conteiners)</a:t>
            </a:r>
            <a:endParaRPr sz="2850">
              <a:latin typeface="Calibri"/>
              <a:cs typeface="Calibri"/>
            </a:endParaRPr>
          </a:p>
          <a:p>
            <a:pPr marL="220345" marR="7620" indent="-205740">
              <a:lnSpc>
                <a:spcPts val="3679"/>
              </a:lnSpc>
              <a:spcBef>
                <a:spcPts val="160"/>
              </a:spcBef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Não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é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preciso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se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preocupar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em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definir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uma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politica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para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o 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aprovisionamento</a:t>
            </a:r>
            <a:r>
              <a:rPr sz="285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recursos:</a:t>
            </a:r>
            <a:r>
              <a:rPr sz="285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Escala</a:t>
            </a:r>
            <a:r>
              <a:rPr sz="285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sob</a:t>
            </a:r>
            <a:r>
              <a:rPr sz="285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demanda.</a:t>
            </a: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Facilita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tolerancia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falhas: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Uma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função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com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" dirty="0">
                <a:solidFill>
                  <a:srgbClr val="212121"/>
                </a:solidFill>
                <a:latin typeface="Calibri"/>
                <a:cs typeface="Calibri"/>
              </a:rPr>
              <a:t>erro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é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menor</a:t>
            </a:r>
            <a:endParaRPr sz="2850">
              <a:latin typeface="Calibri"/>
              <a:cs typeface="Calibri"/>
            </a:endParaRPr>
          </a:p>
          <a:p>
            <a:pPr marR="335280" algn="ctr">
              <a:lnSpc>
                <a:spcPct val="100000"/>
              </a:lnSpc>
              <a:spcBef>
                <a:spcPts val="254"/>
              </a:spcBef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que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um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serviço</a:t>
            </a:r>
            <a:r>
              <a:rPr sz="2850" spc="-3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indisponivel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971" y="2809875"/>
            <a:ext cx="7913370" cy="206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5280" algn="ctr">
              <a:lnSpc>
                <a:spcPct val="100000"/>
              </a:lnSpc>
            </a:pP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Problemas</a:t>
            </a:r>
            <a:endParaRPr sz="2850">
              <a:latin typeface="Calibri"/>
              <a:cs typeface="Calibri"/>
            </a:endParaRPr>
          </a:p>
          <a:p>
            <a:pPr marL="922655">
              <a:lnSpc>
                <a:spcPct val="100000"/>
              </a:lnSpc>
              <a:spcBef>
                <a:spcPts val="1755"/>
              </a:spcBef>
            </a:pPr>
            <a:r>
              <a:rPr sz="2850" spc="-100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escolha </a:t>
            </a:r>
            <a:r>
              <a:rPr sz="2850" spc="85" dirty="0">
                <a:solidFill>
                  <a:srgbClr val="212121"/>
                </a:solidFill>
                <a:latin typeface="Calibri"/>
                <a:cs typeface="Calibri"/>
              </a:rPr>
              <a:t>da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linguagem</a:t>
            </a:r>
            <a:r>
              <a:rPr sz="2850" spc="-434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é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determinante.</a:t>
            </a:r>
            <a:endParaRPr sz="2850">
              <a:latin typeface="Calibri"/>
              <a:cs typeface="Calibri"/>
            </a:endParaRPr>
          </a:p>
          <a:p>
            <a:pPr marL="2016760" marR="5080" indent="-2004695">
              <a:lnSpc>
                <a:spcPts val="3679"/>
              </a:lnSpc>
              <a:spcBef>
                <a:spcPts val="160"/>
              </a:spcBef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Definição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85" dirty="0">
                <a:solidFill>
                  <a:srgbClr val="212121"/>
                </a:solidFill>
                <a:latin typeface="Calibri"/>
                <a:cs typeface="Calibri"/>
              </a:rPr>
              <a:t>das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fronteiras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0" dirty="0">
                <a:solidFill>
                  <a:srgbClr val="212121"/>
                </a:solidFill>
                <a:latin typeface="Calibri"/>
                <a:cs typeface="Calibri"/>
              </a:rPr>
              <a:t>banco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dados.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(um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por 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função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nao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faz</a:t>
            </a:r>
            <a:r>
              <a:rPr sz="2850" spc="-3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sentido)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0" y="1835150"/>
            <a:ext cx="2286000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100" b="1" spc="-515" dirty="0">
                <a:solidFill>
                  <a:srgbClr val="212121"/>
                </a:solidFill>
                <a:latin typeface="Trebuchet MS"/>
                <a:cs typeface="Trebuchet MS"/>
              </a:rPr>
              <a:t>F</a:t>
            </a:r>
            <a:r>
              <a:rPr sz="7100" b="1" spc="30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7100" b="1" spc="15" dirty="0">
                <a:solidFill>
                  <a:srgbClr val="212121"/>
                </a:solidFill>
                <a:latin typeface="Trebuchet MS"/>
                <a:cs typeface="Trebuchet MS"/>
              </a:rPr>
              <a:t>M</a:t>
            </a:r>
            <a:r>
              <a:rPr sz="7100" b="1" spc="-650" dirty="0">
                <a:solidFill>
                  <a:srgbClr val="212121"/>
                </a:solidFill>
                <a:latin typeface="Trebuchet MS"/>
                <a:cs typeface="Trebuchet MS"/>
              </a:rPr>
              <a:t>...</a:t>
            </a:r>
            <a:endParaRPr sz="7100" dirty="0">
              <a:latin typeface="Trebuchet MS"/>
              <a:cs typeface="Trebuchet MS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333500" y="3663950"/>
            <a:ext cx="754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Se quiser acesso aos vídeos mande um e-mail pra </a:t>
            </a:r>
            <a:r>
              <a:rPr lang="pt-BR" sz="2800" dirty="0" smtClean="0">
                <a:hlinkClick r:id="rId2"/>
              </a:rPr>
              <a:t>rafael.soares@bcb.gov.br</a:t>
            </a:r>
            <a:r>
              <a:rPr lang="pt-BR" sz="2800" dirty="0" smtClean="0"/>
              <a:t> que eu mando o convite.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76650" y="31908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4"/>
                </a:moveTo>
                <a:lnTo>
                  <a:pt x="16735" y="16764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4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5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9000" y="36576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4"/>
                </a:moveTo>
                <a:lnTo>
                  <a:pt x="16735" y="16764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4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5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9100" y="412432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4"/>
                </a:moveTo>
                <a:lnTo>
                  <a:pt x="16735" y="16764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4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5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2850" y="45910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4"/>
                </a:moveTo>
                <a:lnTo>
                  <a:pt x="16735" y="16764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4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5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86225" y="50577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4"/>
                </a:moveTo>
                <a:lnTo>
                  <a:pt x="16735" y="16764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4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5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59237" y="2120333"/>
            <a:ext cx="2882900" cy="321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" marR="252729" indent="438150">
              <a:lnSpc>
                <a:spcPct val="151300"/>
              </a:lnSpc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Agenda 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Cultura</a:t>
            </a:r>
            <a:r>
              <a:rPr sz="285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DevOps</a:t>
            </a:r>
            <a:endParaRPr sz="2850">
              <a:latin typeface="Calibri"/>
              <a:cs typeface="Calibri"/>
            </a:endParaRPr>
          </a:p>
          <a:p>
            <a:pPr marL="12700" marR="5080" algn="ctr">
              <a:lnSpc>
                <a:spcPts val="3679"/>
              </a:lnSpc>
              <a:spcBef>
                <a:spcPts val="160"/>
              </a:spcBef>
            </a:pP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Tolerancia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9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falhas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Streams  </a:t>
            </a:r>
            <a:r>
              <a:rPr sz="2850" spc="5" dirty="0">
                <a:solidFill>
                  <a:srgbClr val="212121"/>
                </a:solidFill>
                <a:latin typeface="Calibri"/>
                <a:cs typeface="Calibri"/>
              </a:rPr>
              <a:t>Microserviços?</a:t>
            </a:r>
            <a:endParaRPr sz="2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Serverless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53" rIns="0" bIns="0" rtlCol="0">
            <a:spAutoFit/>
          </a:bodyPr>
          <a:lstStyle/>
          <a:p>
            <a:pPr marL="2766695">
              <a:lnSpc>
                <a:spcPct val="100000"/>
              </a:lnSpc>
            </a:pPr>
            <a:r>
              <a:rPr spc="-120" dirty="0"/>
              <a:t>CULTURA</a:t>
            </a:r>
            <a:r>
              <a:rPr spc="-355" dirty="0"/>
              <a:t> </a:t>
            </a:r>
            <a:r>
              <a:rPr spc="-60" dirty="0"/>
              <a:t>DEVOPS</a:t>
            </a:r>
          </a:p>
        </p:txBody>
      </p:sp>
      <p:sp>
        <p:nvSpPr>
          <p:cNvPr id="3" name="object 3"/>
          <p:cNvSpPr/>
          <p:nvPr/>
        </p:nvSpPr>
        <p:spPr>
          <a:xfrm>
            <a:off x="2647950" y="1562100"/>
            <a:ext cx="476250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2128" rIns="0" bIns="0" rtlCol="0">
            <a:spAutoFit/>
          </a:bodyPr>
          <a:lstStyle/>
          <a:p>
            <a:pPr marL="1919605">
              <a:lnSpc>
                <a:spcPct val="100000"/>
              </a:lnSpc>
            </a:pPr>
            <a:r>
              <a:rPr sz="4550" spc="-185" dirty="0"/>
              <a:t>CULTURA</a:t>
            </a:r>
            <a:r>
              <a:rPr sz="4550" spc="-505" dirty="0"/>
              <a:t> </a:t>
            </a:r>
            <a:r>
              <a:rPr sz="4550" spc="-90" dirty="0"/>
              <a:t>DEVOPS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7448550" y="4929187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6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4929187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8550" y="3852862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6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48550" y="4929187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6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852862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929187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8550" y="3852862"/>
            <a:ext cx="2152650" cy="0"/>
          </a:xfrm>
          <a:custGeom>
            <a:avLst/>
            <a:gdLst/>
            <a:ahLst/>
            <a:cxnLst/>
            <a:rect l="l" t="t" r="r" b="b"/>
            <a:pathLst>
              <a:path w="2152650">
                <a:moveTo>
                  <a:pt x="0" y="0"/>
                </a:moveTo>
                <a:lnTo>
                  <a:pt x="21526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3852862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9525">
            <a:solidFill>
              <a:srgbClr val="2121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5475" y="2796349"/>
            <a:ext cx="571817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500"/>
              </a:lnSpc>
            </a:pPr>
            <a:r>
              <a:rPr sz="2850" spc="-100" dirty="0">
                <a:solidFill>
                  <a:srgbClr val="212121"/>
                </a:solidFill>
                <a:latin typeface="Calibri"/>
                <a:cs typeface="Calibri"/>
              </a:rPr>
              <a:t>A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Dark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and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Stormy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Night:</a:t>
            </a:r>
            <a:r>
              <a:rPr sz="2850" spc="-4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Operational 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Antipatterns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6825" y="3013075"/>
            <a:ext cx="128333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5" dirty="0">
                <a:solidFill>
                  <a:srgbClr val="212121"/>
                </a:solidFill>
                <a:latin typeface="Calibri"/>
                <a:cs typeface="Calibri"/>
              </a:rPr>
              <a:t>Kiran</a:t>
            </a:r>
            <a:r>
              <a:rPr sz="1400" spc="-1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Bhattaram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6825" y="3479800"/>
            <a:ext cx="59055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212121"/>
                </a:solidFill>
                <a:latin typeface="Calibri"/>
                <a:cs typeface="Calibri"/>
              </a:rPr>
              <a:t>(</a:t>
            </a:r>
            <a:r>
              <a:rPr sz="1400" spc="114" dirty="0">
                <a:solidFill>
                  <a:srgbClr val="212121"/>
                </a:solidFill>
                <a:latin typeface="Calibri"/>
                <a:cs typeface="Calibri"/>
              </a:rPr>
              <a:t>S</a:t>
            </a:r>
            <a:r>
              <a:rPr sz="1400" spc="10" dirty="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212121"/>
                </a:solidFill>
                <a:latin typeface="Calibri"/>
                <a:cs typeface="Calibri"/>
              </a:rPr>
              <a:t>r</a:t>
            </a:r>
            <a:r>
              <a:rPr sz="1400" spc="25" dirty="0">
                <a:solidFill>
                  <a:srgbClr val="212121"/>
                </a:solidFill>
                <a:latin typeface="Calibri"/>
                <a:cs typeface="Calibri"/>
              </a:rPr>
              <a:t>i</a:t>
            </a:r>
            <a:r>
              <a:rPr sz="1400" spc="50" dirty="0">
                <a:solidFill>
                  <a:srgbClr val="212121"/>
                </a:solidFill>
                <a:latin typeface="Calibri"/>
                <a:cs typeface="Calibri"/>
              </a:rPr>
              <a:t>p</a:t>
            </a:r>
            <a:r>
              <a:rPr sz="1400" spc="5" dirty="0">
                <a:solidFill>
                  <a:srgbClr val="212121"/>
                </a:solidFill>
                <a:latin typeface="Calibri"/>
                <a:cs typeface="Calibri"/>
              </a:rPr>
              <a:t>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475" y="3872674"/>
            <a:ext cx="6269355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500"/>
              </a:lnSpc>
            </a:pP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Creating</a:t>
            </a:r>
            <a:r>
              <a:rPr sz="285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85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Collaborative</a:t>
            </a:r>
            <a:r>
              <a:rPr sz="285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Culture</a:t>
            </a:r>
            <a:r>
              <a:rPr sz="285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212121"/>
                </a:solidFill>
                <a:latin typeface="Calibri"/>
                <a:cs typeface="Calibri"/>
              </a:rPr>
              <a:t>between  </a:t>
            </a: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Dev </a:t>
            </a:r>
            <a:r>
              <a:rPr sz="2850" spc="-210" dirty="0">
                <a:solidFill>
                  <a:srgbClr val="212121"/>
                </a:solidFill>
                <a:latin typeface="Calibri"/>
                <a:cs typeface="Calibri"/>
              </a:rPr>
              <a:t>&amp;</a:t>
            </a:r>
            <a:r>
              <a:rPr sz="2850" spc="-2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Ops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16825" y="4089400"/>
            <a:ext cx="129984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Pedro</a:t>
            </a:r>
            <a:r>
              <a:rPr sz="1400" spc="-1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212121"/>
                </a:solidFill>
                <a:latin typeface="Calibri"/>
                <a:cs typeface="Calibri"/>
              </a:rPr>
              <a:t>Canahuati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6825" y="4556125"/>
            <a:ext cx="87566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12121"/>
                </a:solidFill>
                <a:latin typeface="Calibri"/>
                <a:cs typeface="Calibri"/>
              </a:rPr>
              <a:t>(Facebook)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475" y="4948999"/>
            <a:ext cx="6104890" cy="97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7500"/>
              </a:lnSpc>
            </a:pP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Stranger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Things: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Forces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2850" spc="-8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Disrupt  </a:t>
            </a:r>
            <a:r>
              <a:rPr sz="2850" spc="15" dirty="0">
                <a:solidFill>
                  <a:srgbClr val="212121"/>
                </a:solidFill>
                <a:latin typeface="Calibri"/>
                <a:cs typeface="Calibri"/>
              </a:rPr>
              <a:t>Netflix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16825" y="5165725"/>
            <a:ext cx="1687195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35" dirty="0">
                <a:solidFill>
                  <a:srgbClr val="212121"/>
                </a:solidFill>
                <a:latin typeface="Calibri"/>
                <a:cs typeface="Calibri"/>
              </a:rPr>
              <a:t>Haley </a:t>
            </a:r>
            <a:r>
              <a:rPr sz="1400" spc="40" dirty="0">
                <a:solidFill>
                  <a:srgbClr val="212121"/>
                </a:solidFill>
                <a:latin typeface="Calibri"/>
                <a:cs typeface="Calibri"/>
              </a:rPr>
              <a:t>Tucker</a:t>
            </a:r>
            <a:r>
              <a:rPr sz="1400" spc="-1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212121"/>
                </a:solidFill>
                <a:latin typeface="Calibri"/>
                <a:cs typeface="Calibri"/>
              </a:rPr>
              <a:t>(NetFlix)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09975" y="101917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3"/>
                </a:moveTo>
                <a:lnTo>
                  <a:pt x="16735" y="16763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3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828" rIns="0" bIns="0" rtlCol="0">
            <a:spAutoFit/>
          </a:bodyPr>
          <a:lstStyle/>
          <a:p>
            <a:pPr marL="3103880">
              <a:lnSpc>
                <a:spcPct val="100000"/>
              </a:lnSpc>
            </a:pPr>
            <a:r>
              <a:rPr b="0" spc="50" dirty="0">
                <a:latin typeface="Calibri"/>
                <a:cs typeface="Calibri"/>
              </a:rPr>
              <a:t>Integração</a:t>
            </a:r>
            <a:r>
              <a:rPr b="0" spc="-145" dirty="0">
                <a:latin typeface="Calibri"/>
                <a:cs typeface="Calibri"/>
              </a:rPr>
              <a:t> </a:t>
            </a:r>
            <a:r>
              <a:rPr b="0" spc="50" dirty="0">
                <a:latin typeface="Calibri"/>
                <a:cs typeface="Calibri"/>
              </a:rPr>
              <a:t>fisica</a:t>
            </a:r>
          </a:p>
        </p:txBody>
      </p:sp>
      <p:sp>
        <p:nvSpPr>
          <p:cNvPr id="4" name="object 4"/>
          <p:cNvSpPr/>
          <p:nvPr/>
        </p:nvSpPr>
        <p:spPr>
          <a:xfrm>
            <a:off x="781050" y="1457325"/>
            <a:ext cx="8505825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6075" y="10477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3"/>
                </a:moveTo>
                <a:lnTo>
                  <a:pt x="16735" y="16763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3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4189" y="857250"/>
            <a:ext cx="397319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50" dirty="0">
                <a:solidFill>
                  <a:srgbClr val="212121"/>
                </a:solidFill>
                <a:latin typeface="Calibri"/>
                <a:cs typeface="Calibri"/>
              </a:rPr>
              <a:t>Integração</a:t>
            </a:r>
            <a:r>
              <a:rPr sz="2850" spc="-1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organizacional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8975" y="1485900"/>
            <a:ext cx="3600450" cy="2381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0" y="43053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0" y="16763"/>
                </a:moveTo>
                <a:lnTo>
                  <a:pt x="16739" y="16763"/>
                </a:lnTo>
                <a:lnTo>
                  <a:pt x="25541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2" y="1052"/>
                </a:lnTo>
                <a:lnTo>
                  <a:pt x="79088" y="4202"/>
                </a:lnTo>
                <a:lnTo>
                  <a:pt x="88758" y="9443"/>
                </a:lnTo>
                <a:lnTo>
                  <a:pt x="97560" y="16763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9" y="97536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2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7750" y="52387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3"/>
                </a:moveTo>
                <a:lnTo>
                  <a:pt x="16735" y="16763"/>
                </a:lnTo>
                <a:lnTo>
                  <a:pt x="25540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3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5" y="97536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617220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97564" y="16763"/>
                </a:moveTo>
                <a:lnTo>
                  <a:pt x="16739" y="16763"/>
                </a:lnTo>
                <a:lnTo>
                  <a:pt x="25541" y="9443"/>
                </a:lnTo>
                <a:lnTo>
                  <a:pt x="35210" y="4202"/>
                </a:lnTo>
                <a:lnTo>
                  <a:pt x="45746" y="1052"/>
                </a:lnTo>
                <a:lnTo>
                  <a:pt x="57150" y="0"/>
                </a:lnTo>
                <a:lnTo>
                  <a:pt x="68553" y="1052"/>
                </a:lnTo>
                <a:lnTo>
                  <a:pt x="79089" y="4202"/>
                </a:lnTo>
                <a:lnTo>
                  <a:pt x="88759" y="9443"/>
                </a:lnTo>
                <a:lnTo>
                  <a:pt x="97564" y="16763"/>
                </a:lnTo>
                <a:close/>
              </a:path>
              <a:path w="114300" h="114300">
                <a:moveTo>
                  <a:pt x="114300" y="57150"/>
                </a:moveTo>
                <a:lnTo>
                  <a:pt x="0" y="57150"/>
                </a:lnTo>
                <a:lnTo>
                  <a:pt x="1046" y="45736"/>
                </a:lnTo>
                <a:lnTo>
                  <a:pt x="113253" y="45736"/>
                </a:lnTo>
                <a:lnTo>
                  <a:pt x="114300" y="57150"/>
                </a:lnTo>
                <a:close/>
              </a:path>
              <a:path w="114300" h="114300">
                <a:moveTo>
                  <a:pt x="57150" y="114300"/>
                </a:moveTo>
                <a:lnTo>
                  <a:pt x="16739" y="97536"/>
                </a:lnTo>
                <a:lnTo>
                  <a:pt x="9415" y="88747"/>
                </a:lnTo>
                <a:lnTo>
                  <a:pt x="104884" y="88747"/>
                </a:lnTo>
                <a:lnTo>
                  <a:pt x="68553" y="113247"/>
                </a:lnTo>
                <a:lnTo>
                  <a:pt x="57150" y="11430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999" y="4114800"/>
            <a:ext cx="8781415" cy="280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Cada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sistema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tem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um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componente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0" dirty="0">
                <a:solidFill>
                  <a:srgbClr val="212121"/>
                </a:solidFill>
                <a:latin typeface="Calibri"/>
                <a:cs typeface="Calibri"/>
              </a:rPr>
              <a:t>Dev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-10" dirty="0">
                <a:solidFill>
                  <a:srgbClr val="212121"/>
                </a:solidFill>
                <a:latin typeface="Calibri"/>
                <a:cs typeface="Calibri"/>
              </a:rPr>
              <a:t>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um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componente</a:t>
            </a:r>
            <a:endParaRPr sz="2850">
              <a:latin typeface="Calibri"/>
              <a:cs typeface="Calibri"/>
            </a:endParaRPr>
          </a:p>
          <a:p>
            <a:pPr marR="335915" algn="ctr">
              <a:lnSpc>
                <a:spcPct val="100000"/>
              </a:lnSpc>
              <a:spcBef>
                <a:spcPts val="254"/>
              </a:spcBef>
            </a:pP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Ops</a:t>
            </a:r>
            <a:endParaRPr sz="2850">
              <a:latin typeface="Calibri"/>
              <a:cs typeface="Calibri"/>
            </a:endParaRPr>
          </a:p>
          <a:p>
            <a:pPr marL="2161540" marR="570865" indent="-1583690">
              <a:lnSpc>
                <a:spcPts val="3679"/>
              </a:lnSpc>
              <a:spcBef>
                <a:spcPts val="160"/>
              </a:spcBef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Um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lider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para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90" dirty="0">
                <a:solidFill>
                  <a:srgbClr val="212121"/>
                </a:solidFill>
                <a:latin typeface="Calibri"/>
                <a:cs typeface="Calibri"/>
              </a:rPr>
              <a:t>cada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5" dirty="0">
                <a:solidFill>
                  <a:srgbClr val="212121"/>
                </a:solidFill>
                <a:latin typeface="Calibri"/>
                <a:cs typeface="Calibri"/>
              </a:rPr>
              <a:t>time,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75" dirty="0">
                <a:solidFill>
                  <a:srgbClr val="212121"/>
                </a:solidFill>
                <a:latin typeface="Calibri"/>
                <a:cs typeface="Calibri"/>
              </a:rPr>
              <a:t>ambos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responsáveis</a:t>
            </a:r>
            <a:r>
              <a:rPr sz="285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pelo  </a:t>
            </a:r>
            <a:r>
              <a:rPr sz="2850" spc="60" dirty="0">
                <a:solidFill>
                  <a:srgbClr val="212121"/>
                </a:solidFill>
                <a:latin typeface="Calibri"/>
                <a:cs typeface="Calibri"/>
              </a:rPr>
              <a:t>sucesso do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mesmo</a:t>
            </a:r>
            <a:r>
              <a:rPr sz="2850" spc="-4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sistema</a:t>
            </a:r>
            <a:endParaRPr sz="2850">
              <a:latin typeface="Calibri"/>
              <a:cs typeface="Calibri"/>
            </a:endParaRPr>
          </a:p>
          <a:p>
            <a:pPr marL="443230">
              <a:lnSpc>
                <a:spcPct val="100000"/>
              </a:lnSpc>
              <a:spcBef>
                <a:spcPts val="90"/>
              </a:spcBef>
            </a:pP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Um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212121"/>
                </a:solidFill>
                <a:latin typeface="Calibri"/>
                <a:cs typeface="Calibri"/>
              </a:rPr>
              <a:t>gerente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para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5" dirty="0">
                <a:solidFill>
                  <a:srgbClr val="212121"/>
                </a:solidFill>
                <a:latin typeface="Calibri"/>
                <a:cs typeface="Calibri"/>
              </a:rPr>
              <a:t>tudo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reportando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ao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0" dirty="0">
                <a:solidFill>
                  <a:srgbClr val="212121"/>
                </a:solidFill>
                <a:latin typeface="Calibri"/>
                <a:cs typeface="Calibri"/>
              </a:rPr>
              <a:t>C-level: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100" dirty="0">
                <a:solidFill>
                  <a:srgbClr val="212121"/>
                </a:solidFill>
                <a:latin typeface="Calibri"/>
                <a:cs typeface="Calibri"/>
              </a:rPr>
              <a:t>Se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55" dirty="0">
                <a:solidFill>
                  <a:srgbClr val="212121"/>
                </a:solidFill>
                <a:latin typeface="Calibri"/>
                <a:cs typeface="Calibri"/>
              </a:rPr>
              <a:t>Ops</a:t>
            </a:r>
            <a:endParaRPr sz="2850">
              <a:latin typeface="Calibri"/>
              <a:cs typeface="Calibri"/>
            </a:endParaRPr>
          </a:p>
          <a:p>
            <a:pPr marR="335915" algn="ctr">
              <a:lnSpc>
                <a:spcPct val="100000"/>
              </a:lnSpc>
              <a:spcBef>
                <a:spcPts val="254"/>
              </a:spcBef>
            </a:pP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falhar,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212121"/>
                </a:solidFill>
                <a:latin typeface="Calibri"/>
                <a:cs typeface="Calibri"/>
              </a:rPr>
              <a:t>ENG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como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65" dirty="0">
                <a:solidFill>
                  <a:srgbClr val="212121"/>
                </a:solidFill>
                <a:latin typeface="Calibri"/>
                <a:cs typeface="Calibri"/>
              </a:rPr>
              <a:t>um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40" dirty="0">
                <a:solidFill>
                  <a:srgbClr val="212121"/>
                </a:solidFill>
                <a:latin typeface="Calibri"/>
                <a:cs typeface="Calibri"/>
              </a:rPr>
              <a:t>todo</a:t>
            </a:r>
            <a:r>
              <a:rPr sz="285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212121"/>
                </a:solidFill>
                <a:latin typeface="Calibri"/>
                <a:cs typeface="Calibri"/>
              </a:rPr>
              <a:t>falhou.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5730A34ABE024193E0DB32D2CE093C" ma:contentTypeVersion="14" ma:contentTypeDescription="Crie um novo documento." ma:contentTypeScope="" ma:versionID="d89d44e99d0ff86ecbb20360f1655861">
  <xsd:schema xmlns:xsd="http://www.w3.org/2001/XMLSchema" xmlns:xs="http://www.w3.org/2001/XMLSchema" xmlns:p="http://schemas.microsoft.com/office/2006/metadata/properties" xmlns:ns1="http://schemas.microsoft.com/sharepoint/v3" xmlns:ns2="3280e1c7-ea34-4f7d-9898-2292416fd12e" xmlns:ns3="http://schemas.microsoft.com/sharepoint.v3" xmlns:ns4="b6c81ef1-d5ec-4f6f-a2b6-a6d3b30eba0f" targetNamespace="http://schemas.microsoft.com/office/2006/metadata/properties" ma:root="true" ma:fieldsID="259fa11e5e5594553ee9f9d088d703bb" ns1:_="" ns2:_="" ns3:_="" ns4:_="">
    <xsd:import namespace="http://schemas.microsoft.com/sharepoint/v3"/>
    <xsd:import namespace="3280e1c7-ea34-4f7d-9898-2292416fd12e"/>
    <xsd:import namespace="http://schemas.microsoft.com/sharepoint.v3"/>
    <xsd:import namespace="b6c81ef1-d5ec-4f6f-a2b6-a6d3b30eba0f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TaxKeywordTaxHTField" minOccurs="0"/>
                <xsd:element ref="ns3:CategoryDescription" minOccurs="0"/>
                <xsd:element ref="ns1:LikedBy" minOccurs="0"/>
                <xsd:element ref="ns4:jcccf2ac65ab42cab72dd7e6f0d15e47" minOccurs="0"/>
                <xsd:element ref="ns1:PublishingExpirationDate" minOccurs="0"/>
                <xsd:element ref="ns1:PublishingStartDate" minOccurs="0"/>
                <xsd:element ref="ns1:AverageRating" minOccurs="0"/>
                <xsd:element ref="ns1:RatingCount" minOccurs="0"/>
                <xsd:element ref="ns1:RatedBy" minOccurs="0"/>
                <xsd:element ref="ns1:LikesCount" minOccurs="0"/>
                <xsd:element ref="ns1:Rat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ikedBy" ma:index="13" nillable="true" ma:displayName="Curtido por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ExpirationDate" ma:index="16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hidden="true" ma:internalName="PublishingExpirationDate">
      <xsd:simpleType>
        <xsd:restriction base="dms:Unknown"/>
      </xsd:simpleType>
    </xsd:element>
    <xsd:element name="PublishingStartDate" ma:index="17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hidden="true" ma:internalName="PublishingStartDate">
      <xsd:simpleType>
        <xsd:restriction base="dms:Unknown"/>
      </xsd:simpleType>
    </xsd:element>
    <xsd:element name="AverageRating" ma:index="18" nillable="true" ma:displayName="Classificação (0-5)" ma:decimals="2" ma:description="Valor médio de todas as classificações enviadas" ma:internalName="AverageRating" ma:readOnly="true">
      <xsd:simpleType>
        <xsd:restriction base="dms:Number"/>
      </xsd:simpleType>
    </xsd:element>
    <xsd:element name="RatingCount" ma:index="19" nillable="true" ma:displayName="Número de Classificações" ma:decimals="0" ma:description="Número de classificações enviadas" ma:internalName="RatingCount" ma:readOnly="true">
      <xsd:simpleType>
        <xsd:restriction base="dms:Number"/>
      </xsd:simpleType>
    </xsd:element>
    <xsd:element name="RatedBy" ma:index="20" nillable="true" ma:displayName="Classificado por" ma:description="Usuários classificaram o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ikesCount" ma:index="21" nillable="true" ma:displayName="Número de Ocorrências de Curtir" ma:internalName="LikesCount">
      <xsd:simpleType>
        <xsd:restriction base="dms:Unknown"/>
      </xsd:simpleType>
    </xsd:element>
    <xsd:element name="Ratings" ma:index="22" nillable="true" ma:displayName="Classificações de usuários" ma:description="Classificações de usuários para o item" ma:hidden="true" ma:internalName="Ratings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0e1c7-ea34-4f7d-9898-2292416fd12e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Coluna Global de Taxonomia" ma:hidden="true" ma:list="{9cd8cf7c-8173-4401-8fd1-4b3d5f8d1220}" ma:internalName="TaxCatchAll" ma:showField="CatchAllData" ma:web="734d1a5a-5b41-4d33-97f1-ffa8081a61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Coluna Global de Taxonomia1" ma:hidden="true" ma:list="{9cd8cf7c-8173-4401-8fd1-4b3d5f8d1220}" ma:internalName="TaxCatchAllLabel" ma:readOnly="true" ma:showField="CatchAllDataLabel" ma:web="734d1a5a-5b41-4d33-97f1-ffa8081a61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0" nillable="true" ma:taxonomy="true" ma:internalName="TaxKeywordTaxHTField" ma:taxonomyFieldName="TaxKeyword" ma:displayName="Palavras-chave" ma:readOnly="false" ma:fieldId="{23f27201-bee3-471e-b2e7-b64fd8b7ca38}" ma:taxonomyMulti="true" ma:sspId="3a7a7e73-f764-4fdb-9e1d-e1c079f1c20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.v3" elementFormDefault="qualified">
    <xsd:import namespace="http://schemas.microsoft.com/office/2006/documentManagement/types"/>
    <xsd:import namespace="http://schemas.microsoft.com/office/infopath/2007/PartnerControls"/>
    <xsd:element name="CategoryDescription" ma:index="12" nillable="true" ma:displayName="Descrição" ma:internalName="CategoryDescription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1ef1-d5ec-4f6f-a2b6-a6d3b30eba0f" elementFormDefault="qualified">
    <xsd:import namespace="http://schemas.microsoft.com/office/2006/documentManagement/types"/>
    <xsd:import namespace="http://schemas.microsoft.com/office/infopath/2007/PartnerControls"/>
    <xsd:element name="jcccf2ac65ab42cab72dd7e6f0d15e47" ma:index="15" nillable="true" ma:taxonomy="true" ma:internalName="jcccf2ac65ab42cab72dd7e6f0d15e47" ma:taxonomyFieldName="Tags" ma:displayName="Tags" ma:default="" ma:fieldId="{3cccf2ac-65ab-42ca-b72d-d7e6f0d15e47}" ma:taxonomyMulti="true" ma:sspId="3a7a7e73-f764-4fdb-9e1d-e1c079f1c20e" ma:termSetId="e9bf749a-5e0c-48d8-83f3-8e4147f33210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a7a7e73-f764-4fdb-9e1d-e1c079f1c20e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>3</LikesCount>
    <jcccf2ac65ab42cab72dd7e6f0d15e47 xmlns="b6c81ef1-d5ec-4f6f-a2b6-a6d3b30eba0f">
      <Terms xmlns="http://schemas.microsoft.com/office/infopath/2007/PartnerControls"/>
    </jcccf2ac65ab42cab72dd7e6f0d15e47>
    <TaxKeywordTaxHTField xmlns="3280e1c7-ea34-4f7d-9898-2292416fd12e">
      <Terms xmlns="http://schemas.microsoft.com/office/infopath/2007/PartnerControls"/>
    </TaxKeywordTaxHTField>
    <Ratings xmlns="http://schemas.microsoft.com/sharepoint/v3" xsi:nil="true"/>
    <TaxCatchAll xmlns="3280e1c7-ea34-4f7d-9898-2292416fd12e"/>
    <LikedBy xmlns="http://schemas.microsoft.com/sharepoint/v3">
      <UserInfo>
        <DisplayName>Henrique Seganfredo</DisplayName>
        <AccountId>602</AccountId>
        <AccountType/>
      </UserInfo>
      <UserInfo>
        <DisplayName>Eduardo Weller</DisplayName>
        <AccountId>24</AccountId>
        <AccountType/>
      </UserInfo>
      <UserInfo>
        <DisplayName>i:0#.w|bcnet\deinf.escalda</DisplayName>
        <AccountId>293</AccountId>
        <AccountType/>
      </UserInfo>
    </LikedBy>
    <CategoryDescription xmlns="http://schemas.microsoft.com/sharepoint.v3" xsi:nil="true"/>
    <PublishingExpirationDate xmlns="http://schemas.microsoft.com/sharepoint/v3" xsi:nil="true"/>
    <PublishingStartDate xmlns="http://schemas.microsoft.com/sharepoint/v3" xsi:nil="true"/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E54D7520-C4E4-40DB-8A72-6F827D95B9B1}"/>
</file>

<file path=customXml/itemProps2.xml><?xml version="1.0" encoding="utf-8"?>
<ds:datastoreItem xmlns:ds="http://schemas.openxmlformats.org/officeDocument/2006/customXml" ds:itemID="{1C5B8792-C1C1-499F-B26C-C4A1CD0A0A4E}"/>
</file>

<file path=customXml/itemProps3.xml><?xml version="1.0" encoding="utf-8"?>
<ds:datastoreItem xmlns:ds="http://schemas.openxmlformats.org/officeDocument/2006/customXml" ds:itemID="{709F2511-E2CC-4ED3-A0BA-2B595C80F6B3}"/>
</file>

<file path=customXml/itemProps4.xml><?xml version="1.0" encoding="utf-8"?>
<ds:datastoreItem xmlns:ds="http://schemas.openxmlformats.org/officeDocument/2006/customXml" ds:itemID="{1FE3502C-C938-4345-BB28-0E4F41AA165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833</Words>
  <Application>Microsoft Office PowerPoint</Application>
  <PresentationFormat>Personalizar</PresentationFormat>
  <Paragraphs>139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Calibri</vt:lpstr>
      <vt:lpstr>Times New Roman</vt:lpstr>
      <vt:lpstr>Trebuchet MS</vt:lpstr>
      <vt:lpstr>Office Theme</vt:lpstr>
      <vt:lpstr>NOVIDADES DA QCON  SAN FRANCISCO 2016</vt:lpstr>
      <vt:lpstr>Apresentação do PowerPoint</vt:lpstr>
      <vt:lpstr>TEMOS ACESSO AOS VIDEOS DE TODAS AS  PALESTRAS</vt:lpstr>
      <vt:lpstr>CAMISETAS NERDS</vt:lpstr>
      <vt:lpstr>Apresentação do PowerPoint</vt:lpstr>
      <vt:lpstr>CULTURA DEVOPS</vt:lpstr>
      <vt:lpstr>CULTURA DEVOPS</vt:lpstr>
      <vt:lpstr>Integração fisica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Piramide de maslow do devops (Pedro Canahuati)</vt:lpstr>
      <vt:lpstr>Apresentação do PowerPoint</vt:lpstr>
      <vt:lpstr>Apresentação do PowerPoint</vt:lpstr>
      <vt:lpstr>Apresentação do PowerPoint</vt:lpstr>
      <vt:lpstr>CANARY DEPLOY</vt:lpstr>
      <vt:lpstr>Apresentação do PowerPoint</vt:lpstr>
      <vt:lpstr>Apresentação do PowerPoint</vt:lpstr>
      <vt:lpstr>Apresentação do PowerPoint</vt:lpstr>
      <vt:lpstr>Apresentação do PowerPoint</vt:lpstr>
      <vt:lpstr>METRICAS</vt:lpstr>
      <vt:lpstr>Apresentação do PowerPoint</vt:lpstr>
      <vt:lpstr>Apresentação do PowerPoint</vt:lpstr>
      <vt:lpstr>Apresentação do PowerPoint</vt:lpstr>
      <vt:lpstr>STREAMS</vt:lpstr>
      <vt:lpstr>STREAM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MICROSERVIÇOS</vt:lpstr>
      <vt:lpstr>MICROSERVIÇOS</vt:lpstr>
      <vt:lpstr>Apresentação do PowerPoint</vt:lpstr>
      <vt:lpstr>mas...</vt:lpstr>
      <vt:lpstr>Apresentação do PowerPoint</vt:lpstr>
      <vt:lpstr>Apresentação do PowerPoint</vt:lpstr>
      <vt:lpstr>Apresentação do PowerPoint</vt:lpstr>
      <vt:lpstr>SERVERLESS</vt:lpstr>
      <vt:lpstr>STREAM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NOVIDADES DA QCON  SAN FRANCISCO 2016</dc:title>
  <cp:keywords/>
  <cp:lastModifiedBy>Rafael Henrique Santos Soares</cp:lastModifiedBy>
  <cp:revision>1</cp:revision>
  <dcterms:created xsi:type="dcterms:W3CDTF">2016-11-23T20:10:05Z</dcterms:created>
  <dcterms:modified xsi:type="dcterms:W3CDTF">2016-11-23T20:35:30Z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2016-11-23T00:00:00Z</vt:filetime>
  </property>
  <property fmtid="{D5CDD505-2E9C-101B-9397-08002B2CF9AE}" pid="3" name="ContentTypeId">
    <vt:lpwstr>0x010100E95730A34ABE024193E0DB32D2CE093C</vt:lpwstr>
  </property>
  <property fmtid="{D5CDD505-2E9C-101B-9397-08002B2CF9AE}" pid="4" name="TaxKeyword">
    <vt:lpwstr/>
  </property>
  <property fmtid="{D5CDD505-2E9C-101B-9397-08002B2CF9AE}" pid="5" name="Tags">
    <vt:lpwstr/>
  </property>
</Properties>
</file>