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6094" autoAdjust="0"/>
  </p:normalViewPr>
  <p:slideViewPr>
    <p:cSldViewPr snapToGrid="0">
      <p:cViewPr varScale="1">
        <p:scale>
          <a:sx n="82" d="100"/>
          <a:sy n="82" d="100"/>
        </p:scale>
        <p:origin x="96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307DA-78FC-4638-B12D-D4FBDF5D81A7}" type="datetimeFigureOut">
              <a:rPr lang="pt-BR" smtClean="0"/>
              <a:t>17/05/2015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7A972-B0D7-4590-AA53-4F789D68746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8248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307DA-78FC-4638-B12D-D4FBDF5D81A7}" type="datetimeFigureOut">
              <a:rPr lang="pt-BR" smtClean="0"/>
              <a:t>17/05/2015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7A972-B0D7-4590-AA53-4F789D68746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9463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307DA-78FC-4638-B12D-D4FBDF5D81A7}" type="datetimeFigureOut">
              <a:rPr lang="pt-BR" smtClean="0"/>
              <a:t>17/05/2015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7A972-B0D7-4590-AA53-4F789D68746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545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307DA-78FC-4638-B12D-D4FBDF5D81A7}" type="datetimeFigureOut">
              <a:rPr lang="pt-BR" smtClean="0"/>
              <a:t>17/05/2015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7A972-B0D7-4590-AA53-4F789D68746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301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307DA-78FC-4638-B12D-D4FBDF5D81A7}" type="datetimeFigureOut">
              <a:rPr lang="pt-BR" smtClean="0"/>
              <a:t>17/05/2015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7A972-B0D7-4590-AA53-4F789D68746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786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307DA-78FC-4638-B12D-D4FBDF5D81A7}" type="datetimeFigureOut">
              <a:rPr lang="pt-BR" smtClean="0"/>
              <a:t>17/05/2015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7A972-B0D7-4590-AA53-4F789D68746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6724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307DA-78FC-4638-B12D-D4FBDF5D81A7}" type="datetimeFigureOut">
              <a:rPr lang="pt-BR" smtClean="0"/>
              <a:t>17/05/2015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7A972-B0D7-4590-AA53-4F789D68746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8893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307DA-78FC-4638-B12D-D4FBDF5D81A7}" type="datetimeFigureOut">
              <a:rPr lang="pt-BR" smtClean="0"/>
              <a:t>17/05/2015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7A972-B0D7-4590-AA53-4F789D68746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6887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307DA-78FC-4638-B12D-D4FBDF5D81A7}" type="datetimeFigureOut">
              <a:rPr lang="pt-BR" smtClean="0"/>
              <a:t>17/05/2015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7A972-B0D7-4590-AA53-4F789D68746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6465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307DA-78FC-4638-B12D-D4FBDF5D81A7}" type="datetimeFigureOut">
              <a:rPr lang="pt-BR" smtClean="0"/>
              <a:t>17/05/2015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7A972-B0D7-4590-AA53-4F789D68746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2748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307DA-78FC-4638-B12D-D4FBDF5D81A7}" type="datetimeFigureOut">
              <a:rPr lang="pt-BR" smtClean="0"/>
              <a:t>17/05/2015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7A972-B0D7-4590-AA53-4F789D68746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801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8307DA-78FC-4638-B12D-D4FBDF5D81A7}" type="datetimeFigureOut">
              <a:rPr lang="pt-BR" smtClean="0"/>
              <a:t>17/05/2015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97A972-B0D7-4590-AA53-4F789D68746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031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Modulo 2: Análise na prática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Análise de redes sociais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246236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0054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146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1068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Atributos e Relacionamentos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pt-BR" dirty="0" smtClean="0"/>
              <a:t>Interação com o </a:t>
            </a:r>
            <a:r>
              <a:rPr lang="pt-BR" dirty="0" err="1" smtClean="0"/>
              <a:t>pajek</a:t>
            </a:r>
            <a:endParaRPr lang="pt-BR" dirty="0" smtClean="0"/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pt-BR" dirty="0" smtClean="0"/>
              <a:t>Entendimento dos dados básicos em ARS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pt-BR" dirty="0" smtClean="0"/>
              <a:t>Combinação de dados relacionais e não-relacionais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34562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Sistema Mundial: </a:t>
            </a:r>
            <a:r>
              <a:rPr lang="pt-BR" dirty="0" err="1" smtClean="0"/>
              <a:t>World_trade.paj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838" y="1825625"/>
            <a:ext cx="5717871" cy="4351338"/>
          </a:xfrm>
        </p:spPr>
        <p:txBody>
          <a:bodyPr/>
          <a:lstStyle/>
          <a:p>
            <a:r>
              <a:rPr lang="pt-BR" dirty="0" smtClean="0"/>
              <a:t>Arquivos *.</a:t>
            </a:r>
            <a:r>
              <a:rPr lang="pt-BR" dirty="0" err="1" smtClean="0"/>
              <a:t>paj</a:t>
            </a:r>
            <a:r>
              <a:rPr lang="pt-BR" dirty="0" smtClean="0"/>
              <a:t> são um conjunto de outros arquivos</a:t>
            </a:r>
          </a:p>
          <a:p>
            <a:pPr lvl="1"/>
            <a:r>
              <a:rPr lang="pt-BR" dirty="0" smtClean="0"/>
              <a:t>Arquivos de rede</a:t>
            </a:r>
          </a:p>
          <a:p>
            <a:pPr lvl="1"/>
            <a:r>
              <a:rPr lang="pt-BR" dirty="0" smtClean="0"/>
              <a:t>Arquivos de cluster (Calma, já explico!) </a:t>
            </a:r>
          </a:p>
          <a:p>
            <a:pPr lvl="1"/>
            <a:r>
              <a:rPr lang="pt-BR" dirty="0" smtClean="0"/>
              <a:t>Arquivos de vetor (Calma!)</a:t>
            </a:r>
          </a:p>
          <a:p>
            <a:r>
              <a:rPr lang="pt-BR" dirty="0" smtClean="0"/>
              <a:t>Abra o arquivo </a:t>
            </a:r>
            <a:r>
              <a:rPr lang="pt-BR" dirty="0" err="1" smtClean="0"/>
              <a:t>world_trade.paj</a:t>
            </a:r>
            <a:endParaRPr lang="pt-BR" dirty="0" smtClean="0"/>
          </a:p>
          <a:p>
            <a:r>
              <a:rPr lang="pt-BR" dirty="0" smtClean="0"/>
              <a:t>Faça a inspeção visual da rede</a:t>
            </a:r>
          </a:p>
          <a:p>
            <a:pPr lvl="1"/>
            <a:r>
              <a:rPr lang="pt-BR" dirty="0" smtClean="0"/>
              <a:t>CTRL + G </a:t>
            </a:r>
          </a:p>
          <a:p>
            <a:pPr marL="457200" lvl="1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1236" y="1611842"/>
            <a:ext cx="5468159" cy="25652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8883" y="4293974"/>
            <a:ext cx="3890512" cy="2564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449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Clusters e </a:t>
            </a:r>
            <a:r>
              <a:rPr lang="pt-BR" dirty="0" err="1" smtClean="0"/>
              <a:t>Vectors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Vértices podem ter atributos associados</a:t>
            </a:r>
          </a:p>
          <a:p>
            <a:pPr lvl="1"/>
            <a:r>
              <a:rPr lang="pt-BR" dirty="0" smtClean="0"/>
              <a:t>Cluster/</a:t>
            </a:r>
            <a:r>
              <a:rPr lang="pt-BR" dirty="0" err="1" smtClean="0"/>
              <a:t>Partition</a:t>
            </a:r>
            <a:r>
              <a:rPr lang="pt-BR" dirty="0" smtClean="0"/>
              <a:t> (Partição): É uma classificação exclusiva do vértice. Cada vértice pode estar em uma e apenas uma partição.</a:t>
            </a:r>
          </a:p>
          <a:p>
            <a:pPr lvl="2"/>
            <a:r>
              <a:rPr lang="pt-BR" dirty="0" smtClean="0"/>
              <a:t>Usado principalmente para separar elementos em grupos exclusivos.</a:t>
            </a:r>
          </a:p>
          <a:p>
            <a:pPr lvl="1"/>
            <a:r>
              <a:rPr lang="pt-BR" dirty="0" smtClean="0"/>
              <a:t>Vector (Vetor): É um atributo numérico continuo, que pode assumir qualquer valor do conjunto dos números racionais.</a:t>
            </a:r>
          </a:p>
          <a:p>
            <a:pPr lvl="2"/>
            <a:r>
              <a:rPr lang="pt-BR" dirty="0" smtClean="0"/>
              <a:t>Usado principalmente para associar valores aos elementos.</a:t>
            </a:r>
          </a:p>
          <a:p>
            <a:r>
              <a:rPr lang="pt-BR" dirty="0" smtClean="0"/>
              <a:t>No exemplo do Sistema Mundial</a:t>
            </a:r>
          </a:p>
          <a:p>
            <a:pPr lvl="1"/>
            <a:r>
              <a:rPr lang="pt-BR" dirty="0" smtClean="0"/>
              <a:t>Vértices: Países.</a:t>
            </a:r>
          </a:p>
          <a:p>
            <a:pPr lvl="1"/>
            <a:r>
              <a:rPr lang="pt-BR" dirty="0" smtClean="0"/>
              <a:t>Cluster: Agrupamento em “Núcleo do capitalismo”, “</a:t>
            </a:r>
            <a:r>
              <a:rPr lang="pt-BR" dirty="0" err="1" smtClean="0"/>
              <a:t>Semi-periferia</a:t>
            </a:r>
            <a:r>
              <a:rPr lang="pt-BR" dirty="0" smtClean="0"/>
              <a:t> do capitalismo” e “Periferia do capitalismo”.</a:t>
            </a:r>
          </a:p>
          <a:p>
            <a:pPr lvl="1"/>
            <a:r>
              <a:rPr lang="pt-BR" dirty="0" smtClean="0"/>
              <a:t>Vector: Produto interno bruto do país em 1994.		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55794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Visualizando Partições e Vetores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Partições</a:t>
            </a:r>
          </a:p>
          <a:p>
            <a:pPr lvl="1"/>
            <a:r>
              <a:rPr lang="pt-BR" dirty="0" smtClean="0"/>
              <a:t>CTRL + P</a:t>
            </a:r>
          </a:p>
          <a:p>
            <a:pPr lvl="1"/>
            <a:r>
              <a:rPr lang="pt-BR" dirty="0" smtClean="0"/>
              <a:t>Draw -&gt; Draw </a:t>
            </a:r>
            <a:r>
              <a:rPr lang="pt-BR" dirty="0" err="1" smtClean="0"/>
              <a:t>Partition</a:t>
            </a:r>
            <a:endParaRPr lang="pt-BR" dirty="0" smtClean="0"/>
          </a:p>
          <a:p>
            <a:pPr lvl="1"/>
            <a:r>
              <a:rPr lang="pt-BR" dirty="0" smtClean="0"/>
              <a:t>Cada vértice é desenhado com a cor correspondente a sua partição</a:t>
            </a:r>
          </a:p>
          <a:p>
            <a:r>
              <a:rPr lang="pt-BR" dirty="0" smtClean="0"/>
              <a:t>Vetores</a:t>
            </a:r>
          </a:p>
          <a:p>
            <a:pPr lvl="1"/>
            <a:r>
              <a:rPr lang="pt-BR" dirty="0" smtClean="0"/>
              <a:t>CTRL + U</a:t>
            </a:r>
          </a:p>
          <a:p>
            <a:pPr lvl="1"/>
            <a:r>
              <a:rPr lang="pt-BR" dirty="0" smtClean="0"/>
              <a:t>Draw -&gt; Draw Vector</a:t>
            </a:r>
          </a:p>
          <a:p>
            <a:pPr lvl="1"/>
            <a:r>
              <a:rPr lang="pt-BR" dirty="0" smtClean="0"/>
              <a:t>Cada vértice é desenhado em tamanho proporcional ao valor do seu vector</a:t>
            </a:r>
          </a:p>
          <a:p>
            <a:pPr lvl="2"/>
            <a:r>
              <a:rPr lang="pt-BR" dirty="0" smtClean="0"/>
              <a:t>Para ajustar os tamanhos altere a proporção em </a:t>
            </a:r>
            <a:r>
              <a:rPr lang="pt-BR" dirty="0" err="1" smtClean="0"/>
              <a:t>Options</a:t>
            </a:r>
            <a:r>
              <a:rPr lang="pt-BR" dirty="0" smtClean="0"/>
              <a:t> -&gt; </a:t>
            </a:r>
            <a:r>
              <a:rPr lang="pt-BR" dirty="0" err="1" smtClean="0"/>
              <a:t>Size</a:t>
            </a:r>
            <a:r>
              <a:rPr lang="pt-BR" dirty="0" smtClean="0"/>
              <a:t> -&gt; </a:t>
            </a:r>
            <a:r>
              <a:rPr lang="pt-BR" dirty="0" err="1" smtClean="0"/>
              <a:t>of</a:t>
            </a:r>
            <a:r>
              <a:rPr lang="pt-BR" dirty="0" smtClean="0"/>
              <a:t> </a:t>
            </a:r>
            <a:r>
              <a:rPr lang="pt-BR" dirty="0" err="1" smtClean="0"/>
              <a:t>Vertices</a:t>
            </a:r>
            <a:r>
              <a:rPr lang="pt-BR" dirty="0" smtClean="0"/>
              <a:t> na tela de visualização da rede.</a:t>
            </a:r>
          </a:p>
          <a:p>
            <a:r>
              <a:rPr lang="pt-BR" dirty="0" smtClean="0"/>
              <a:t>Partições  + Vetores</a:t>
            </a:r>
          </a:p>
          <a:p>
            <a:pPr lvl="1"/>
            <a:r>
              <a:rPr lang="pt-BR" dirty="0" smtClean="0"/>
              <a:t>CRTL + Q</a:t>
            </a:r>
          </a:p>
          <a:p>
            <a:pPr lvl="1"/>
            <a:r>
              <a:rPr lang="pt-BR" dirty="0" smtClean="0"/>
              <a:t>Draw -&gt; Draw </a:t>
            </a:r>
            <a:r>
              <a:rPr lang="pt-BR" dirty="0" err="1" smtClean="0"/>
              <a:t>Partition</a:t>
            </a:r>
            <a:r>
              <a:rPr lang="pt-BR" dirty="0" smtClean="0"/>
              <a:t>-Vector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73788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Visualizando partes da rede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Visão local</a:t>
            </a:r>
          </a:p>
          <a:p>
            <a:pPr lvl="1"/>
            <a:r>
              <a:rPr lang="pt-BR" dirty="0" err="1" smtClean="0"/>
              <a:t>Operations</a:t>
            </a:r>
            <a:r>
              <a:rPr lang="pt-BR" dirty="0" smtClean="0"/>
              <a:t> -&gt; </a:t>
            </a:r>
            <a:r>
              <a:rPr lang="pt-BR" dirty="0" err="1" smtClean="0"/>
              <a:t>Extract</a:t>
            </a:r>
            <a:r>
              <a:rPr lang="pt-BR" dirty="0" smtClean="0"/>
              <a:t> </a:t>
            </a:r>
            <a:r>
              <a:rPr lang="pt-BR" dirty="0" err="1" smtClean="0"/>
              <a:t>from</a:t>
            </a:r>
            <a:r>
              <a:rPr lang="pt-BR" dirty="0" smtClean="0"/>
              <a:t> network -&gt; </a:t>
            </a:r>
            <a:r>
              <a:rPr lang="pt-BR" dirty="0" err="1" smtClean="0"/>
              <a:t>Partition</a:t>
            </a:r>
            <a:endParaRPr lang="pt-BR" dirty="0" smtClean="0"/>
          </a:p>
          <a:p>
            <a:r>
              <a:rPr lang="pt-BR" dirty="0" smtClean="0"/>
              <a:t>Visão global</a:t>
            </a:r>
          </a:p>
          <a:p>
            <a:pPr lvl="1"/>
            <a:r>
              <a:rPr lang="pt-BR" dirty="0" err="1" smtClean="0"/>
              <a:t>Operations</a:t>
            </a:r>
            <a:r>
              <a:rPr lang="pt-BR" dirty="0"/>
              <a:t> </a:t>
            </a:r>
            <a:r>
              <a:rPr lang="pt-BR" dirty="0" smtClean="0"/>
              <a:t>-&gt; </a:t>
            </a:r>
            <a:r>
              <a:rPr lang="pt-BR" dirty="0" err="1" smtClean="0"/>
              <a:t>Shrink</a:t>
            </a:r>
            <a:r>
              <a:rPr lang="pt-BR" dirty="0" smtClean="0"/>
              <a:t> Network -&gt; </a:t>
            </a:r>
            <a:r>
              <a:rPr lang="pt-BR" dirty="0" err="1" smtClean="0"/>
              <a:t>Partition</a:t>
            </a:r>
            <a:r>
              <a:rPr lang="pt-BR" dirty="0" smtClean="0"/>
              <a:t> [-1]</a:t>
            </a:r>
          </a:p>
          <a:p>
            <a:r>
              <a:rPr lang="pt-BR" dirty="0" smtClean="0"/>
              <a:t>Visão contextual</a:t>
            </a:r>
          </a:p>
          <a:p>
            <a:pPr lvl="1"/>
            <a:r>
              <a:rPr lang="pt-BR" dirty="0" err="1" smtClean="0"/>
              <a:t>Operations</a:t>
            </a:r>
            <a:r>
              <a:rPr lang="pt-BR" dirty="0" smtClean="0"/>
              <a:t> -&gt; </a:t>
            </a:r>
            <a:r>
              <a:rPr lang="pt-BR" dirty="0" err="1" smtClean="0"/>
              <a:t>Shrink</a:t>
            </a:r>
            <a:r>
              <a:rPr lang="pt-BR" dirty="0" smtClean="0"/>
              <a:t> Network -&gt; </a:t>
            </a:r>
            <a:r>
              <a:rPr lang="pt-BR" dirty="0" err="1" smtClean="0"/>
              <a:t>Partition</a:t>
            </a:r>
            <a:r>
              <a:rPr lang="pt-BR" dirty="0" smtClean="0"/>
              <a:t> [{Partição a analisar}]</a:t>
            </a:r>
          </a:p>
          <a:p>
            <a:pPr lvl="1"/>
            <a:endParaRPr lang="pt-BR" dirty="0"/>
          </a:p>
          <a:p>
            <a:r>
              <a:rPr lang="pt-BR" dirty="0" smtClean="0"/>
              <a:t>Escolha um continente e analise sua relação com o resto do mundo.</a:t>
            </a:r>
          </a:p>
        </p:txBody>
      </p:sp>
    </p:spTree>
    <p:extLst>
      <p:ext uri="{BB962C8B-B14F-4D97-AF65-F5344CB8AC3E}">
        <p14:creationId xmlns:p14="http://schemas.microsoft.com/office/powerpoint/2010/main" val="1880807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Subgrupos coesivos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pt-BR" dirty="0" smtClean="0"/>
              <a:t>Identificar subgrupos com base em relacionamentos estabelecidos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pt-BR" dirty="0" smtClean="0"/>
              <a:t>Comparar os subgrupos encontrados com outras características sociais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31036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1939</TotalTime>
  <Words>321</Words>
  <Application>Microsoft Office PowerPoint</Application>
  <PresentationFormat>Widescreen</PresentationFormat>
  <Paragraphs>49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 Theme</vt:lpstr>
      <vt:lpstr>Modulo 2: Análise na prática</vt:lpstr>
      <vt:lpstr>PowerPoint Presentation</vt:lpstr>
      <vt:lpstr>PowerPoint Presentation</vt:lpstr>
      <vt:lpstr>Atributos e Relacionamentos</vt:lpstr>
      <vt:lpstr>Sistema Mundial: World_trade.paj</vt:lpstr>
      <vt:lpstr>Clusters e Vectors</vt:lpstr>
      <vt:lpstr>Visualizando Partições e Vetores</vt:lpstr>
      <vt:lpstr>Visualizando partes da rede</vt:lpstr>
      <vt:lpstr>Subgrupos coesivos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Modulo 2: Análise na prática</dc:title>
  <dc:creator>rafael</dc:creator>
  <cp:lastModifiedBy>rafael</cp:lastModifiedBy>
  <cp:revision>15</cp:revision>
  <dcterms:created xsi:type="dcterms:W3CDTF">2015-05-17T02:44:29Z</dcterms:created>
  <dcterms:modified xsi:type="dcterms:W3CDTF">2015-05-18T12:18:30Z</dcterms:modified>
</cp:coreProperties>
</file>