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2" r:id="rId16"/>
    <p:sldId id="273" r:id="rId17"/>
    <p:sldId id="271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94" autoAdjust="0"/>
  </p:normalViewPr>
  <p:slideViewPr>
    <p:cSldViewPr snapToGrid="0">
      <p:cViewPr varScale="1">
        <p:scale>
          <a:sx n="77" d="100"/>
          <a:sy n="77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A7C6C-9A51-4C8C-9C2B-37852FFD4F84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FCA6-D6BF-41F7-9EAC-D4483D5911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8FCA6-D6BF-41F7-9EAC-D4483D5911C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3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46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4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0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72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89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88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4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7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07DA-78FC-4638-B12D-D4FBDF5D81A7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07DA-78FC-4638-B12D-D4FBDF5D81A7}" type="datetimeFigureOut">
              <a:rPr lang="pt-BR" smtClean="0"/>
              <a:t>25/05/2015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A972-B0D7-4590-AA53-4F789D6874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Modulo 2: Análise na prática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Análise de redes sociais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6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Fenômeno da </a:t>
            </a:r>
            <a:r>
              <a:rPr lang="pt-BR" dirty="0" err="1" smtClean="0"/>
              <a:t>homofilia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569887" y="1690688"/>
            <a:ext cx="26947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Pessoas se agrupam por um objetivo além de interação social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760886" y="2789118"/>
            <a:ext cx="25929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Interação social é a base para solidariedade, valores, identidade e comportamento coletivo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5283328"/>
            <a:ext cx="4118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Pessoas com alto grau de interação percebem a si mesmas como um grupo</a:t>
            </a:r>
            <a:r>
              <a:rPr lang="pt-B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7054" y="5283328"/>
            <a:ext cx="43330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Percepção de semelhança entre indivíduos funciona como catalisador de interações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792497" y="2789119"/>
            <a:ext cx="244946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Espera-se que pessoas parecidas tenham alto nível de interação social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569887" y="3616415"/>
            <a:ext cx="25063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sz="3600" dirty="0" err="1"/>
              <a:t>Homofilia</a:t>
            </a:r>
            <a:endParaRPr lang="pt-BR" sz="3600" dirty="0"/>
          </a:p>
        </p:txBody>
      </p:sp>
      <p:cxnSp>
        <p:nvCxnSpPr>
          <p:cNvPr id="14" name="Curved Connector 13"/>
          <p:cNvCxnSpPr>
            <a:stCxn id="4" idx="3"/>
            <a:endCxn id="5" idx="0"/>
          </p:cNvCxnSpPr>
          <p:nvPr/>
        </p:nvCxnSpPr>
        <p:spPr>
          <a:xfrm>
            <a:off x="7264596" y="2152353"/>
            <a:ext cx="2792747" cy="636765"/>
          </a:xfrm>
          <a:prstGeom prst="curvedConnector2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3"/>
            <a:endCxn id="6" idx="3"/>
          </p:cNvCxnSpPr>
          <p:nvPr/>
        </p:nvCxnSpPr>
        <p:spPr>
          <a:xfrm flipH="1">
            <a:off x="10214264" y="3389283"/>
            <a:ext cx="1139536" cy="2217211"/>
          </a:xfrm>
          <a:prstGeom prst="curvedConnector3">
            <a:avLst>
              <a:gd name="adj1" fmla="val -20061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2"/>
            <a:endCxn id="7" idx="2"/>
          </p:cNvCxnSpPr>
          <p:nvPr/>
        </p:nvCxnSpPr>
        <p:spPr>
          <a:xfrm rot="5400000">
            <a:off x="5724346" y="3498873"/>
            <a:ext cx="12700" cy="4861573"/>
          </a:xfrm>
          <a:prstGeom prst="curvedConnector3">
            <a:avLst>
              <a:gd name="adj1" fmla="val 1800000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1"/>
            <a:endCxn id="8" idx="1"/>
          </p:cNvCxnSpPr>
          <p:nvPr/>
        </p:nvCxnSpPr>
        <p:spPr>
          <a:xfrm rot="10800000">
            <a:off x="792498" y="3389284"/>
            <a:ext cx="334557" cy="2217210"/>
          </a:xfrm>
          <a:prstGeom prst="curvedConnector3">
            <a:avLst>
              <a:gd name="adj1" fmla="val 168329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8" idx="0"/>
            <a:endCxn id="4" idx="1"/>
          </p:cNvCxnSpPr>
          <p:nvPr/>
        </p:nvCxnSpPr>
        <p:spPr>
          <a:xfrm rot="5400000" flipH="1" flipV="1">
            <a:off x="2975176" y="1194408"/>
            <a:ext cx="636766" cy="2552656"/>
          </a:xfrm>
          <a:prstGeom prst="curvedConnector2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de visitas familiares: </a:t>
            </a:r>
            <a:r>
              <a:rPr lang="pt-BR" dirty="0" err="1" smtClean="0"/>
              <a:t>Attiro.paj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Rede de “visitas frequentes” entre famílias</a:t>
            </a:r>
          </a:p>
          <a:p>
            <a:r>
              <a:rPr lang="pt-BR" dirty="0" smtClean="0"/>
              <a:t>Partição representando as classes de famílias (Poder, Atividade econômica, origem, etc...)</a:t>
            </a:r>
          </a:p>
          <a:p>
            <a:endParaRPr lang="pt-BR" dirty="0"/>
          </a:p>
          <a:p>
            <a:pPr lvl="1"/>
            <a:r>
              <a:rPr lang="pt-BR" dirty="0" smtClean="0"/>
              <a:t>File -&gt; </a:t>
            </a:r>
            <a:r>
              <a:rPr lang="pt-BR" dirty="0" err="1" smtClean="0"/>
              <a:t>Pajek</a:t>
            </a:r>
            <a:r>
              <a:rPr lang="pt-BR" dirty="0" smtClean="0"/>
              <a:t> Project file -&gt; </a:t>
            </a:r>
            <a:r>
              <a:rPr lang="pt-BR" dirty="0" err="1" smtClean="0"/>
              <a:t>Read</a:t>
            </a:r>
            <a:r>
              <a:rPr lang="pt-BR" dirty="0" smtClean="0"/>
              <a:t> (</a:t>
            </a:r>
            <a:r>
              <a:rPr lang="pt-BR" dirty="0" err="1" smtClean="0"/>
              <a:t>Attiro.paj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Draw -&gt; Draw</a:t>
            </a:r>
          </a:p>
          <a:p>
            <a:pPr lvl="1"/>
            <a:r>
              <a:rPr lang="pt-BR" dirty="0" smtClean="0"/>
              <a:t>Layout -&gt; Energy -&gt; </a:t>
            </a:r>
            <a:r>
              <a:rPr lang="pt-BR" dirty="0" err="1" smtClean="0"/>
              <a:t>kamada-kawai</a:t>
            </a:r>
            <a:endParaRPr lang="pt-BR" dirty="0" smtClean="0"/>
          </a:p>
          <a:p>
            <a:pPr lvl="1"/>
            <a:r>
              <a:rPr lang="pt-BR" dirty="0" smtClean="0"/>
              <a:t>Draw -&gt; Draw – </a:t>
            </a:r>
            <a:r>
              <a:rPr lang="pt-BR" dirty="0" err="1" smtClean="0"/>
              <a:t>Partition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Visualmente pode-se perceber relação ente as visitas e as classes sociais?</a:t>
            </a:r>
          </a:p>
          <a:p>
            <a:r>
              <a:rPr lang="pt-BR" dirty="0" smtClean="0"/>
              <a:t>Há predominância da classe 0 e da classe 10 no centro da rede?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5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Grau (</a:t>
            </a:r>
            <a:r>
              <a:rPr lang="pt-BR" dirty="0" err="1" smtClean="0"/>
              <a:t>Degree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Grau de um nó é a quantidade de linhas associadas a ele.</a:t>
            </a:r>
          </a:p>
          <a:p>
            <a:pPr lvl="1"/>
            <a:r>
              <a:rPr lang="pt-BR" dirty="0" smtClean="0"/>
              <a:t>Grau de entrada é a quantidade de linhas que chegam ao nó.</a:t>
            </a:r>
          </a:p>
          <a:p>
            <a:pPr lvl="1"/>
            <a:r>
              <a:rPr lang="pt-BR" dirty="0" smtClean="0"/>
              <a:t>Grau de saída é a quantidade de linhas que saem do nó.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Net -&gt; </a:t>
            </a:r>
            <a:r>
              <a:rPr lang="pt-BR" dirty="0" err="1" smtClean="0"/>
              <a:t>Partitions</a:t>
            </a:r>
            <a:r>
              <a:rPr lang="pt-BR" dirty="0" smtClean="0"/>
              <a:t> -&gt; </a:t>
            </a:r>
            <a:r>
              <a:rPr lang="pt-BR" dirty="0" err="1" smtClean="0"/>
              <a:t>Degree</a:t>
            </a:r>
            <a:r>
              <a:rPr lang="pt-BR" dirty="0" smtClean="0"/>
              <a:t> -&gt; Input, Output, </a:t>
            </a:r>
            <a:r>
              <a:rPr lang="pt-BR" dirty="0" err="1" smtClean="0"/>
              <a:t>All</a:t>
            </a:r>
            <a:endParaRPr lang="pt-BR" dirty="0" smtClean="0"/>
          </a:p>
          <a:p>
            <a:pPr lvl="1"/>
            <a:r>
              <a:rPr lang="pt-BR" dirty="0" smtClean="0"/>
              <a:t>[</a:t>
            </a:r>
            <a:r>
              <a:rPr lang="pt-BR" dirty="0" err="1" smtClean="0"/>
              <a:t>Partitions</a:t>
            </a:r>
            <a:r>
              <a:rPr lang="pt-BR" dirty="0" smtClean="0"/>
              <a:t>] -&gt; </a:t>
            </a:r>
            <a:r>
              <a:rPr lang="pt-BR" dirty="0" err="1" smtClean="0"/>
              <a:t>Attiro_grouping.clu</a:t>
            </a:r>
            <a:endParaRPr lang="pt-BR" dirty="0" smtClean="0"/>
          </a:p>
          <a:p>
            <a:pPr lvl="1"/>
            <a:r>
              <a:rPr lang="pt-BR" dirty="0" smtClean="0"/>
              <a:t>[</a:t>
            </a:r>
            <a:r>
              <a:rPr lang="pt-BR" dirty="0" err="1" smtClean="0"/>
              <a:t>Vectors</a:t>
            </a:r>
            <a:r>
              <a:rPr lang="pt-BR" dirty="0" smtClean="0"/>
              <a:t>] -&gt; </a:t>
            </a:r>
            <a:r>
              <a:rPr lang="pt-BR" dirty="0" err="1" smtClean="0"/>
              <a:t>Normalized</a:t>
            </a:r>
            <a:r>
              <a:rPr lang="pt-BR" dirty="0" smtClean="0"/>
              <a:t> Input </a:t>
            </a:r>
            <a:r>
              <a:rPr lang="pt-BR" dirty="0" err="1" smtClean="0"/>
              <a:t>degree</a:t>
            </a:r>
            <a:r>
              <a:rPr lang="pt-BR" dirty="0" smtClean="0"/>
              <a:t>...</a:t>
            </a:r>
          </a:p>
          <a:p>
            <a:pPr lvl="1"/>
            <a:r>
              <a:rPr lang="pt-BR" dirty="0" smtClean="0"/>
              <a:t>Draw -&gt; Draw </a:t>
            </a:r>
            <a:r>
              <a:rPr lang="pt-BR" dirty="0" err="1" smtClean="0"/>
              <a:t>Partition</a:t>
            </a:r>
            <a:r>
              <a:rPr lang="pt-BR" dirty="0" smtClean="0"/>
              <a:t>-Vector</a:t>
            </a:r>
          </a:p>
          <a:p>
            <a:pPr lvl="1"/>
            <a:endParaRPr lang="pt-BR" dirty="0"/>
          </a:p>
          <a:p>
            <a:r>
              <a:rPr lang="pt-BR" dirty="0" smtClean="0"/>
              <a:t>Percebe-se que na rede </a:t>
            </a:r>
            <a:r>
              <a:rPr lang="pt-BR" dirty="0" err="1" smtClean="0"/>
              <a:t>Attiro</a:t>
            </a:r>
            <a:r>
              <a:rPr lang="pt-BR" dirty="0" smtClean="0"/>
              <a:t>, as famílias mais centralizadas possuem mais visitas. As periféricas se comunicam menos.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8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Componentes são subconjuntos maximais de nós da rede que se conectam de tal forma que é possível chegar a qualquer nó saindo de qualquer outro nó da rede.</a:t>
            </a:r>
          </a:p>
          <a:p>
            <a:r>
              <a:rPr lang="pt-BR" dirty="0" smtClean="0"/>
              <a:t>Componentes fracos são componentes que só se caracterizam assim se desconsiderarmos a orientação das setas.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40" y="4089952"/>
            <a:ext cx="51244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Net -&gt; </a:t>
            </a:r>
            <a:r>
              <a:rPr lang="pt-BR" dirty="0" err="1" smtClean="0"/>
              <a:t>Components</a:t>
            </a:r>
            <a:r>
              <a:rPr lang="pt-BR" dirty="0" smtClean="0"/>
              <a:t> -&gt; Strong</a:t>
            </a:r>
          </a:p>
          <a:p>
            <a:r>
              <a:rPr lang="pt-BR" dirty="0" smtClean="0"/>
              <a:t>Net -&gt; </a:t>
            </a:r>
            <a:r>
              <a:rPr lang="pt-BR" dirty="0" err="1" smtClean="0"/>
              <a:t>Components</a:t>
            </a:r>
            <a:r>
              <a:rPr lang="pt-BR" dirty="0" smtClean="0"/>
              <a:t> -&gt; </a:t>
            </a:r>
            <a:r>
              <a:rPr lang="pt-BR" dirty="0" err="1" smtClean="0"/>
              <a:t>Weak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Hipótese: O maior componente forte é composto pela mesma classe?</a:t>
            </a:r>
          </a:p>
          <a:p>
            <a:r>
              <a:rPr lang="pt-BR" dirty="0" smtClean="0"/>
              <a:t>Inspeção visual:</a:t>
            </a:r>
          </a:p>
          <a:p>
            <a:pPr lvl="1"/>
            <a:r>
              <a:rPr lang="pt-BR" dirty="0" smtClean="0"/>
              <a:t>Arrastar o componente para uma área separada do restante da rede</a:t>
            </a:r>
          </a:p>
          <a:p>
            <a:pPr lvl="1"/>
            <a:r>
              <a:rPr lang="pt-BR" dirty="0" smtClean="0"/>
              <a:t>Selecionar a partição de classe</a:t>
            </a:r>
          </a:p>
          <a:p>
            <a:pPr lvl="1"/>
            <a:r>
              <a:rPr lang="pt-BR" dirty="0" smtClean="0"/>
              <a:t>Draw-&gt; Draw-</a:t>
            </a:r>
            <a:r>
              <a:rPr lang="pt-BR" dirty="0" err="1" smtClean="0"/>
              <a:t>Partition</a:t>
            </a:r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631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Mediadores e Pontes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3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Centralidade e periferia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Centralidade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posição de um indivíduo na rede pode lhe conferir diferencial</a:t>
            </a:r>
          </a:p>
          <a:p>
            <a:pPr lvl="1"/>
            <a:r>
              <a:rPr lang="pt-BR" dirty="0" smtClean="0"/>
              <a:t>Maior acesso a informação</a:t>
            </a:r>
          </a:p>
          <a:p>
            <a:pPr lvl="1"/>
            <a:r>
              <a:rPr lang="pt-BR" dirty="0" smtClean="0"/>
              <a:t>Maior oportunidade de difundir (ou não) informação.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0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4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06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Atributos e Relacionamentos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dirty="0" smtClean="0"/>
              <a:t>Interação com o </a:t>
            </a:r>
            <a:r>
              <a:rPr lang="pt-BR" dirty="0" err="1" smtClean="0"/>
              <a:t>pajek</a:t>
            </a:r>
            <a:endParaRPr lang="pt-BR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dirty="0" smtClean="0"/>
              <a:t>Entendimento dos dados básicos em ARS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dirty="0" smtClean="0"/>
              <a:t>Combinação de dados relacionais e não-relacionais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5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Mundial: </a:t>
            </a:r>
            <a:r>
              <a:rPr lang="pt-BR" dirty="0" err="1" smtClean="0"/>
              <a:t>World_trade.paj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38" y="1825625"/>
            <a:ext cx="5717871" cy="4351338"/>
          </a:xfrm>
        </p:spPr>
        <p:txBody>
          <a:bodyPr/>
          <a:lstStyle/>
          <a:p>
            <a:r>
              <a:rPr lang="pt-BR" dirty="0" smtClean="0"/>
              <a:t>Arquivos *.</a:t>
            </a:r>
            <a:r>
              <a:rPr lang="pt-BR" dirty="0" err="1" smtClean="0"/>
              <a:t>paj</a:t>
            </a:r>
            <a:r>
              <a:rPr lang="pt-BR" dirty="0" smtClean="0"/>
              <a:t> são um conjunto de outros arquivos</a:t>
            </a:r>
          </a:p>
          <a:p>
            <a:pPr lvl="1"/>
            <a:r>
              <a:rPr lang="pt-BR" dirty="0" smtClean="0"/>
              <a:t>Arquivos de rede</a:t>
            </a:r>
          </a:p>
          <a:p>
            <a:pPr lvl="1"/>
            <a:r>
              <a:rPr lang="pt-BR" dirty="0" smtClean="0"/>
              <a:t>Arquivos de cluster (Calma, já explico!) </a:t>
            </a:r>
          </a:p>
          <a:p>
            <a:pPr lvl="1"/>
            <a:r>
              <a:rPr lang="pt-BR" dirty="0" smtClean="0"/>
              <a:t>Arquivos de vetor (Calma!)</a:t>
            </a:r>
          </a:p>
          <a:p>
            <a:r>
              <a:rPr lang="pt-BR" dirty="0" smtClean="0"/>
              <a:t>Abra o arquivo </a:t>
            </a:r>
            <a:r>
              <a:rPr lang="pt-BR" dirty="0" err="1" smtClean="0"/>
              <a:t>world_trade.paj</a:t>
            </a:r>
            <a:endParaRPr lang="pt-BR" dirty="0" smtClean="0"/>
          </a:p>
          <a:p>
            <a:r>
              <a:rPr lang="pt-BR" dirty="0" smtClean="0"/>
              <a:t>Faça a inspeção visual da rede</a:t>
            </a:r>
          </a:p>
          <a:p>
            <a:pPr lvl="1"/>
            <a:r>
              <a:rPr lang="pt-BR" dirty="0" smtClean="0"/>
              <a:t>CTRL + G 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6" y="1611842"/>
            <a:ext cx="5468159" cy="2565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83" y="4293974"/>
            <a:ext cx="3890512" cy="25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Clusters e </a:t>
            </a:r>
            <a:r>
              <a:rPr lang="pt-BR" dirty="0" err="1" smtClean="0"/>
              <a:t>Vectors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Vértices podem ter atributos associados</a:t>
            </a:r>
          </a:p>
          <a:p>
            <a:pPr lvl="1"/>
            <a:r>
              <a:rPr lang="pt-BR" dirty="0" smtClean="0"/>
              <a:t>Cluster/</a:t>
            </a:r>
            <a:r>
              <a:rPr lang="pt-BR" dirty="0" err="1" smtClean="0"/>
              <a:t>Partition</a:t>
            </a:r>
            <a:r>
              <a:rPr lang="pt-BR" dirty="0" smtClean="0"/>
              <a:t> (Partição): É uma classificação exclusiva do vértice. Cada vértice pode estar em uma e apenas uma partição.</a:t>
            </a:r>
          </a:p>
          <a:p>
            <a:pPr lvl="2"/>
            <a:r>
              <a:rPr lang="pt-BR" dirty="0" smtClean="0"/>
              <a:t>Usado principalmente para separar elementos em grupos exclusivos.</a:t>
            </a:r>
          </a:p>
          <a:p>
            <a:pPr lvl="1"/>
            <a:r>
              <a:rPr lang="pt-BR" dirty="0" smtClean="0"/>
              <a:t>Vector (Vetor): É um atributo numérico continuo, que pode assumir qualquer valor do conjunto dos números racionais.</a:t>
            </a:r>
          </a:p>
          <a:p>
            <a:pPr lvl="2"/>
            <a:r>
              <a:rPr lang="pt-BR" dirty="0" smtClean="0"/>
              <a:t>Usado principalmente para associar valores aos elementos.</a:t>
            </a:r>
          </a:p>
          <a:p>
            <a:r>
              <a:rPr lang="pt-BR" dirty="0" smtClean="0"/>
              <a:t>No exemplo do Sistema Mundial</a:t>
            </a:r>
          </a:p>
          <a:p>
            <a:pPr lvl="1"/>
            <a:r>
              <a:rPr lang="pt-BR" dirty="0" smtClean="0"/>
              <a:t>Vértices: Países.</a:t>
            </a:r>
          </a:p>
          <a:p>
            <a:pPr lvl="1"/>
            <a:r>
              <a:rPr lang="pt-BR" dirty="0" smtClean="0"/>
              <a:t>Cluster: Agrupamento em “Núcleo do capitalismo”, “</a:t>
            </a:r>
            <a:r>
              <a:rPr lang="pt-BR" dirty="0" err="1" smtClean="0"/>
              <a:t>Semi-periferia</a:t>
            </a:r>
            <a:r>
              <a:rPr lang="pt-BR" dirty="0" smtClean="0"/>
              <a:t> do capitalismo” e “Periferia do capitalismo”.</a:t>
            </a:r>
          </a:p>
          <a:p>
            <a:pPr lvl="1"/>
            <a:r>
              <a:rPr lang="pt-BR" dirty="0" smtClean="0"/>
              <a:t>Vector: Produto interno bruto do país em 1994.	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7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Partições e Vetores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Partições</a:t>
            </a:r>
          </a:p>
          <a:p>
            <a:pPr lvl="1"/>
            <a:r>
              <a:rPr lang="pt-BR" dirty="0" smtClean="0"/>
              <a:t>CTRL + P</a:t>
            </a:r>
          </a:p>
          <a:p>
            <a:pPr lvl="1"/>
            <a:r>
              <a:rPr lang="pt-BR" dirty="0" smtClean="0"/>
              <a:t>Draw -&gt; Draw </a:t>
            </a:r>
            <a:r>
              <a:rPr lang="pt-BR" dirty="0" err="1" smtClean="0"/>
              <a:t>Partition</a:t>
            </a:r>
            <a:endParaRPr lang="pt-BR" dirty="0" smtClean="0"/>
          </a:p>
          <a:p>
            <a:pPr lvl="1"/>
            <a:r>
              <a:rPr lang="pt-BR" dirty="0" smtClean="0"/>
              <a:t>Cada vértice é desenhado com a cor correspondente a sua partição</a:t>
            </a:r>
          </a:p>
          <a:p>
            <a:r>
              <a:rPr lang="pt-BR" dirty="0" smtClean="0"/>
              <a:t>Vetores</a:t>
            </a:r>
          </a:p>
          <a:p>
            <a:pPr lvl="1"/>
            <a:r>
              <a:rPr lang="pt-BR" dirty="0" smtClean="0"/>
              <a:t>CTRL + U</a:t>
            </a:r>
          </a:p>
          <a:p>
            <a:pPr lvl="1"/>
            <a:r>
              <a:rPr lang="pt-BR" dirty="0" smtClean="0"/>
              <a:t>Draw -&gt; Draw Vector</a:t>
            </a:r>
          </a:p>
          <a:p>
            <a:pPr lvl="1"/>
            <a:r>
              <a:rPr lang="pt-BR" dirty="0" smtClean="0"/>
              <a:t>Cada vértice é desenhado em tamanho proporcional ao valor do seu vector</a:t>
            </a:r>
          </a:p>
          <a:p>
            <a:pPr lvl="2"/>
            <a:r>
              <a:rPr lang="pt-BR" dirty="0" smtClean="0"/>
              <a:t>Para ajustar os tamanhos altere a proporção em </a:t>
            </a:r>
            <a:r>
              <a:rPr lang="pt-BR" dirty="0" err="1" smtClean="0"/>
              <a:t>Options</a:t>
            </a:r>
            <a:r>
              <a:rPr lang="pt-BR" dirty="0" smtClean="0"/>
              <a:t> -&gt; </a:t>
            </a:r>
            <a:r>
              <a:rPr lang="pt-BR" dirty="0" err="1" smtClean="0"/>
              <a:t>Size</a:t>
            </a:r>
            <a:r>
              <a:rPr lang="pt-BR" dirty="0" smtClean="0"/>
              <a:t> -&gt;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Vertices</a:t>
            </a:r>
            <a:r>
              <a:rPr lang="pt-BR" dirty="0" smtClean="0"/>
              <a:t> na tela de visualização da rede.</a:t>
            </a:r>
          </a:p>
          <a:p>
            <a:r>
              <a:rPr lang="pt-BR" dirty="0" smtClean="0"/>
              <a:t>Partições  + Vetores</a:t>
            </a:r>
          </a:p>
          <a:p>
            <a:pPr lvl="1"/>
            <a:r>
              <a:rPr lang="pt-BR" dirty="0" smtClean="0"/>
              <a:t>CRTL + Q</a:t>
            </a:r>
          </a:p>
          <a:p>
            <a:pPr lvl="1"/>
            <a:r>
              <a:rPr lang="pt-BR" dirty="0" smtClean="0"/>
              <a:t>Draw -&gt; Draw </a:t>
            </a:r>
            <a:r>
              <a:rPr lang="pt-BR" dirty="0" err="1" smtClean="0"/>
              <a:t>Partition</a:t>
            </a:r>
            <a:r>
              <a:rPr lang="pt-BR" dirty="0" smtClean="0"/>
              <a:t>-Vector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7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Visualizando partes da rede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Visão local</a:t>
            </a:r>
          </a:p>
          <a:p>
            <a:pPr lvl="1"/>
            <a:r>
              <a:rPr lang="pt-BR" dirty="0" err="1" smtClean="0"/>
              <a:t>Operations</a:t>
            </a:r>
            <a:r>
              <a:rPr lang="pt-BR" dirty="0" smtClean="0"/>
              <a:t> -&gt; </a:t>
            </a:r>
            <a:r>
              <a:rPr lang="pt-BR" dirty="0" err="1" smtClean="0"/>
              <a:t>Extract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network -&gt; </a:t>
            </a:r>
            <a:r>
              <a:rPr lang="pt-BR" dirty="0" err="1" smtClean="0"/>
              <a:t>Partition</a:t>
            </a:r>
            <a:endParaRPr lang="pt-BR" dirty="0" smtClean="0"/>
          </a:p>
          <a:p>
            <a:r>
              <a:rPr lang="pt-BR" dirty="0" smtClean="0"/>
              <a:t>Visão global</a:t>
            </a:r>
          </a:p>
          <a:p>
            <a:pPr lvl="1"/>
            <a:r>
              <a:rPr lang="pt-BR" dirty="0" err="1" smtClean="0"/>
              <a:t>Operations</a:t>
            </a:r>
            <a:r>
              <a:rPr lang="pt-BR" dirty="0"/>
              <a:t> </a:t>
            </a:r>
            <a:r>
              <a:rPr lang="pt-BR" dirty="0" smtClean="0"/>
              <a:t>-&gt; </a:t>
            </a:r>
            <a:r>
              <a:rPr lang="pt-BR" dirty="0" err="1" smtClean="0"/>
              <a:t>Shrink</a:t>
            </a:r>
            <a:r>
              <a:rPr lang="pt-BR" dirty="0" smtClean="0"/>
              <a:t> Network -&gt; </a:t>
            </a:r>
            <a:r>
              <a:rPr lang="pt-BR" dirty="0" err="1" smtClean="0"/>
              <a:t>Partition</a:t>
            </a:r>
            <a:r>
              <a:rPr lang="pt-BR" dirty="0" smtClean="0"/>
              <a:t> [-1]</a:t>
            </a:r>
          </a:p>
          <a:p>
            <a:r>
              <a:rPr lang="pt-BR" dirty="0" smtClean="0"/>
              <a:t>Visão contextual</a:t>
            </a:r>
          </a:p>
          <a:p>
            <a:pPr lvl="1"/>
            <a:r>
              <a:rPr lang="pt-BR" dirty="0" err="1" smtClean="0"/>
              <a:t>Operations</a:t>
            </a:r>
            <a:r>
              <a:rPr lang="pt-BR" dirty="0" smtClean="0"/>
              <a:t> -&gt; </a:t>
            </a:r>
            <a:r>
              <a:rPr lang="pt-BR" dirty="0" err="1" smtClean="0"/>
              <a:t>Shrink</a:t>
            </a:r>
            <a:r>
              <a:rPr lang="pt-BR" dirty="0" smtClean="0"/>
              <a:t> Network -&gt; </a:t>
            </a:r>
            <a:r>
              <a:rPr lang="pt-BR" dirty="0" err="1" smtClean="0"/>
              <a:t>Partition</a:t>
            </a:r>
            <a:r>
              <a:rPr lang="pt-BR" dirty="0" smtClean="0"/>
              <a:t> [{Partição a analisar}]</a:t>
            </a:r>
          </a:p>
          <a:p>
            <a:pPr lvl="1"/>
            <a:endParaRPr lang="pt-BR" dirty="0"/>
          </a:p>
          <a:p>
            <a:r>
              <a:rPr lang="pt-BR" dirty="0" smtClean="0"/>
              <a:t>Escolha um continente e analise sua relação com o resto do mundo.</a:t>
            </a:r>
          </a:p>
        </p:txBody>
      </p:sp>
    </p:spTree>
    <p:extLst>
      <p:ext uri="{BB962C8B-B14F-4D97-AF65-F5344CB8AC3E}">
        <p14:creationId xmlns:p14="http://schemas.microsoft.com/office/powerpoint/2010/main" val="18808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Subgrupos coesivos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dirty="0" smtClean="0"/>
              <a:t>Identificar subgrupos com base em relacionamentos estabelecidos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dirty="0" smtClean="0"/>
              <a:t>Comparar os subgrupos encontrados com outras características sociais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0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681</Words>
  <Application>Microsoft Office PowerPoint</Application>
  <PresentationFormat>Widescreen</PresentationFormat>
  <Paragraphs>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Modulo 2: Análise na prática</vt:lpstr>
      <vt:lpstr>PowerPoint Presentation</vt:lpstr>
      <vt:lpstr>PowerPoint Presentation</vt:lpstr>
      <vt:lpstr>Atributos e Relacionamentos</vt:lpstr>
      <vt:lpstr>Sistema Mundial: World_trade.paj</vt:lpstr>
      <vt:lpstr>Clusters e Vectors</vt:lpstr>
      <vt:lpstr>Visualizando Partições e Vetores</vt:lpstr>
      <vt:lpstr>Visualizando partes da rede</vt:lpstr>
      <vt:lpstr>Subgrupos coesivos</vt:lpstr>
      <vt:lpstr>Fenômeno da homofilia</vt:lpstr>
      <vt:lpstr>Rede de visitas familiares: Attiro.paj</vt:lpstr>
      <vt:lpstr>Grau (Degree)</vt:lpstr>
      <vt:lpstr>Componentes</vt:lpstr>
      <vt:lpstr>Componentes</vt:lpstr>
      <vt:lpstr>Mediadores e Pontes</vt:lpstr>
      <vt:lpstr>PowerPoint Presentation</vt:lpstr>
      <vt:lpstr>Centralidade e periferia</vt:lpstr>
      <vt:lpstr>Centralidade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2: Análise na prática</dc:title>
  <dc:creator>rafael</dc:creator>
  <cp:lastModifiedBy>rafael</cp:lastModifiedBy>
  <cp:revision>23</cp:revision>
  <dcterms:created xsi:type="dcterms:W3CDTF">2015-05-17T02:44:29Z</dcterms:created>
  <dcterms:modified xsi:type="dcterms:W3CDTF">2015-05-26T03:26:14Z</dcterms:modified>
</cp:coreProperties>
</file>