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1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D58447E0-1250-469C-99A7-CAD1C2109630}">
  <a:tblStyle styleId="{D58447E0-1250-469C-99A7-CAD1C2109630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0" y="6181725"/>
            <a:ext cx="9144000" cy="676275"/>
          </a:xfrm>
          <a:prstGeom prst="rect">
            <a:avLst/>
          </a:prstGeom>
          <a:solidFill>
            <a:srgbClr val="115DA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Shape 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-30161"/>
            <a:ext cx="9144000" cy="688816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287337" y="320675"/>
            <a:ext cx="8534399" cy="9302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300037" y="1639886"/>
            <a:ext cx="8534399" cy="426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4625" marR="0" indent="2857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99"/>
              </a:buClr>
              <a:buFont typeface="Arial Narrow"/>
              <a:buChar char="•"/>
              <a:defRPr/>
            </a:lvl1pPr>
            <a:lvl2pPr marL="508000" marR="0" indent="-50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Font typeface="Arial Narrow"/>
              <a:buChar char="–"/>
              <a:defRPr/>
            </a:lvl2pPr>
            <a:lvl3pPr marL="857250" marR="0" indent="-31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8000"/>
              </a:buClr>
              <a:buFont typeface="Arial Narrow"/>
              <a:buChar char="•"/>
              <a:defRPr/>
            </a:lvl3pPr>
            <a:lvl4pPr marL="1206500" marR="0" indent="-114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 Narrow"/>
              <a:buChar char="–"/>
              <a:defRPr/>
            </a:lvl4pPr>
            <a:lvl5pPr marL="1482725" marR="0" indent="-476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00CC"/>
              </a:buClr>
              <a:buFont typeface="Arial Narrow"/>
              <a:buChar char="»"/>
              <a:defRPr/>
            </a:lvl5pPr>
            <a:lvl6pPr marL="1758950" marR="0" indent="190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00CC"/>
              </a:buClr>
              <a:buFont typeface="Arial Narrow"/>
              <a:buChar char="»"/>
              <a:defRPr/>
            </a:lvl6pPr>
            <a:lvl7pPr marL="2311400" marR="0" indent="165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00CC"/>
              </a:buClr>
              <a:buFont typeface="Arial Narrow"/>
              <a:buChar char="»"/>
              <a:defRPr/>
            </a:lvl7pPr>
            <a:lvl8pPr marL="3140075" marR="0" indent="3905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00CC"/>
              </a:buClr>
              <a:buFont typeface="Arial Narrow"/>
              <a:buChar char="»"/>
              <a:defRPr/>
            </a:lvl8pPr>
            <a:lvl9pPr marL="4244975" marR="0" indent="6826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00CC"/>
              </a:buClr>
              <a:buFont typeface="Arial Narrow"/>
              <a:buChar char="»"/>
              <a:defRPr/>
            </a:lvl9pPr>
          </a:lstStyle>
          <a:p>
            <a:endParaRPr/>
          </a:p>
        </p:txBody>
      </p:sp>
      <p:pic>
        <p:nvPicPr>
          <p:cNvPr id="9" name="Shape 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150" y="6246812"/>
            <a:ext cx="850899" cy="592136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0" name="Shape 10"/>
          <p:cNvSpPr txBox="1"/>
          <p:nvPr/>
        </p:nvSpPr>
        <p:spPr>
          <a:xfrm>
            <a:off x="765175" y="6380162"/>
            <a:ext cx="371475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FF33"/>
              </a:buClr>
              <a:buSzPct val="25000"/>
              <a:buFont typeface="Arial Narrow"/>
              <a:buNone/>
            </a:pPr>
            <a:r>
              <a:rPr lang="en-US" sz="1800" b="0" i="0" u="none" strike="noStrike" cap="none" baseline="0">
                <a:solidFill>
                  <a:srgbClr val="66FF33"/>
                </a:solidFill>
                <a:latin typeface="Arial Narrow"/>
                <a:ea typeface="Arial Narrow"/>
                <a:cs typeface="Arial Narrow"/>
                <a:sym typeface="Arial Narrow"/>
              </a:rPr>
              <a:t>PSI – Práticas de Eletricidade e Eletrônica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346075" y="3203575"/>
            <a:ext cx="8126411" cy="5667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25000"/>
              <a:buFont typeface="Arial Narrow"/>
              <a:buNone/>
            </a:pPr>
            <a:r>
              <a:rPr lang="en-US" sz="2800" b="0" i="0" u="none" strike="noStrike" cap="none" baseline="0" dirty="0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PSI – 2222 – 2º sem. </a:t>
            </a:r>
            <a:r>
              <a:rPr lang="en-US" sz="2800" b="0" i="0" u="none" strike="noStrike" cap="none" baseline="0" dirty="0" smtClean="0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2014</a:t>
            </a:r>
            <a:endParaRPr lang="en-US" sz="2800" b="0" i="0" u="none" strike="noStrike" cap="none" baseline="0" dirty="0">
              <a:solidFill>
                <a:srgbClr val="003399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422275" y="749300"/>
            <a:ext cx="8256586" cy="22304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Arial Black"/>
              <a:buNone/>
            </a:pPr>
            <a:r>
              <a:rPr lang="en-US" sz="3600" b="1" i="0" u="none" strike="noStrike" cap="none" baseline="0" dirty="0" smtClean="0">
                <a:solidFill>
                  <a:schemeClr val="hlink"/>
                </a:solidFill>
                <a:latin typeface="Arial Black"/>
                <a:ea typeface="Arial Black"/>
                <a:cs typeface="Arial Black"/>
                <a:sym typeface="Arial Black"/>
              </a:rPr>
              <a:t>Jogo </a:t>
            </a:r>
            <a:r>
              <a:rPr lang="en-US" sz="3600" b="1" i="0" u="none" strike="noStrike" cap="none" baseline="0" dirty="0" err="1" smtClean="0">
                <a:solidFill>
                  <a:schemeClr val="hlink"/>
                </a:solidFill>
                <a:latin typeface="Arial Black"/>
                <a:ea typeface="Arial Black"/>
                <a:cs typeface="Arial Black"/>
                <a:sym typeface="Arial Black"/>
              </a:rPr>
              <a:t>didático</a:t>
            </a:r>
            <a:r>
              <a:rPr lang="en-US" sz="3600" b="1" i="0" u="none" strike="noStrike" cap="none" baseline="0" dirty="0" smtClean="0">
                <a:solidFill>
                  <a:schemeClr val="hlink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3600" b="1" i="0" u="none" strike="noStrike" cap="none" baseline="0" dirty="0" err="1" smtClean="0">
                <a:solidFill>
                  <a:schemeClr val="hlink"/>
                </a:solidFill>
                <a:latin typeface="Arial Black"/>
                <a:ea typeface="Arial Black"/>
                <a:cs typeface="Arial Black"/>
                <a:sym typeface="Arial Black"/>
              </a:rPr>
              <a:t>sobre</a:t>
            </a:r>
            <a:r>
              <a:rPr lang="en-US" sz="3600" b="1" i="0" u="none" strike="noStrike" cap="none" baseline="0" dirty="0" smtClean="0">
                <a:solidFill>
                  <a:schemeClr val="hlink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3600" b="1" i="0" u="none" strike="noStrike" cap="none" baseline="0" dirty="0" err="1" smtClean="0">
                <a:solidFill>
                  <a:schemeClr val="hlink"/>
                </a:solidFill>
                <a:latin typeface="Arial Black"/>
                <a:ea typeface="Arial Black"/>
                <a:cs typeface="Arial Black"/>
                <a:sym typeface="Arial Black"/>
              </a:rPr>
              <a:t>Circuitos</a:t>
            </a:r>
            <a:r>
              <a:rPr lang="en-US" sz="3600" b="1" i="0" u="none" strike="noStrike" cap="none" baseline="0" dirty="0" smtClean="0">
                <a:solidFill>
                  <a:schemeClr val="hlink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3600" b="1" i="0" u="none" strike="noStrike" cap="none" baseline="0" dirty="0" err="1" smtClean="0">
                <a:solidFill>
                  <a:schemeClr val="hlink"/>
                </a:solidFill>
                <a:latin typeface="Arial Black"/>
                <a:ea typeface="Arial Black"/>
                <a:cs typeface="Arial Black"/>
                <a:sym typeface="Arial Black"/>
              </a:rPr>
              <a:t>Digitais</a:t>
            </a:r>
            <a:r>
              <a:rPr lang="en-US" sz="3600" b="1" i="0" u="none" strike="noStrike" cap="none" baseline="0" dirty="0" smtClean="0">
                <a:solidFill>
                  <a:schemeClr val="hlink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3600" b="1" i="0" u="none" strike="noStrike" cap="none" baseline="0" dirty="0" err="1" smtClean="0">
                <a:solidFill>
                  <a:schemeClr val="hlink"/>
                </a:solidFill>
                <a:latin typeface="Arial Black"/>
                <a:ea typeface="Arial Black"/>
                <a:cs typeface="Arial Black"/>
                <a:sym typeface="Arial Black"/>
              </a:rPr>
              <a:t>Combinatórios</a:t>
            </a:r>
            <a:endParaRPr lang="en-US" sz="3600" b="1" i="0" u="none" strike="noStrike" cap="none" baseline="0" dirty="0">
              <a:solidFill>
                <a:schemeClr val="hlink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7" name="Shape 17"/>
          <p:cNvSpPr txBox="1"/>
          <p:nvPr/>
        </p:nvSpPr>
        <p:spPr>
          <a:xfrm>
            <a:off x="1531937" y="4060825"/>
            <a:ext cx="6337300" cy="2105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lang="en-US" sz="2800" b="1" i="0" u="none" strike="noStrike" cap="none" baseline="0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8586902</a:t>
            </a:r>
            <a:r>
              <a:rPr lang="en-US" sz="2800" b="1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800" b="1" i="0" u="none" strike="noStrike" cap="none" baseline="0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– </a:t>
            </a:r>
            <a:r>
              <a:rPr lang="en-US" sz="2800" b="1" dirty="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Laez</a:t>
            </a:r>
            <a:r>
              <a:rPr lang="en-US" sz="2800" b="1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800" b="1" dirty="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Barbosa</a:t>
            </a:r>
            <a:r>
              <a:rPr lang="en-US" sz="2800" b="1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Fonseca </a:t>
            </a:r>
            <a:r>
              <a:rPr lang="en-US" sz="2800" b="1" dirty="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Filho</a:t>
            </a:r>
            <a:endParaRPr lang="en-US" sz="2800" b="1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lang="en-US" sz="2800" b="1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8586930</a:t>
            </a:r>
            <a:r>
              <a:rPr lang="en-US" sz="2800" b="1" i="0" u="none" strike="noStrike" cap="none" baseline="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– </a:t>
            </a:r>
            <a:r>
              <a:rPr lang="en-US" sz="2800" b="1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Marco </a:t>
            </a:r>
            <a:r>
              <a:rPr lang="en-US" sz="2800" b="1" dirty="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Aurélio</a:t>
            </a:r>
            <a:r>
              <a:rPr lang="en-US" sz="2800" b="1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B. Cardoso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lang="en-US" sz="2800" b="1" i="0" u="none" strike="noStrike" cap="none" baseline="0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8586836 – </a:t>
            </a:r>
            <a:r>
              <a:rPr lang="en-US" sz="2800" b="1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Rafael </a:t>
            </a:r>
            <a:r>
              <a:rPr lang="en-US" sz="2800" b="1" dirty="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Yudi</a:t>
            </a:r>
            <a:r>
              <a:rPr lang="en-US" sz="2800" b="1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Imai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 Narrow"/>
              <a:buNone/>
            </a:pPr>
            <a:r>
              <a:rPr lang="en-US" sz="2000" b="1" i="0" u="none" strike="noStrike" cap="none" baseline="0" dirty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   </a:t>
            </a:r>
          </a:p>
        </p:txBody>
      </p:sp>
      <p:sp>
        <p:nvSpPr>
          <p:cNvPr id="18" name="Shape 18"/>
          <p:cNvSpPr txBox="1"/>
          <p:nvPr/>
        </p:nvSpPr>
        <p:spPr>
          <a:xfrm>
            <a:off x="2822575" y="468312"/>
            <a:ext cx="3608386" cy="9747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 Narrow"/>
              <a:buNone/>
            </a:pPr>
            <a:r>
              <a:rPr lang="en-US" sz="2000" b="1" i="0" u="none" strike="noStrike" cap="none" baseline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   </a:t>
            </a:r>
            <a:r>
              <a:rPr lang="en-US" sz="2400" b="1" i="0" u="none" strike="noStrike" cap="none" baseline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Escola Politécnica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AE06"/>
              </a:buClr>
              <a:buSzPct val="25000"/>
              <a:buFont typeface="Arial Narrow"/>
              <a:buNone/>
            </a:pPr>
            <a:r>
              <a:rPr lang="en-US" sz="2400" b="1" i="0" u="none" strike="noStrike" cap="none" baseline="0">
                <a:solidFill>
                  <a:srgbClr val="DCAE06"/>
                </a:solidFill>
                <a:latin typeface="Arial Narrow"/>
                <a:ea typeface="Arial Narrow"/>
                <a:cs typeface="Arial Narrow"/>
                <a:sym typeface="Arial Narrow"/>
              </a:rPr>
              <a:t>   Universidade de São Paulo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baseline="0">
              <a:solidFill>
                <a:srgbClr val="DCAE06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287337" y="320675"/>
            <a:ext cx="8534399" cy="9302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 Narrow"/>
              <a:buNone/>
            </a:pPr>
            <a:r>
              <a:rPr lang="en-US" sz="3600" b="1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rPr>
              <a:t>Projeto: Jogo didático sobre circuitos digitais combinatórios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300037" y="1639886"/>
            <a:ext cx="8534399" cy="4267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4625" marR="0" lvl="0" indent="-174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100000"/>
              <a:buFont typeface="Arial Narrow"/>
              <a:buChar char="•"/>
            </a:pPr>
            <a:r>
              <a:rPr lang="en-US" sz="3200" b="1" i="0" u="none" strike="noStrike" cap="none" baseline="0" dirty="0" err="1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Sumário</a:t>
            </a:r>
            <a:endParaRPr lang="en-US" sz="3200" b="1" i="0" u="none" strike="noStrike" cap="none" baseline="0" dirty="0">
              <a:solidFill>
                <a:srgbClr val="003399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508000" marR="0" lvl="1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Arial Narrow"/>
              <a:buChar char="–"/>
            </a:pPr>
            <a:r>
              <a:rPr lang="en-US" sz="2800" b="1" i="0" u="none" strike="noStrike" cap="none" baseline="0" dirty="0" err="1">
                <a:solidFill>
                  <a:schemeClr val="hlink"/>
                </a:solidFill>
                <a:latin typeface="Arial Narrow"/>
                <a:ea typeface="Arial Narrow"/>
                <a:cs typeface="Arial Narrow"/>
                <a:sym typeface="Arial Narrow"/>
              </a:rPr>
              <a:t>Objetivos</a:t>
            </a:r>
            <a:endParaRPr lang="en-US" sz="2800" b="1" i="0" u="none" strike="noStrike" cap="none" baseline="0" dirty="0">
              <a:solidFill>
                <a:schemeClr val="hlink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508000" marR="0" lvl="1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Arial Narrow"/>
              <a:buChar char="–"/>
            </a:pPr>
            <a:r>
              <a:rPr lang="en-US" sz="2800" b="1" i="0" u="none" strike="noStrike" cap="none" baseline="0" dirty="0" err="1">
                <a:solidFill>
                  <a:schemeClr val="hlink"/>
                </a:solidFill>
                <a:latin typeface="Arial Narrow"/>
                <a:ea typeface="Arial Narrow"/>
                <a:cs typeface="Arial Narrow"/>
                <a:sym typeface="Arial Narrow"/>
              </a:rPr>
              <a:t>Fundamentos</a:t>
            </a:r>
            <a:endParaRPr lang="en-US" sz="2800" b="1" i="0" u="none" strike="noStrike" cap="none" baseline="0" dirty="0">
              <a:solidFill>
                <a:schemeClr val="hlink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508000" marR="0" lvl="1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Arial Narrow"/>
              <a:buChar char="–"/>
            </a:pPr>
            <a:r>
              <a:rPr lang="en-US" sz="2800" b="1" i="0" u="none" strike="noStrike" cap="none" baseline="0" dirty="0" err="1">
                <a:solidFill>
                  <a:schemeClr val="hlink"/>
                </a:solidFill>
                <a:latin typeface="Arial Narrow"/>
                <a:ea typeface="Arial Narrow"/>
                <a:cs typeface="Arial Narrow"/>
                <a:sym typeface="Arial Narrow"/>
              </a:rPr>
              <a:t>Características</a:t>
            </a:r>
            <a:endParaRPr lang="en-US" sz="2800" b="1" i="0" u="none" strike="noStrike" cap="none" baseline="0" dirty="0">
              <a:solidFill>
                <a:schemeClr val="hlink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508000" marR="0" lvl="1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Arial Narrow"/>
              <a:buChar char="–"/>
            </a:pPr>
            <a:r>
              <a:rPr lang="en-US" sz="2800" b="1" i="0" u="none" strike="noStrike" cap="none" baseline="0" dirty="0" err="1">
                <a:solidFill>
                  <a:schemeClr val="hlink"/>
                </a:solidFill>
                <a:latin typeface="Arial Narrow"/>
                <a:ea typeface="Arial Narrow"/>
                <a:cs typeface="Arial Narrow"/>
                <a:sym typeface="Arial Narrow"/>
              </a:rPr>
              <a:t>Orçamento</a:t>
            </a:r>
            <a:endParaRPr lang="en-US" sz="2800" b="1" i="0" u="none" strike="noStrike" cap="none" baseline="0" dirty="0">
              <a:solidFill>
                <a:schemeClr val="hlink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508000" marR="0" lvl="1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Arial Narrow"/>
              <a:buChar char="–"/>
            </a:pPr>
            <a:r>
              <a:rPr lang="en-US" sz="2800" b="1" i="0" u="none" strike="noStrike" cap="none" baseline="0" dirty="0" err="1">
                <a:solidFill>
                  <a:schemeClr val="hlink"/>
                </a:solidFill>
                <a:latin typeface="Arial Narrow"/>
                <a:ea typeface="Arial Narrow"/>
                <a:cs typeface="Arial Narrow"/>
                <a:sym typeface="Arial Narrow"/>
              </a:rPr>
              <a:t>Cronograma</a:t>
            </a:r>
            <a:endParaRPr lang="en-US" sz="2800" b="1" i="0" u="none" strike="noStrike" cap="none" baseline="0" dirty="0">
              <a:solidFill>
                <a:schemeClr val="hlink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4325" y="369887"/>
            <a:ext cx="8534399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 Narrow"/>
              <a:buNone/>
            </a:pPr>
            <a:r>
              <a:rPr lang="en-US" sz="3600" b="1" i="0" u="none" strike="noStrike" cap="none" baseline="0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rPr>
              <a:t>Objetivos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71475" y="1644650"/>
            <a:ext cx="8534399" cy="4267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8000"/>
              </a:buClr>
              <a:buSzPct val="75000"/>
              <a:buFont typeface="Arial Narrow"/>
              <a:buChar char="•"/>
            </a:pPr>
            <a:r>
              <a:rPr lang="en-US" sz="3200" b="1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Plataforma didática simples e envolvendo a construção e simulação de circuitos digitais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3200" b="1">
              <a:solidFill>
                <a:srgbClr val="003399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marR="0" lvl="0" indent="-3810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8000"/>
              </a:buClr>
              <a:buSzPct val="75000"/>
              <a:buFont typeface="Arial Narrow"/>
              <a:buChar char="•"/>
            </a:pPr>
            <a:r>
              <a:rPr lang="en-US" sz="3200" b="1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Tornar o resultado não apenas informativo, mas também lúdico, de forma a cativar mais facilmente público leigo. (≠ PSpice, Quartus)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4325" y="369887"/>
            <a:ext cx="8534399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 Narrow"/>
              <a:buNone/>
            </a:pPr>
            <a:r>
              <a:rPr lang="en-US" sz="3600" b="1" i="0" u="none" strike="noStrike" cap="none" baseline="0" dirty="0" err="1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rPr>
              <a:t>Fundamentos</a:t>
            </a:r>
            <a:endParaRPr lang="en-US" sz="3600" b="1" i="0" u="none" strike="noStrike" cap="none" baseline="0" dirty="0">
              <a:solidFill>
                <a:schemeClr val="accen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95536" y="1268760"/>
            <a:ext cx="8534399" cy="4267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4625" marR="0" lvl="0" indent="-174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100000"/>
              <a:buFont typeface="Arial Narrow"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Jogo </a:t>
            </a:r>
            <a:r>
              <a:rPr lang="en-US" sz="3200" b="1" dirty="0" err="1" smtClean="0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didático</a:t>
            </a:r>
            <a:r>
              <a:rPr lang="en-US" sz="3200" b="1" dirty="0" smtClean="0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3200" b="1" dirty="0" err="1" smtClean="0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baseado</a:t>
            </a:r>
            <a:r>
              <a:rPr lang="en-US" sz="3200" b="1" dirty="0" smtClean="0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3200" b="1" dirty="0" err="1" smtClean="0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em</a:t>
            </a:r>
            <a:r>
              <a:rPr lang="en-US" sz="3200" b="1" dirty="0" smtClean="0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 Unity</a:t>
            </a:r>
          </a:p>
          <a:p>
            <a:pPr marL="174625" marR="0" lvl="0" indent="-174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100000"/>
            </a:pPr>
            <a:endParaRPr lang="en-US" sz="3200" b="1" dirty="0" smtClean="0">
              <a:solidFill>
                <a:srgbClr val="003399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74625" marR="0" lvl="0" indent="-174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100000"/>
              <a:buFont typeface="Arial Narrow"/>
              <a:buChar char="•"/>
            </a:pPr>
            <a:r>
              <a:rPr lang="en-US" sz="3200" b="1" i="0" u="none" strike="noStrike" cap="none" baseline="0" dirty="0" err="1" smtClean="0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Temática</a:t>
            </a:r>
            <a:r>
              <a:rPr lang="en-US" sz="3200" b="1" dirty="0" smtClean="0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3200" b="1" dirty="0" err="1" smtClean="0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baseada</a:t>
            </a:r>
            <a:r>
              <a:rPr lang="en-US" sz="3200" b="1" dirty="0" smtClean="0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3200" b="1" dirty="0" err="1" smtClean="0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em</a:t>
            </a:r>
            <a:r>
              <a:rPr lang="en-US" sz="3200" b="1" dirty="0" smtClean="0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3200" b="1" dirty="0" err="1" smtClean="0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Circuitos</a:t>
            </a:r>
            <a:r>
              <a:rPr lang="en-US" sz="3200" b="1" dirty="0" smtClean="0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3200" b="1" dirty="0" err="1" smtClean="0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Combinatórios</a:t>
            </a:r>
            <a:endParaRPr lang="en-US" sz="3200" b="1" dirty="0" smtClean="0">
              <a:solidFill>
                <a:srgbClr val="003399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74625" marR="0" lvl="0" indent="-174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100000"/>
            </a:pPr>
            <a:endParaRPr lang="en-US" sz="3200" b="1" i="0" u="none" strike="noStrike" cap="none" baseline="0" dirty="0" smtClean="0">
              <a:solidFill>
                <a:srgbClr val="003399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74625" marR="0" lvl="0" indent="-174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100000"/>
            </a:pPr>
            <a:endParaRPr lang="en-US" sz="3200" b="1" i="0" u="none" strike="noStrike" cap="none" baseline="0" dirty="0" smtClean="0">
              <a:solidFill>
                <a:srgbClr val="003399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74625" marR="0" lvl="0" indent="-174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100000"/>
            </a:pPr>
            <a:endParaRPr lang="en-US" sz="3200" b="1" i="0" u="none" strike="noStrike" cap="none" baseline="0" dirty="0" smtClean="0">
              <a:solidFill>
                <a:srgbClr val="003399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74625" indent="-174625">
              <a:buClr>
                <a:srgbClr val="003399"/>
              </a:buClr>
              <a:buSzPct val="100000"/>
              <a:buFont typeface="Arial Narrow"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As </a:t>
            </a:r>
            <a:r>
              <a:rPr lang="en-US" sz="3200" b="1" dirty="0" err="1" smtClean="0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fases</a:t>
            </a:r>
            <a:r>
              <a:rPr lang="en-US" sz="3200" b="1" dirty="0" smtClean="0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 do </a:t>
            </a:r>
            <a:r>
              <a:rPr lang="en-US" sz="3200" b="1" dirty="0" err="1" smtClean="0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jogo</a:t>
            </a:r>
            <a:r>
              <a:rPr lang="en-US" sz="3200" b="1" dirty="0" smtClean="0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3200" b="1" dirty="0" err="1" smtClean="0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consistem</a:t>
            </a:r>
            <a:r>
              <a:rPr lang="en-US" sz="3200" b="1" dirty="0" smtClean="0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 de </a:t>
            </a:r>
            <a:r>
              <a:rPr lang="en-US" sz="3200" b="1" dirty="0" err="1" smtClean="0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circuitos-desafio</a:t>
            </a:r>
            <a:endParaRPr lang="en-US" sz="3200" b="1" dirty="0" smtClean="0">
              <a:solidFill>
                <a:srgbClr val="003399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74625" marR="0" lvl="0" indent="-174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100000"/>
            </a:pPr>
            <a:endParaRPr lang="en-US" sz="3200" b="1" dirty="0" smtClean="0">
              <a:solidFill>
                <a:srgbClr val="003399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74625" marR="0" lvl="0" indent="-174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100000"/>
              <a:buFont typeface="Arial Narrow"/>
              <a:buChar char="•"/>
            </a:pPr>
            <a:r>
              <a:rPr lang="en-US" sz="3200" b="1" dirty="0" err="1" smtClean="0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Uma</a:t>
            </a:r>
            <a:r>
              <a:rPr lang="en-US" sz="3200" b="1" dirty="0" smtClean="0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 das </a:t>
            </a:r>
            <a:r>
              <a:rPr lang="en-US" sz="3200" b="1" dirty="0" err="1" smtClean="0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duas</a:t>
            </a:r>
            <a:r>
              <a:rPr lang="en-US" sz="3200" b="1" dirty="0" smtClean="0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3200" b="1" dirty="0" err="1" smtClean="0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ideias</a:t>
            </a:r>
            <a:r>
              <a:rPr lang="en-US" sz="3200" b="1" dirty="0" smtClean="0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3200" b="1" dirty="0" err="1" smtClean="0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iniciais</a:t>
            </a:r>
            <a:r>
              <a:rPr lang="en-US" sz="3200" b="1" dirty="0" smtClean="0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 do </a:t>
            </a:r>
            <a:r>
              <a:rPr lang="en-US" sz="3200" b="1" dirty="0" err="1" smtClean="0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grupo</a:t>
            </a:r>
            <a:endParaRPr lang="en-US" sz="3200" b="1" dirty="0" smtClean="0">
              <a:solidFill>
                <a:srgbClr val="003399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74625" marR="0" lvl="0" indent="-174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100000"/>
              <a:buFont typeface="Arial Narrow"/>
              <a:buChar char="•"/>
            </a:pPr>
            <a:endParaRPr lang="en-US" sz="3200" b="1" dirty="0" smtClean="0">
              <a:solidFill>
                <a:srgbClr val="003399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74625" marR="0" lvl="0" indent="317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99"/>
              </a:buClr>
              <a:buFont typeface="Arial Narrow"/>
              <a:buNone/>
            </a:pPr>
            <a:endParaRPr sz="2800" b="1" i="0" u="none" strike="noStrike" cap="none" baseline="0" dirty="0">
              <a:solidFill>
                <a:schemeClr val="hlink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4338" name="Picture 2" descr="http://forum.unity3d.com/attachments/logo-titled-png.16698/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56176" y="1124744"/>
            <a:ext cx="2520280" cy="941539"/>
          </a:xfrm>
          <a:prstGeom prst="rect">
            <a:avLst/>
          </a:prstGeom>
          <a:noFill/>
        </p:spPr>
      </p:pic>
      <p:pic>
        <p:nvPicPr>
          <p:cNvPr id="14339" name="Picture 3" descr="C:\Users\RAFAELD\Desktop\Práticas 2\Circuito RLM\trunk\Logicuits\Assets\Images\Gate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91680" y="3068960"/>
            <a:ext cx="6084168" cy="1014028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314325" y="369887"/>
            <a:ext cx="8534399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 Narrow"/>
              <a:buNone/>
            </a:pPr>
            <a:r>
              <a:rPr lang="en-US" sz="3600" b="1" i="0" u="none" strike="noStrike" cap="none" baseline="0" dirty="0" err="1" smtClean="0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rPr>
              <a:t>Características</a:t>
            </a:r>
            <a:r>
              <a:rPr lang="en-US" sz="3600" b="1" i="0" u="none" strike="noStrike" cap="none" baseline="0" dirty="0" smtClean="0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rPr>
              <a:t> e </a:t>
            </a:r>
            <a:r>
              <a:rPr lang="en-US" sz="3600" b="1" i="0" u="none" strike="noStrike" cap="none" baseline="0" dirty="0" err="1" smtClean="0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rPr>
              <a:t>Desafios</a:t>
            </a:r>
            <a:endParaRPr lang="en-US" sz="3600" b="1" i="0" u="none" strike="noStrike" cap="none" baseline="0" dirty="0">
              <a:solidFill>
                <a:schemeClr val="accen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71475" y="1644650"/>
            <a:ext cx="8534399" cy="4267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4625" marR="0" lvl="0" indent="-1746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100000"/>
              <a:buFont typeface="Arial Narrow"/>
              <a:buChar char="•"/>
            </a:pPr>
            <a:r>
              <a:rPr lang="en-US" sz="3200" b="1" dirty="0" err="1" smtClean="0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Busca</a:t>
            </a:r>
            <a:r>
              <a:rPr lang="en-US" sz="3200" b="1" dirty="0" smtClean="0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 de </a:t>
            </a:r>
            <a:r>
              <a:rPr lang="en-US" sz="3200" b="1" dirty="0" err="1" smtClean="0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recursos</a:t>
            </a:r>
            <a:r>
              <a:rPr lang="en-US" sz="3200" b="1" dirty="0" smtClean="0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3200" b="1" dirty="0" err="1" smtClean="0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convenientes</a:t>
            </a:r>
            <a:endParaRPr lang="en-US" sz="3200" b="1" dirty="0" smtClean="0">
              <a:solidFill>
                <a:srgbClr val="003399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74625" marR="0" lvl="0" indent="-1746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100000"/>
              <a:buFont typeface="Arial Narrow"/>
              <a:buChar char="•"/>
            </a:pPr>
            <a:endParaRPr lang="en-US" sz="3200" b="1" dirty="0" smtClean="0">
              <a:solidFill>
                <a:srgbClr val="003399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74625" marR="0" lvl="0" indent="-1746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100000"/>
              <a:buFont typeface="Arial Narrow"/>
              <a:buChar char="•"/>
            </a:pPr>
            <a:r>
              <a:rPr lang="en-US" sz="3200" b="1" dirty="0" err="1" smtClean="0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Didaticidade</a:t>
            </a:r>
            <a:r>
              <a:rPr lang="en-US" sz="3200" b="1" dirty="0" smtClean="0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 vs. </a:t>
            </a:r>
            <a:r>
              <a:rPr lang="en-US" sz="3200" b="1" dirty="0" err="1" smtClean="0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jogabilidade</a:t>
            </a:r>
            <a:endParaRPr lang="en-US" sz="3200" b="1" dirty="0" smtClean="0">
              <a:solidFill>
                <a:srgbClr val="003399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74625" marR="0" lvl="0" indent="-1746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100000"/>
              <a:buFont typeface="Arial Narrow"/>
              <a:buChar char="•"/>
            </a:pPr>
            <a:endParaRPr lang="en-US" sz="3200" b="1" i="0" u="none" strike="noStrike" cap="none" baseline="0" dirty="0" smtClean="0">
              <a:solidFill>
                <a:srgbClr val="003399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74625" marR="0" lvl="0" indent="-1746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100000"/>
              <a:buFont typeface="Arial Narrow"/>
              <a:buChar char="•"/>
            </a:pPr>
            <a:r>
              <a:rPr lang="en-US" sz="3200" b="1" dirty="0" err="1" smtClean="0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Implementação</a:t>
            </a:r>
            <a:r>
              <a:rPr lang="en-US" sz="3200" b="1" dirty="0" smtClean="0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 de </a:t>
            </a:r>
            <a:r>
              <a:rPr lang="en-US" sz="3200" b="1" dirty="0" err="1" smtClean="0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ideias</a:t>
            </a:r>
            <a:r>
              <a:rPr lang="en-US" sz="3200" b="1" dirty="0" smtClean="0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3200" b="1" dirty="0" err="1" smtClean="0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adicionais</a:t>
            </a:r>
            <a:r>
              <a:rPr lang="en-US" sz="3200" b="1" dirty="0" smtClean="0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 vs. </a:t>
            </a:r>
            <a:r>
              <a:rPr lang="en-US" sz="3200" b="1" dirty="0" err="1" smtClean="0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prazo</a:t>
            </a:r>
            <a:endParaRPr lang="en-US" sz="3200" b="1" dirty="0" smtClean="0">
              <a:solidFill>
                <a:srgbClr val="003399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74625" marR="0" lvl="0" indent="-1746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100000"/>
              <a:buFont typeface="Arial Narrow"/>
              <a:buChar char="•"/>
            </a:pPr>
            <a:endParaRPr lang="en-US" sz="3200" b="1" dirty="0" smtClean="0">
              <a:solidFill>
                <a:srgbClr val="003399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74625" marR="0" lvl="0" indent="-1746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100000"/>
              <a:buFont typeface="Arial Narrow"/>
              <a:buChar char="•"/>
            </a:pPr>
            <a:r>
              <a:rPr lang="en-US" sz="3200" b="1" dirty="0" err="1" smtClean="0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Criação</a:t>
            </a:r>
            <a:r>
              <a:rPr lang="en-US" sz="3200" b="1" dirty="0" smtClean="0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 de </a:t>
            </a:r>
            <a:r>
              <a:rPr lang="en-US" sz="3200" b="1" dirty="0" err="1" smtClean="0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Roteiro</a:t>
            </a:r>
            <a:r>
              <a:rPr lang="en-US" sz="3200" b="1" dirty="0" smtClean="0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 e </a:t>
            </a:r>
            <a:r>
              <a:rPr lang="en-US" sz="3200" b="1" dirty="0" err="1" smtClean="0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experiência</a:t>
            </a:r>
            <a:r>
              <a:rPr lang="en-US" sz="3200" b="1" dirty="0" smtClean="0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 de </a:t>
            </a:r>
            <a:r>
              <a:rPr lang="en-US" sz="3200" b="1" dirty="0" err="1" smtClean="0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jogos</a:t>
            </a:r>
            <a:endParaRPr lang="en-US" sz="3200" b="1" dirty="0" smtClean="0">
              <a:solidFill>
                <a:srgbClr val="003399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74625" marR="0" lvl="0" indent="-1746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100000"/>
              <a:buFont typeface="Arial Narrow"/>
              <a:buChar char="•"/>
            </a:pPr>
            <a:endParaRPr lang="en-US" sz="3200" b="1" dirty="0" smtClean="0">
              <a:solidFill>
                <a:srgbClr val="003399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74625" marR="0" lvl="0" indent="-1746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100000"/>
            </a:pPr>
            <a:endParaRPr lang="en-US" sz="3200" b="1" dirty="0" smtClean="0">
              <a:solidFill>
                <a:srgbClr val="003399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74625" marR="0" lvl="0" indent="-1746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100000"/>
              <a:buFont typeface="Arial Narrow"/>
              <a:buChar char="•"/>
            </a:pPr>
            <a:endParaRPr lang="en-US" sz="3200" b="1" i="0" u="none" strike="noStrike" cap="none" baseline="0" dirty="0" smtClean="0">
              <a:solidFill>
                <a:srgbClr val="003399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74625" marR="0" lvl="0" indent="-1746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100000"/>
              <a:buFont typeface="Arial Narrow"/>
              <a:buChar char="•"/>
            </a:pPr>
            <a:endParaRPr lang="en-US" sz="2800" b="1" i="0" u="none" strike="noStrike" cap="none" baseline="0" dirty="0" smtClean="0">
              <a:solidFill>
                <a:schemeClr val="hlink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857250" marR="0" lvl="2" indent="-1841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Arial Narrow"/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287337" y="320675"/>
            <a:ext cx="8534399" cy="9302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 Narrow"/>
              <a:buNone/>
            </a:pPr>
            <a:r>
              <a:rPr lang="en-US" sz="3600" b="1" i="0" u="none" strike="noStrike" cap="none" baseline="0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rPr>
              <a:t>Orçamento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00037" y="1639886"/>
            <a:ext cx="8534399" cy="4267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4625" marR="0" lvl="0" indent="-174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100000"/>
              <a:buFont typeface="Arial Narrow"/>
              <a:buChar char="•"/>
            </a:pPr>
            <a:r>
              <a:rPr lang="en-US" sz="3200" b="1" i="0" u="none" strike="noStrike" cap="none" baseline="0" dirty="0" err="1" smtClean="0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Orçamento</a:t>
            </a:r>
            <a:r>
              <a:rPr lang="en-US" sz="3200" b="1" i="0" u="none" strike="noStrike" cap="none" dirty="0" smtClean="0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3200" b="1" i="0" u="none" strike="noStrike" cap="none" dirty="0" err="1" smtClean="0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estimado</a:t>
            </a:r>
            <a:r>
              <a:rPr lang="en-US" sz="3200" b="1" dirty="0" smtClean="0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: R$ 0,00</a:t>
            </a:r>
          </a:p>
          <a:p>
            <a:pPr marL="174625" lvl="1" indent="-174625">
              <a:buClr>
                <a:srgbClr val="003399"/>
              </a:buClr>
              <a:buSzPct val="100000"/>
              <a:buFont typeface="Arial Narrow"/>
              <a:buChar char="•"/>
            </a:pPr>
            <a:endParaRPr lang="en-US" sz="2000" b="1" i="0" u="none" strike="noStrike" cap="none" baseline="0" dirty="0" smtClean="0">
              <a:solidFill>
                <a:srgbClr val="003399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74625" lvl="1" indent="-174625">
              <a:buClr>
                <a:srgbClr val="003399"/>
              </a:buClr>
              <a:buSzPct val="100000"/>
              <a:buFont typeface="Arial Narrow"/>
              <a:buChar char="•"/>
            </a:pPr>
            <a:r>
              <a:rPr lang="en-US" sz="2000" b="1" dirty="0" err="1" smtClean="0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Intenções</a:t>
            </a:r>
            <a:r>
              <a:rPr lang="en-US" sz="2000" b="1" dirty="0" smtClean="0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 de </a:t>
            </a:r>
            <a:r>
              <a:rPr lang="en-US" sz="2000" b="1" dirty="0" err="1" smtClean="0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Distribuição</a:t>
            </a:r>
            <a:r>
              <a:rPr lang="en-US" sz="2000" b="1" dirty="0" smtClean="0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 - </a:t>
            </a:r>
            <a:r>
              <a:rPr lang="en-US" sz="2000" b="1" dirty="0" err="1" smtClean="0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Gratuitamente</a:t>
            </a:r>
            <a:r>
              <a:rPr lang="en-US" sz="2000" b="1" dirty="0" smtClean="0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, via </a:t>
            </a:r>
            <a:r>
              <a:rPr lang="en-US" sz="2000" b="1" dirty="0" smtClean="0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Internet!</a:t>
            </a:r>
          </a:p>
          <a:p>
            <a:pPr marL="174625" lvl="1" indent="-174625">
              <a:buClr>
                <a:srgbClr val="003399"/>
              </a:buClr>
              <a:buSzPct val="100000"/>
              <a:buFont typeface="Arial Narrow"/>
              <a:buChar char="•"/>
            </a:pPr>
            <a:r>
              <a:rPr lang="en-US" sz="2000" b="1" dirty="0" err="1" smtClean="0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Licença</a:t>
            </a:r>
            <a:r>
              <a:rPr lang="en-US" sz="2000" b="1" dirty="0" smtClean="0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 : Open-Source (</a:t>
            </a:r>
            <a:r>
              <a:rPr lang="en-US" sz="2000" b="1" dirty="0" err="1" smtClean="0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licença</a:t>
            </a:r>
            <a:r>
              <a:rPr lang="en-US" sz="2000" b="1" dirty="0" smtClean="0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000" b="1" dirty="0" err="1" smtClean="0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em</a:t>
            </a:r>
            <a:r>
              <a:rPr lang="en-US" sz="2000" b="1" dirty="0" smtClean="0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000" b="1" dirty="0" err="1" smtClean="0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específico</a:t>
            </a:r>
            <a:r>
              <a:rPr lang="en-US" sz="2000" b="1" dirty="0" smtClean="0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 a ser </a:t>
            </a:r>
            <a:r>
              <a:rPr lang="en-US" sz="2000" b="1" dirty="0" err="1" smtClean="0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discutida</a:t>
            </a:r>
            <a:r>
              <a:rPr lang="en-US" sz="2000" b="1" dirty="0" smtClean="0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)</a:t>
            </a:r>
          </a:p>
          <a:p>
            <a:pPr marL="174625" lvl="3" indent="-174625">
              <a:buClr>
                <a:srgbClr val="003399"/>
              </a:buClr>
              <a:buSzPct val="100000"/>
            </a:pPr>
            <a:endParaRPr lang="en-US" sz="2000" b="1" i="0" u="none" strike="noStrike" cap="none" baseline="0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14325" y="369887"/>
            <a:ext cx="8534399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 Narrow"/>
              <a:buNone/>
            </a:pPr>
            <a:r>
              <a:rPr lang="en-US" sz="3200" b="1" i="0" u="none" strike="noStrike" cap="none" baseline="0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rPr>
              <a:t>Cronograma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71475" y="1644650"/>
            <a:ext cx="8534399" cy="4267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4625" marR="0" lvl="0" indent="-1746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100000"/>
              <a:buFont typeface="Arial Narrow"/>
              <a:buChar char="•"/>
            </a:pPr>
            <a:r>
              <a:rPr lang="en-US" sz="2800" b="1" i="0" u="none" strike="noStrike" cap="none" baseline="0" dirty="0" err="1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Etapas</a:t>
            </a:r>
            <a:endParaRPr lang="en-US" sz="2800" b="1" i="0" u="none" strike="noStrike" cap="none" baseline="0" dirty="0">
              <a:solidFill>
                <a:srgbClr val="003399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857250" marR="0" lvl="2" indent="-184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8000"/>
              </a:buClr>
              <a:buSzPct val="100000"/>
              <a:buFont typeface="Arial Narrow"/>
              <a:buChar char="•"/>
            </a:pPr>
            <a:r>
              <a:rPr lang="en-US" sz="2000" b="1" i="0" u="none" strike="noStrike" cap="none" baseline="0" dirty="0" err="1" smtClean="0">
                <a:solidFill>
                  <a:srgbClr val="008000"/>
                </a:solidFill>
                <a:latin typeface="Arial Narrow"/>
                <a:ea typeface="Arial Narrow"/>
                <a:cs typeface="Arial Narrow"/>
                <a:sym typeface="Arial Narrow"/>
              </a:rPr>
              <a:t>Criação</a:t>
            </a:r>
            <a:r>
              <a:rPr lang="en-US" sz="2000" b="1" i="0" u="none" strike="noStrike" cap="none" baseline="0" dirty="0" smtClean="0">
                <a:solidFill>
                  <a:srgbClr val="008000"/>
                </a:solidFill>
                <a:latin typeface="Arial Narrow"/>
                <a:ea typeface="Arial Narrow"/>
                <a:cs typeface="Arial Narrow"/>
                <a:sym typeface="Arial Narrow"/>
              </a:rPr>
              <a:t> de </a:t>
            </a:r>
            <a:r>
              <a:rPr lang="en-US" sz="2000" b="1" i="0" u="none" strike="noStrike" cap="none" baseline="0" dirty="0" err="1" smtClean="0">
                <a:solidFill>
                  <a:srgbClr val="008000"/>
                </a:solidFill>
                <a:latin typeface="Arial Narrow"/>
                <a:ea typeface="Arial Narrow"/>
                <a:cs typeface="Arial Narrow"/>
                <a:sym typeface="Arial Narrow"/>
              </a:rPr>
              <a:t>Protótipo</a:t>
            </a:r>
            <a:r>
              <a:rPr lang="en-US" sz="2000" b="1" i="0" u="none" strike="noStrike" cap="none" dirty="0" smtClean="0">
                <a:solidFill>
                  <a:srgbClr val="008000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000" b="1" i="0" u="none" strike="noStrike" cap="none" dirty="0" err="1" smtClean="0">
                <a:solidFill>
                  <a:srgbClr val="008000"/>
                </a:solidFill>
                <a:latin typeface="Arial Narrow"/>
                <a:ea typeface="Arial Narrow"/>
                <a:cs typeface="Arial Narrow"/>
                <a:sym typeface="Arial Narrow"/>
              </a:rPr>
              <a:t>na</a:t>
            </a:r>
            <a:r>
              <a:rPr lang="en-US" sz="2000" b="1" i="0" u="none" strike="noStrike" cap="none" dirty="0" smtClean="0">
                <a:solidFill>
                  <a:srgbClr val="008000"/>
                </a:solidFill>
                <a:latin typeface="Arial Narrow"/>
                <a:ea typeface="Arial Narrow"/>
                <a:cs typeface="Arial Narrow"/>
                <a:sym typeface="Arial Narrow"/>
              </a:rPr>
              <a:t> Unity	</a:t>
            </a:r>
            <a:endParaRPr lang="en-US" sz="2000" b="1" i="0" u="none" strike="noStrike" cap="none" baseline="0" dirty="0">
              <a:solidFill>
                <a:srgbClr val="008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857250" lvl="2" indent="-184150">
              <a:lnSpc>
                <a:spcPct val="90000"/>
              </a:lnSpc>
              <a:spcBef>
                <a:spcPts val="400"/>
              </a:spcBef>
              <a:buClr>
                <a:srgbClr val="008000"/>
              </a:buClr>
              <a:buSzPct val="100000"/>
              <a:buFont typeface="Arial Narrow"/>
              <a:buChar char="•"/>
            </a:pPr>
            <a:r>
              <a:rPr lang="en-US" sz="2000" b="1" dirty="0" err="1" smtClean="0">
                <a:solidFill>
                  <a:srgbClr val="008000"/>
                </a:solidFill>
                <a:latin typeface="Arial Narrow"/>
                <a:ea typeface="Arial Narrow"/>
                <a:cs typeface="Arial Narrow"/>
                <a:sym typeface="Arial Narrow"/>
              </a:rPr>
              <a:t>Elaboração</a:t>
            </a:r>
            <a:r>
              <a:rPr lang="en-US" sz="2000" b="1" dirty="0" smtClean="0">
                <a:solidFill>
                  <a:srgbClr val="008000"/>
                </a:solidFill>
                <a:latin typeface="Arial Narrow"/>
                <a:ea typeface="Arial Narrow"/>
                <a:cs typeface="Arial Narrow"/>
                <a:sym typeface="Arial Narrow"/>
              </a:rPr>
              <a:t> de </a:t>
            </a:r>
            <a:r>
              <a:rPr lang="en-US" sz="2000" b="1" dirty="0" err="1" smtClean="0">
                <a:solidFill>
                  <a:srgbClr val="008000"/>
                </a:solidFill>
                <a:latin typeface="Arial Narrow"/>
                <a:ea typeface="Arial Narrow"/>
                <a:cs typeface="Arial Narrow"/>
                <a:sym typeface="Arial Narrow"/>
              </a:rPr>
              <a:t>Análise</a:t>
            </a:r>
            <a:r>
              <a:rPr lang="en-US" sz="2000" b="1" dirty="0" smtClean="0">
                <a:solidFill>
                  <a:srgbClr val="008000"/>
                </a:solidFill>
                <a:latin typeface="Arial Narrow"/>
                <a:ea typeface="Arial Narrow"/>
                <a:cs typeface="Arial Narrow"/>
                <a:sym typeface="Arial Narrow"/>
              </a:rPr>
              <a:t> de </a:t>
            </a:r>
            <a:r>
              <a:rPr lang="en-US" sz="2000" b="1" dirty="0" err="1" smtClean="0">
                <a:solidFill>
                  <a:srgbClr val="008000"/>
                </a:solidFill>
                <a:latin typeface="Arial Narrow"/>
                <a:ea typeface="Arial Narrow"/>
                <a:cs typeface="Arial Narrow"/>
                <a:sym typeface="Arial Narrow"/>
              </a:rPr>
              <a:t>Requisitos</a:t>
            </a:r>
            <a:endParaRPr lang="en-US" sz="2000" b="1" i="0" u="none" strike="noStrike" cap="none" baseline="0" dirty="0">
              <a:solidFill>
                <a:srgbClr val="008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857250" marR="0" lvl="2" indent="-184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8000"/>
              </a:buClr>
              <a:buSzPct val="100000"/>
              <a:buFont typeface="Arial Narrow"/>
              <a:buChar char="•"/>
            </a:pPr>
            <a:r>
              <a:rPr lang="en-US" sz="2000" b="1" i="0" u="none" strike="noStrike" cap="none" baseline="0" dirty="0" err="1" smtClean="0">
                <a:solidFill>
                  <a:srgbClr val="008000"/>
                </a:solidFill>
                <a:latin typeface="Arial Narrow"/>
                <a:ea typeface="Arial Narrow"/>
                <a:cs typeface="Arial Narrow"/>
                <a:sym typeface="Arial Narrow"/>
              </a:rPr>
              <a:t>Alocação</a:t>
            </a:r>
            <a:r>
              <a:rPr lang="en-US" sz="2000" b="1" i="0" u="none" strike="noStrike" cap="none" baseline="0" dirty="0" smtClean="0">
                <a:solidFill>
                  <a:srgbClr val="008000"/>
                </a:solidFill>
                <a:latin typeface="Arial Narrow"/>
                <a:ea typeface="Arial Narrow"/>
                <a:cs typeface="Arial Narrow"/>
                <a:sym typeface="Arial Narrow"/>
              </a:rPr>
              <a:t> de </a:t>
            </a:r>
            <a:r>
              <a:rPr lang="en-US" sz="2000" b="1" i="0" u="none" strike="noStrike" cap="none" baseline="0" dirty="0" err="1" smtClean="0">
                <a:solidFill>
                  <a:srgbClr val="008000"/>
                </a:solidFill>
                <a:latin typeface="Arial Narrow"/>
                <a:ea typeface="Arial Narrow"/>
                <a:cs typeface="Arial Narrow"/>
                <a:sym typeface="Arial Narrow"/>
              </a:rPr>
              <a:t>recursos</a:t>
            </a:r>
            <a:r>
              <a:rPr lang="en-US" sz="2000" b="1" i="0" u="none" strike="noStrike" cap="none" baseline="0" dirty="0" smtClean="0">
                <a:solidFill>
                  <a:srgbClr val="008000"/>
                </a:solidFill>
                <a:latin typeface="Arial Narrow"/>
                <a:ea typeface="Arial Narrow"/>
                <a:cs typeface="Arial Narrow"/>
                <a:sym typeface="Arial Narrow"/>
              </a:rPr>
              <a:t> (</a:t>
            </a:r>
            <a:r>
              <a:rPr lang="en-US" sz="2000" b="1" i="0" u="none" strike="noStrike" cap="none" baseline="0" dirty="0" err="1" smtClean="0">
                <a:solidFill>
                  <a:srgbClr val="008000"/>
                </a:solidFill>
                <a:latin typeface="Arial Narrow"/>
                <a:ea typeface="Arial Narrow"/>
                <a:cs typeface="Arial Narrow"/>
                <a:sym typeface="Arial Narrow"/>
              </a:rPr>
              <a:t>como</a:t>
            </a:r>
            <a:r>
              <a:rPr lang="en-US" sz="2000" b="1" i="0" u="none" strike="noStrike" cap="none" dirty="0" smtClean="0">
                <a:solidFill>
                  <a:srgbClr val="008000"/>
                </a:solidFill>
                <a:latin typeface="Arial Narrow"/>
                <a:ea typeface="Arial Narrow"/>
                <a:cs typeface="Arial Narrow"/>
                <a:sym typeface="Arial Narrow"/>
              </a:rPr>
              <a:t> o </a:t>
            </a:r>
            <a:r>
              <a:rPr lang="en-US" sz="2000" b="1" i="0" u="none" strike="noStrike" cap="none" dirty="0" err="1" smtClean="0">
                <a:solidFill>
                  <a:srgbClr val="008000"/>
                </a:solidFill>
                <a:latin typeface="Arial Narrow"/>
                <a:ea typeface="Arial Narrow"/>
                <a:cs typeface="Arial Narrow"/>
                <a:sym typeface="Arial Narrow"/>
              </a:rPr>
              <a:t>repositório</a:t>
            </a:r>
            <a:r>
              <a:rPr lang="en-US" sz="2000" b="1" i="0" u="none" strike="noStrike" cap="none" dirty="0" smtClean="0">
                <a:solidFill>
                  <a:srgbClr val="008000"/>
                </a:solidFill>
                <a:latin typeface="Arial Narrow"/>
                <a:ea typeface="Arial Narrow"/>
                <a:cs typeface="Arial Narrow"/>
                <a:sym typeface="Arial Narrow"/>
              </a:rPr>
              <a:t> do </a:t>
            </a:r>
            <a:r>
              <a:rPr lang="en-US" sz="2000" b="1" i="0" u="none" strike="noStrike" cap="none" dirty="0" err="1" smtClean="0">
                <a:solidFill>
                  <a:srgbClr val="008000"/>
                </a:solidFill>
                <a:latin typeface="Arial Narrow"/>
                <a:ea typeface="Arial Narrow"/>
                <a:cs typeface="Arial Narrow"/>
                <a:sym typeface="Arial Narrow"/>
              </a:rPr>
              <a:t>GitHUB</a:t>
            </a:r>
            <a:r>
              <a:rPr lang="en-US" sz="2000" b="1" i="0" u="none" strike="noStrike" cap="none" dirty="0" smtClean="0">
                <a:solidFill>
                  <a:srgbClr val="008000"/>
                </a:solidFill>
                <a:latin typeface="Arial Narrow"/>
                <a:ea typeface="Arial Narrow"/>
                <a:cs typeface="Arial Narrow"/>
                <a:sym typeface="Arial Narrow"/>
              </a:rPr>
              <a:t>)</a:t>
            </a:r>
            <a:endParaRPr lang="en-US" sz="2000" b="1" i="0" u="none" strike="noStrike" cap="none" baseline="0" dirty="0">
              <a:solidFill>
                <a:srgbClr val="008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857250" marR="0" lvl="2" indent="-184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8000"/>
              </a:buClr>
              <a:buSzPct val="100000"/>
              <a:buFont typeface="Arial Narrow"/>
              <a:buChar char="•"/>
            </a:pPr>
            <a:r>
              <a:rPr lang="en-US" sz="2000" b="1" i="0" u="none" strike="noStrike" cap="none" baseline="0" dirty="0" err="1">
                <a:solidFill>
                  <a:srgbClr val="008000"/>
                </a:solidFill>
                <a:latin typeface="Arial Narrow"/>
                <a:ea typeface="Arial Narrow"/>
                <a:cs typeface="Arial Narrow"/>
                <a:sym typeface="Arial Narrow"/>
              </a:rPr>
              <a:t>Elaboração</a:t>
            </a:r>
            <a:r>
              <a:rPr lang="en-US" sz="2000" b="1" i="0" u="none" strike="noStrike" cap="none" baseline="0" dirty="0">
                <a:solidFill>
                  <a:srgbClr val="008000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000" b="1" i="0" u="none" strike="noStrike" cap="none" baseline="0" dirty="0" err="1">
                <a:solidFill>
                  <a:srgbClr val="008000"/>
                </a:solidFill>
                <a:latin typeface="Arial Narrow"/>
                <a:ea typeface="Arial Narrow"/>
                <a:cs typeface="Arial Narrow"/>
                <a:sym typeface="Arial Narrow"/>
              </a:rPr>
              <a:t>da</a:t>
            </a:r>
            <a:r>
              <a:rPr lang="en-US" sz="2000" b="1" i="0" u="none" strike="noStrike" cap="none" baseline="0" dirty="0">
                <a:solidFill>
                  <a:srgbClr val="008000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000" b="1" i="0" u="none" strike="noStrike" cap="none" baseline="0" dirty="0" err="1">
                <a:solidFill>
                  <a:srgbClr val="008000"/>
                </a:solidFill>
                <a:latin typeface="Arial Narrow"/>
                <a:ea typeface="Arial Narrow"/>
                <a:cs typeface="Arial Narrow"/>
                <a:sym typeface="Arial Narrow"/>
              </a:rPr>
              <a:t>lista</a:t>
            </a:r>
            <a:r>
              <a:rPr lang="en-US" sz="2000" b="1" i="0" u="none" strike="noStrike" cap="none" baseline="0" dirty="0">
                <a:solidFill>
                  <a:srgbClr val="008000"/>
                </a:solidFill>
                <a:latin typeface="Arial Narrow"/>
                <a:ea typeface="Arial Narrow"/>
                <a:cs typeface="Arial Narrow"/>
                <a:sym typeface="Arial Narrow"/>
              </a:rPr>
              <a:t> de </a:t>
            </a:r>
            <a:r>
              <a:rPr lang="en-US" sz="2000" b="1" i="0" u="none" strike="noStrike" cap="none" baseline="0" dirty="0" err="1">
                <a:solidFill>
                  <a:srgbClr val="008000"/>
                </a:solidFill>
                <a:latin typeface="Arial Narrow"/>
                <a:ea typeface="Arial Narrow"/>
                <a:cs typeface="Arial Narrow"/>
                <a:sym typeface="Arial Narrow"/>
              </a:rPr>
              <a:t>componentes</a:t>
            </a:r>
            <a:endParaRPr lang="en-US" sz="2000" b="1" i="0" u="none" strike="noStrike" cap="none" baseline="0" dirty="0">
              <a:solidFill>
                <a:srgbClr val="008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857250" marR="0" lvl="2" indent="-184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8000"/>
              </a:buClr>
              <a:buSzPct val="100000"/>
              <a:buFont typeface="Arial Narrow"/>
              <a:buChar char="•"/>
            </a:pPr>
            <a:r>
              <a:rPr lang="en-US" sz="2000" b="1" i="0" u="none" strike="noStrike" cap="none" baseline="0" dirty="0" err="1">
                <a:solidFill>
                  <a:srgbClr val="008000"/>
                </a:solidFill>
                <a:latin typeface="Arial Narrow"/>
                <a:ea typeface="Arial Narrow"/>
                <a:cs typeface="Arial Narrow"/>
                <a:sym typeface="Arial Narrow"/>
              </a:rPr>
              <a:t>Divisão</a:t>
            </a:r>
            <a:r>
              <a:rPr lang="en-US" sz="2000" b="1" i="0" u="none" strike="noStrike" cap="none" baseline="0" dirty="0">
                <a:solidFill>
                  <a:srgbClr val="008000"/>
                </a:solidFill>
                <a:latin typeface="Arial Narrow"/>
                <a:ea typeface="Arial Narrow"/>
                <a:cs typeface="Arial Narrow"/>
                <a:sym typeface="Arial Narrow"/>
              </a:rPr>
              <a:t> das </a:t>
            </a:r>
            <a:r>
              <a:rPr lang="en-US" sz="2000" b="1" i="0" u="none" strike="noStrike" cap="none" baseline="0" dirty="0" err="1">
                <a:solidFill>
                  <a:srgbClr val="008000"/>
                </a:solidFill>
                <a:latin typeface="Arial Narrow"/>
                <a:ea typeface="Arial Narrow"/>
                <a:cs typeface="Arial Narrow"/>
                <a:sym typeface="Arial Narrow"/>
              </a:rPr>
              <a:t>tarefas</a:t>
            </a:r>
            <a:endParaRPr lang="en-US" sz="2000" b="1" i="0" u="none" strike="noStrike" cap="none" baseline="0" dirty="0">
              <a:solidFill>
                <a:srgbClr val="008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857250" marR="0" lvl="2" indent="-184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8000"/>
              </a:buClr>
              <a:buSzPct val="100000"/>
              <a:buFont typeface="Arial Narrow"/>
              <a:buChar char="•"/>
            </a:pPr>
            <a:r>
              <a:rPr lang="en-US" sz="2000" b="1" i="0" u="none" strike="noStrike" cap="none" baseline="0" dirty="0" err="1">
                <a:solidFill>
                  <a:srgbClr val="008000"/>
                </a:solidFill>
                <a:latin typeface="Arial Narrow"/>
                <a:ea typeface="Arial Narrow"/>
                <a:cs typeface="Arial Narrow"/>
                <a:sym typeface="Arial Narrow"/>
              </a:rPr>
              <a:t>Implementação</a:t>
            </a:r>
            <a:endParaRPr lang="en-US" sz="2000" b="1" i="0" u="none" strike="noStrike" cap="none" baseline="0" dirty="0">
              <a:solidFill>
                <a:srgbClr val="008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857250" marR="0" lvl="2" indent="-184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8000"/>
              </a:buClr>
              <a:buSzPct val="100000"/>
              <a:buFont typeface="Arial Narrow"/>
              <a:buChar char="•"/>
            </a:pPr>
            <a:r>
              <a:rPr lang="en-US" sz="2000" b="1" i="0" u="none" strike="noStrike" cap="none" baseline="0" dirty="0">
                <a:solidFill>
                  <a:srgbClr val="008000"/>
                </a:solidFill>
                <a:latin typeface="Arial Narrow"/>
                <a:ea typeface="Arial Narrow"/>
                <a:cs typeface="Arial Narrow"/>
                <a:sym typeface="Arial Narrow"/>
              </a:rPr>
              <a:t>Testes</a:t>
            </a:r>
          </a:p>
          <a:p>
            <a:pPr marL="857250" marR="0" lvl="2" indent="-184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8000"/>
              </a:buClr>
              <a:buSzPct val="100000"/>
              <a:buFont typeface="Arial Narrow"/>
              <a:buChar char="•"/>
            </a:pPr>
            <a:r>
              <a:rPr lang="en-US" sz="2000" b="1" i="0" u="none" strike="noStrike" cap="none" baseline="0" dirty="0" err="1">
                <a:solidFill>
                  <a:srgbClr val="008000"/>
                </a:solidFill>
                <a:latin typeface="Arial Narrow"/>
                <a:ea typeface="Arial Narrow"/>
                <a:cs typeface="Arial Narrow"/>
                <a:sym typeface="Arial Narrow"/>
              </a:rPr>
              <a:t>Documentação</a:t>
            </a:r>
            <a:r>
              <a:rPr lang="en-US" sz="2000" b="1" i="0" u="none" strike="noStrike" cap="none" baseline="0" dirty="0">
                <a:solidFill>
                  <a:srgbClr val="008000"/>
                </a:solidFill>
                <a:latin typeface="Arial Narrow"/>
                <a:ea typeface="Arial Narrow"/>
                <a:cs typeface="Arial Narrow"/>
                <a:sym typeface="Arial Narrow"/>
              </a:rPr>
              <a:t> final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Arial Narrow"/>
              <a:buNone/>
            </a:pPr>
            <a:r>
              <a:rPr lang="en-US" sz="3600" b="1" i="0" u="none" strike="noStrike" cap="none" baseline="0">
                <a:solidFill>
                  <a:schemeClr val="hlink"/>
                </a:solidFill>
                <a:latin typeface="Arial Narrow"/>
                <a:ea typeface="Arial Narrow"/>
                <a:cs typeface="Arial Narrow"/>
                <a:sym typeface="Arial Narrow"/>
              </a:rPr>
              <a:t>Agradecemos por sua atenção !</a:t>
            </a:r>
            <a:r>
              <a:rPr lang="en-US" sz="3600" b="1" i="0" u="none" strike="noStrike" cap="none" baseline="0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br>
              <a:rPr lang="en-US" sz="3600" b="1" i="0" u="none" strike="noStrike" cap="none" baseline="0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n-US" sz="3600" b="1" i="0" u="none" strike="noStrike" cap="none" baseline="0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rPr>
              <a:t>Dúvidas, perguntas ?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25000"/>
              <a:buFont typeface="Arial Narrow"/>
              <a:buNone/>
            </a:pPr>
            <a:r>
              <a:rPr lang="en-US" sz="3200" b="1" i="0" u="none" strike="noStrike" cap="none" baseline="0" dirty="0" err="1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Nomes</a:t>
            </a:r>
            <a:r>
              <a:rPr lang="en-US" sz="3200" b="1" i="0" u="none" strike="noStrike" cap="none" baseline="0" dirty="0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 dos </a:t>
            </a:r>
            <a:r>
              <a:rPr lang="en-US" sz="3200" b="1" i="0" u="none" strike="noStrike" cap="none" baseline="0" dirty="0" err="1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componentes</a:t>
            </a:r>
            <a:endParaRPr lang="en-US" sz="3200" b="1" i="0" u="none" strike="noStrike" cap="none" baseline="0" dirty="0">
              <a:solidFill>
                <a:srgbClr val="003399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99"/>
              </a:buClr>
              <a:buSzPct val="25000"/>
              <a:buFont typeface="Arial Narrow"/>
              <a:buNone/>
            </a:pPr>
            <a:r>
              <a:rPr lang="en-US" sz="3200" b="1" i="0" u="none" strike="noStrike" cap="none" baseline="0" dirty="0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(</a:t>
            </a:r>
            <a:r>
              <a:rPr lang="en-US" sz="3200" b="1" i="0" u="none" strike="noStrike" cap="none" baseline="0" dirty="0" err="1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nomes</a:t>
            </a:r>
            <a:r>
              <a:rPr lang="en-US" sz="3200" b="1" i="0" u="none" strike="noStrike" cap="none" baseline="0" dirty="0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3200" b="1" i="0" u="none" strike="noStrike" cap="none" baseline="0" dirty="0" err="1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pelos</a:t>
            </a:r>
            <a:r>
              <a:rPr lang="en-US" sz="3200" b="1" i="0" u="none" strike="noStrike" cap="none" baseline="0" dirty="0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3200" b="1" i="0" u="none" strike="noStrike" cap="none" baseline="0" dirty="0" err="1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quais</a:t>
            </a:r>
            <a:r>
              <a:rPr lang="en-US" sz="3200" b="1" i="0" u="none" strike="noStrike" cap="none" baseline="0" dirty="0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3200" b="1" i="0" u="none" strike="noStrike" cap="none" baseline="0" dirty="0" err="1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gostariam</a:t>
            </a:r>
            <a:r>
              <a:rPr lang="en-US" sz="3200" b="1" i="0" u="none" strike="noStrike" cap="none" baseline="0" dirty="0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 de ser </a:t>
            </a:r>
            <a:r>
              <a:rPr lang="en-US" sz="3200" b="1" i="0" u="none" strike="noStrike" cap="none" baseline="0" dirty="0" err="1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chamados</a:t>
            </a:r>
            <a:r>
              <a:rPr lang="en-US" sz="3200" b="1" i="0" u="none" strike="noStrike" cap="none" baseline="0" dirty="0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3200" b="1" i="0" u="none" strike="noStrike" cap="none" baseline="0" dirty="0" err="1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na</a:t>
            </a:r>
            <a:r>
              <a:rPr lang="en-US" sz="3200" b="1" i="0" u="none" strike="noStrike" cap="none" baseline="0" dirty="0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3200" b="1" i="0" u="none" strike="noStrike" cap="none" baseline="0" dirty="0" err="1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sessão</a:t>
            </a:r>
            <a:r>
              <a:rPr lang="en-US" sz="3200" b="1" i="0" u="none" strike="noStrike" cap="none" baseline="0" dirty="0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 de </a:t>
            </a:r>
            <a:r>
              <a:rPr lang="en-US" sz="3200" b="1" i="0" u="none" strike="noStrike" cap="none" baseline="0" dirty="0" err="1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perguntas</a:t>
            </a:r>
            <a:r>
              <a:rPr lang="en-US" sz="3200" b="1" i="0" u="none" strike="noStrike" cap="none" baseline="0" dirty="0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rPr>
              <a:t>)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 Narrow"/>
              <a:buNone/>
            </a:pPr>
            <a:r>
              <a:rPr lang="en-US" sz="3600" b="1" i="0" u="none" strike="noStrike" cap="none" baseline="0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rPr>
              <a:t>FIM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25000"/>
              <a:buFont typeface="Arial Narrow"/>
              <a:buNone/>
            </a:pPr>
            <a:endParaRPr lang="en-US" sz="3200" b="1" i="0" u="none" strike="noStrike" cap="none" baseline="0" dirty="0" smtClean="0">
              <a:solidFill>
                <a:srgbClr val="003399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25000"/>
              <a:buFont typeface="Arial Narrow"/>
              <a:buNone/>
            </a:pPr>
            <a:endParaRPr lang="en-US" sz="3200" b="1" i="0" u="none" strike="noStrike" cap="none" baseline="0" dirty="0">
              <a:solidFill>
                <a:srgbClr val="003399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2_NI Template - Corporate 2003">
  <a:themeElements>
    <a:clrScheme name="2_NI Template - Corporate 2003 1">
      <a:dk1>
        <a:srgbClr val="000000"/>
      </a:dk1>
      <a:lt1>
        <a:srgbClr val="FFFFFF"/>
      </a:lt1>
      <a:dk2>
        <a:srgbClr val="000000"/>
      </a:dk2>
      <a:lt2>
        <a:srgbClr val="A8ADB0"/>
      </a:lt2>
      <a:accent1>
        <a:srgbClr val="5C81B5"/>
      </a:accent1>
      <a:accent2>
        <a:srgbClr val="EDB906"/>
      </a:accent2>
      <a:accent3>
        <a:srgbClr val="FFFFFF"/>
      </a:accent3>
      <a:accent4>
        <a:srgbClr val="5C81B5"/>
      </a:accent4>
      <a:accent5>
        <a:srgbClr val="EDB906"/>
      </a:accent5>
      <a:accent6>
        <a:srgbClr val="FFFFFF"/>
      </a:accent6>
      <a:hlink>
        <a:srgbClr val="A0001E"/>
      </a:hlink>
      <a:folHlink>
        <a:srgbClr val="A3BBD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200</Words>
  <Application>Microsoft Office PowerPoint</Application>
  <PresentationFormat>Apresentação na tela (4:3)</PresentationFormat>
  <Paragraphs>59</Paragraphs>
  <Slides>9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2_NI Template - Corporate 2003</vt:lpstr>
      <vt:lpstr>Jogo didático sobre Circuitos Digitais Combinatórios</vt:lpstr>
      <vt:lpstr>Projeto: Jogo didático sobre circuitos digitais combinatórios</vt:lpstr>
      <vt:lpstr>Objetivos</vt:lpstr>
      <vt:lpstr>Fundamentos</vt:lpstr>
      <vt:lpstr>Características e Desafios</vt:lpstr>
      <vt:lpstr>Orçamento</vt:lpstr>
      <vt:lpstr>Cronograma</vt:lpstr>
      <vt:lpstr>Agradecemos por sua atenção !  Dúvidas, perguntas ?</vt:lpstr>
      <vt:lpstr>FIM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Jogo didático sobre Circuitos Digitais Combinatórios</dc:title>
  <dc:creator>RAFAELD</dc:creator>
  <cp:lastModifiedBy>RAFAELD</cp:lastModifiedBy>
  <cp:revision>5</cp:revision>
  <dcterms:modified xsi:type="dcterms:W3CDTF">2014-10-01T01:03:41Z</dcterms:modified>
</cp:coreProperties>
</file>