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8" r:id="rId10"/>
    <p:sldId id="264" r:id="rId11"/>
    <p:sldId id="265" r:id="rId12"/>
    <p:sldId id="269" r:id="rId13"/>
    <p:sldId id="266" r:id="rId14"/>
    <p:sldId id="267" r:id="rId15"/>
    <p:sldId id="270" r:id="rId16"/>
    <p:sldId id="271" r:id="rId17"/>
    <p:sldId id="274" r:id="rId18"/>
    <p:sldId id="273" r:id="rId19"/>
    <p:sldId id="272" r:id="rId20"/>
    <p:sldId id="276" r:id="rId21"/>
    <p:sldId id="277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1B071-0B60-4FFC-81E6-2AC488076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14701-45D5-428A-96BC-6104DB637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A4900-C63C-4D3F-8674-BB9D7E75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8AE2-787F-4322-BE66-795CE505C672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579FB-D319-45AB-BB5A-7AFFCC31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1B019-2502-49A9-A1A5-8C88E53B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4FE3-DCED-42B3-8EF7-765672D639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2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30A9-5236-48AB-99A9-B1969B98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34A0C-A3A4-4360-80FF-73CF40604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1C86F-CBA7-4410-B871-1CC5DD9E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8AE2-787F-4322-BE66-795CE505C672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E6C6D-48E4-4A9D-984B-3C1C791A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4FF2-AA48-47B5-952F-F7AC9273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4FE3-DCED-42B3-8EF7-765672D639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49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0357D1-F7D0-4076-8109-6AF99DADF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476EB-4273-4B1F-AE3E-CF7A5521D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46BA7-1EDA-4E15-B97E-5857D0464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8AE2-787F-4322-BE66-795CE505C672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C7205-5C03-4573-B3B0-1171A567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11C07-51A2-480E-88ED-39D83B20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4FE3-DCED-42B3-8EF7-765672D639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70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D456-FD02-4FE1-BE11-1BDCBCFD9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32F48-1EEE-4E58-8002-3E9486573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18E20-328E-4ADA-AA26-E3338019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8AE2-787F-4322-BE66-795CE505C672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39B5A-00CE-4CDD-809B-DF3AE18B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F91CF-0832-43FA-93CD-56DF3F84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4FE3-DCED-42B3-8EF7-765672D639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08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45A43-88A8-4011-9FAA-66BDC3C47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788C3-00CF-46BF-B3BA-70A4AC526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A3ACC-9AFF-42F7-A467-BD2C20E0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8AE2-787F-4322-BE66-795CE505C672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290FF-789A-42C2-A3C4-0FFF9F4DB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DF376-B3B2-4F6D-A617-FD1DA9F8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4FE3-DCED-42B3-8EF7-765672D639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76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3AAC-8512-4766-87CD-2F56B0BA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178B5-2C44-4F32-B782-9A5E4ED43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783A7-14CE-45D7-8750-A430D7DC2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9D9F4-AF30-4DD5-80B9-F9643B30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8AE2-787F-4322-BE66-795CE505C672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69CEB-82A1-4FCE-92AA-0FF1EACE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2D223-1432-42BF-B691-15D76C21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4FE3-DCED-42B3-8EF7-765672D639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50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2765-88E7-4EBF-81C8-DBD81EDE3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FC472-91BF-474F-A8A1-32C262E6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772D7-DFA1-44A2-A118-749CA7B62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03EFE-8478-4752-9971-B29AB24D3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100C2A-6144-4E9E-B668-B381410D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175B5-9FD2-4A00-AEEF-DDE2F8F8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8AE2-787F-4322-BE66-795CE505C672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079C0-38DE-4C17-821F-BDEB04F38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CC1086-70CF-4B0C-8DEB-D7531EA2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4FE3-DCED-42B3-8EF7-765672D639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22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C106-5517-420F-B83B-E6D96267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C5AA9-FAA9-4A3A-A841-667DC68A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8AE2-787F-4322-BE66-795CE505C672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753C4-6CA8-4CA7-B3C5-4E8760B41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1EC8B-1D07-4ECA-B4C4-E0378A75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4FE3-DCED-42B3-8EF7-765672D639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0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6C1CE6-5F82-402F-961A-EE711888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8AE2-787F-4322-BE66-795CE505C672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2149FA-09FC-4A64-971C-D4D22C3A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4E0FF-7F26-4828-A868-F0FD7B36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4FE3-DCED-42B3-8EF7-765672D639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7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285B-CD54-4635-ACA3-EE9091F3F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522B2-0081-4C8B-9D90-D2F5860ED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1A1D8-78E3-45FF-BB84-E981B240D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11E37-318A-44D2-925E-2232B7BF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8AE2-787F-4322-BE66-795CE505C672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497FB-2B33-4DC6-87E9-BDEADB94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256D7-1439-4B88-B6D4-062A33B7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4FE3-DCED-42B3-8EF7-765672D639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59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AAD0A-6737-48CA-866E-487A3C940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1AE03F-EA4B-429C-B2F5-BD168889A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1DFAB-13BA-473A-9D74-DB27BA965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1D449-9405-4E0F-A20C-562C15C71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8AE2-787F-4322-BE66-795CE505C672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55068-3061-48C1-9A9C-983290621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04E96-183E-4242-81F1-E95E4769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4FE3-DCED-42B3-8EF7-765672D639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26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013DF-FEB7-4223-8B96-28FFCB7A6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DAFD7-11DE-41D8-9B05-E49766AA1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38926-EE05-4A0E-B622-434AA4660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18AE2-787F-4322-BE66-795CE505C672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07EE5-3163-4819-97A7-709ACEBF1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7CAB9-8D07-4C0B-8D14-344DC0665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64FE3-DCED-42B3-8EF7-765672D639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61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9469-15DE-4145-8688-214E99E7C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1264180"/>
            <a:ext cx="6036101" cy="4329641"/>
          </a:xfrm>
        </p:spPr>
        <p:txBody>
          <a:bodyPr anchor="ctr">
            <a:normAutofit/>
          </a:bodyPr>
          <a:lstStyle/>
          <a:p>
            <a:pPr algn="l"/>
            <a:br>
              <a:rPr lang="pt-BR" sz="5400" b="0" i="0" u="none" strike="noStrike" baseline="0">
                <a:latin typeface="Calibri" panose="020F0502020204030204" pitchFamily="34" charset="0"/>
              </a:rPr>
            </a:br>
            <a:r>
              <a:rPr lang="en-US" sz="5400" b="0" i="0" u="none" strike="noStrike" baseline="0">
                <a:latin typeface="Calibri" panose="020F0502020204030204" pitchFamily="34" charset="0"/>
              </a:rPr>
              <a:t> Deriving insights from Brazilian investment funds via Data Science </a:t>
            </a:r>
            <a:endParaRPr lang="pt-BR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EF1B9-5B2B-4399-871C-F6B643802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9703" y="1264180"/>
            <a:ext cx="3142858" cy="4329641"/>
          </a:xfrm>
        </p:spPr>
        <p:txBody>
          <a:bodyPr anchor="ctr">
            <a:normAutofit/>
          </a:bodyPr>
          <a:lstStyle/>
          <a:p>
            <a:r>
              <a:rPr lang="pt-BR" dirty="0"/>
              <a:t>Rafael Y. Imai</a:t>
            </a:r>
          </a:p>
        </p:txBody>
      </p:sp>
    </p:spTree>
    <p:extLst>
      <p:ext uri="{BB962C8B-B14F-4D97-AF65-F5344CB8AC3E}">
        <p14:creationId xmlns:p14="http://schemas.microsoft.com/office/powerpoint/2010/main" val="228850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A5DC8F-B607-405F-B05F-418B3D255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453" y="0"/>
            <a:ext cx="98008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6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2695F7-194F-4B7A-B601-FCA9353F8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886" y="14709"/>
            <a:ext cx="9498261" cy="684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848D78-D04B-4281-98B9-C9F16A143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Year </a:t>
            </a:r>
            <a:r>
              <a:rPr lang="pt-BR" dirty="0" err="1"/>
              <a:t>by</a:t>
            </a:r>
            <a:r>
              <a:rPr lang="pt-BR" dirty="0"/>
              <a:t> Year </a:t>
            </a:r>
            <a:r>
              <a:rPr lang="pt-BR" dirty="0" err="1"/>
              <a:t>Analysis</a:t>
            </a:r>
            <a:r>
              <a:rPr lang="pt-BR" dirty="0"/>
              <a:t> – Hedge </a:t>
            </a:r>
            <a:r>
              <a:rPr lang="pt-BR" dirty="0" err="1"/>
              <a:t>Funds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1159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0F66344-30BB-444F-8271-DE7D380F1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874" y="0"/>
            <a:ext cx="9305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09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815EF9-9494-482F-8DC8-44281F9D6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248" y="0"/>
            <a:ext cx="9269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81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2F7701-FC9B-4946-B68B-999FC5E50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12" y="1772530"/>
            <a:ext cx="3706730" cy="2095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584944-F2E9-4AAF-A841-24B753B70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12" y="3868208"/>
            <a:ext cx="3706730" cy="22185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74273E-B27A-417C-AFEA-E05EA5117E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896"/>
          <a:stretch/>
        </p:blipFill>
        <p:spPr>
          <a:xfrm>
            <a:off x="4311642" y="1772531"/>
            <a:ext cx="1906278" cy="22185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42A2BE-9033-46E1-9A64-4E3E7B6127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166"/>
          <a:stretch/>
        </p:blipFill>
        <p:spPr>
          <a:xfrm>
            <a:off x="4311642" y="3915229"/>
            <a:ext cx="1906278" cy="21715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08CAA78-4256-4269-B36B-FB6B586049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7920" y="1780131"/>
            <a:ext cx="3601330" cy="39205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AFCE11-B956-4271-985F-43D16BEAA4D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362"/>
          <a:stretch/>
        </p:blipFill>
        <p:spPr>
          <a:xfrm>
            <a:off x="9670174" y="1780131"/>
            <a:ext cx="1823131" cy="220783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C20D7BD-D213-4F53-841F-8F5C6D9F82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0174" y="3949097"/>
            <a:ext cx="1906278" cy="2280922"/>
          </a:xfrm>
          <a:prstGeom prst="rect">
            <a:avLst/>
          </a:prstGeom>
        </p:spPr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77F68FD0-F5A7-4195-867F-1358823C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Shareholders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IBOVESPA </a:t>
            </a:r>
            <a:r>
              <a:rPr lang="pt-BR" dirty="0" err="1"/>
              <a:t>and</a:t>
            </a:r>
            <a:r>
              <a:rPr lang="pt-BR" dirty="0"/>
              <a:t> IBOVESPA </a:t>
            </a:r>
            <a:r>
              <a:rPr lang="pt-BR" dirty="0" err="1"/>
              <a:t>behavior</a:t>
            </a:r>
            <a:r>
              <a:rPr lang="pt-BR" dirty="0"/>
              <a:t> – hedge </a:t>
            </a:r>
            <a:r>
              <a:rPr lang="pt-BR" dirty="0" err="1"/>
              <a:t>funds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66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2F7701-FC9B-4946-B68B-999FC5E50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12" y="1772530"/>
            <a:ext cx="3706730" cy="2095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584944-F2E9-4AAF-A841-24B753B70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12" y="3868208"/>
            <a:ext cx="3706730" cy="22185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08CAA78-4256-4269-B36B-FB6B58604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0" y="1780131"/>
            <a:ext cx="3601330" cy="3920597"/>
          </a:xfrm>
          <a:prstGeom prst="rect">
            <a:avLst/>
          </a:prstGeom>
        </p:spPr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77F68FD0-F5A7-4195-867F-1358823C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Shareholders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IBOVESPA </a:t>
            </a:r>
            <a:r>
              <a:rPr lang="pt-BR" dirty="0" err="1"/>
              <a:t>and</a:t>
            </a:r>
            <a:r>
              <a:rPr lang="pt-BR" dirty="0"/>
              <a:t> IBOVESPA </a:t>
            </a:r>
            <a:r>
              <a:rPr lang="pt-BR" dirty="0" err="1"/>
              <a:t>behavior</a:t>
            </a:r>
            <a:r>
              <a:rPr lang="pt-BR" dirty="0"/>
              <a:t> – </a:t>
            </a:r>
            <a:r>
              <a:rPr lang="pt-BR" dirty="0" err="1"/>
              <a:t>fixed</a:t>
            </a:r>
            <a:r>
              <a:rPr lang="pt-BR" dirty="0"/>
              <a:t> income </a:t>
            </a:r>
            <a:r>
              <a:rPr lang="pt-BR" dirty="0" err="1"/>
              <a:t>funds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616385-FD7A-43B8-8DB6-DDC72F2DC5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104" y="1718837"/>
            <a:ext cx="1906278" cy="2203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757F52-DA58-4DD7-A8B1-0DA1F53F17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4762" y="3868208"/>
            <a:ext cx="1942533" cy="2419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CED79C-019C-42EB-B74D-97CC8CE116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0042" y="1578760"/>
            <a:ext cx="1906278" cy="23164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24F618-E11B-44BD-ABC0-7AA4BDC3AC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0042" y="3970642"/>
            <a:ext cx="1916258" cy="231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99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82B2-283E-44EC-AD5C-C5C69E47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Shareholders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SELIC </a:t>
            </a:r>
            <a:r>
              <a:rPr lang="pt-BR" dirty="0" err="1"/>
              <a:t>and</a:t>
            </a:r>
            <a:r>
              <a:rPr lang="pt-BR" dirty="0"/>
              <a:t> SELIC </a:t>
            </a:r>
            <a:r>
              <a:rPr lang="pt-BR" dirty="0" err="1"/>
              <a:t>behavior</a:t>
            </a:r>
            <a:r>
              <a:rPr lang="pt-BR" dirty="0"/>
              <a:t> – hedge </a:t>
            </a:r>
            <a:r>
              <a:rPr lang="pt-BR" dirty="0" err="1"/>
              <a:t>funds</a:t>
            </a:r>
            <a:endParaRPr lang="pt-B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B55EFD-ABC0-40FB-88A8-115DECB4E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44" y="1793371"/>
            <a:ext cx="3706730" cy="20748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D6B51D-6136-4F0D-A148-ACDAFD5C1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44" y="3868208"/>
            <a:ext cx="3606676" cy="21285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89B840-A1E5-4B6C-9917-634B760D0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500" y="1793371"/>
            <a:ext cx="3860161" cy="20748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24CFED5-BCF4-4124-AAA5-1B1340597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70642"/>
            <a:ext cx="3727866" cy="21285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034D172-6BF8-4A1C-9D72-EB146C83B7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892"/>
          <a:stretch/>
        </p:blipFill>
        <p:spPr>
          <a:xfrm>
            <a:off x="4307120" y="1811846"/>
            <a:ext cx="1721380" cy="21587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D5DBB0E-BBCA-4FF1-82C3-76B6C4DA4CF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r="5470" b="5850"/>
          <a:stretch/>
        </p:blipFill>
        <p:spPr>
          <a:xfrm>
            <a:off x="4374619" y="4003656"/>
            <a:ext cx="1721380" cy="217091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1E16856-7746-4844-A2B7-3847CB3A0D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4377" y="1793122"/>
            <a:ext cx="1729358" cy="215879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72ED48A-4DFD-4DCE-82CF-EC9420488D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23866" y="4054352"/>
            <a:ext cx="1839869" cy="217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88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82B2-283E-44EC-AD5C-C5C69E47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Shareholders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SELIC </a:t>
            </a:r>
            <a:r>
              <a:rPr lang="pt-BR" dirty="0" err="1"/>
              <a:t>and</a:t>
            </a:r>
            <a:r>
              <a:rPr lang="pt-BR" dirty="0"/>
              <a:t> SELIC </a:t>
            </a:r>
            <a:r>
              <a:rPr lang="pt-BR" dirty="0" err="1"/>
              <a:t>behavior</a:t>
            </a:r>
            <a:r>
              <a:rPr lang="pt-BR" dirty="0"/>
              <a:t> – </a:t>
            </a:r>
            <a:r>
              <a:rPr lang="pt-BR" dirty="0" err="1"/>
              <a:t>fixed</a:t>
            </a:r>
            <a:r>
              <a:rPr lang="pt-BR" dirty="0"/>
              <a:t> income </a:t>
            </a:r>
            <a:r>
              <a:rPr lang="pt-BR" dirty="0" err="1"/>
              <a:t>funds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64E6F1-0C4E-4B0A-BA4F-734A039A9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44" y="1793371"/>
            <a:ext cx="3706730" cy="20748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234767-1DAF-4241-8A5E-967994216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44" y="3868208"/>
            <a:ext cx="3606676" cy="2128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3594D8-7890-4306-8BE7-CFE32877A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500" y="1793371"/>
            <a:ext cx="3860161" cy="20748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8F80BD-6ADC-4008-A33E-2744006765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70642"/>
            <a:ext cx="3727866" cy="21285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E3A9F0-E31E-4563-B109-C7AD9BAEA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7120" y="1793122"/>
            <a:ext cx="1729358" cy="21737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6C334E-424F-4C81-A620-7FEF1E3553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6131" y="3966830"/>
            <a:ext cx="1772369" cy="21886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BA3660-DFC4-4074-AB52-C699C69C11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3866" y="1793121"/>
            <a:ext cx="1747890" cy="2181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767E58-CF33-4EBC-8EB0-BE47E2AD23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75899" y="3985520"/>
            <a:ext cx="1717338" cy="212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73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9653-BD52-46F4-9B02-1C531B2F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63" y="75073"/>
            <a:ext cx="10515600" cy="1325563"/>
          </a:xfrm>
        </p:spPr>
        <p:txBody>
          <a:bodyPr/>
          <a:lstStyle/>
          <a:p>
            <a:r>
              <a:rPr lang="pt-BR" dirty="0"/>
              <a:t>Clusterization outputs – Hedge </a:t>
            </a:r>
            <a:r>
              <a:rPr lang="pt-BR" dirty="0" err="1"/>
              <a:t>Funds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E8A9F4-FF52-4B18-8389-235A174D7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14" y="1400635"/>
            <a:ext cx="4863646" cy="5386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4D1E93-C57F-4CDA-93AD-ECB69C2E0E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41"/>
          <a:stretch/>
        </p:blipFill>
        <p:spPr>
          <a:xfrm>
            <a:off x="5589563" y="1400634"/>
            <a:ext cx="5107012" cy="538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5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69F619-C94A-4BFB-846D-0624093B3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1227483"/>
          </a:xfrm>
        </p:spPr>
        <p:txBody>
          <a:bodyPr/>
          <a:lstStyle/>
          <a:p>
            <a:r>
              <a:rPr lang="pt-BR" dirty="0" err="1"/>
              <a:t>What</a:t>
            </a:r>
            <a:r>
              <a:rPr lang="pt-BR" dirty="0"/>
              <a:t> are </a:t>
            </a:r>
            <a:r>
              <a:rPr lang="pt-BR" dirty="0" err="1"/>
              <a:t>investment</a:t>
            </a:r>
            <a:r>
              <a:rPr lang="pt-BR" dirty="0"/>
              <a:t> </a:t>
            </a:r>
            <a:r>
              <a:rPr lang="pt-BR" dirty="0" err="1"/>
              <a:t>funds</a:t>
            </a:r>
            <a:r>
              <a:rPr lang="pt-BR" dirty="0"/>
              <a:t>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60F95-76E3-4050-97B1-2BDE473D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58957"/>
            <a:ext cx="10018713" cy="5408543"/>
          </a:xfrm>
        </p:spPr>
        <p:txBody>
          <a:bodyPr>
            <a:normAutofit/>
          </a:bodyPr>
          <a:lstStyle/>
          <a:p>
            <a:r>
              <a:rPr lang="pt-BR" dirty="0"/>
              <a:t>Pool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monies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belong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various</a:t>
            </a:r>
            <a:r>
              <a:rPr lang="pt-BR" dirty="0"/>
              <a:t> </a:t>
            </a:r>
            <a:r>
              <a:rPr lang="pt-BR" dirty="0" err="1"/>
              <a:t>shareholders</a:t>
            </a:r>
            <a:endParaRPr lang="pt-BR" dirty="0"/>
          </a:p>
          <a:p>
            <a:r>
              <a:rPr lang="pt-BR" dirty="0" err="1"/>
              <a:t>Each</a:t>
            </a:r>
            <a:r>
              <a:rPr lang="pt-BR" dirty="0"/>
              <a:t> </a:t>
            </a:r>
            <a:r>
              <a:rPr lang="pt-BR" dirty="0" err="1"/>
              <a:t>share</a:t>
            </a:r>
            <a:r>
              <a:rPr lang="pt-BR" dirty="0"/>
              <a:t> </a:t>
            </a:r>
            <a:r>
              <a:rPr lang="pt-BR" dirty="0" err="1"/>
              <a:t>correspond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na ideal </a:t>
            </a:r>
            <a:r>
              <a:rPr lang="pt-BR" dirty="0" err="1"/>
              <a:t>fraction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fund’s</a:t>
            </a:r>
            <a:r>
              <a:rPr lang="pt-BR" dirty="0"/>
              <a:t> </a:t>
            </a:r>
            <a:r>
              <a:rPr lang="pt-BR" dirty="0" err="1"/>
              <a:t>assets</a:t>
            </a:r>
            <a:endParaRPr lang="pt-BR" dirty="0"/>
          </a:p>
          <a:p>
            <a:pPr lvl="1"/>
            <a:r>
              <a:rPr lang="pt-BR" dirty="0"/>
              <a:t>E.g. stocks, </a:t>
            </a:r>
            <a:r>
              <a:rPr lang="pt-BR" dirty="0" err="1"/>
              <a:t>bonds</a:t>
            </a:r>
            <a:r>
              <a:rPr lang="pt-BR" dirty="0"/>
              <a:t>....</a:t>
            </a:r>
          </a:p>
          <a:p>
            <a:r>
              <a:rPr lang="pt-BR" dirty="0"/>
              <a:t>May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either</a:t>
            </a:r>
            <a:r>
              <a:rPr lang="pt-BR" dirty="0"/>
              <a:t> </a:t>
            </a:r>
            <a:r>
              <a:rPr lang="pt-BR" dirty="0" err="1"/>
              <a:t>closed-end</a:t>
            </a:r>
            <a:r>
              <a:rPr lang="pt-BR" dirty="0"/>
              <a:t> (</a:t>
            </a:r>
            <a:r>
              <a:rPr lang="pt-BR" dirty="0" err="1"/>
              <a:t>shares</a:t>
            </a:r>
            <a:r>
              <a:rPr lang="pt-BR" dirty="0"/>
              <a:t> must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sold</a:t>
            </a:r>
            <a:r>
              <a:rPr lang="pt-BR" dirty="0"/>
              <a:t>) </a:t>
            </a:r>
            <a:r>
              <a:rPr lang="pt-BR" dirty="0" err="1"/>
              <a:t>or</a:t>
            </a:r>
            <a:r>
              <a:rPr lang="pt-BR" dirty="0"/>
              <a:t> open-</a:t>
            </a:r>
            <a:r>
              <a:rPr lang="pt-BR" dirty="0" err="1"/>
              <a:t>end</a:t>
            </a:r>
            <a:r>
              <a:rPr lang="pt-BR" dirty="0"/>
              <a:t> (</a:t>
            </a:r>
            <a:r>
              <a:rPr lang="pt-BR" dirty="0" err="1"/>
              <a:t>shares</a:t>
            </a:r>
            <a:r>
              <a:rPr lang="pt-BR" dirty="0"/>
              <a:t> </a:t>
            </a:r>
            <a:r>
              <a:rPr lang="pt-BR" dirty="0" err="1"/>
              <a:t>may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redeemed</a:t>
            </a:r>
            <a:r>
              <a:rPr lang="pt-BR" dirty="0"/>
              <a:t>)</a:t>
            </a:r>
          </a:p>
          <a:p>
            <a:r>
              <a:rPr lang="pt-BR" dirty="0"/>
              <a:t>May </a:t>
            </a:r>
            <a:r>
              <a:rPr lang="pt-BR" dirty="0" err="1"/>
              <a:t>adopt</a:t>
            </a:r>
            <a:r>
              <a:rPr lang="pt-BR" dirty="0"/>
              <a:t> </a:t>
            </a:r>
            <a:r>
              <a:rPr lang="pt-BR" dirty="0" err="1"/>
              <a:t>various</a:t>
            </a:r>
            <a:r>
              <a:rPr lang="pt-BR" dirty="0"/>
              <a:t> </a:t>
            </a:r>
            <a:r>
              <a:rPr lang="pt-BR" dirty="0" err="1"/>
              <a:t>strategies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trade </a:t>
            </a:r>
            <a:r>
              <a:rPr lang="pt-BR" dirty="0" err="1"/>
              <a:t>several</a:t>
            </a:r>
            <a:r>
              <a:rPr lang="pt-BR" dirty="0"/>
              <a:t> </a:t>
            </a:r>
            <a:r>
              <a:rPr lang="pt-BR" dirty="0" err="1"/>
              <a:t>types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assets</a:t>
            </a:r>
            <a:endParaRPr lang="pt-BR" dirty="0"/>
          </a:p>
          <a:p>
            <a:pPr lvl="1"/>
            <a:r>
              <a:rPr lang="pt-BR" dirty="0" err="1"/>
              <a:t>Fixed</a:t>
            </a:r>
            <a:r>
              <a:rPr lang="pt-BR" dirty="0"/>
              <a:t> income </a:t>
            </a:r>
            <a:r>
              <a:rPr lang="pt-BR" dirty="0" err="1"/>
              <a:t>funds</a:t>
            </a:r>
            <a:r>
              <a:rPr lang="pt-BR" dirty="0"/>
              <a:t> – </a:t>
            </a:r>
            <a:r>
              <a:rPr lang="pt-BR" dirty="0" err="1"/>
              <a:t>commercial</a:t>
            </a:r>
            <a:r>
              <a:rPr lang="pt-BR" dirty="0"/>
              <a:t> </a:t>
            </a:r>
            <a:r>
              <a:rPr lang="pt-BR" dirty="0" err="1"/>
              <a:t>papers</a:t>
            </a:r>
            <a:r>
              <a:rPr lang="pt-BR" dirty="0"/>
              <a:t>, debentures, </a:t>
            </a:r>
            <a:r>
              <a:rPr lang="pt-BR" dirty="0" err="1"/>
              <a:t>bonds</a:t>
            </a:r>
            <a:r>
              <a:rPr lang="pt-BR" dirty="0"/>
              <a:t>....</a:t>
            </a:r>
          </a:p>
          <a:p>
            <a:pPr lvl="1"/>
            <a:r>
              <a:rPr lang="pt-BR" dirty="0"/>
              <a:t>Stock </a:t>
            </a:r>
            <a:r>
              <a:rPr lang="pt-BR" dirty="0" err="1"/>
              <a:t>funds</a:t>
            </a:r>
            <a:r>
              <a:rPr lang="pt-BR" dirty="0"/>
              <a:t> – stock </a:t>
            </a:r>
            <a:r>
              <a:rPr lang="pt-BR" dirty="0" err="1"/>
              <a:t>funds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derivatives</a:t>
            </a:r>
            <a:r>
              <a:rPr lang="pt-BR" dirty="0"/>
              <a:t> </a:t>
            </a:r>
            <a:r>
              <a:rPr lang="pt-BR" dirty="0" err="1"/>
              <a:t>related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stocks</a:t>
            </a:r>
          </a:p>
          <a:p>
            <a:pPr lvl="1"/>
            <a:r>
              <a:rPr lang="pt-BR" dirty="0"/>
              <a:t>Hedge </a:t>
            </a:r>
            <a:r>
              <a:rPr lang="pt-BR" dirty="0" err="1"/>
              <a:t>funds</a:t>
            </a:r>
            <a:r>
              <a:rPr lang="pt-BR" dirty="0"/>
              <a:t> –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above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another</a:t>
            </a:r>
            <a:r>
              <a:rPr lang="pt-BR" dirty="0"/>
              <a:t> </a:t>
            </a:r>
            <a:r>
              <a:rPr lang="pt-BR" dirty="0" err="1"/>
              <a:t>myriad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assets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1205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9653-BD52-46F4-9B02-1C531B2F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63" y="75073"/>
            <a:ext cx="10515600" cy="1325563"/>
          </a:xfrm>
        </p:spPr>
        <p:txBody>
          <a:bodyPr/>
          <a:lstStyle/>
          <a:p>
            <a:r>
              <a:rPr lang="pt-BR" dirty="0"/>
              <a:t>Clusterization outputs – </a:t>
            </a:r>
            <a:r>
              <a:rPr lang="pt-BR" dirty="0" err="1"/>
              <a:t>Fixed</a:t>
            </a:r>
            <a:r>
              <a:rPr lang="pt-BR" dirty="0"/>
              <a:t> Income </a:t>
            </a:r>
            <a:r>
              <a:rPr lang="pt-BR" dirty="0" err="1"/>
              <a:t>Funds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C23225-ECF5-417C-AA0D-097A52BD6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206" y="1400636"/>
            <a:ext cx="4828837" cy="5211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376BC7-1AC1-4DC4-98DC-8D6CD2E99A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05"/>
          <a:stretch/>
        </p:blipFill>
        <p:spPr>
          <a:xfrm>
            <a:off x="6096000" y="1400636"/>
            <a:ext cx="4648794" cy="526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31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BF8F39-4838-46DD-9481-58C6A9FF70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Thanks</a:t>
            </a:r>
            <a:r>
              <a:rPr lang="pt-BR" dirty="0"/>
              <a:t>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B2283C1-0047-4565-83FB-9C81096BA5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27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0FFED0-7D29-4334-A39B-F0E064AF8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234" y="545122"/>
            <a:ext cx="5392957" cy="1752599"/>
          </a:xfrm>
        </p:spPr>
        <p:txBody>
          <a:bodyPr>
            <a:normAutofit fontScale="90000"/>
          </a:bodyPr>
          <a:lstStyle/>
          <a:p>
            <a:r>
              <a:rPr lang="pt-BR" dirty="0"/>
              <a:t>More </a:t>
            </a:r>
            <a:r>
              <a:rPr lang="pt-BR" dirty="0" err="1"/>
              <a:t>and</a:t>
            </a:r>
            <a:r>
              <a:rPr lang="pt-BR" dirty="0"/>
              <a:t> more </a:t>
            </a:r>
            <a:r>
              <a:rPr lang="pt-BR" dirty="0" err="1"/>
              <a:t>assets</a:t>
            </a:r>
            <a:r>
              <a:rPr lang="pt-BR" dirty="0"/>
              <a:t> in </a:t>
            </a:r>
            <a:r>
              <a:rPr lang="pt-BR" dirty="0" err="1"/>
              <a:t>Brazil</a:t>
            </a:r>
            <a:r>
              <a:rPr lang="pt-BR" dirty="0"/>
              <a:t> are </a:t>
            </a:r>
            <a:r>
              <a:rPr lang="pt-BR" dirty="0" err="1"/>
              <a:t>managed</a:t>
            </a:r>
            <a:r>
              <a:rPr lang="pt-BR" dirty="0"/>
              <a:t> via </a:t>
            </a:r>
            <a:r>
              <a:rPr lang="pt-BR" dirty="0" err="1"/>
              <a:t>investment</a:t>
            </a:r>
            <a:r>
              <a:rPr lang="pt-BR" dirty="0"/>
              <a:t> </a:t>
            </a:r>
            <a:r>
              <a:rPr lang="pt-BR" dirty="0" err="1"/>
              <a:t>funds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23BF4C-8803-4071-952A-0962E40E8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4" y="218627"/>
            <a:ext cx="6277851" cy="3210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2245FC-5818-46A9-B14A-AF4AF2E2C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023" y="3476632"/>
            <a:ext cx="7116168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6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EC979C1-8F6C-4F42-A3BC-A63FD1160EE5}"/>
              </a:ext>
            </a:extLst>
          </p:cNvPr>
          <p:cNvSpPr txBox="1">
            <a:spLocks/>
          </p:cNvSpPr>
          <p:nvPr/>
        </p:nvSpPr>
        <p:spPr>
          <a:xfrm>
            <a:off x="2295354" y="812801"/>
            <a:ext cx="8574622" cy="261619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800" dirty="0" err="1">
                <a:solidFill>
                  <a:srgbClr val="000000"/>
                </a:solidFill>
                <a:latin typeface="Calibri" panose="020F0502020204030204" pitchFamily="34" charset="0"/>
              </a:rPr>
              <a:t>How</a:t>
            </a:r>
            <a:r>
              <a:rPr lang="pt-BR" sz="4800" dirty="0">
                <a:solidFill>
                  <a:srgbClr val="000000"/>
                </a:solidFill>
                <a:latin typeface="Calibri" panose="020F0502020204030204" pitchFamily="34" charset="0"/>
              </a:rPr>
              <a:t> do </a:t>
            </a:r>
            <a:r>
              <a:rPr lang="pt-BR" sz="4800" dirty="0" err="1">
                <a:solidFill>
                  <a:srgbClr val="000000"/>
                </a:solidFill>
                <a:latin typeface="Calibri" panose="020F0502020204030204" pitchFamily="34" charset="0"/>
              </a:rPr>
              <a:t>fund</a:t>
            </a:r>
            <a:r>
              <a:rPr lang="pt-BR" sz="4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4800" dirty="0" err="1">
                <a:solidFill>
                  <a:srgbClr val="000000"/>
                </a:solidFill>
                <a:latin typeface="Calibri" panose="020F0502020204030204" pitchFamily="34" charset="0"/>
              </a:rPr>
              <a:t>shareholders</a:t>
            </a:r>
            <a:r>
              <a:rPr lang="pt-BR" sz="4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4800" dirty="0" err="1">
                <a:solidFill>
                  <a:srgbClr val="000000"/>
                </a:solidFill>
                <a:latin typeface="Calibri" panose="020F0502020204030204" pitchFamily="34" charset="0"/>
              </a:rPr>
              <a:t>behave</a:t>
            </a:r>
            <a:r>
              <a:rPr lang="pt-BR" sz="4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4800" dirty="0" err="1">
                <a:solidFill>
                  <a:srgbClr val="000000"/>
                </a:solidFill>
                <a:latin typeface="Calibri" panose="020F0502020204030204" pitchFamily="34" charset="0"/>
              </a:rPr>
              <a:t>according</a:t>
            </a:r>
            <a:r>
              <a:rPr lang="pt-BR" sz="4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4800" dirty="0" err="1">
                <a:solidFill>
                  <a:srgbClr val="000000"/>
                </a:solidFill>
                <a:latin typeface="Calibri" panose="020F0502020204030204" pitchFamily="34" charset="0"/>
              </a:rPr>
              <a:t>to</a:t>
            </a:r>
            <a:r>
              <a:rPr lang="pt-BR" sz="4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4800" dirty="0" err="1">
                <a:solidFill>
                  <a:srgbClr val="000000"/>
                </a:solidFill>
                <a:latin typeface="Calibri" panose="020F0502020204030204" pitchFamily="34" charset="0"/>
              </a:rPr>
              <a:t>changes</a:t>
            </a:r>
            <a:r>
              <a:rPr lang="pt-BR" sz="4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4800" dirty="0" err="1">
                <a:solidFill>
                  <a:srgbClr val="000000"/>
                </a:solidFill>
                <a:latin typeface="Calibri" panose="020F0502020204030204" pitchFamily="34" charset="0"/>
              </a:rPr>
              <a:t>on</a:t>
            </a:r>
            <a:r>
              <a:rPr lang="pt-BR" sz="4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4800" dirty="0" err="1">
                <a:solidFill>
                  <a:srgbClr val="000000"/>
                </a:solidFill>
                <a:latin typeface="Calibri" panose="020F0502020204030204" pitchFamily="34" charset="0"/>
              </a:rPr>
              <a:t>the</a:t>
            </a:r>
            <a:r>
              <a:rPr lang="pt-BR" sz="4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4800" dirty="0" err="1">
                <a:solidFill>
                  <a:srgbClr val="000000"/>
                </a:solidFill>
                <a:latin typeface="Calibri" panose="020F0502020204030204" pitchFamily="34" charset="0"/>
              </a:rPr>
              <a:t>markets</a:t>
            </a:r>
            <a:r>
              <a:rPr lang="pt-BR" sz="4800" dirty="0">
                <a:solidFill>
                  <a:srgbClr val="000000"/>
                </a:solidFill>
                <a:latin typeface="Calibri" panose="020F0502020204030204" pitchFamily="34" charset="0"/>
              </a:rPr>
              <a:t>? </a:t>
            </a:r>
            <a:endParaRPr lang="pt-BR" sz="16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FB6EC15-C0F6-407C-9692-5A92CC809612}"/>
              </a:ext>
            </a:extLst>
          </p:cNvPr>
          <p:cNvSpPr txBox="1">
            <a:spLocks/>
          </p:cNvSpPr>
          <p:nvPr/>
        </p:nvSpPr>
        <p:spPr>
          <a:xfrm>
            <a:off x="2295354" y="3429000"/>
            <a:ext cx="8574622" cy="261619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800" dirty="0" err="1">
                <a:solidFill>
                  <a:srgbClr val="000000"/>
                </a:solidFill>
                <a:latin typeface="Calibri" panose="020F0502020204030204" pitchFamily="34" charset="0"/>
              </a:rPr>
              <a:t>How</a:t>
            </a:r>
            <a:r>
              <a:rPr lang="pt-BR" sz="4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  <a:t>different funds can either attract or repel shareholders according to the same changes?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72667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256FC7-4E04-4C31-9291-312E986E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</a:t>
            </a:r>
            <a:r>
              <a:rPr lang="pt-BR" dirty="0" err="1"/>
              <a:t>used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project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A9949-E720-45EC-BC2F-B893BE707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List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investment</a:t>
            </a:r>
            <a:r>
              <a:rPr lang="pt-BR" dirty="0"/>
              <a:t> </a:t>
            </a:r>
            <a:r>
              <a:rPr lang="pt-BR" dirty="0" err="1"/>
              <a:t>funds</a:t>
            </a:r>
            <a:r>
              <a:rPr lang="pt-BR" dirty="0"/>
              <a:t> </a:t>
            </a:r>
            <a:r>
              <a:rPr lang="pt-BR" dirty="0" err="1"/>
              <a:t>registered</a:t>
            </a:r>
            <a:r>
              <a:rPr lang="pt-BR" dirty="0"/>
              <a:t> in </a:t>
            </a:r>
            <a:r>
              <a:rPr lang="pt-BR" dirty="0" err="1"/>
              <a:t>Brazil</a:t>
            </a:r>
            <a:r>
              <a:rPr lang="pt-BR" dirty="0"/>
              <a:t> (</a:t>
            </a:r>
            <a:r>
              <a:rPr lang="pt-BR" dirty="0" err="1"/>
              <a:t>available</a:t>
            </a:r>
            <a:r>
              <a:rPr lang="pt-BR" dirty="0"/>
              <a:t> </a:t>
            </a:r>
            <a:r>
              <a:rPr lang="pt-BR" dirty="0" err="1"/>
              <a:t>since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Early 90’s), </a:t>
            </a:r>
            <a:r>
              <a:rPr lang="pt-BR" dirty="0" err="1"/>
              <a:t>published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CVM</a:t>
            </a:r>
          </a:p>
          <a:p>
            <a:r>
              <a:rPr lang="pt-BR" dirty="0"/>
              <a:t>Daily </a:t>
            </a:r>
            <a:r>
              <a:rPr lang="pt-BR" dirty="0" err="1"/>
              <a:t>stats</a:t>
            </a:r>
            <a:r>
              <a:rPr lang="pt-BR" dirty="0"/>
              <a:t> </a:t>
            </a:r>
            <a:r>
              <a:rPr lang="pt-BR" dirty="0" err="1"/>
              <a:t>published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CVM </a:t>
            </a:r>
            <a:r>
              <a:rPr lang="pt-BR" dirty="0" err="1"/>
              <a:t>between</a:t>
            </a:r>
            <a:r>
              <a:rPr lang="pt-BR" dirty="0"/>
              <a:t> 2017 </a:t>
            </a:r>
            <a:r>
              <a:rPr lang="pt-BR" dirty="0" err="1"/>
              <a:t>and</a:t>
            </a:r>
            <a:r>
              <a:rPr lang="pt-BR" dirty="0"/>
              <a:t> 2020,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fund</a:t>
            </a:r>
            <a:r>
              <a:rPr lang="pt-BR" dirty="0"/>
              <a:t> net </a:t>
            </a:r>
            <a:r>
              <a:rPr lang="pt-BR" dirty="0" err="1"/>
              <a:t>worth</a:t>
            </a:r>
            <a:r>
              <a:rPr lang="pt-BR" dirty="0"/>
              <a:t>, </a:t>
            </a:r>
            <a:r>
              <a:rPr lang="pt-BR" dirty="0" err="1"/>
              <a:t>share</a:t>
            </a:r>
            <a:r>
              <a:rPr lang="pt-BR" dirty="0"/>
              <a:t> </a:t>
            </a:r>
            <a:r>
              <a:rPr lang="pt-BR" dirty="0" err="1"/>
              <a:t>value</a:t>
            </a:r>
            <a:r>
              <a:rPr lang="pt-BR" dirty="0"/>
              <a:t>, </a:t>
            </a:r>
            <a:r>
              <a:rPr lang="pt-BR" dirty="0" err="1"/>
              <a:t>subscriptions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redemptions</a:t>
            </a:r>
            <a:r>
              <a:rPr lang="pt-BR" dirty="0"/>
              <a:t> </a:t>
            </a:r>
            <a:r>
              <a:rPr lang="pt-BR" dirty="0" err="1"/>
              <a:t>paid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given</a:t>
            </a:r>
            <a:r>
              <a:rPr lang="pt-BR" dirty="0"/>
              <a:t> </a:t>
            </a:r>
            <a:r>
              <a:rPr lang="pt-BR" dirty="0" err="1"/>
              <a:t>day</a:t>
            </a:r>
            <a:endParaRPr lang="pt-BR" dirty="0"/>
          </a:p>
          <a:p>
            <a:r>
              <a:rPr lang="pt-BR" dirty="0"/>
              <a:t>IBOVESPA </a:t>
            </a:r>
            <a:r>
              <a:rPr lang="pt-BR" dirty="0" err="1"/>
              <a:t>and</a:t>
            </a:r>
            <a:r>
              <a:rPr lang="pt-BR" dirty="0"/>
              <a:t> SELIC </a:t>
            </a:r>
            <a:r>
              <a:rPr lang="pt-BR" dirty="0" err="1"/>
              <a:t>daily</a:t>
            </a:r>
            <a:r>
              <a:rPr lang="pt-BR" dirty="0"/>
              <a:t> </a:t>
            </a:r>
            <a:r>
              <a:rPr lang="pt-BR" dirty="0" err="1"/>
              <a:t>values</a:t>
            </a:r>
            <a:r>
              <a:rPr lang="pt-BR" dirty="0"/>
              <a:t> for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same</a:t>
            </a:r>
            <a:r>
              <a:rPr lang="pt-BR" dirty="0"/>
              <a:t> time </a:t>
            </a:r>
            <a:r>
              <a:rPr lang="pt-BR" dirty="0" err="1"/>
              <a:t>span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043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8366-811E-40D6-90E8-11A7BC9EE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05972"/>
            <a:ext cx="10018713" cy="1752599"/>
          </a:xfrm>
        </p:spPr>
        <p:txBody>
          <a:bodyPr/>
          <a:lstStyle/>
          <a:p>
            <a:r>
              <a:rPr lang="pt-BR" dirty="0" err="1"/>
              <a:t>Methodology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F94BF-36B3-43D1-A0CF-131875BE9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40901"/>
            <a:ext cx="10018713" cy="2019934"/>
          </a:xfrm>
        </p:spPr>
        <p:txBody>
          <a:bodyPr/>
          <a:lstStyle/>
          <a:p>
            <a:r>
              <a:rPr lang="pt-BR" dirty="0" err="1"/>
              <a:t>Two</a:t>
            </a:r>
            <a:r>
              <a:rPr lang="pt-BR" dirty="0"/>
              <a:t> sets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funds</a:t>
            </a:r>
            <a:r>
              <a:rPr lang="pt-BR" dirty="0"/>
              <a:t> </a:t>
            </a:r>
            <a:r>
              <a:rPr lang="pt-BR" dirty="0" err="1"/>
              <a:t>were</a:t>
            </a:r>
            <a:r>
              <a:rPr lang="pt-BR" dirty="0"/>
              <a:t> </a:t>
            </a:r>
            <a:r>
              <a:rPr lang="pt-BR" dirty="0" err="1"/>
              <a:t>chosen</a:t>
            </a:r>
            <a:r>
              <a:rPr lang="pt-BR" dirty="0"/>
              <a:t> – </a:t>
            </a:r>
            <a:r>
              <a:rPr lang="pt-BR" dirty="0" err="1"/>
              <a:t>fixed</a:t>
            </a:r>
            <a:r>
              <a:rPr lang="pt-BR" dirty="0"/>
              <a:t> income </a:t>
            </a:r>
            <a:r>
              <a:rPr lang="pt-BR" dirty="0" err="1"/>
              <a:t>funds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hedge </a:t>
            </a:r>
            <a:r>
              <a:rPr lang="pt-BR" dirty="0" err="1"/>
              <a:t>funds</a:t>
            </a:r>
            <a:endParaRPr lang="pt-BR" dirty="0"/>
          </a:p>
          <a:p>
            <a:r>
              <a:rPr lang="pt-BR" dirty="0"/>
              <a:t>The </a:t>
            </a:r>
            <a:r>
              <a:rPr lang="pt-BR" dirty="0" err="1"/>
              <a:t>daily</a:t>
            </a:r>
            <a:r>
              <a:rPr lang="pt-BR" dirty="0"/>
              <a:t> </a:t>
            </a:r>
            <a:r>
              <a:rPr lang="pt-BR" dirty="0" err="1"/>
              <a:t>stats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funds</a:t>
            </a:r>
            <a:r>
              <a:rPr lang="pt-BR" dirty="0"/>
              <a:t> </a:t>
            </a:r>
            <a:r>
              <a:rPr lang="pt-BR" dirty="0" err="1"/>
              <a:t>were</a:t>
            </a:r>
            <a:r>
              <a:rPr lang="pt-BR" dirty="0"/>
              <a:t> </a:t>
            </a:r>
            <a:r>
              <a:rPr lang="pt-BR" dirty="0" err="1"/>
              <a:t>filtered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avoid</a:t>
            </a:r>
            <a:r>
              <a:rPr lang="pt-BR" dirty="0"/>
              <a:t> outliers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errors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09330-F2D8-41B4-BB4C-324C417A6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978" y="3245905"/>
            <a:ext cx="7906043" cy="356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7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F175-D3CD-4FCB-BE22-AF51D30F4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520505"/>
            <a:ext cx="10018713" cy="806547"/>
          </a:xfrm>
        </p:spPr>
        <p:txBody>
          <a:bodyPr/>
          <a:lstStyle/>
          <a:p>
            <a:r>
              <a:rPr lang="pt-BR" dirty="0" err="1"/>
              <a:t>Methodology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99C80-6767-4B3C-A9EC-209550FC7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27053"/>
            <a:ext cx="10018713" cy="4464148"/>
          </a:xfrm>
        </p:spPr>
        <p:txBody>
          <a:bodyPr/>
          <a:lstStyle/>
          <a:p>
            <a:r>
              <a:rPr lang="pt-BR" dirty="0" err="1"/>
              <a:t>Correlations</a:t>
            </a:r>
            <a:r>
              <a:rPr lang="pt-BR" dirty="0"/>
              <a:t>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calculated</a:t>
            </a:r>
            <a:r>
              <a:rPr lang="pt-BR" dirty="0"/>
              <a:t> </a:t>
            </a:r>
            <a:r>
              <a:rPr lang="pt-BR" dirty="0" err="1"/>
              <a:t>between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#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shareholders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some </a:t>
            </a:r>
            <a:r>
              <a:rPr lang="pt-BR" dirty="0" err="1"/>
              <a:t>relevant</a:t>
            </a:r>
            <a:r>
              <a:rPr lang="pt-BR" dirty="0"/>
              <a:t> </a:t>
            </a:r>
            <a:r>
              <a:rPr lang="pt-BR" dirty="0" err="1"/>
              <a:t>metrics</a:t>
            </a:r>
            <a:r>
              <a:rPr lang="pt-BR" dirty="0"/>
              <a:t> </a:t>
            </a:r>
          </a:p>
          <a:p>
            <a:r>
              <a:rPr lang="pt-BR" dirty="0"/>
              <a:t>The </a:t>
            </a:r>
            <a:r>
              <a:rPr lang="pt-BR" dirty="0" err="1"/>
              <a:t>correlations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each</a:t>
            </a:r>
            <a:r>
              <a:rPr lang="pt-BR" dirty="0"/>
              <a:t> </a:t>
            </a:r>
            <a:r>
              <a:rPr lang="pt-BR" dirty="0" err="1"/>
              <a:t>metric</a:t>
            </a:r>
            <a:r>
              <a:rPr lang="pt-BR" dirty="0"/>
              <a:t> for </a:t>
            </a:r>
            <a:r>
              <a:rPr lang="pt-BR" dirty="0" err="1"/>
              <a:t>each</a:t>
            </a:r>
            <a:r>
              <a:rPr lang="pt-BR" dirty="0"/>
              <a:t> </a:t>
            </a:r>
            <a:r>
              <a:rPr lang="pt-BR" dirty="0" err="1"/>
              <a:t>fund</a:t>
            </a:r>
            <a:r>
              <a:rPr lang="pt-BR" dirty="0"/>
              <a:t>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displayed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a </a:t>
            </a:r>
            <a:r>
              <a:rPr lang="pt-BR" dirty="0" err="1"/>
              <a:t>histogram</a:t>
            </a:r>
            <a:r>
              <a:rPr lang="pt-BR" dirty="0"/>
              <a:t> in </a:t>
            </a:r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derive insights </a:t>
            </a:r>
            <a:r>
              <a:rPr lang="pt-BR" dirty="0" err="1"/>
              <a:t>about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fund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behavior</a:t>
            </a:r>
            <a:r>
              <a:rPr lang="pt-BR" dirty="0"/>
              <a:t> </a:t>
            </a:r>
            <a:r>
              <a:rPr lang="pt-BR" dirty="0" err="1"/>
              <a:t>towards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metric</a:t>
            </a:r>
            <a:endParaRPr lang="pt-BR" dirty="0"/>
          </a:p>
          <a:p>
            <a:r>
              <a:rPr lang="pt-BR" dirty="0" err="1"/>
              <a:t>Afterwards</a:t>
            </a:r>
            <a:r>
              <a:rPr lang="pt-BR" dirty="0"/>
              <a:t>, clusterization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used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test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such</a:t>
            </a:r>
            <a:r>
              <a:rPr lang="pt-BR" dirty="0"/>
              <a:t> </a:t>
            </a:r>
            <a:r>
              <a:rPr lang="pt-BR" dirty="0" err="1"/>
              <a:t>correlation</a:t>
            </a:r>
            <a:r>
              <a:rPr lang="pt-BR" dirty="0"/>
              <a:t> sets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used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separate</a:t>
            </a:r>
            <a:r>
              <a:rPr lang="pt-BR" dirty="0"/>
              <a:t> </a:t>
            </a:r>
            <a:r>
              <a:rPr lang="pt-BR" dirty="0" err="1"/>
              <a:t>funds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</a:t>
            </a:r>
            <a:r>
              <a:rPr lang="pt-BR" dirty="0" err="1"/>
              <a:t>groups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1167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32FF-D8C0-47B2-B22A-560F93BEC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858" y="3390984"/>
            <a:ext cx="2088883" cy="1012874"/>
          </a:xfrm>
        </p:spPr>
        <p:txBody>
          <a:bodyPr/>
          <a:lstStyle/>
          <a:p>
            <a:r>
              <a:rPr lang="pt-BR" dirty="0" err="1"/>
              <a:t>Results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6977E-F37C-4207-A634-11E7BF788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676" y="0"/>
            <a:ext cx="8964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3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848D78-D04B-4281-98B9-C9F16A143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Year </a:t>
            </a:r>
            <a:r>
              <a:rPr lang="pt-BR" dirty="0" err="1"/>
              <a:t>by</a:t>
            </a:r>
            <a:r>
              <a:rPr lang="pt-BR" dirty="0"/>
              <a:t> Year </a:t>
            </a:r>
            <a:r>
              <a:rPr lang="pt-BR" dirty="0" err="1"/>
              <a:t>Analysis</a:t>
            </a:r>
            <a:r>
              <a:rPr lang="pt-BR" dirty="0"/>
              <a:t> – </a:t>
            </a:r>
            <a:r>
              <a:rPr lang="pt-BR" dirty="0" err="1"/>
              <a:t>Fixed</a:t>
            </a:r>
            <a:r>
              <a:rPr lang="pt-BR" dirty="0"/>
              <a:t> Income </a:t>
            </a:r>
            <a:r>
              <a:rPr lang="pt-BR" dirty="0" err="1"/>
              <a:t>Funds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318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361</Words>
  <Application>Microsoft Office PowerPoint</Application>
  <PresentationFormat>Widescreen</PresentationFormat>
  <Paragraphs>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  Deriving insights from Brazilian investment funds via Data Science </vt:lpstr>
      <vt:lpstr>What are investment funds?</vt:lpstr>
      <vt:lpstr>More and more assets in Brazil are managed via investment funds</vt:lpstr>
      <vt:lpstr>PowerPoint Presentation</vt:lpstr>
      <vt:lpstr>Data used on this project</vt:lpstr>
      <vt:lpstr>Methodology</vt:lpstr>
      <vt:lpstr>Methodology</vt:lpstr>
      <vt:lpstr>Results</vt:lpstr>
      <vt:lpstr>Year by Year Analysis – Fixed Income Funds</vt:lpstr>
      <vt:lpstr>PowerPoint Presentation</vt:lpstr>
      <vt:lpstr>PowerPoint Presentation</vt:lpstr>
      <vt:lpstr>Year by Year Analysis – Hedge Funds</vt:lpstr>
      <vt:lpstr>PowerPoint Presentation</vt:lpstr>
      <vt:lpstr>PowerPoint Presentation</vt:lpstr>
      <vt:lpstr>Shareholders vs IBOVESPA and IBOVESPA behavior – hedge funds</vt:lpstr>
      <vt:lpstr>Shareholders vs IBOVESPA and IBOVESPA behavior – fixed income funds</vt:lpstr>
      <vt:lpstr>Shareholders vs SELIC and SELIC behavior – hedge funds</vt:lpstr>
      <vt:lpstr>Shareholders vs SELIC and SELIC behavior – fixed income funds</vt:lpstr>
      <vt:lpstr>Clusterization outputs – Hedge Funds</vt:lpstr>
      <vt:lpstr>Clusterization outputs – Fixed Income Funds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Deriving insights from Brazilian investment funds via Data Science </dc:title>
  <dc:creator>rafael imai</dc:creator>
  <cp:lastModifiedBy>rafael imai</cp:lastModifiedBy>
  <cp:revision>14</cp:revision>
  <dcterms:created xsi:type="dcterms:W3CDTF">2021-05-04T03:14:08Z</dcterms:created>
  <dcterms:modified xsi:type="dcterms:W3CDTF">2021-05-05T22:44:17Z</dcterms:modified>
</cp:coreProperties>
</file>