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615" r:id="rId3"/>
    <p:sldId id="292" r:id="rId4"/>
    <p:sldId id="600" r:id="rId5"/>
    <p:sldId id="433" r:id="rId6"/>
    <p:sldId id="614" r:id="rId7"/>
    <p:sldId id="611" r:id="rId8"/>
    <p:sldId id="592" r:id="rId9"/>
    <p:sldId id="584" r:id="rId10"/>
    <p:sldId id="568" r:id="rId11"/>
    <p:sldId id="612" r:id="rId12"/>
    <p:sldId id="282" r:id="rId13"/>
    <p:sldId id="599" r:id="rId14"/>
    <p:sldId id="598" r:id="rId15"/>
    <p:sldId id="566" r:id="rId16"/>
    <p:sldId id="591" r:id="rId17"/>
    <p:sldId id="597" r:id="rId18"/>
    <p:sldId id="602"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FC2C6"/>
    <a:srgbClr val="FDB913"/>
    <a:srgbClr val="148DB6"/>
    <a:srgbClr val="176F9F"/>
    <a:srgbClr val="8064A2"/>
    <a:srgbClr val="A6CE39"/>
    <a:srgbClr val="ECEDF0"/>
    <a:srgbClr val="353A42"/>
    <a:srgbClr val="6C7686"/>
    <a:srgbClr val="D2D6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650" autoAdjust="0"/>
    <p:restoredTop sz="97059"/>
  </p:normalViewPr>
  <p:slideViewPr>
    <p:cSldViewPr>
      <p:cViewPr varScale="1">
        <p:scale>
          <a:sx n="146" d="100"/>
          <a:sy n="146" d="100"/>
        </p:scale>
        <p:origin x="1224" y="126"/>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47A33-B0AC-4F66-83B4-DF8E65DAC0C1}" type="datetimeFigureOut">
              <a:rPr lang="en-US" smtClean="0"/>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5D1A4-9E2E-4FBB-ADB4-C94CD289E78D}" type="slidenum">
              <a:rPr lang="en-US" smtClean="0"/>
              <a:t>‹nº›</a:t>
            </a:fld>
            <a:endParaRPr lang="en-US"/>
          </a:p>
        </p:txBody>
      </p:sp>
    </p:spTree>
    <p:extLst>
      <p:ext uri="{BB962C8B-B14F-4D97-AF65-F5344CB8AC3E}">
        <p14:creationId xmlns:p14="http://schemas.microsoft.com/office/powerpoint/2010/main" val="3504472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2BF5D2-4F93-3E70-3992-1ECAC77FB22A}"/>
              </a:ext>
            </a:extLst>
          </p:cNvPr>
          <p:cNvSpPr>
            <a:spLocks noGrp="1"/>
          </p:cNvSpPr>
          <p:nvPr>
            <p:ph type="pic" sz="quarter" idx="13"/>
          </p:nvPr>
        </p:nvSpPr>
        <p:spPr>
          <a:xfrm>
            <a:off x="5253228" y="742950"/>
            <a:ext cx="3048000" cy="4400550"/>
          </a:xfrm>
          <a:custGeom>
            <a:avLst/>
            <a:gdLst>
              <a:gd name="connsiteX0" fmla="*/ 0 w 3048000"/>
              <a:gd name="connsiteY0" fmla="*/ 0 h 4400550"/>
              <a:gd name="connsiteX1" fmla="*/ 3048000 w 3048000"/>
              <a:gd name="connsiteY1" fmla="*/ 0 h 4400550"/>
              <a:gd name="connsiteX2" fmla="*/ 3048000 w 3048000"/>
              <a:gd name="connsiteY2" fmla="*/ 4400550 h 4400550"/>
              <a:gd name="connsiteX3" fmla="*/ 0 w 3048000"/>
              <a:gd name="connsiteY3" fmla="*/ 4400550 h 4400550"/>
            </a:gdLst>
            <a:ahLst/>
            <a:cxnLst>
              <a:cxn ang="0">
                <a:pos x="connsiteX0" y="connsiteY0"/>
              </a:cxn>
              <a:cxn ang="0">
                <a:pos x="connsiteX1" y="connsiteY1"/>
              </a:cxn>
              <a:cxn ang="0">
                <a:pos x="connsiteX2" y="connsiteY2"/>
              </a:cxn>
              <a:cxn ang="0">
                <a:pos x="connsiteX3" y="connsiteY3"/>
              </a:cxn>
            </a:cxnLst>
            <a:rect l="l" t="t" r="r" b="b"/>
            <a:pathLst>
              <a:path w="3048000" h="4400550">
                <a:moveTo>
                  <a:pt x="0" y="0"/>
                </a:moveTo>
                <a:lnTo>
                  <a:pt x="3048000" y="0"/>
                </a:lnTo>
                <a:lnTo>
                  <a:pt x="3048000" y="4400550"/>
                </a:lnTo>
                <a:lnTo>
                  <a:pt x="0" y="440055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804822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3A1C8BA-82F2-5A93-5650-705CB072FE15}"/>
              </a:ext>
            </a:extLst>
          </p:cNvPr>
          <p:cNvSpPr>
            <a:spLocks noGrp="1"/>
          </p:cNvSpPr>
          <p:nvPr>
            <p:ph type="pic" sz="quarter" idx="13"/>
          </p:nvPr>
        </p:nvSpPr>
        <p:spPr>
          <a:xfrm>
            <a:off x="4635102" y="2923989"/>
            <a:ext cx="3823098" cy="1647658"/>
          </a:xfrm>
          <a:custGeom>
            <a:avLst/>
            <a:gdLst>
              <a:gd name="connsiteX0" fmla="*/ 0 w 3823098"/>
              <a:gd name="connsiteY0" fmla="*/ 0 h 1647658"/>
              <a:gd name="connsiteX1" fmla="*/ 3823098 w 3823098"/>
              <a:gd name="connsiteY1" fmla="*/ 0 h 1647658"/>
              <a:gd name="connsiteX2" fmla="*/ 3823098 w 3823098"/>
              <a:gd name="connsiteY2" fmla="*/ 1647658 h 1647658"/>
              <a:gd name="connsiteX3" fmla="*/ 0 w 3823098"/>
              <a:gd name="connsiteY3" fmla="*/ 1647658 h 1647658"/>
            </a:gdLst>
            <a:ahLst/>
            <a:cxnLst>
              <a:cxn ang="0">
                <a:pos x="connsiteX0" y="connsiteY0"/>
              </a:cxn>
              <a:cxn ang="0">
                <a:pos x="connsiteX1" y="connsiteY1"/>
              </a:cxn>
              <a:cxn ang="0">
                <a:pos x="connsiteX2" y="connsiteY2"/>
              </a:cxn>
              <a:cxn ang="0">
                <a:pos x="connsiteX3" y="connsiteY3"/>
              </a:cxn>
            </a:cxnLst>
            <a:rect l="l" t="t" r="r" b="b"/>
            <a:pathLst>
              <a:path w="3823098" h="1647658">
                <a:moveTo>
                  <a:pt x="0" y="0"/>
                </a:moveTo>
                <a:lnTo>
                  <a:pt x="3823098" y="0"/>
                </a:lnTo>
                <a:lnTo>
                  <a:pt x="3823098" y="1647658"/>
                </a:lnTo>
                <a:lnTo>
                  <a:pt x="0" y="1647658"/>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205197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61DE395-3823-A1EA-51A4-202263D90AFB}"/>
              </a:ext>
            </a:extLst>
          </p:cNvPr>
          <p:cNvSpPr>
            <a:spLocks noGrp="1"/>
          </p:cNvSpPr>
          <p:nvPr>
            <p:ph type="pic" sz="quarter" idx="13"/>
          </p:nvPr>
        </p:nvSpPr>
        <p:spPr>
          <a:xfrm>
            <a:off x="4953000" y="2571750"/>
            <a:ext cx="4191000" cy="2571750"/>
          </a:xfrm>
          <a:custGeom>
            <a:avLst/>
            <a:gdLst>
              <a:gd name="connsiteX0" fmla="*/ 0 w 4191000"/>
              <a:gd name="connsiteY0" fmla="*/ 0 h 2571750"/>
              <a:gd name="connsiteX1" fmla="*/ 4191000 w 4191000"/>
              <a:gd name="connsiteY1" fmla="*/ 0 h 2571750"/>
              <a:gd name="connsiteX2" fmla="*/ 4191000 w 4191000"/>
              <a:gd name="connsiteY2" fmla="*/ 2571750 h 2571750"/>
              <a:gd name="connsiteX3" fmla="*/ 0 w 4191000"/>
              <a:gd name="connsiteY3" fmla="*/ 2571750 h 2571750"/>
            </a:gdLst>
            <a:ahLst/>
            <a:cxnLst>
              <a:cxn ang="0">
                <a:pos x="connsiteX0" y="connsiteY0"/>
              </a:cxn>
              <a:cxn ang="0">
                <a:pos x="connsiteX1" y="connsiteY1"/>
              </a:cxn>
              <a:cxn ang="0">
                <a:pos x="connsiteX2" y="connsiteY2"/>
              </a:cxn>
              <a:cxn ang="0">
                <a:pos x="connsiteX3" y="connsiteY3"/>
              </a:cxn>
            </a:cxnLst>
            <a:rect l="l" t="t" r="r" b="b"/>
            <a:pathLst>
              <a:path w="4191000" h="2571750">
                <a:moveTo>
                  <a:pt x="0" y="0"/>
                </a:moveTo>
                <a:lnTo>
                  <a:pt x="4191000" y="0"/>
                </a:lnTo>
                <a:lnTo>
                  <a:pt x="4191000" y="2571750"/>
                </a:lnTo>
                <a:lnTo>
                  <a:pt x="0" y="257175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3749455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1C8E4A0-8CB0-9F77-30DE-03A86C2E12E1}"/>
              </a:ext>
            </a:extLst>
          </p:cNvPr>
          <p:cNvSpPr>
            <a:spLocks noGrp="1"/>
          </p:cNvSpPr>
          <p:nvPr>
            <p:ph type="pic" sz="quarter" idx="13"/>
          </p:nvPr>
        </p:nvSpPr>
        <p:spPr>
          <a:xfrm>
            <a:off x="4648200" y="0"/>
            <a:ext cx="4495800" cy="5143500"/>
          </a:xfrm>
          <a:custGeom>
            <a:avLst/>
            <a:gdLst>
              <a:gd name="connsiteX0" fmla="*/ 0 w 4495800"/>
              <a:gd name="connsiteY0" fmla="*/ 0 h 5143500"/>
              <a:gd name="connsiteX1" fmla="*/ 4495800 w 4495800"/>
              <a:gd name="connsiteY1" fmla="*/ 0 h 5143500"/>
              <a:gd name="connsiteX2" fmla="*/ 4495800 w 4495800"/>
              <a:gd name="connsiteY2" fmla="*/ 5143500 h 5143500"/>
              <a:gd name="connsiteX3" fmla="*/ 0 w 449580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4495800" h="5143500">
                <a:moveTo>
                  <a:pt x="0" y="0"/>
                </a:moveTo>
                <a:lnTo>
                  <a:pt x="4495800" y="0"/>
                </a:lnTo>
                <a:lnTo>
                  <a:pt x="4495800" y="5143500"/>
                </a:lnTo>
                <a:lnTo>
                  <a:pt x="0" y="514350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2250570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BBA9A48-78CD-389C-49DE-465D8DE1D74E}"/>
              </a:ext>
            </a:extLst>
          </p:cNvPr>
          <p:cNvSpPr>
            <a:spLocks noGrp="1"/>
          </p:cNvSpPr>
          <p:nvPr>
            <p:ph type="pic" sz="quarter" idx="14"/>
          </p:nvPr>
        </p:nvSpPr>
        <p:spPr>
          <a:xfrm>
            <a:off x="609600" y="1581150"/>
            <a:ext cx="1524000" cy="1447800"/>
          </a:xfrm>
          <a:custGeom>
            <a:avLst/>
            <a:gdLst>
              <a:gd name="connsiteX0" fmla="*/ 0 w 1524000"/>
              <a:gd name="connsiteY0" fmla="*/ 0 h 1447800"/>
              <a:gd name="connsiteX1" fmla="*/ 1524000 w 1524000"/>
              <a:gd name="connsiteY1" fmla="*/ 0 h 1447800"/>
              <a:gd name="connsiteX2" fmla="*/ 1524000 w 1524000"/>
              <a:gd name="connsiteY2" fmla="*/ 1447800 h 1447800"/>
              <a:gd name="connsiteX3" fmla="*/ 0 w 1524000"/>
              <a:gd name="connsiteY3" fmla="*/ 1447800 h 1447800"/>
            </a:gdLst>
            <a:ahLst/>
            <a:cxnLst>
              <a:cxn ang="0">
                <a:pos x="connsiteX0" y="connsiteY0"/>
              </a:cxn>
              <a:cxn ang="0">
                <a:pos x="connsiteX1" y="connsiteY1"/>
              </a:cxn>
              <a:cxn ang="0">
                <a:pos x="connsiteX2" y="connsiteY2"/>
              </a:cxn>
              <a:cxn ang="0">
                <a:pos x="connsiteX3" y="connsiteY3"/>
              </a:cxn>
            </a:cxnLst>
            <a:rect l="l" t="t" r="r" b="b"/>
            <a:pathLst>
              <a:path w="1524000" h="1447800">
                <a:moveTo>
                  <a:pt x="0" y="0"/>
                </a:moveTo>
                <a:lnTo>
                  <a:pt x="1524000" y="0"/>
                </a:lnTo>
                <a:lnTo>
                  <a:pt x="1524000" y="1447800"/>
                </a:lnTo>
                <a:lnTo>
                  <a:pt x="0" y="144780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
        <p:nvSpPr>
          <p:cNvPr id="7" name="Picture Placeholder 6">
            <a:extLst>
              <a:ext uri="{FF2B5EF4-FFF2-40B4-BE49-F238E27FC236}">
                <a16:creationId xmlns:a16="http://schemas.microsoft.com/office/drawing/2014/main" id="{3646DFF6-9C2C-0311-BA79-F8272D64FFD9}"/>
              </a:ext>
            </a:extLst>
          </p:cNvPr>
          <p:cNvSpPr>
            <a:spLocks noGrp="1"/>
          </p:cNvSpPr>
          <p:nvPr>
            <p:ph type="pic" sz="quarter" idx="13"/>
          </p:nvPr>
        </p:nvSpPr>
        <p:spPr>
          <a:xfrm>
            <a:off x="5867400" y="0"/>
            <a:ext cx="3276600" cy="5143500"/>
          </a:xfrm>
          <a:custGeom>
            <a:avLst/>
            <a:gdLst>
              <a:gd name="connsiteX0" fmla="*/ 0 w 3276600"/>
              <a:gd name="connsiteY0" fmla="*/ 0 h 5143500"/>
              <a:gd name="connsiteX1" fmla="*/ 3276600 w 3276600"/>
              <a:gd name="connsiteY1" fmla="*/ 0 h 5143500"/>
              <a:gd name="connsiteX2" fmla="*/ 3276600 w 3276600"/>
              <a:gd name="connsiteY2" fmla="*/ 5143500 h 5143500"/>
              <a:gd name="connsiteX3" fmla="*/ 0 w 327660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3276600" h="5143500">
                <a:moveTo>
                  <a:pt x="0" y="0"/>
                </a:moveTo>
                <a:lnTo>
                  <a:pt x="3276600" y="0"/>
                </a:lnTo>
                <a:lnTo>
                  <a:pt x="3276600" y="5143500"/>
                </a:lnTo>
                <a:lnTo>
                  <a:pt x="0" y="514350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
        <p:nvSpPr>
          <p:cNvPr id="11" name="Picture Placeholder 10">
            <a:extLst>
              <a:ext uri="{FF2B5EF4-FFF2-40B4-BE49-F238E27FC236}">
                <a16:creationId xmlns:a16="http://schemas.microsoft.com/office/drawing/2014/main" id="{02973859-0574-564F-75B9-CC621A973A70}"/>
              </a:ext>
            </a:extLst>
          </p:cNvPr>
          <p:cNvSpPr>
            <a:spLocks noGrp="1"/>
          </p:cNvSpPr>
          <p:nvPr>
            <p:ph type="pic" sz="quarter" idx="15"/>
          </p:nvPr>
        </p:nvSpPr>
        <p:spPr>
          <a:xfrm>
            <a:off x="2362200" y="1581150"/>
            <a:ext cx="1524000" cy="1447800"/>
          </a:xfrm>
          <a:custGeom>
            <a:avLst/>
            <a:gdLst>
              <a:gd name="connsiteX0" fmla="*/ 0 w 1524000"/>
              <a:gd name="connsiteY0" fmla="*/ 0 h 1447800"/>
              <a:gd name="connsiteX1" fmla="*/ 1524000 w 1524000"/>
              <a:gd name="connsiteY1" fmla="*/ 0 h 1447800"/>
              <a:gd name="connsiteX2" fmla="*/ 1524000 w 1524000"/>
              <a:gd name="connsiteY2" fmla="*/ 1447800 h 1447800"/>
              <a:gd name="connsiteX3" fmla="*/ 0 w 1524000"/>
              <a:gd name="connsiteY3" fmla="*/ 1447800 h 1447800"/>
            </a:gdLst>
            <a:ahLst/>
            <a:cxnLst>
              <a:cxn ang="0">
                <a:pos x="connsiteX0" y="connsiteY0"/>
              </a:cxn>
              <a:cxn ang="0">
                <a:pos x="connsiteX1" y="connsiteY1"/>
              </a:cxn>
              <a:cxn ang="0">
                <a:pos x="connsiteX2" y="connsiteY2"/>
              </a:cxn>
              <a:cxn ang="0">
                <a:pos x="connsiteX3" y="connsiteY3"/>
              </a:cxn>
            </a:cxnLst>
            <a:rect l="l" t="t" r="r" b="b"/>
            <a:pathLst>
              <a:path w="1524000" h="1447800">
                <a:moveTo>
                  <a:pt x="0" y="0"/>
                </a:moveTo>
                <a:lnTo>
                  <a:pt x="1524000" y="0"/>
                </a:lnTo>
                <a:lnTo>
                  <a:pt x="1524000" y="1447800"/>
                </a:lnTo>
                <a:lnTo>
                  <a:pt x="0" y="144780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
        <p:nvSpPr>
          <p:cNvPr id="13" name="Picture Placeholder 12">
            <a:extLst>
              <a:ext uri="{FF2B5EF4-FFF2-40B4-BE49-F238E27FC236}">
                <a16:creationId xmlns:a16="http://schemas.microsoft.com/office/drawing/2014/main" id="{92E63503-9C1E-02E5-142F-F595E323DC56}"/>
              </a:ext>
            </a:extLst>
          </p:cNvPr>
          <p:cNvSpPr>
            <a:spLocks noGrp="1"/>
          </p:cNvSpPr>
          <p:nvPr>
            <p:ph type="pic" sz="quarter" idx="16"/>
          </p:nvPr>
        </p:nvSpPr>
        <p:spPr>
          <a:xfrm>
            <a:off x="4114800" y="1581150"/>
            <a:ext cx="1524000" cy="1447800"/>
          </a:xfrm>
          <a:custGeom>
            <a:avLst/>
            <a:gdLst>
              <a:gd name="connsiteX0" fmla="*/ 0 w 1524000"/>
              <a:gd name="connsiteY0" fmla="*/ 0 h 1447800"/>
              <a:gd name="connsiteX1" fmla="*/ 1524000 w 1524000"/>
              <a:gd name="connsiteY1" fmla="*/ 0 h 1447800"/>
              <a:gd name="connsiteX2" fmla="*/ 1524000 w 1524000"/>
              <a:gd name="connsiteY2" fmla="*/ 1447800 h 1447800"/>
              <a:gd name="connsiteX3" fmla="*/ 0 w 1524000"/>
              <a:gd name="connsiteY3" fmla="*/ 1447800 h 1447800"/>
            </a:gdLst>
            <a:ahLst/>
            <a:cxnLst>
              <a:cxn ang="0">
                <a:pos x="connsiteX0" y="connsiteY0"/>
              </a:cxn>
              <a:cxn ang="0">
                <a:pos x="connsiteX1" y="connsiteY1"/>
              </a:cxn>
              <a:cxn ang="0">
                <a:pos x="connsiteX2" y="connsiteY2"/>
              </a:cxn>
              <a:cxn ang="0">
                <a:pos x="connsiteX3" y="connsiteY3"/>
              </a:cxn>
            </a:cxnLst>
            <a:rect l="l" t="t" r="r" b="b"/>
            <a:pathLst>
              <a:path w="1524000" h="1447800">
                <a:moveTo>
                  <a:pt x="0" y="0"/>
                </a:moveTo>
                <a:lnTo>
                  <a:pt x="1524000" y="0"/>
                </a:lnTo>
                <a:lnTo>
                  <a:pt x="1524000" y="1447800"/>
                </a:lnTo>
                <a:lnTo>
                  <a:pt x="0" y="144780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2602357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D892929-BD18-F632-C4B9-B5E2B20EEF18}"/>
              </a:ext>
            </a:extLst>
          </p:cNvPr>
          <p:cNvSpPr>
            <a:spLocks noGrp="1"/>
          </p:cNvSpPr>
          <p:nvPr>
            <p:ph type="pic" sz="quarter" idx="13"/>
          </p:nvPr>
        </p:nvSpPr>
        <p:spPr>
          <a:xfrm>
            <a:off x="2514600" y="1657350"/>
            <a:ext cx="1836648" cy="2895600"/>
          </a:xfrm>
          <a:custGeom>
            <a:avLst/>
            <a:gdLst>
              <a:gd name="connsiteX0" fmla="*/ 0 w 1836648"/>
              <a:gd name="connsiteY0" fmla="*/ 0 h 2895600"/>
              <a:gd name="connsiteX1" fmla="*/ 1836648 w 1836648"/>
              <a:gd name="connsiteY1" fmla="*/ 0 h 2895600"/>
              <a:gd name="connsiteX2" fmla="*/ 1836648 w 1836648"/>
              <a:gd name="connsiteY2" fmla="*/ 2895600 h 2895600"/>
              <a:gd name="connsiteX3" fmla="*/ 0 w 1836648"/>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836648" h="2895600">
                <a:moveTo>
                  <a:pt x="0" y="0"/>
                </a:moveTo>
                <a:lnTo>
                  <a:pt x="1836648" y="0"/>
                </a:lnTo>
                <a:lnTo>
                  <a:pt x="1836648" y="2895600"/>
                </a:lnTo>
                <a:lnTo>
                  <a:pt x="0" y="289560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
        <p:nvSpPr>
          <p:cNvPr id="7" name="Picture Placeholder 6">
            <a:extLst>
              <a:ext uri="{FF2B5EF4-FFF2-40B4-BE49-F238E27FC236}">
                <a16:creationId xmlns:a16="http://schemas.microsoft.com/office/drawing/2014/main" id="{59DDD873-A8CF-82B5-C020-3A3DA4DDD738}"/>
              </a:ext>
            </a:extLst>
          </p:cNvPr>
          <p:cNvSpPr>
            <a:spLocks noGrp="1"/>
          </p:cNvSpPr>
          <p:nvPr>
            <p:ph type="pic" sz="quarter" idx="14"/>
          </p:nvPr>
        </p:nvSpPr>
        <p:spPr>
          <a:xfrm>
            <a:off x="525552" y="1657350"/>
            <a:ext cx="1836648" cy="2895600"/>
          </a:xfrm>
          <a:custGeom>
            <a:avLst/>
            <a:gdLst>
              <a:gd name="connsiteX0" fmla="*/ 0 w 1836648"/>
              <a:gd name="connsiteY0" fmla="*/ 0 h 2895600"/>
              <a:gd name="connsiteX1" fmla="*/ 1836648 w 1836648"/>
              <a:gd name="connsiteY1" fmla="*/ 0 h 2895600"/>
              <a:gd name="connsiteX2" fmla="*/ 1836648 w 1836648"/>
              <a:gd name="connsiteY2" fmla="*/ 2895600 h 2895600"/>
              <a:gd name="connsiteX3" fmla="*/ 0 w 1836648"/>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836648" h="2895600">
                <a:moveTo>
                  <a:pt x="0" y="0"/>
                </a:moveTo>
                <a:lnTo>
                  <a:pt x="1836648" y="0"/>
                </a:lnTo>
                <a:lnTo>
                  <a:pt x="1836648" y="2895600"/>
                </a:lnTo>
                <a:lnTo>
                  <a:pt x="0" y="289560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2507474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89EA1DD-629E-C1C7-23A2-3A1DA0EFBA15}"/>
              </a:ext>
            </a:extLst>
          </p:cNvPr>
          <p:cNvSpPr>
            <a:spLocks noGrp="1"/>
          </p:cNvSpPr>
          <p:nvPr>
            <p:ph type="pic" sz="quarter" idx="13"/>
          </p:nvPr>
        </p:nvSpPr>
        <p:spPr>
          <a:xfrm>
            <a:off x="1776200" y="2164732"/>
            <a:ext cx="1241697" cy="1870585"/>
          </a:xfrm>
          <a:custGeom>
            <a:avLst/>
            <a:gdLst>
              <a:gd name="connsiteX0" fmla="*/ 0 w 1241697"/>
              <a:gd name="connsiteY0" fmla="*/ 0 h 1870585"/>
              <a:gd name="connsiteX1" fmla="*/ 1241697 w 1241697"/>
              <a:gd name="connsiteY1" fmla="*/ 0 h 1870585"/>
              <a:gd name="connsiteX2" fmla="*/ 1241697 w 1241697"/>
              <a:gd name="connsiteY2" fmla="*/ 1870585 h 1870585"/>
              <a:gd name="connsiteX3" fmla="*/ 0 w 1241697"/>
              <a:gd name="connsiteY3" fmla="*/ 1870585 h 1870585"/>
            </a:gdLst>
            <a:ahLst/>
            <a:cxnLst>
              <a:cxn ang="0">
                <a:pos x="connsiteX0" y="connsiteY0"/>
              </a:cxn>
              <a:cxn ang="0">
                <a:pos x="connsiteX1" y="connsiteY1"/>
              </a:cxn>
              <a:cxn ang="0">
                <a:pos x="connsiteX2" y="connsiteY2"/>
              </a:cxn>
              <a:cxn ang="0">
                <a:pos x="connsiteX3" y="connsiteY3"/>
              </a:cxn>
            </a:cxnLst>
            <a:rect l="l" t="t" r="r" b="b"/>
            <a:pathLst>
              <a:path w="1241697" h="1870585">
                <a:moveTo>
                  <a:pt x="0" y="0"/>
                </a:moveTo>
                <a:lnTo>
                  <a:pt x="1241697" y="0"/>
                </a:lnTo>
                <a:lnTo>
                  <a:pt x="1241697" y="1870585"/>
                </a:lnTo>
                <a:lnTo>
                  <a:pt x="0" y="1870585"/>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2259551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D513F5B-0E44-AF50-30E6-393E82BEE461}"/>
              </a:ext>
            </a:extLst>
          </p:cNvPr>
          <p:cNvSpPr>
            <a:spLocks noGrp="1"/>
          </p:cNvSpPr>
          <p:nvPr>
            <p:ph type="pic" sz="quarter" idx="13"/>
          </p:nvPr>
        </p:nvSpPr>
        <p:spPr>
          <a:xfrm>
            <a:off x="0" y="2190750"/>
            <a:ext cx="9144000" cy="2952750"/>
          </a:xfrm>
          <a:custGeom>
            <a:avLst/>
            <a:gdLst>
              <a:gd name="connsiteX0" fmla="*/ 0 w 9144000"/>
              <a:gd name="connsiteY0" fmla="*/ 0 h 2952750"/>
              <a:gd name="connsiteX1" fmla="*/ 9144000 w 9144000"/>
              <a:gd name="connsiteY1" fmla="*/ 0 h 2952750"/>
              <a:gd name="connsiteX2" fmla="*/ 9144000 w 9144000"/>
              <a:gd name="connsiteY2" fmla="*/ 2952750 h 2952750"/>
              <a:gd name="connsiteX3" fmla="*/ 0 w 9144000"/>
              <a:gd name="connsiteY3" fmla="*/ 2952750 h 2952750"/>
            </a:gdLst>
            <a:ahLst/>
            <a:cxnLst>
              <a:cxn ang="0">
                <a:pos x="connsiteX0" y="connsiteY0"/>
              </a:cxn>
              <a:cxn ang="0">
                <a:pos x="connsiteX1" y="connsiteY1"/>
              </a:cxn>
              <a:cxn ang="0">
                <a:pos x="connsiteX2" y="connsiteY2"/>
              </a:cxn>
              <a:cxn ang="0">
                <a:pos x="connsiteX3" y="connsiteY3"/>
              </a:cxn>
            </a:cxnLst>
            <a:rect l="l" t="t" r="r" b="b"/>
            <a:pathLst>
              <a:path w="9144000" h="2952750">
                <a:moveTo>
                  <a:pt x="0" y="0"/>
                </a:moveTo>
                <a:lnTo>
                  <a:pt x="9144000" y="0"/>
                </a:lnTo>
                <a:lnTo>
                  <a:pt x="9144000" y="2952750"/>
                </a:lnTo>
                <a:lnTo>
                  <a:pt x="0" y="295275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2073588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0D8672F-7A7A-4CD1-E34D-8D16E2C494BD}"/>
              </a:ext>
            </a:extLst>
          </p:cNvPr>
          <p:cNvSpPr>
            <a:spLocks noGrp="1"/>
          </p:cNvSpPr>
          <p:nvPr>
            <p:ph type="pic" sz="quarter" idx="13"/>
          </p:nvPr>
        </p:nvSpPr>
        <p:spPr>
          <a:xfrm>
            <a:off x="1333500" y="1940101"/>
            <a:ext cx="1371600" cy="1447800"/>
          </a:xfrm>
          <a:custGeom>
            <a:avLst/>
            <a:gdLst>
              <a:gd name="connsiteX0" fmla="*/ 0 w 1371600"/>
              <a:gd name="connsiteY0" fmla="*/ 0 h 1447800"/>
              <a:gd name="connsiteX1" fmla="*/ 1371600 w 1371600"/>
              <a:gd name="connsiteY1" fmla="*/ 0 h 1447800"/>
              <a:gd name="connsiteX2" fmla="*/ 1371600 w 1371600"/>
              <a:gd name="connsiteY2" fmla="*/ 1447800 h 1447800"/>
              <a:gd name="connsiteX3" fmla="*/ 0 w 1371600"/>
              <a:gd name="connsiteY3" fmla="*/ 1447800 h 1447800"/>
            </a:gdLst>
            <a:ahLst/>
            <a:cxnLst>
              <a:cxn ang="0">
                <a:pos x="connsiteX0" y="connsiteY0"/>
              </a:cxn>
              <a:cxn ang="0">
                <a:pos x="connsiteX1" y="connsiteY1"/>
              </a:cxn>
              <a:cxn ang="0">
                <a:pos x="connsiteX2" y="connsiteY2"/>
              </a:cxn>
              <a:cxn ang="0">
                <a:pos x="connsiteX3" y="connsiteY3"/>
              </a:cxn>
            </a:cxnLst>
            <a:rect l="l" t="t" r="r" b="b"/>
            <a:pathLst>
              <a:path w="1371600" h="1447800">
                <a:moveTo>
                  <a:pt x="0" y="0"/>
                </a:moveTo>
                <a:lnTo>
                  <a:pt x="1371600" y="0"/>
                </a:lnTo>
                <a:lnTo>
                  <a:pt x="1371600" y="1447800"/>
                </a:lnTo>
                <a:lnTo>
                  <a:pt x="0" y="144780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3902232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4286E69-22DB-AEFF-8C5B-AC2B8B1444AB}"/>
              </a:ext>
            </a:extLst>
          </p:cNvPr>
          <p:cNvSpPr>
            <a:spLocks noGrp="1"/>
          </p:cNvSpPr>
          <p:nvPr>
            <p:ph type="pic" sz="quarter" idx="13"/>
          </p:nvPr>
        </p:nvSpPr>
        <p:spPr>
          <a:xfrm>
            <a:off x="0" y="0"/>
            <a:ext cx="2545080" cy="5143500"/>
          </a:xfrm>
          <a:custGeom>
            <a:avLst/>
            <a:gdLst>
              <a:gd name="connsiteX0" fmla="*/ 0 w 2545080"/>
              <a:gd name="connsiteY0" fmla="*/ 0 h 5143500"/>
              <a:gd name="connsiteX1" fmla="*/ 2545080 w 2545080"/>
              <a:gd name="connsiteY1" fmla="*/ 0 h 5143500"/>
              <a:gd name="connsiteX2" fmla="*/ 2545080 w 2545080"/>
              <a:gd name="connsiteY2" fmla="*/ 5143500 h 5143500"/>
              <a:gd name="connsiteX3" fmla="*/ 0 w 254508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2545080" h="5143500">
                <a:moveTo>
                  <a:pt x="0" y="0"/>
                </a:moveTo>
                <a:lnTo>
                  <a:pt x="2545080" y="0"/>
                </a:lnTo>
                <a:lnTo>
                  <a:pt x="2545080" y="5143500"/>
                </a:lnTo>
                <a:lnTo>
                  <a:pt x="0" y="514350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3124435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CEAF282-9370-518F-E946-6CD5FCA35FCD}"/>
              </a:ext>
            </a:extLst>
          </p:cNvPr>
          <p:cNvSpPr>
            <a:spLocks noGrp="1"/>
          </p:cNvSpPr>
          <p:nvPr>
            <p:ph type="pic" sz="quarter" idx="13"/>
          </p:nvPr>
        </p:nvSpPr>
        <p:spPr>
          <a:xfrm>
            <a:off x="1447800" y="1670350"/>
            <a:ext cx="3124200" cy="3473152"/>
          </a:xfrm>
          <a:custGeom>
            <a:avLst/>
            <a:gdLst>
              <a:gd name="connsiteX0" fmla="*/ 0 w 3124200"/>
              <a:gd name="connsiteY0" fmla="*/ 0 h 3473152"/>
              <a:gd name="connsiteX1" fmla="*/ 3124200 w 3124200"/>
              <a:gd name="connsiteY1" fmla="*/ 0 h 3473152"/>
              <a:gd name="connsiteX2" fmla="*/ 3124200 w 3124200"/>
              <a:gd name="connsiteY2" fmla="*/ 3473152 h 3473152"/>
              <a:gd name="connsiteX3" fmla="*/ 0 w 3124200"/>
              <a:gd name="connsiteY3" fmla="*/ 3473152 h 3473152"/>
            </a:gdLst>
            <a:ahLst/>
            <a:cxnLst>
              <a:cxn ang="0">
                <a:pos x="connsiteX0" y="connsiteY0"/>
              </a:cxn>
              <a:cxn ang="0">
                <a:pos x="connsiteX1" y="connsiteY1"/>
              </a:cxn>
              <a:cxn ang="0">
                <a:pos x="connsiteX2" y="connsiteY2"/>
              </a:cxn>
              <a:cxn ang="0">
                <a:pos x="connsiteX3" y="connsiteY3"/>
              </a:cxn>
            </a:cxnLst>
            <a:rect l="l" t="t" r="r" b="b"/>
            <a:pathLst>
              <a:path w="3124200" h="3473152">
                <a:moveTo>
                  <a:pt x="0" y="0"/>
                </a:moveTo>
                <a:lnTo>
                  <a:pt x="3124200" y="0"/>
                </a:lnTo>
                <a:lnTo>
                  <a:pt x="3124200" y="3473152"/>
                </a:lnTo>
                <a:lnTo>
                  <a:pt x="0" y="3473152"/>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71102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3A83737-6968-3C50-E5BD-E16D6CDEE2A4}"/>
              </a:ext>
            </a:extLst>
          </p:cNvPr>
          <p:cNvSpPr>
            <a:spLocks noGrp="1"/>
          </p:cNvSpPr>
          <p:nvPr>
            <p:ph type="pic" sz="quarter" idx="13"/>
          </p:nvPr>
        </p:nvSpPr>
        <p:spPr>
          <a:xfrm>
            <a:off x="0" y="0"/>
            <a:ext cx="3886200" cy="5143500"/>
          </a:xfrm>
          <a:custGeom>
            <a:avLst/>
            <a:gdLst>
              <a:gd name="connsiteX0" fmla="*/ 0 w 3886200"/>
              <a:gd name="connsiteY0" fmla="*/ 0 h 5143500"/>
              <a:gd name="connsiteX1" fmla="*/ 3886200 w 3886200"/>
              <a:gd name="connsiteY1" fmla="*/ 0 h 5143500"/>
              <a:gd name="connsiteX2" fmla="*/ 3886200 w 3886200"/>
              <a:gd name="connsiteY2" fmla="*/ 5143500 h 5143500"/>
              <a:gd name="connsiteX3" fmla="*/ 0 w 3886200"/>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3886200" h="5143500">
                <a:moveTo>
                  <a:pt x="0" y="0"/>
                </a:moveTo>
                <a:lnTo>
                  <a:pt x="3886200" y="0"/>
                </a:lnTo>
                <a:lnTo>
                  <a:pt x="3886200" y="5143500"/>
                </a:lnTo>
                <a:lnTo>
                  <a:pt x="0" y="514350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40374568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Date Placeholder 3"/>
          <p:cNvSpPr>
            <a:spLocks noGrp="1"/>
          </p:cNvSpPr>
          <p:nvPr userDrawn="1">
            <p:ph type="dt" sz="half" idx="10"/>
          </p:nvPr>
        </p:nvSpPr>
        <p:spPr/>
        <p:txBody>
          <a:bodyPr/>
          <a:lstStyle/>
          <a:p>
            <a:fld id="{CE5D58D6-394D-46CF-972B-B7DCF7847723}" type="datetimeFigureOut">
              <a:rPr lang="en-US" smtClean="0"/>
              <a:t>5/20/2024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679B1134-045D-4EF1-A302-40BD4895FC64}" type="slidenum">
              <a:rPr lang="en-US" smtClean="0"/>
              <a:t>‹nº›</a:t>
            </a:fld>
            <a:endParaRPr lang="en-US"/>
          </a:p>
        </p:txBody>
      </p:sp>
      <p:sp>
        <p:nvSpPr>
          <p:cNvPr id="9" name="Picture Placeholder 8"/>
          <p:cNvSpPr>
            <a:spLocks noGrp="1"/>
          </p:cNvSpPr>
          <p:nvPr>
            <p:ph type="pic" sz="quarter" idx="13"/>
          </p:nvPr>
        </p:nvSpPr>
        <p:spPr>
          <a:xfrm>
            <a:off x="0" y="1484168"/>
            <a:ext cx="9144000" cy="2133600"/>
          </a:xfrm>
          <a:custGeom>
            <a:avLst/>
            <a:gdLst>
              <a:gd name="connsiteX0" fmla="*/ 0 w 9144000"/>
              <a:gd name="connsiteY0" fmla="*/ 0 h 2133600"/>
              <a:gd name="connsiteX1" fmla="*/ 9144000 w 9144000"/>
              <a:gd name="connsiteY1" fmla="*/ 0 h 2133600"/>
              <a:gd name="connsiteX2" fmla="*/ 9144000 w 9144000"/>
              <a:gd name="connsiteY2" fmla="*/ 2133600 h 2133600"/>
              <a:gd name="connsiteX3" fmla="*/ 0 w 9144000"/>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9144000" h="2133600">
                <a:moveTo>
                  <a:pt x="0" y="0"/>
                </a:moveTo>
                <a:lnTo>
                  <a:pt x="9144000" y="0"/>
                </a:lnTo>
                <a:lnTo>
                  <a:pt x="9144000" y="2133600"/>
                </a:lnTo>
                <a:lnTo>
                  <a:pt x="0" y="213360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20948362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Date Placeholder 3"/>
          <p:cNvSpPr>
            <a:spLocks noGrp="1"/>
          </p:cNvSpPr>
          <p:nvPr userDrawn="1">
            <p:ph type="dt" sz="half" idx="10"/>
          </p:nvPr>
        </p:nvSpPr>
        <p:spPr/>
        <p:txBody>
          <a:bodyPr/>
          <a:lstStyle/>
          <a:p>
            <a:fld id="{CE5D58D6-394D-46CF-972B-B7DCF7847723}" type="datetimeFigureOut">
              <a:rPr lang="en-US" smtClean="0"/>
              <a:t>5/20/2024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679B1134-045D-4EF1-A302-40BD4895FC64}" type="slidenum">
              <a:rPr lang="en-US" smtClean="0"/>
              <a:t>‹nº›</a:t>
            </a:fld>
            <a:endParaRPr lang="en-US"/>
          </a:p>
        </p:txBody>
      </p:sp>
      <p:sp>
        <p:nvSpPr>
          <p:cNvPr id="8" name="Picture Placeholder 7"/>
          <p:cNvSpPr>
            <a:spLocks noGrp="1"/>
          </p:cNvSpPr>
          <p:nvPr>
            <p:ph type="pic" sz="quarter" idx="13"/>
          </p:nvPr>
        </p:nvSpPr>
        <p:spPr>
          <a:xfrm>
            <a:off x="702035" y="682487"/>
            <a:ext cx="3734046" cy="3734046"/>
          </a:xfrm>
          <a:custGeom>
            <a:avLst/>
            <a:gdLst>
              <a:gd name="connsiteX0" fmla="*/ 1867023 w 3734046"/>
              <a:gd name="connsiteY0" fmla="*/ 0 h 3734046"/>
              <a:gd name="connsiteX1" fmla="*/ 3734046 w 3734046"/>
              <a:gd name="connsiteY1" fmla="*/ 1867023 h 3734046"/>
              <a:gd name="connsiteX2" fmla="*/ 1867023 w 3734046"/>
              <a:gd name="connsiteY2" fmla="*/ 3734046 h 3734046"/>
              <a:gd name="connsiteX3" fmla="*/ 0 w 3734046"/>
              <a:gd name="connsiteY3" fmla="*/ 1867023 h 3734046"/>
            </a:gdLst>
            <a:ahLst/>
            <a:cxnLst>
              <a:cxn ang="0">
                <a:pos x="connsiteX0" y="connsiteY0"/>
              </a:cxn>
              <a:cxn ang="0">
                <a:pos x="connsiteX1" y="connsiteY1"/>
              </a:cxn>
              <a:cxn ang="0">
                <a:pos x="connsiteX2" y="connsiteY2"/>
              </a:cxn>
              <a:cxn ang="0">
                <a:pos x="connsiteX3" y="connsiteY3"/>
              </a:cxn>
            </a:cxnLst>
            <a:rect l="l" t="t" r="r" b="b"/>
            <a:pathLst>
              <a:path w="3734046" h="3734046">
                <a:moveTo>
                  <a:pt x="1867023" y="0"/>
                </a:moveTo>
                <a:lnTo>
                  <a:pt x="3734046" y="1867023"/>
                </a:lnTo>
                <a:lnTo>
                  <a:pt x="1867023" y="3734046"/>
                </a:lnTo>
                <a:lnTo>
                  <a:pt x="0" y="1867023"/>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5805088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Date Placeholder 3"/>
          <p:cNvSpPr>
            <a:spLocks noGrp="1"/>
          </p:cNvSpPr>
          <p:nvPr userDrawn="1">
            <p:ph type="dt" sz="half" idx="10"/>
          </p:nvPr>
        </p:nvSpPr>
        <p:spPr/>
        <p:txBody>
          <a:bodyPr/>
          <a:lstStyle/>
          <a:p>
            <a:fld id="{CE5D58D6-394D-46CF-972B-B7DCF7847723}" type="datetimeFigureOut">
              <a:rPr lang="en-US" smtClean="0"/>
              <a:t>5/20/2024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679B1134-045D-4EF1-A302-40BD4895FC64}" type="slidenum">
              <a:rPr lang="en-US" smtClean="0"/>
              <a:t>‹nº›</a:t>
            </a:fld>
            <a:endParaRPr lang="en-US"/>
          </a:p>
        </p:txBody>
      </p:sp>
      <p:sp>
        <p:nvSpPr>
          <p:cNvPr id="13" name="Picture Placeholder 12"/>
          <p:cNvSpPr>
            <a:spLocks noGrp="1"/>
          </p:cNvSpPr>
          <p:nvPr>
            <p:ph type="pic" sz="quarter" idx="14"/>
          </p:nvPr>
        </p:nvSpPr>
        <p:spPr>
          <a:xfrm>
            <a:off x="2289562" y="1"/>
            <a:ext cx="6854438" cy="4116509"/>
          </a:xfrm>
          <a:custGeom>
            <a:avLst/>
            <a:gdLst>
              <a:gd name="connsiteX0" fmla="*/ 0 w 6854438"/>
              <a:gd name="connsiteY0" fmla="*/ 0 h 4116509"/>
              <a:gd name="connsiteX1" fmla="*/ 6854438 w 6854438"/>
              <a:gd name="connsiteY1" fmla="*/ 0 h 4116509"/>
              <a:gd name="connsiteX2" fmla="*/ 6854438 w 6854438"/>
              <a:gd name="connsiteY2" fmla="*/ 4116509 h 4116509"/>
            </a:gdLst>
            <a:ahLst/>
            <a:cxnLst>
              <a:cxn ang="0">
                <a:pos x="connsiteX0" y="connsiteY0"/>
              </a:cxn>
              <a:cxn ang="0">
                <a:pos x="connsiteX1" y="connsiteY1"/>
              </a:cxn>
              <a:cxn ang="0">
                <a:pos x="connsiteX2" y="connsiteY2"/>
              </a:cxn>
            </a:cxnLst>
            <a:rect l="l" t="t" r="r" b="b"/>
            <a:pathLst>
              <a:path w="6854438" h="4116509">
                <a:moveTo>
                  <a:pt x="0" y="0"/>
                </a:moveTo>
                <a:lnTo>
                  <a:pt x="6854438" y="0"/>
                </a:lnTo>
                <a:lnTo>
                  <a:pt x="6854438" y="4116509"/>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
        <p:nvSpPr>
          <p:cNvPr id="14" name="Picture Placeholder 13"/>
          <p:cNvSpPr>
            <a:spLocks noGrp="1"/>
          </p:cNvSpPr>
          <p:nvPr>
            <p:ph type="pic" sz="quarter" idx="13"/>
          </p:nvPr>
        </p:nvSpPr>
        <p:spPr>
          <a:xfrm>
            <a:off x="694827" y="2998514"/>
            <a:ext cx="1541686" cy="1541686"/>
          </a:xfrm>
          <a:custGeom>
            <a:avLst/>
            <a:gdLst>
              <a:gd name="connsiteX0" fmla="*/ 770843 w 1541686"/>
              <a:gd name="connsiteY0" fmla="*/ 0 h 1541686"/>
              <a:gd name="connsiteX1" fmla="*/ 1541686 w 1541686"/>
              <a:gd name="connsiteY1" fmla="*/ 770843 h 1541686"/>
              <a:gd name="connsiteX2" fmla="*/ 770843 w 1541686"/>
              <a:gd name="connsiteY2" fmla="*/ 1541686 h 1541686"/>
              <a:gd name="connsiteX3" fmla="*/ 0 w 1541686"/>
              <a:gd name="connsiteY3" fmla="*/ 770843 h 1541686"/>
              <a:gd name="connsiteX4" fmla="*/ 770843 w 1541686"/>
              <a:gd name="connsiteY4" fmla="*/ 0 h 1541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1686" h="1541686">
                <a:moveTo>
                  <a:pt x="770843" y="0"/>
                </a:moveTo>
                <a:cubicBezTo>
                  <a:pt x="1196568" y="0"/>
                  <a:pt x="1541686" y="345118"/>
                  <a:pt x="1541686" y="770843"/>
                </a:cubicBezTo>
                <a:cubicBezTo>
                  <a:pt x="1541686" y="1196568"/>
                  <a:pt x="1196568" y="1541686"/>
                  <a:pt x="770843" y="1541686"/>
                </a:cubicBezTo>
                <a:cubicBezTo>
                  <a:pt x="345118" y="1541686"/>
                  <a:pt x="0" y="1196568"/>
                  <a:pt x="0" y="770843"/>
                </a:cubicBezTo>
                <a:cubicBezTo>
                  <a:pt x="0" y="345118"/>
                  <a:pt x="345118" y="0"/>
                  <a:pt x="770843" y="0"/>
                </a:cubicBez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6200893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4" name="Date Placeholder 3"/>
          <p:cNvSpPr>
            <a:spLocks noGrp="1"/>
          </p:cNvSpPr>
          <p:nvPr userDrawn="1">
            <p:ph type="dt" sz="half" idx="10"/>
          </p:nvPr>
        </p:nvSpPr>
        <p:spPr/>
        <p:txBody>
          <a:bodyPr/>
          <a:lstStyle/>
          <a:p>
            <a:fld id="{CE5D58D6-394D-46CF-972B-B7DCF7847723}" type="datetimeFigureOut">
              <a:rPr lang="en-US" smtClean="0"/>
              <a:t>5/20/2024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679B1134-045D-4EF1-A302-40BD4895FC64}" type="slidenum">
              <a:rPr lang="en-US" smtClean="0"/>
              <a:t>‹nº›</a:t>
            </a:fld>
            <a:endParaRPr lang="en-US"/>
          </a:p>
        </p:txBody>
      </p:sp>
      <p:sp>
        <p:nvSpPr>
          <p:cNvPr id="8" name="Picture Placeholder 7"/>
          <p:cNvSpPr>
            <a:spLocks noGrp="1"/>
          </p:cNvSpPr>
          <p:nvPr>
            <p:ph type="pic" sz="quarter" idx="14"/>
          </p:nvPr>
        </p:nvSpPr>
        <p:spPr>
          <a:xfrm>
            <a:off x="1" y="0"/>
            <a:ext cx="7201095" cy="2982246"/>
          </a:xfrm>
          <a:custGeom>
            <a:avLst/>
            <a:gdLst>
              <a:gd name="connsiteX0" fmla="*/ 0 w 7201095"/>
              <a:gd name="connsiteY0" fmla="*/ 0 h 2982246"/>
              <a:gd name="connsiteX1" fmla="*/ 7201095 w 7201095"/>
              <a:gd name="connsiteY1" fmla="*/ 0 h 2982246"/>
              <a:gd name="connsiteX2" fmla="*/ 7161261 w 7201095"/>
              <a:gd name="connsiteY2" fmla="*/ 114363 h 2982246"/>
              <a:gd name="connsiteX3" fmla="*/ 7069011 w 7201095"/>
              <a:gd name="connsiteY3" fmla="*/ 338099 h 2982246"/>
              <a:gd name="connsiteX4" fmla="*/ 7040473 w 7201095"/>
              <a:gd name="connsiteY4" fmla="*/ 397960 h 2982246"/>
              <a:gd name="connsiteX5" fmla="*/ 6932924 w 7201095"/>
              <a:gd name="connsiteY5" fmla="*/ 520234 h 2982246"/>
              <a:gd name="connsiteX6" fmla="*/ 3282567 w 7201095"/>
              <a:gd name="connsiteY6" fmla="*/ 2939804 h 2982246"/>
              <a:gd name="connsiteX7" fmla="*/ 3196483 w 7201095"/>
              <a:gd name="connsiteY7" fmla="*/ 2973066 h 2982246"/>
              <a:gd name="connsiteX8" fmla="*/ 3158070 w 7201095"/>
              <a:gd name="connsiteY8" fmla="*/ 2975361 h 2982246"/>
              <a:gd name="connsiteX9" fmla="*/ 162229 w 7201095"/>
              <a:gd name="connsiteY9" fmla="*/ 2463081 h 2982246"/>
              <a:gd name="connsiteX10" fmla="*/ 0 w 7201095"/>
              <a:gd name="connsiteY10" fmla="*/ 2387285 h 298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01095" h="2982246">
                <a:moveTo>
                  <a:pt x="0" y="0"/>
                </a:moveTo>
                <a:lnTo>
                  <a:pt x="7201095" y="0"/>
                </a:lnTo>
                <a:lnTo>
                  <a:pt x="7161261" y="114363"/>
                </a:lnTo>
                <a:cubicBezTo>
                  <a:pt x="7132786" y="189238"/>
                  <a:pt x="7102019" y="263838"/>
                  <a:pt x="7069011" y="338099"/>
                </a:cubicBezTo>
                <a:lnTo>
                  <a:pt x="7040473" y="397960"/>
                </a:lnTo>
                <a:lnTo>
                  <a:pt x="6932924" y="520234"/>
                </a:lnTo>
                <a:cubicBezTo>
                  <a:pt x="6059417" y="1471965"/>
                  <a:pt x="4797071" y="2328129"/>
                  <a:pt x="3282567" y="2939804"/>
                </a:cubicBezTo>
                <a:lnTo>
                  <a:pt x="3196483" y="2973066"/>
                </a:lnTo>
                <a:lnTo>
                  <a:pt x="3158070" y="2975361"/>
                </a:lnTo>
                <a:cubicBezTo>
                  <a:pt x="2053070" y="3020971"/>
                  <a:pt x="1020168" y="2838850"/>
                  <a:pt x="162229" y="2463081"/>
                </a:cubicBezTo>
                <a:lnTo>
                  <a:pt x="0" y="2387285"/>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4739035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Date Placeholder 3"/>
          <p:cNvSpPr>
            <a:spLocks noGrp="1"/>
          </p:cNvSpPr>
          <p:nvPr userDrawn="1">
            <p:ph type="dt" sz="half" idx="10"/>
          </p:nvPr>
        </p:nvSpPr>
        <p:spPr/>
        <p:txBody>
          <a:bodyPr/>
          <a:lstStyle/>
          <a:p>
            <a:fld id="{CE5D58D6-394D-46CF-972B-B7DCF7847723}" type="datetimeFigureOut">
              <a:rPr lang="en-US" smtClean="0"/>
              <a:t>5/20/2024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679B1134-045D-4EF1-A302-40BD4895FC64}" type="slidenum">
              <a:rPr lang="en-US" smtClean="0"/>
              <a:t>‹nº›</a:t>
            </a:fld>
            <a:endParaRPr lang="en-US"/>
          </a:p>
        </p:txBody>
      </p:sp>
      <p:sp>
        <p:nvSpPr>
          <p:cNvPr id="7" name="Picture Placeholder 8"/>
          <p:cNvSpPr>
            <a:spLocks noGrp="1"/>
          </p:cNvSpPr>
          <p:nvPr>
            <p:ph type="pic" sz="quarter" idx="13"/>
          </p:nvPr>
        </p:nvSpPr>
        <p:spPr>
          <a:xfrm>
            <a:off x="0" y="0"/>
            <a:ext cx="9144000" cy="5143500"/>
          </a:xfrm>
          <a:custGeom>
            <a:avLst/>
            <a:gdLst>
              <a:gd name="connsiteX0" fmla="*/ 0 w 9144000"/>
              <a:gd name="connsiteY0" fmla="*/ 0 h 2133600"/>
              <a:gd name="connsiteX1" fmla="*/ 9144000 w 9144000"/>
              <a:gd name="connsiteY1" fmla="*/ 0 h 2133600"/>
              <a:gd name="connsiteX2" fmla="*/ 9144000 w 9144000"/>
              <a:gd name="connsiteY2" fmla="*/ 2133600 h 2133600"/>
              <a:gd name="connsiteX3" fmla="*/ 0 w 9144000"/>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9144000" h="2133600">
                <a:moveTo>
                  <a:pt x="0" y="0"/>
                </a:moveTo>
                <a:lnTo>
                  <a:pt x="9144000" y="0"/>
                </a:lnTo>
                <a:lnTo>
                  <a:pt x="9144000" y="2133600"/>
                </a:lnTo>
                <a:lnTo>
                  <a:pt x="0" y="213360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13614789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4" name="Date Placeholder 3"/>
          <p:cNvSpPr>
            <a:spLocks noGrp="1"/>
          </p:cNvSpPr>
          <p:nvPr userDrawn="1">
            <p:ph type="dt" sz="half" idx="10"/>
          </p:nvPr>
        </p:nvSpPr>
        <p:spPr/>
        <p:txBody>
          <a:bodyPr/>
          <a:lstStyle/>
          <a:p>
            <a:fld id="{CE5D58D6-394D-46CF-972B-B7DCF7847723}" type="datetimeFigureOut">
              <a:rPr lang="en-US" smtClean="0"/>
              <a:t>5/20/2024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679B1134-045D-4EF1-A302-40BD4895FC64}" type="slidenum">
              <a:rPr lang="en-US" smtClean="0"/>
              <a:t>‹nº›</a:t>
            </a:fld>
            <a:endParaRPr lang="en-US"/>
          </a:p>
        </p:txBody>
      </p:sp>
      <p:sp>
        <p:nvSpPr>
          <p:cNvPr id="9" name="Picture Placeholder 8"/>
          <p:cNvSpPr>
            <a:spLocks noGrp="1"/>
          </p:cNvSpPr>
          <p:nvPr>
            <p:ph type="pic" sz="quarter" idx="13"/>
          </p:nvPr>
        </p:nvSpPr>
        <p:spPr>
          <a:xfrm>
            <a:off x="0" y="0"/>
            <a:ext cx="9144000" cy="3333750"/>
          </a:xfrm>
          <a:custGeom>
            <a:avLst/>
            <a:gdLst>
              <a:gd name="connsiteX0" fmla="*/ 0 w 9144000"/>
              <a:gd name="connsiteY0" fmla="*/ 0 h 3333750"/>
              <a:gd name="connsiteX1" fmla="*/ 9144000 w 9144000"/>
              <a:gd name="connsiteY1" fmla="*/ 0 h 3333750"/>
              <a:gd name="connsiteX2" fmla="*/ 9144000 w 9144000"/>
              <a:gd name="connsiteY2" fmla="*/ 3333750 h 3333750"/>
              <a:gd name="connsiteX3" fmla="*/ 0 w 9144000"/>
              <a:gd name="connsiteY3" fmla="*/ 3333750 h 3333750"/>
            </a:gdLst>
            <a:ahLst/>
            <a:cxnLst>
              <a:cxn ang="0">
                <a:pos x="connsiteX0" y="connsiteY0"/>
              </a:cxn>
              <a:cxn ang="0">
                <a:pos x="connsiteX1" y="connsiteY1"/>
              </a:cxn>
              <a:cxn ang="0">
                <a:pos x="connsiteX2" y="connsiteY2"/>
              </a:cxn>
              <a:cxn ang="0">
                <a:pos x="connsiteX3" y="connsiteY3"/>
              </a:cxn>
            </a:cxnLst>
            <a:rect l="l" t="t" r="r" b="b"/>
            <a:pathLst>
              <a:path w="9144000" h="3333750">
                <a:moveTo>
                  <a:pt x="0" y="0"/>
                </a:moveTo>
                <a:lnTo>
                  <a:pt x="9144000" y="0"/>
                </a:lnTo>
                <a:lnTo>
                  <a:pt x="9144000" y="3333750"/>
                </a:lnTo>
                <a:lnTo>
                  <a:pt x="0" y="333375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6903677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4" name="Date Placeholder 3"/>
          <p:cNvSpPr>
            <a:spLocks noGrp="1"/>
          </p:cNvSpPr>
          <p:nvPr userDrawn="1">
            <p:ph type="dt" sz="half" idx="10"/>
          </p:nvPr>
        </p:nvSpPr>
        <p:spPr/>
        <p:txBody>
          <a:bodyPr/>
          <a:lstStyle/>
          <a:p>
            <a:fld id="{CE5D58D6-394D-46CF-972B-B7DCF7847723}" type="datetimeFigureOut">
              <a:rPr lang="en-US" smtClean="0"/>
              <a:t>5/20/2024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679B1134-045D-4EF1-A302-40BD4895FC64}" type="slidenum">
              <a:rPr lang="en-US" smtClean="0"/>
              <a:t>‹nº›</a:t>
            </a:fld>
            <a:endParaRPr lang="en-US"/>
          </a:p>
        </p:txBody>
      </p:sp>
      <p:sp>
        <p:nvSpPr>
          <p:cNvPr id="8" name="Freeform 7"/>
          <p:cNvSpPr>
            <a:spLocks noGrp="1"/>
          </p:cNvSpPr>
          <p:nvPr>
            <p:ph type="pic" sz="quarter" idx="13"/>
          </p:nvPr>
        </p:nvSpPr>
        <p:spPr>
          <a:xfrm>
            <a:off x="3488477" y="1773515"/>
            <a:ext cx="2151198" cy="1534280"/>
          </a:xfrm>
          <a:custGeom>
            <a:avLst/>
            <a:gdLst>
              <a:gd name="connsiteX0" fmla="*/ 14306 w 2151198"/>
              <a:gd name="connsiteY0" fmla="*/ 0 h 1534280"/>
              <a:gd name="connsiteX1" fmla="*/ 1602414 w 2151198"/>
              <a:gd name="connsiteY1" fmla="*/ 0 h 1534280"/>
              <a:gd name="connsiteX2" fmla="*/ 2151198 w 2151198"/>
              <a:gd name="connsiteY2" fmla="*/ 757270 h 1534280"/>
              <a:gd name="connsiteX3" fmla="*/ 1588109 w 2151198"/>
              <a:gd name="connsiteY3" fmla="*/ 1534280 h 1534280"/>
              <a:gd name="connsiteX4" fmla="*/ 0 w 2151198"/>
              <a:gd name="connsiteY4" fmla="*/ 1534280 h 1534280"/>
              <a:gd name="connsiteX5" fmla="*/ 563090 w 2151198"/>
              <a:gd name="connsiteY5" fmla="*/ 757270 h 153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1198" h="1534280">
                <a:moveTo>
                  <a:pt x="14306" y="0"/>
                </a:moveTo>
                <a:lnTo>
                  <a:pt x="1602414" y="0"/>
                </a:lnTo>
                <a:lnTo>
                  <a:pt x="2151198" y="757270"/>
                </a:lnTo>
                <a:lnTo>
                  <a:pt x="1588109" y="1534280"/>
                </a:lnTo>
                <a:lnTo>
                  <a:pt x="0" y="1534280"/>
                </a:lnTo>
                <a:lnTo>
                  <a:pt x="563090" y="75727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5559966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4" name="Date Placeholder 3"/>
          <p:cNvSpPr>
            <a:spLocks noGrp="1"/>
          </p:cNvSpPr>
          <p:nvPr userDrawn="1">
            <p:ph type="dt" sz="half" idx="10"/>
          </p:nvPr>
        </p:nvSpPr>
        <p:spPr/>
        <p:txBody>
          <a:bodyPr/>
          <a:lstStyle/>
          <a:p>
            <a:fld id="{CE5D58D6-394D-46CF-972B-B7DCF7847723}" type="datetimeFigureOut">
              <a:rPr lang="en-US" smtClean="0"/>
              <a:t>5/20/2024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679B1134-045D-4EF1-A302-40BD4895FC64}" type="slidenum">
              <a:rPr lang="en-US" smtClean="0"/>
              <a:t>‹nº›</a:t>
            </a:fld>
            <a:endParaRPr lang="en-US"/>
          </a:p>
        </p:txBody>
      </p:sp>
      <p:sp>
        <p:nvSpPr>
          <p:cNvPr id="9" name="Picture Placeholder 8"/>
          <p:cNvSpPr>
            <a:spLocks noGrp="1"/>
          </p:cNvSpPr>
          <p:nvPr>
            <p:ph type="pic" sz="quarter" idx="13"/>
          </p:nvPr>
        </p:nvSpPr>
        <p:spPr>
          <a:xfrm>
            <a:off x="0" y="0"/>
            <a:ext cx="9144000" cy="1848014"/>
          </a:xfrm>
          <a:custGeom>
            <a:avLst/>
            <a:gdLst>
              <a:gd name="connsiteX0" fmla="*/ 0 w 9144000"/>
              <a:gd name="connsiteY0" fmla="*/ 0 h 3333750"/>
              <a:gd name="connsiteX1" fmla="*/ 9144000 w 9144000"/>
              <a:gd name="connsiteY1" fmla="*/ 0 h 3333750"/>
              <a:gd name="connsiteX2" fmla="*/ 9144000 w 9144000"/>
              <a:gd name="connsiteY2" fmla="*/ 3333750 h 3333750"/>
              <a:gd name="connsiteX3" fmla="*/ 0 w 9144000"/>
              <a:gd name="connsiteY3" fmla="*/ 3333750 h 3333750"/>
            </a:gdLst>
            <a:ahLst/>
            <a:cxnLst>
              <a:cxn ang="0">
                <a:pos x="connsiteX0" y="connsiteY0"/>
              </a:cxn>
              <a:cxn ang="0">
                <a:pos x="connsiteX1" y="connsiteY1"/>
              </a:cxn>
              <a:cxn ang="0">
                <a:pos x="connsiteX2" y="connsiteY2"/>
              </a:cxn>
              <a:cxn ang="0">
                <a:pos x="connsiteX3" y="connsiteY3"/>
              </a:cxn>
            </a:cxnLst>
            <a:rect l="l" t="t" r="r" b="b"/>
            <a:pathLst>
              <a:path w="9144000" h="3333750">
                <a:moveTo>
                  <a:pt x="0" y="0"/>
                </a:moveTo>
                <a:lnTo>
                  <a:pt x="9144000" y="0"/>
                </a:lnTo>
                <a:lnTo>
                  <a:pt x="9144000" y="3333750"/>
                </a:lnTo>
                <a:lnTo>
                  <a:pt x="0" y="333375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20116628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4" name="Date Placeholder 3"/>
          <p:cNvSpPr>
            <a:spLocks noGrp="1"/>
          </p:cNvSpPr>
          <p:nvPr userDrawn="1">
            <p:ph type="dt" sz="half" idx="10"/>
          </p:nvPr>
        </p:nvSpPr>
        <p:spPr/>
        <p:txBody>
          <a:bodyPr/>
          <a:lstStyle/>
          <a:p>
            <a:fld id="{CE5D58D6-394D-46CF-972B-B7DCF7847723}" type="datetimeFigureOut">
              <a:rPr lang="en-US" smtClean="0"/>
              <a:t>5/20/2024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679B1134-045D-4EF1-A302-40BD4895FC64}" type="slidenum">
              <a:rPr lang="en-US" smtClean="0"/>
              <a:t>‹nº›</a:t>
            </a:fld>
            <a:endParaRPr lang="en-US"/>
          </a:p>
        </p:txBody>
      </p:sp>
      <p:sp>
        <p:nvSpPr>
          <p:cNvPr id="11" name="Freeform 10"/>
          <p:cNvSpPr>
            <a:spLocks noGrp="1"/>
          </p:cNvSpPr>
          <p:nvPr>
            <p:ph type="pic" sz="quarter" idx="14"/>
          </p:nvPr>
        </p:nvSpPr>
        <p:spPr>
          <a:xfrm>
            <a:off x="0" y="0"/>
            <a:ext cx="8990352" cy="2413740"/>
          </a:xfrm>
          <a:custGeom>
            <a:avLst/>
            <a:gdLst>
              <a:gd name="connsiteX0" fmla="*/ 2562971 w 8990352"/>
              <a:gd name="connsiteY0" fmla="*/ 0 h 2413740"/>
              <a:gd name="connsiteX1" fmla="*/ 5610971 w 8990352"/>
              <a:gd name="connsiteY1" fmla="*/ 0 h 2413740"/>
              <a:gd name="connsiteX2" fmla="*/ 5610971 w 8990352"/>
              <a:gd name="connsiteY2" fmla="*/ 1 h 2413740"/>
              <a:gd name="connsiteX3" fmla="*/ 8990352 w 8990352"/>
              <a:gd name="connsiteY3" fmla="*/ 1 h 2413740"/>
              <a:gd name="connsiteX4" fmla="*/ 8970314 w 8990352"/>
              <a:gd name="connsiteY4" fmla="*/ 31257 h 2413740"/>
              <a:gd name="connsiteX5" fmla="*/ 7510715 w 8990352"/>
              <a:gd name="connsiteY5" fmla="*/ 1490856 h 2413740"/>
              <a:gd name="connsiteX6" fmla="*/ 7398252 w 8990352"/>
              <a:gd name="connsiteY6" fmla="*/ 1562954 h 2413740"/>
              <a:gd name="connsiteX7" fmla="*/ 7291465 w 8990352"/>
              <a:gd name="connsiteY7" fmla="*/ 1631414 h 2413740"/>
              <a:gd name="connsiteX8" fmla="*/ 6347406 w 8990352"/>
              <a:gd name="connsiteY8" fmla="*/ 2085839 h 2413740"/>
              <a:gd name="connsiteX9" fmla="*/ 6238144 w 8990352"/>
              <a:gd name="connsiteY9" fmla="*/ 2122809 h 2413740"/>
              <a:gd name="connsiteX10" fmla="*/ 6096324 w 8990352"/>
              <a:gd name="connsiteY10" fmla="*/ 2170796 h 2413740"/>
              <a:gd name="connsiteX11" fmla="*/ 4489399 w 8990352"/>
              <a:gd name="connsiteY11" fmla="*/ 2413740 h 2413740"/>
              <a:gd name="connsiteX12" fmla="*/ 3400345 w 8990352"/>
              <a:gd name="connsiteY12" fmla="*/ 2303954 h 2413740"/>
              <a:gd name="connsiteX13" fmla="*/ 3223937 w 8990352"/>
              <a:gd name="connsiteY13" fmla="*/ 2263239 h 2413740"/>
              <a:gd name="connsiteX14" fmla="*/ 3138906 w 8990352"/>
              <a:gd name="connsiteY14" fmla="*/ 2243614 h 2413740"/>
              <a:gd name="connsiteX15" fmla="*/ 1468084 w 8990352"/>
              <a:gd name="connsiteY15" fmla="*/ 1490856 h 2413740"/>
              <a:gd name="connsiteX16" fmla="*/ 1269236 w 8990352"/>
              <a:gd name="connsiteY16" fmla="*/ 1349452 h 2413740"/>
              <a:gd name="connsiteX17" fmla="*/ 1269234 w 8990352"/>
              <a:gd name="connsiteY17" fmla="*/ 1349452 h 2413740"/>
              <a:gd name="connsiteX18" fmla="*/ 1256220 w 8990352"/>
              <a:gd name="connsiteY18" fmla="*/ 1340197 h 2413740"/>
              <a:gd name="connsiteX19" fmla="*/ 8484 w 8990352"/>
              <a:gd name="connsiteY19" fmla="*/ 31257 h 2413740"/>
              <a:gd name="connsiteX20" fmla="*/ 0 w 8990352"/>
              <a:gd name="connsiteY20" fmla="*/ 18023 h 2413740"/>
              <a:gd name="connsiteX21" fmla="*/ 0 w 8990352"/>
              <a:gd name="connsiteY21" fmla="*/ 1 h 2413740"/>
              <a:gd name="connsiteX22" fmla="*/ 2562971 w 8990352"/>
              <a:gd name="connsiteY22" fmla="*/ 1 h 2413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990352" h="2413740">
                <a:moveTo>
                  <a:pt x="2562971" y="0"/>
                </a:moveTo>
                <a:lnTo>
                  <a:pt x="5610971" y="0"/>
                </a:lnTo>
                <a:lnTo>
                  <a:pt x="5610971" y="1"/>
                </a:lnTo>
                <a:lnTo>
                  <a:pt x="8990352" y="1"/>
                </a:lnTo>
                <a:lnTo>
                  <a:pt x="8970314" y="31257"/>
                </a:lnTo>
                <a:cubicBezTo>
                  <a:pt x="8581873" y="606224"/>
                  <a:pt x="8085682" y="1102415"/>
                  <a:pt x="7510715" y="1490856"/>
                </a:cubicBezTo>
                <a:lnTo>
                  <a:pt x="7398252" y="1562954"/>
                </a:lnTo>
                <a:lnTo>
                  <a:pt x="7291465" y="1631414"/>
                </a:lnTo>
                <a:cubicBezTo>
                  <a:pt x="6994361" y="1811939"/>
                  <a:pt x="6678467" y="1964621"/>
                  <a:pt x="6347406" y="2085839"/>
                </a:cubicBezTo>
                <a:lnTo>
                  <a:pt x="6238144" y="2122809"/>
                </a:lnTo>
                <a:lnTo>
                  <a:pt x="6096324" y="2170796"/>
                </a:lnTo>
                <a:cubicBezTo>
                  <a:pt x="5588697" y="2328684"/>
                  <a:pt x="5048981" y="2413740"/>
                  <a:pt x="4489399" y="2413740"/>
                </a:cubicBezTo>
                <a:cubicBezTo>
                  <a:pt x="4116345" y="2413740"/>
                  <a:pt x="3752119" y="2375938"/>
                  <a:pt x="3400345" y="2303954"/>
                </a:cubicBezTo>
                <a:lnTo>
                  <a:pt x="3223937" y="2263239"/>
                </a:lnTo>
                <a:lnTo>
                  <a:pt x="3138906" y="2243614"/>
                </a:lnTo>
                <a:cubicBezTo>
                  <a:pt x="2534592" y="2088131"/>
                  <a:pt x="1971182" y="1830742"/>
                  <a:pt x="1468084" y="1490856"/>
                </a:cubicBezTo>
                <a:lnTo>
                  <a:pt x="1269236" y="1349452"/>
                </a:lnTo>
                <a:lnTo>
                  <a:pt x="1269234" y="1349452"/>
                </a:lnTo>
                <a:lnTo>
                  <a:pt x="1256220" y="1340197"/>
                </a:lnTo>
                <a:cubicBezTo>
                  <a:pt x="770752" y="977137"/>
                  <a:pt x="348370" y="534353"/>
                  <a:pt x="8484" y="31257"/>
                </a:cubicBezTo>
                <a:lnTo>
                  <a:pt x="0" y="18023"/>
                </a:lnTo>
                <a:lnTo>
                  <a:pt x="0" y="1"/>
                </a:lnTo>
                <a:lnTo>
                  <a:pt x="2562971" y="1"/>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15410272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4" name="Date Placeholder 3"/>
          <p:cNvSpPr>
            <a:spLocks noGrp="1"/>
          </p:cNvSpPr>
          <p:nvPr userDrawn="1">
            <p:ph type="dt" sz="half" idx="10"/>
          </p:nvPr>
        </p:nvSpPr>
        <p:spPr/>
        <p:txBody>
          <a:bodyPr/>
          <a:lstStyle/>
          <a:p>
            <a:fld id="{CE5D58D6-394D-46CF-972B-B7DCF7847723}" type="datetimeFigureOut">
              <a:rPr lang="en-US" smtClean="0"/>
              <a:t>5/20/2024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679B1134-045D-4EF1-A302-40BD4895FC64}" type="slidenum">
              <a:rPr lang="en-US" smtClean="0"/>
              <a:t>‹nº›</a:t>
            </a:fld>
            <a:endParaRPr lang="en-US"/>
          </a:p>
        </p:txBody>
      </p:sp>
      <p:sp>
        <p:nvSpPr>
          <p:cNvPr id="9" name="Picture Placeholder 8"/>
          <p:cNvSpPr>
            <a:spLocks noGrp="1"/>
          </p:cNvSpPr>
          <p:nvPr>
            <p:ph type="pic" sz="quarter" idx="13"/>
          </p:nvPr>
        </p:nvSpPr>
        <p:spPr>
          <a:xfrm>
            <a:off x="0" y="-1"/>
            <a:ext cx="3049043" cy="2952751"/>
          </a:xfrm>
          <a:custGeom>
            <a:avLst/>
            <a:gdLst>
              <a:gd name="connsiteX0" fmla="*/ 0 w 9144000"/>
              <a:gd name="connsiteY0" fmla="*/ 0 h 3333750"/>
              <a:gd name="connsiteX1" fmla="*/ 9144000 w 9144000"/>
              <a:gd name="connsiteY1" fmla="*/ 0 h 3333750"/>
              <a:gd name="connsiteX2" fmla="*/ 9144000 w 9144000"/>
              <a:gd name="connsiteY2" fmla="*/ 3333750 h 3333750"/>
              <a:gd name="connsiteX3" fmla="*/ 0 w 9144000"/>
              <a:gd name="connsiteY3" fmla="*/ 3333750 h 3333750"/>
            </a:gdLst>
            <a:ahLst/>
            <a:cxnLst>
              <a:cxn ang="0">
                <a:pos x="connsiteX0" y="connsiteY0"/>
              </a:cxn>
              <a:cxn ang="0">
                <a:pos x="connsiteX1" y="connsiteY1"/>
              </a:cxn>
              <a:cxn ang="0">
                <a:pos x="connsiteX2" y="connsiteY2"/>
              </a:cxn>
              <a:cxn ang="0">
                <a:pos x="connsiteX3" y="connsiteY3"/>
              </a:cxn>
            </a:cxnLst>
            <a:rect l="l" t="t" r="r" b="b"/>
            <a:pathLst>
              <a:path w="9144000" h="3333750">
                <a:moveTo>
                  <a:pt x="0" y="0"/>
                </a:moveTo>
                <a:lnTo>
                  <a:pt x="9144000" y="0"/>
                </a:lnTo>
                <a:lnTo>
                  <a:pt x="9144000" y="3333750"/>
                </a:lnTo>
                <a:lnTo>
                  <a:pt x="0" y="333375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
        <p:nvSpPr>
          <p:cNvPr id="11" name="Picture Placeholder 8"/>
          <p:cNvSpPr>
            <a:spLocks noGrp="1"/>
          </p:cNvSpPr>
          <p:nvPr>
            <p:ph type="pic" sz="quarter" idx="14"/>
          </p:nvPr>
        </p:nvSpPr>
        <p:spPr>
          <a:xfrm>
            <a:off x="3044857" y="-1"/>
            <a:ext cx="3049043" cy="2952751"/>
          </a:xfrm>
          <a:custGeom>
            <a:avLst/>
            <a:gdLst>
              <a:gd name="connsiteX0" fmla="*/ 0 w 9144000"/>
              <a:gd name="connsiteY0" fmla="*/ 0 h 3333750"/>
              <a:gd name="connsiteX1" fmla="*/ 9144000 w 9144000"/>
              <a:gd name="connsiteY1" fmla="*/ 0 h 3333750"/>
              <a:gd name="connsiteX2" fmla="*/ 9144000 w 9144000"/>
              <a:gd name="connsiteY2" fmla="*/ 3333750 h 3333750"/>
              <a:gd name="connsiteX3" fmla="*/ 0 w 9144000"/>
              <a:gd name="connsiteY3" fmla="*/ 3333750 h 3333750"/>
            </a:gdLst>
            <a:ahLst/>
            <a:cxnLst>
              <a:cxn ang="0">
                <a:pos x="connsiteX0" y="connsiteY0"/>
              </a:cxn>
              <a:cxn ang="0">
                <a:pos x="connsiteX1" y="connsiteY1"/>
              </a:cxn>
              <a:cxn ang="0">
                <a:pos x="connsiteX2" y="connsiteY2"/>
              </a:cxn>
              <a:cxn ang="0">
                <a:pos x="connsiteX3" y="connsiteY3"/>
              </a:cxn>
            </a:cxnLst>
            <a:rect l="l" t="t" r="r" b="b"/>
            <a:pathLst>
              <a:path w="9144000" h="3333750">
                <a:moveTo>
                  <a:pt x="0" y="0"/>
                </a:moveTo>
                <a:lnTo>
                  <a:pt x="9144000" y="0"/>
                </a:lnTo>
                <a:lnTo>
                  <a:pt x="9144000" y="3333750"/>
                </a:lnTo>
                <a:lnTo>
                  <a:pt x="0" y="333375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
        <p:nvSpPr>
          <p:cNvPr id="12" name="Picture Placeholder 8"/>
          <p:cNvSpPr>
            <a:spLocks noGrp="1"/>
          </p:cNvSpPr>
          <p:nvPr>
            <p:ph type="pic" sz="quarter" idx="15"/>
          </p:nvPr>
        </p:nvSpPr>
        <p:spPr>
          <a:xfrm>
            <a:off x="6089715" y="-1"/>
            <a:ext cx="3049043" cy="2952751"/>
          </a:xfrm>
          <a:custGeom>
            <a:avLst/>
            <a:gdLst>
              <a:gd name="connsiteX0" fmla="*/ 0 w 9144000"/>
              <a:gd name="connsiteY0" fmla="*/ 0 h 3333750"/>
              <a:gd name="connsiteX1" fmla="*/ 9144000 w 9144000"/>
              <a:gd name="connsiteY1" fmla="*/ 0 h 3333750"/>
              <a:gd name="connsiteX2" fmla="*/ 9144000 w 9144000"/>
              <a:gd name="connsiteY2" fmla="*/ 3333750 h 3333750"/>
              <a:gd name="connsiteX3" fmla="*/ 0 w 9144000"/>
              <a:gd name="connsiteY3" fmla="*/ 3333750 h 3333750"/>
            </a:gdLst>
            <a:ahLst/>
            <a:cxnLst>
              <a:cxn ang="0">
                <a:pos x="connsiteX0" y="connsiteY0"/>
              </a:cxn>
              <a:cxn ang="0">
                <a:pos x="connsiteX1" y="connsiteY1"/>
              </a:cxn>
              <a:cxn ang="0">
                <a:pos x="connsiteX2" y="connsiteY2"/>
              </a:cxn>
              <a:cxn ang="0">
                <a:pos x="connsiteX3" y="connsiteY3"/>
              </a:cxn>
            </a:cxnLst>
            <a:rect l="l" t="t" r="r" b="b"/>
            <a:pathLst>
              <a:path w="9144000" h="3333750">
                <a:moveTo>
                  <a:pt x="0" y="0"/>
                </a:moveTo>
                <a:lnTo>
                  <a:pt x="9144000" y="0"/>
                </a:lnTo>
                <a:lnTo>
                  <a:pt x="9144000" y="3333750"/>
                </a:lnTo>
                <a:lnTo>
                  <a:pt x="0" y="333375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1142930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D88813F-9CC0-A533-9B4E-99149A74EBA0}"/>
              </a:ext>
            </a:extLst>
          </p:cNvPr>
          <p:cNvSpPr>
            <a:spLocks noGrp="1"/>
          </p:cNvSpPr>
          <p:nvPr>
            <p:ph type="pic" sz="quarter" idx="13"/>
          </p:nvPr>
        </p:nvSpPr>
        <p:spPr>
          <a:xfrm>
            <a:off x="773200" y="1599634"/>
            <a:ext cx="7597600" cy="2209800"/>
          </a:xfrm>
          <a:custGeom>
            <a:avLst/>
            <a:gdLst>
              <a:gd name="connsiteX0" fmla="*/ 0 w 7597600"/>
              <a:gd name="connsiteY0" fmla="*/ 0 h 2209800"/>
              <a:gd name="connsiteX1" fmla="*/ 7597600 w 7597600"/>
              <a:gd name="connsiteY1" fmla="*/ 0 h 2209800"/>
              <a:gd name="connsiteX2" fmla="*/ 7597600 w 7597600"/>
              <a:gd name="connsiteY2" fmla="*/ 2209800 h 2209800"/>
              <a:gd name="connsiteX3" fmla="*/ 0 w 7597600"/>
              <a:gd name="connsiteY3" fmla="*/ 2209800 h 2209800"/>
            </a:gdLst>
            <a:ahLst/>
            <a:cxnLst>
              <a:cxn ang="0">
                <a:pos x="connsiteX0" y="connsiteY0"/>
              </a:cxn>
              <a:cxn ang="0">
                <a:pos x="connsiteX1" y="connsiteY1"/>
              </a:cxn>
              <a:cxn ang="0">
                <a:pos x="connsiteX2" y="connsiteY2"/>
              </a:cxn>
              <a:cxn ang="0">
                <a:pos x="connsiteX3" y="connsiteY3"/>
              </a:cxn>
            </a:cxnLst>
            <a:rect l="l" t="t" r="r" b="b"/>
            <a:pathLst>
              <a:path w="7597600" h="2209800">
                <a:moveTo>
                  <a:pt x="0" y="0"/>
                </a:moveTo>
                <a:lnTo>
                  <a:pt x="7597600" y="0"/>
                </a:lnTo>
                <a:lnTo>
                  <a:pt x="7597600" y="2209800"/>
                </a:lnTo>
                <a:lnTo>
                  <a:pt x="0" y="220980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16507540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4" name="Date Placeholder 3"/>
          <p:cNvSpPr>
            <a:spLocks noGrp="1"/>
          </p:cNvSpPr>
          <p:nvPr userDrawn="1">
            <p:ph type="dt" sz="half" idx="10"/>
          </p:nvPr>
        </p:nvSpPr>
        <p:spPr/>
        <p:txBody>
          <a:bodyPr/>
          <a:lstStyle/>
          <a:p>
            <a:fld id="{CE5D58D6-394D-46CF-972B-B7DCF7847723}" type="datetimeFigureOut">
              <a:rPr lang="en-US" smtClean="0"/>
              <a:t>5/20/2024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679B1134-045D-4EF1-A302-40BD4895FC64}" type="slidenum">
              <a:rPr lang="en-US" smtClean="0"/>
              <a:t>‹nº›</a:t>
            </a:fld>
            <a:endParaRPr lang="en-US"/>
          </a:p>
        </p:txBody>
      </p:sp>
      <p:sp>
        <p:nvSpPr>
          <p:cNvPr id="10" name="Freeform 9"/>
          <p:cNvSpPr>
            <a:spLocks noGrp="1"/>
          </p:cNvSpPr>
          <p:nvPr>
            <p:ph type="pic" sz="quarter" idx="13"/>
          </p:nvPr>
        </p:nvSpPr>
        <p:spPr>
          <a:xfrm>
            <a:off x="-2" y="1367254"/>
            <a:ext cx="5708033" cy="3776244"/>
          </a:xfrm>
          <a:custGeom>
            <a:avLst/>
            <a:gdLst>
              <a:gd name="connsiteX0" fmla="*/ 2854017 w 5708033"/>
              <a:gd name="connsiteY0" fmla="*/ 0 h 3776244"/>
              <a:gd name="connsiteX1" fmla="*/ 5708033 w 5708033"/>
              <a:gd name="connsiteY1" fmla="*/ 3776244 h 3776244"/>
              <a:gd name="connsiteX2" fmla="*/ 0 w 5708033"/>
              <a:gd name="connsiteY2" fmla="*/ 3776244 h 3776244"/>
            </a:gdLst>
            <a:ahLst/>
            <a:cxnLst>
              <a:cxn ang="0">
                <a:pos x="connsiteX0" y="connsiteY0"/>
              </a:cxn>
              <a:cxn ang="0">
                <a:pos x="connsiteX1" y="connsiteY1"/>
              </a:cxn>
              <a:cxn ang="0">
                <a:pos x="connsiteX2" y="connsiteY2"/>
              </a:cxn>
            </a:cxnLst>
            <a:rect l="l" t="t" r="r" b="b"/>
            <a:pathLst>
              <a:path w="5708033" h="3776244">
                <a:moveTo>
                  <a:pt x="2854017" y="0"/>
                </a:moveTo>
                <a:lnTo>
                  <a:pt x="5708033" y="3776244"/>
                </a:lnTo>
                <a:lnTo>
                  <a:pt x="0" y="3776244"/>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6257289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E5D58D6-394D-46CF-972B-B7DCF7847723}"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B1134-045D-4EF1-A302-40BD4895FC64}" type="slidenum">
              <a:rPr lang="en-US" smtClean="0"/>
              <a:t>‹nº›</a:t>
            </a:fld>
            <a:endParaRPr lang="en-US"/>
          </a:p>
        </p:txBody>
      </p:sp>
    </p:spTree>
    <p:extLst>
      <p:ext uri="{BB962C8B-B14F-4D97-AF65-F5344CB8AC3E}">
        <p14:creationId xmlns:p14="http://schemas.microsoft.com/office/powerpoint/2010/main" val="4724468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5D58D6-394D-46CF-972B-B7DCF7847723}"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B1134-045D-4EF1-A302-40BD4895FC64}" type="slidenum">
              <a:rPr lang="en-US" smtClean="0"/>
              <a:t>‹nº›</a:t>
            </a:fld>
            <a:endParaRPr lang="en-US"/>
          </a:p>
        </p:txBody>
      </p:sp>
    </p:spTree>
    <p:extLst>
      <p:ext uri="{BB962C8B-B14F-4D97-AF65-F5344CB8AC3E}">
        <p14:creationId xmlns:p14="http://schemas.microsoft.com/office/powerpoint/2010/main" val="2909831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5D58D6-394D-46CF-972B-B7DCF7847723}"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B1134-045D-4EF1-A302-40BD4895FC64}" type="slidenum">
              <a:rPr lang="en-US" smtClean="0"/>
              <a:t>‹nº›</a:t>
            </a:fld>
            <a:endParaRPr lang="en-US"/>
          </a:p>
        </p:txBody>
      </p:sp>
    </p:spTree>
    <p:extLst>
      <p:ext uri="{BB962C8B-B14F-4D97-AF65-F5344CB8AC3E}">
        <p14:creationId xmlns:p14="http://schemas.microsoft.com/office/powerpoint/2010/main" val="35477868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5D58D6-394D-46CF-972B-B7DCF7847723}" type="datetimeFigureOut">
              <a:rPr lang="en-US" smtClean="0"/>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9B1134-045D-4EF1-A302-40BD4895FC64}" type="slidenum">
              <a:rPr lang="en-US" smtClean="0"/>
              <a:t>‹nº›</a:t>
            </a:fld>
            <a:endParaRPr lang="en-US"/>
          </a:p>
        </p:txBody>
      </p:sp>
    </p:spTree>
    <p:extLst>
      <p:ext uri="{BB962C8B-B14F-4D97-AF65-F5344CB8AC3E}">
        <p14:creationId xmlns:p14="http://schemas.microsoft.com/office/powerpoint/2010/main" val="26851478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5D58D6-394D-46CF-972B-B7DCF7847723}" type="datetimeFigureOut">
              <a:rPr lang="en-US" smtClean="0"/>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9B1134-045D-4EF1-A302-40BD4895FC64}" type="slidenum">
              <a:rPr lang="en-US" smtClean="0"/>
              <a:t>‹nº›</a:t>
            </a:fld>
            <a:endParaRPr lang="en-US"/>
          </a:p>
        </p:txBody>
      </p:sp>
    </p:spTree>
    <p:extLst>
      <p:ext uri="{BB962C8B-B14F-4D97-AF65-F5344CB8AC3E}">
        <p14:creationId xmlns:p14="http://schemas.microsoft.com/office/powerpoint/2010/main" val="2954116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D58D6-394D-46CF-972B-B7DCF7847723}" type="datetimeFigureOut">
              <a:rPr lang="en-US" smtClean="0"/>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9B1134-045D-4EF1-A302-40BD4895FC64}" type="slidenum">
              <a:rPr lang="en-US" smtClean="0"/>
              <a:t>‹nº›</a:t>
            </a:fld>
            <a:endParaRPr lang="en-US"/>
          </a:p>
        </p:txBody>
      </p:sp>
    </p:spTree>
    <p:extLst>
      <p:ext uri="{BB962C8B-B14F-4D97-AF65-F5344CB8AC3E}">
        <p14:creationId xmlns:p14="http://schemas.microsoft.com/office/powerpoint/2010/main" val="32916064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5D58D6-394D-46CF-972B-B7DCF7847723}"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B1134-045D-4EF1-A302-40BD4895FC64}" type="slidenum">
              <a:rPr lang="en-US" smtClean="0"/>
              <a:t>‹nº›</a:t>
            </a:fld>
            <a:endParaRPr lang="en-US"/>
          </a:p>
        </p:txBody>
      </p:sp>
    </p:spTree>
    <p:extLst>
      <p:ext uri="{BB962C8B-B14F-4D97-AF65-F5344CB8AC3E}">
        <p14:creationId xmlns:p14="http://schemas.microsoft.com/office/powerpoint/2010/main" val="18313452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5D58D6-394D-46CF-972B-B7DCF7847723}"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9B1134-045D-4EF1-A302-40BD4895FC64}" type="slidenum">
              <a:rPr lang="en-US" smtClean="0"/>
              <a:t>‹nº›</a:t>
            </a:fld>
            <a:endParaRPr lang="en-US"/>
          </a:p>
        </p:txBody>
      </p:sp>
    </p:spTree>
    <p:extLst>
      <p:ext uri="{BB962C8B-B14F-4D97-AF65-F5344CB8AC3E}">
        <p14:creationId xmlns:p14="http://schemas.microsoft.com/office/powerpoint/2010/main" val="11426110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5D58D6-394D-46CF-972B-B7DCF7847723}"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B1134-045D-4EF1-A302-40BD4895FC64}" type="slidenum">
              <a:rPr lang="en-US" smtClean="0"/>
              <a:t>‹nº›</a:t>
            </a:fld>
            <a:endParaRPr lang="en-US"/>
          </a:p>
        </p:txBody>
      </p:sp>
    </p:spTree>
    <p:extLst>
      <p:ext uri="{BB962C8B-B14F-4D97-AF65-F5344CB8AC3E}">
        <p14:creationId xmlns:p14="http://schemas.microsoft.com/office/powerpoint/2010/main" val="3231775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AFD7B75-4107-D66C-913B-8BE69DE47AB5}"/>
              </a:ext>
            </a:extLst>
          </p:cNvPr>
          <p:cNvSpPr>
            <a:spLocks noGrp="1"/>
          </p:cNvSpPr>
          <p:nvPr>
            <p:ph type="pic" sz="quarter" idx="13"/>
          </p:nvPr>
        </p:nvSpPr>
        <p:spPr>
          <a:xfrm>
            <a:off x="0" y="1493564"/>
            <a:ext cx="9144000" cy="2411686"/>
          </a:xfrm>
          <a:custGeom>
            <a:avLst/>
            <a:gdLst>
              <a:gd name="connsiteX0" fmla="*/ 0 w 9144000"/>
              <a:gd name="connsiteY0" fmla="*/ 0 h 2411686"/>
              <a:gd name="connsiteX1" fmla="*/ 9144000 w 9144000"/>
              <a:gd name="connsiteY1" fmla="*/ 0 h 2411686"/>
              <a:gd name="connsiteX2" fmla="*/ 9144000 w 9144000"/>
              <a:gd name="connsiteY2" fmla="*/ 2411686 h 2411686"/>
              <a:gd name="connsiteX3" fmla="*/ 0 w 9144000"/>
              <a:gd name="connsiteY3" fmla="*/ 2411686 h 2411686"/>
            </a:gdLst>
            <a:ahLst/>
            <a:cxnLst>
              <a:cxn ang="0">
                <a:pos x="connsiteX0" y="connsiteY0"/>
              </a:cxn>
              <a:cxn ang="0">
                <a:pos x="connsiteX1" y="connsiteY1"/>
              </a:cxn>
              <a:cxn ang="0">
                <a:pos x="connsiteX2" y="connsiteY2"/>
              </a:cxn>
              <a:cxn ang="0">
                <a:pos x="connsiteX3" y="connsiteY3"/>
              </a:cxn>
            </a:cxnLst>
            <a:rect l="l" t="t" r="r" b="b"/>
            <a:pathLst>
              <a:path w="9144000" h="2411686">
                <a:moveTo>
                  <a:pt x="0" y="0"/>
                </a:moveTo>
                <a:lnTo>
                  <a:pt x="9144000" y="0"/>
                </a:lnTo>
                <a:lnTo>
                  <a:pt x="9144000" y="2411686"/>
                </a:lnTo>
                <a:lnTo>
                  <a:pt x="0" y="2411686"/>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39865286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5D58D6-394D-46CF-972B-B7DCF7847723}"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9B1134-045D-4EF1-A302-40BD4895FC64}" type="slidenum">
              <a:rPr lang="en-US" smtClean="0"/>
              <a:t>‹nº›</a:t>
            </a:fld>
            <a:endParaRPr lang="en-US"/>
          </a:p>
        </p:txBody>
      </p:sp>
    </p:spTree>
    <p:extLst>
      <p:ext uri="{BB962C8B-B14F-4D97-AF65-F5344CB8AC3E}">
        <p14:creationId xmlns:p14="http://schemas.microsoft.com/office/powerpoint/2010/main" val="265430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7C9B11F-480D-0640-42A7-C0022B9F2948}"/>
              </a:ext>
            </a:extLst>
          </p:cNvPr>
          <p:cNvSpPr>
            <a:spLocks noGrp="1"/>
          </p:cNvSpPr>
          <p:nvPr>
            <p:ph type="pic" sz="quarter" idx="13"/>
          </p:nvPr>
        </p:nvSpPr>
        <p:spPr>
          <a:xfrm>
            <a:off x="3962398" y="1504948"/>
            <a:ext cx="1219202" cy="1219202"/>
          </a:xfrm>
          <a:custGeom>
            <a:avLst/>
            <a:gdLst>
              <a:gd name="connsiteX0" fmla="*/ 609601 w 1219202"/>
              <a:gd name="connsiteY0" fmla="*/ 0 h 1219202"/>
              <a:gd name="connsiteX1" fmla="*/ 1219202 w 1219202"/>
              <a:gd name="connsiteY1" fmla="*/ 609601 h 1219202"/>
              <a:gd name="connsiteX2" fmla="*/ 609601 w 1219202"/>
              <a:gd name="connsiteY2" fmla="*/ 1219202 h 1219202"/>
              <a:gd name="connsiteX3" fmla="*/ 0 w 1219202"/>
              <a:gd name="connsiteY3" fmla="*/ 609601 h 1219202"/>
              <a:gd name="connsiteX4" fmla="*/ 609601 w 1219202"/>
              <a:gd name="connsiteY4" fmla="*/ 0 h 1219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2" h="1219202">
                <a:moveTo>
                  <a:pt x="609601" y="0"/>
                </a:moveTo>
                <a:cubicBezTo>
                  <a:pt x="946274" y="0"/>
                  <a:pt x="1219202" y="272928"/>
                  <a:pt x="1219202" y="609601"/>
                </a:cubicBezTo>
                <a:cubicBezTo>
                  <a:pt x="1219202" y="946274"/>
                  <a:pt x="946274" y="1219202"/>
                  <a:pt x="609601" y="1219202"/>
                </a:cubicBezTo>
                <a:cubicBezTo>
                  <a:pt x="272928" y="1219202"/>
                  <a:pt x="0" y="946274"/>
                  <a:pt x="0" y="609601"/>
                </a:cubicBezTo>
                <a:cubicBezTo>
                  <a:pt x="0" y="272928"/>
                  <a:pt x="272928" y="0"/>
                  <a:pt x="609601" y="0"/>
                </a:cubicBez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46348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52F58E3-DEAD-5E41-3CAD-BA893D9221B3}"/>
              </a:ext>
            </a:extLst>
          </p:cNvPr>
          <p:cNvSpPr>
            <a:spLocks noGrp="1"/>
          </p:cNvSpPr>
          <p:nvPr>
            <p:ph type="pic" sz="quarter" idx="13"/>
          </p:nvPr>
        </p:nvSpPr>
        <p:spPr>
          <a:xfrm>
            <a:off x="5281480" y="-1"/>
            <a:ext cx="3870140" cy="3714750"/>
          </a:xfrm>
          <a:custGeom>
            <a:avLst/>
            <a:gdLst>
              <a:gd name="connsiteX0" fmla="*/ 0 w 3870140"/>
              <a:gd name="connsiteY0" fmla="*/ 0 h 3714750"/>
              <a:gd name="connsiteX1" fmla="*/ 3870140 w 3870140"/>
              <a:gd name="connsiteY1" fmla="*/ 0 h 3714750"/>
              <a:gd name="connsiteX2" fmla="*/ 3870140 w 3870140"/>
              <a:gd name="connsiteY2" fmla="*/ 3714750 h 3714750"/>
              <a:gd name="connsiteX3" fmla="*/ 0 w 3870140"/>
              <a:gd name="connsiteY3" fmla="*/ 3714750 h 3714750"/>
            </a:gdLst>
            <a:ahLst/>
            <a:cxnLst>
              <a:cxn ang="0">
                <a:pos x="connsiteX0" y="connsiteY0"/>
              </a:cxn>
              <a:cxn ang="0">
                <a:pos x="connsiteX1" y="connsiteY1"/>
              </a:cxn>
              <a:cxn ang="0">
                <a:pos x="connsiteX2" y="connsiteY2"/>
              </a:cxn>
              <a:cxn ang="0">
                <a:pos x="connsiteX3" y="connsiteY3"/>
              </a:cxn>
            </a:cxnLst>
            <a:rect l="l" t="t" r="r" b="b"/>
            <a:pathLst>
              <a:path w="3870140" h="3714750">
                <a:moveTo>
                  <a:pt x="0" y="0"/>
                </a:moveTo>
                <a:lnTo>
                  <a:pt x="3870140" y="0"/>
                </a:lnTo>
                <a:lnTo>
                  <a:pt x="3870140" y="3714750"/>
                </a:lnTo>
                <a:lnTo>
                  <a:pt x="0" y="371475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97004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C95E2AB-0B75-FFD0-75A3-3020DA992941}"/>
              </a:ext>
            </a:extLst>
          </p:cNvPr>
          <p:cNvSpPr>
            <a:spLocks noGrp="1"/>
          </p:cNvSpPr>
          <p:nvPr>
            <p:ph type="pic" sz="quarter" idx="13"/>
          </p:nvPr>
        </p:nvSpPr>
        <p:spPr>
          <a:xfrm>
            <a:off x="4570246" y="1045644"/>
            <a:ext cx="3506954" cy="4097856"/>
          </a:xfrm>
          <a:custGeom>
            <a:avLst/>
            <a:gdLst>
              <a:gd name="connsiteX0" fmla="*/ 0 w 3506954"/>
              <a:gd name="connsiteY0" fmla="*/ 0 h 4097856"/>
              <a:gd name="connsiteX1" fmla="*/ 3506954 w 3506954"/>
              <a:gd name="connsiteY1" fmla="*/ 0 h 4097856"/>
              <a:gd name="connsiteX2" fmla="*/ 3506954 w 3506954"/>
              <a:gd name="connsiteY2" fmla="*/ 4097856 h 4097856"/>
              <a:gd name="connsiteX3" fmla="*/ 0 w 3506954"/>
              <a:gd name="connsiteY3" fmla="*/ 4097856 h 4097856"/>
            </a:gdLst>
            <a:ahLst/>
            <a:cxnLst>
              <a:cxn ang="0">
                <a:pos x="connsiteX0" y="connsiteY0"/>
              </a:cxn>
              <a:cxn ang="0">
                <a:pos x="connsiteX1" y="connsiteY1"/>
              </a:cxn>
              <a:cxn ang="0">
                <a:pos x="connsiteX2" y="connsiteY2"/>
              </a:cxn>
              <a:cxn ang="0">
                <a:pos x="connsiteX3" y="connsiteY3"/>
              </a:cxn>
            </a:cxnLst>
            <a:rect l="l" t="t" r="r" b="b"/>
            <a:pathLst>
              <a:path w="3506954" h="4097856">
                <a:moveTo>
                  <a:pt x="0" y="0"/>
                </a:moveTo>
                <a:lnTo>
                  <a:pt x="3506954" y="0"/>
                </a:lnTo>
                <a:lnTo>
                  <a:pt x="3506954" y="4097856"/>
                </a:lnTo>
                <a:lnTo>
                  <a:pt x="0" y="4097856"/>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1452747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823A5DE-5977-2303-8139-97A318DCB4C8}"/>
              </a:ext>
            </a:extLst>
          </p:cNvPr>
          <p:cNvSpPr>
            <a:spLocks noGrp="1"/>
          </p:cNvSpPr>
          <p:nvPr>
            <p:ph type="pic" sz="quarter" idx="15"/>
          </p:nvPr>
        </p:nvSpPr>
        <p:spPr>
          <a:xfrm>
            <a:off x="6028302" y="1485096"/>
            <a:ext cx="2658499" cy="1620054"/>
          </a:xfrm>
          <a:custGeom>
            <a:avLst/>
            <a:gdLst>
              <a:gd name="connsiteX0" fmla="*/ 0 w 2658499"/>
              <a:gd name="connsiteY0" fmla="*/ 0 h 1620054"/>
              <a:gd name="connsiteX1" fmla="*/ 2658499 w 2658499"/>
              <a:gd name="connsiteY1" fmla="*/ 0 h 1620054"/>
              <a:gd name="connsiteX2" fmla="*/ 2658499 w 2658499"/>
              <a:gd name="connsiteY2" fmla="*/ 1620054 h 1620054"/>
              <a:gd name="connsiteX3" fmla="*/ 0 w 2658499"/>
              <a:gd name="connsiteY3" fmla="*/ 1620054 h 1620054"/>
            </a:gdLst>
            <a:ahLst/>
            <a:cxnLst>
              <a:cxn ang="0">
                <a:pos x="connsiteX0" y="connsiteY0"/>
              </a:cxn>
              <a:cxn ang="0">
                <a:pos x="connsiteX1" y="connsiteY1"/>
              </a:cxn>
              <a:cxn ang="0">
                <a:pos x="connsiteX2" y="connsiteY2"/>
              </a:cxn>
              <a:cxn ang="0">
                <a:pos x="connsiteX3" y="connsiteY3"/>
              </a:cxn>
            </a:cxnLst>
            <a:rect l="l" t="t" r="r" b="b"/>
            <a:pathLst>
              <a:path w="2658499" h="1620054">
                <a:moveTo>
                  <a:pt x="0" y="0"/>
                </a:moveTo>
                <a:lnTo>
                  <a:pt x="2658499" y="0"/>
                </a:lnTo>
                <a:lnTo>
                  <a:pt x="2658499" y="1620054"/>
                </a:lnTo>
                <a:lnTo>
                  <a:pt x="0" y="1620054"/>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
        <p:nvSpPr>
          <p:cNvPr id="8" name="Picture Placeholder 7">
            <a:extLst>
              <a:ext uri="{FF2B5EF4-FFF2-40B4-BE49-F238E27FC236}">
                <a16:creationId xmlns:a16="http://schemas.microsoft.com/office/drawing/2014/main" id="{0ADD95E1-10FC-DDCE-7CB3-53A5B67EF002}"/>
              </a:ext>
            </a:extLst>
          </p:cNvPr>
          <p:cNvSpPr>
            <a:spLocks noGrp="1"/>
          </p:cNvSpPr>
          <p:nvPr>
            <p:ph type="pic" sz="quarter" idx="14"/>
          </p:nvPr>
        </p:nvSpPr>
        <p:spPr>
          <a:xfrm>
            <a:off x="3272163" y="1485096"/>
            <a:ext cx="2658499" cy="1620054"/>
          </a:xfrm>
          <a:custGeom>
            <a:avLst/>
            <a:gdLst>
              <a:gd name="connsiteX0" fmla="*/ 0 w 2658499"/>
              <a:gd name="connsiteY0" fmla="*/ 0 h 1620054"/>
              <a:gd name="connsiteX1" fmla="*/ 2658499 w 2658499"/>
              <a:gd name="connsiteY1" fmla="*/ 0 h 1620054"/>
              <a:gd name="connsiteX2" fmla="*/ 2658499 w 2658499"/>
              <a:gd name="connsiteY2" fmla="*/ 1620054 h 1620054"/>
              <a:gd name="connsiteX3" fmla="*/ 0 w 2658499"/>
              <a:gd name="connsiteY3" fmla="*/ 1620054 h 1620054"/>
            </a:gdLst>
            <a:ahLst/>
            <a:cxnLst>
              <a:cxn ang="0">
                <a:pos x="connsiteX0" y="connsiteY0"/>
              </a:cxn>
              <a:cxn ang="0">
                <a:pos x="connsiteX1" y="connsiteY1"/>
              </a:cxn>
              <a:cxn ang="0">
                <a:pos x="connsiteX2" y="connsiteY2"/>
              </a:cxn>
              <a:cxn ang="0">
                <a:pos x="connsiteX3" y="connsiteY3"/>
              </a:cxn>
            </a:cxnLst>
            <a:rect l="l" t="t" r="r" b="b"/>
            <a:pathLst>
              <a:path w="2658499" h="1620054">
                <a:moveTo>
                  <a:pt x="0" y="0"/>
                </a:moveTo>
                <a:lnTo>
                  <a:pt x="2658499" y="0"/>
                </a:lnTo>
                <a:lnTo>
                  <a:pt x="2658499" y="1620054"/>
                </a:lnTo>
                <a:lnTo>
                  <a:pt x="0" y="1620054"/>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
        <p:nvSpPr>
          <p:cNvPr id="6" name="Picture Placeholder 5">
            <a:extLst>
              <a:ext uri="{FF2B5EF4-FFF2-40B4-BE49-F238E27FC236}">
                <a16:creationId xmlns:a16="http://schemas.microsoft.com/office/drawing/2014/main" id="{3F5A359E-431E-B36F-5741-38F979F2FA77}"/>
              </a:ext>
            </a:extLst>
          </p:cNvPr>
          <p:cNvSpPr>
            <a:spLocks noGrp="1"/>
          </p:cNvSpPr>
          <p:nvPr>
            <p:ph type="pic" sz="quarter" idx="13"/>
          </p:nvPr>
        </p:nvSpPr>
        <p:spPr>
          <a:xfrm>
            <a:off x="516027" y="1485096"/>
            <a:ext cx="2658499" cy="1620054"/>
          </a:xfrm>
          <a:custGeom>
            <a:avLst/>
            <a:gdLst>
              <a:gd name="connsiteX0" fmla="*/ 0 w 2658499"/>
              <a:gd name="connsiteY0" fmla="*/ 0 h 1620054"/>
              <a:gd name="connsiteX1" fmla="*/ 2658499 w 2658499"/>
              <a:gd name="connsiteY1" fmla="*/ 0 h 1620054"/>
              <a:gd name="connsiteX2" fmla="*/ 2658499 w 2658499"/>
              <a:gd name="connsiteY2" fmla="*/ 1620054 h 1620054"/>
              <a:gd name="connsiteX3" fmla="*/ 0 w 2658499"/>
              <a:gd name="connsiteY3" fmla="*/ 1620054 h 1620054"/>
            </a:gdLst>
            <a:ahLst/>
            <a:cxnLst>
              <a:cxn ang="0">
                <a:pos x="connsiteX0" y="connsiteY0"/>
              </a:cxn>
              <a:cxn ang="0">
                <a:pos x="connsiteX1" y="connsiteY1"/>
              </a:cxn>
              <a:cxn ang="0">
                <a:pos x="connsiteX2" y="connsiteY2"/>
              </a:cxn>
              <a:cxn ang="0">
                <a:pos x="connsiteX3" y="connsiteY3"/>
              </a:cxn>
            </a:cxnLst>
            <a:rect l="l" t="t" r="r" b="b"/>
            <a:pathLst>
              <a:path w="2658499" h="1620054">
                <a:moveTo>
                  <a:pt x="0" y="0"/>
                </a:moveTo>
                <a:lnTo>
                  <a:pt x="2658499" y="0"/>
                </a:lnTo>
                <a:lnTo>
                  <a:pt x="2658499" y="1620054"/>
                </a:lnTo>
                <a:lnTo>
                  <a:pt x="0" y="1620054"/>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120921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DFCF302-3F81-6E3C-CB2B-EB74B9D267CD}"/>
              </a:ext>
            </a:extLst>
          </p:cNvPr>
          <p:cNvSpPr>
            <a:spLocks noGrp="1"/>
          </p:cNvSpPr>
          <p:nvPr>
            <p:ph type="pic" sz="quarter" idx="13"/>
          </p:nvPr>
        </p:nvSpPr>
        <p:spPr>
          <a:xfrm>
            <a:off x="3048000" y="1504950"/>
            <a:ext cx="2362200" cy="2971800"/>
          </a:xfrm>
          <a:custGeom>
            <a:avLst/>
            <a:gdLst>
              <a:gd name="connsiteX0" fmla="*/ 0 w 2362200"/>
              <a:gd name="connsiteY0" fmla="*/ 0 h 2971800"/>
              <a:gd name="connsiteX1" fmla="*/ 2362200 w 2362200"/>
              <a:gd name="connsiteY1" fmla="*/ 0 h 2971800"/>
              <a:gd name="connsiteX2" fmla="*/ 2362200 w 2362200"/>
              <a:gd name="connsiteY2" fmla="*/ 2971800 h 2971800"/>
              <a:gd name="connsiteX3" fmla="*/ 0 w 2362200"/>
              <a:gd name="connsiteY3" fmla="*/ 2971800 h 2971800"/>
            </a:gdLst>
            <a:ahLst/>
            <a:cxnLst>
              <a:cxn ang="0">
                <a:pos x="connsiteX0" y="connsiteY0"/>
              </a:cxn>
              <a:cxn ang="0">
                <a:pos x="connsiteX1" y="connsiteY1"/>
              </a:cxn>
              <a:cxn ang="0">
                <a:pos x="connsiteX2" y="connsiteY2"/>
              </a:cxn>
              <a:cxn ang="0">
                <a:pos x="connsiteX3" y="connsiteY3"/>
              </a:cxn>
            </a:cxnLst>
            <a:rect l="l" t="t" r="r" b="b"/>
            <a:pathLst>
              <a:path w="2362200" h="2971800">
                <a:moveTo>
                  <a:pt x="0" y="0"/>
                </a:moveTo>
                <a:lnTo>
                  <a:pt x="2362200" y="0"/>
                </a:lnTo>
                <a:lnTo>
                  <a:pt x="2362200" y="2971800"/>
                </a:lnTo>
                <a:lnTo>
                  <a:pt x="0" y="297180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
        <p:nvSpPr>
          <p:cNvPr id="7" name="Picture Placeholder 6">
            <a:extLst>
              <a:ext uri="{FF2B5EF4-FFF2-40B4-BE49-F238E27FC236}">
                <a16:creationId xmlns:a16="http://schemas.microsoft.com/office/drawing/2014/main" id="{7E2970D2-FF80-83A9-608B-20C56829F8C3}"/>
              </a:ext>
            </a:extLst>
          </p:cNvPr>
          <p:cNvSpPr>
            <a:spLocks noGrp="1"/>
          </p:cNvSpPr>
          <p:nvPr>
            <p:ph type="pic" sz="quarter" idx="14"/>
          </p:nvPr>
        </p:nvSpPr>
        <p:spPr>
          <a:xfrm>
            <a:off x="609600" y="1504950"/>
            <a:ext cx="2362200" cy="2971800"/>
          </a:xfrm>
          <a:custGeom>
            <a:avLst/>
            <a:gdLst>
              <a:gd name="connsiteX0" fmla="*/ 0 w 2362200"/>
              <a:gd name="connsiteY0" fmla="*/ 0 h 2971800"/>
              <a:gd name="connsiteX1" fmla="*/ 2362200 w 2362200"/>
              <a:gd name="connsiteY1" fmla="*/ 0 h 2971800"/>
              <a:gd name="connsiteX2" fmla="*/ 2362200 w 2362200"/>
              <a:gd name="connsiteY2" fmla="*/ 2971800 h 2971800"/>
              <a:gd name="connsiteX3" fmla="*/ 0 w 2362200"/>
              <a:gd name="connsiteY3" fmla="*/ 2971800 h 2971800"/>
            </a:gdLst>
            <a:ahLst/>
            <a:cxnLst>
              <a:cxn ang="0">
                <a:pos x="connsiteX0" y="connsiteY0"/>
              </a:cxn>
              <a:cxn ang="0">
                <a:pos x="connsiteX1" y="connsiteY1"/>
              </a:cxn>
              <a:cxn ang="0">
                <a:pos x="connsiteX2" y="connsiteY2"/>
              </a:cxn>
              <a:cxn ang="0">
                <a:pos x="connsiteX3" y="connsiteY3"/>
              </a:cxn>
            </a:cxnLst>
            <a:rect l="l" t="t" r="r" b="b"/>
            <a:pathLst>
              <a:path w="2362200" h="2971800">
                <a:moveTo>
                  <a:pt x="0" y="0"/>
                </a:moveTo>
                <a:lnTo>
                  <a:pt x="2362200" y="0"/>
                </a:lnTo>
                <a:lnTo>
                  <a:pt x="2362200" y="2971800"/>
                </a:lnTo>
                <a:lnTo>
                  <a:pt x="0" y="2971800"/>
                </a:lnTo>
                <a:close/>
              </a:path>
            </a:pathLst>
          </a:custGeom>
        </p:spPr>
        <p:txBody>
          <a:bodyPr wrap="square" anchor="ctr">
            <a:noAutofit/>
          </a:bodyPr>
          <a:lstStyle>
            <a:lvl1pPr marL="0" indent="0" algn="ctr">
              <a:buFontTx/>
              <a:buNone/>
              <a:defRPr sz="1500">
                <a:solidFill>
                  <a:schemeClr val="bg1">
                    <a:lumMod val="85000"/>
                  </a:schemeClr>
                </a:solidFill>
                <a:latin typeface="Roboto Thin" charset="0"/>
                <a:ea typeface="Roboto Thin" charset="0"/>
                <a:cs typeface="Roboto Thin" charset="0"/>
              </a:defRPr>
            </a:lvl1pPr>
          </a:lstStyle>
          <a:p>
            <a:endParaRPr lang="en-US"/>
          </a:p>
        </p:txBody>
      </p:sp>
    </p:spTree>
    <p:extLst>
      <p:ext uri="{BB962C8B-B14F-4D97-AF65-F5344CB8AC3E}">
        <p14:creationId xmlns:p14="http://schemas.microsoft.com/office/powerpoint/2010/main" val="332802274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E5D58D6-394D-46CF-972B-B7DCF7847723}" type="datetimeFigureOut">
              <a:rPr lang="en-US" smtClean="0"/>
              <a:t>5/20/2024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79B1134-045D-4EF1-A302-40BD4895FC64}" type="slidenum">
              <a:rPr lang="en-US" smtClean="0"/>
              <a:t>‹nº›</a:t>
            </a:fld>
            <a:endParaRPr lang="en-US"/>
          </a:p>
        </p:txBody>
      </p:sp>
    </p:spTree>
    <p:extLst>
      <p:ext uri="{BB962C8B-B14F-4D97-AF65-F5344CB8AC3E}">
        <p14:creationId xmlns:p14="http://schemas.microsoft.com/office/powerpoint/2010/main" val="4029767120"/>
      </p:ext>
    </p:extLst>
  </p:cSld>
  <p:clrMap bg1="lt1" tx1="dk1" bg2="lt2" tx2="dk2" accent1="accent1" accent2="accent2" accent3="accent3" accent4="accent4" accent5="accent5" accent6="accent6" hlink="hlink" folHlink="folHlink"/>
  <p:sldLayoutIdLst>
    <p:sldLayoutId id="2147483649" r:id="rId1"/>
    <p:sldLayoutId id="2147483689" r:id="rId2"/>
    <p:sldLayoutId id="2147483688" r:id="rId3"/>
    <p:sldLayoutId id="2147483687" r:id="rId4"/>
    <p:sldLayoutId id="2147483660" r:id="rId5"/>
    <p:sldLayoutId id="2147483686" r:id="rId6"/>
    <p:sldLayoutId id="2147483673" r:id="rId7"/>
    <p:sldLayoutId id="2147483685" r:id="rId8"/>
    <p:sldLayoutId id="2147483684" r:id="rId9"/>
    <p:sldLayoutId id="2147483683" r:id="rId10"/>
    <p:sldLayoutId id="2147483682" r:id="rId11"/>
    <p:sldLayoutId id="2147483681" r:id="rId12"/>
    <p:sldLayoutId id="2147483680" r:id="rId13"/>
    <p:sldLayoutId id="2147483679" r:id="rId14"/>
    <p:sldLayoutId id="2147483678" r:id="rId15"/>
    <p:sldLayoutId id="2147483677" r:id="rId16"/>
    <p:sldLayoutId id="2147483676" r:id="rId17"/>
    <p:sldLayoutId id="2147483675" r:id="rId18"/>
    <p:sldLayoutId id="2147483674" r:id="rId19"/>
    <p:sldLayoutId id="2147483661" r:id="rId20"/>
    <p:sldLayoutId id="2147483662" r:id="rId21"/>
    <p:sldLayoutId id="2147483663" r:id="rId22"/>
    <p:sldLayoutId id="2147483664" r:id="rId23"/>
    <p:sldLayoutId id="2147483665" r:id="rId24"/>
    <p:sldLayoutId id="2147483667" r:id="rId25"/>
    <p:sldLayoutId id="2147483669" r:id="rId26"/>
    <p:sldLayoutId id="2147483668" r:id="rId27"/>
    <p:sldLayoutId id="2147483670" r:id="rId28"/>
    <p:sldLayoutId id="2147483671" r:id="rId29"/>
    <p:sldLayoutId id="2147483672" r:id="rId30"/>
    <p:sldLayoutId id="2147483650" r:id="rId31"/>
    <p:sldLayoutId id="2147483651" r:id="rId32"/>
    <p:sldLayoutId id="2147483652" r:id="rId33"/>
    <p:sldLayoutId id="2147483653" r:id="rId34"/>
    <p:sldLayoutId id="2147483654" r:id="rId35"/>
    <p:sldLayoutId id="2147483655" r:id="rId36"/>
    <p:sldLayoutId id="2147483656" r:id="rId37"/>
    <p:sldLayoutId id="2147483657" r:id="rId38"/>
    <p:sldLayoutId id="2147483658" r:id="rId39"/>
    <p:sldLayoutId id="2147483659" r:id="rId4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TextBox 11"/>
          <p:cNvSpPr txBox="1"/>
          <p:nvPr/>
        </p:nvSpPr>
        <p:spPr>
          <a:xfrm>
            <a:off x="3244520" y="369659"/>
            <a:ext cx="2833063" cy="541174"/>
          </a:xfrm>
          <a:prstGeom prst="rect">
            <a:avLst/>
          </a:prstGeom>
          <a:noFill/>
        </p:spPr>
        <p:txBody>
          <a:bodyPr wrap="square" rtlCol="0">
            <a:spAutoFit/>
          </a:bodyPr>
          <a:lstStyle/>
          <a:p>
            <a:pPr>
              <a:lnSpc>
                <a:spcPts val="3500"/>
              </a:lnSpc>
            </a:pPr>
            <a:r>
              <a:rPr lang="en-GB" sz="3500" b="1">
                <a:latin typeface="Roboto" panose="02000000000000000000" pitchFamily="2" charset="0"/>
                <a:ea typeface="Roboto" panose="02000000000000000000" pitchFamily="2" charset="0"/>
              </a:rPr>
              <a:t>HAL9000</a:t>
            </a:r>
          </a:p>
        </p:txBody>
      </p:sp>
      <p:grpSp>
        <p:nvGrpSpPr>
          <p:cNvPr id="7" name="Group 6">
            <a:extLst>
              <a:ext uri="{FF2B5EF4-FFF2-40B4-BE49-F238E27FC236}">
                <a16:creationId xmlns:a16="http://schemas.microsoft.com/office/drawing/2014/main" id="{D8318DB7-28BF-463E-07FD-B7E95D52EBBD}"/>
              </a:ext>
            </a:extLst>
          </p:cNvPr>
          <p:cNvGrpSpPr/>
          <p:nvPr/>
        </p:nvGrpSpPr>
        <p:grpSpPr>
          <a:xfrm rot="10800000">
            <a:off x="-1667" y="-2"/>
            <a:ext cx="2184144" cy="2285581"/>
            <a:chOff x="3918797" y="760475"/>
            <a:chExt cx="1672276" cy="1749941"/>
          </a:xfrm>
        </p:grpSpPr>
        <p:grpSp>
          <p:nvGrpSpPr>
            <p:cNvPr id="8" name="Group 7">
              <a:extLst>
                <a:ext uri="{FF2B5EF4-FFF2-40B4-BE49-F238E27FC236}">
                  <a16:creationId xmlns:a16="http://schemas.microsoft.com/office/drawing/2014/main" id="{D26A5EB7-A8A6-76A4-9F7D-559113D65A6B}"/>
                </a:ext>
              </a:extLst>
            </p:cNvPr>
            <p:cNvGrpSpPr/>
            <p:nvPr/>
          </p:nvGrpSpPr>
          <p:grpSpPr>
            <a:xfrm>
              <a:off x="4751579" y="2166684"/>
              <a:ext cx="839494" cy="343732"/>
              <a:chOff x="4751579" y="2166684"/>
              <a:chExt cx="839494" cy="343732"/>
            </a:xfrm>
          </p:grpSpPr>
          <p:sp>
            <p:nvSpPr>
              <p:cNvPr id="17" name="Freeform 129">
                <a:extLst>
                  <a:ext uri="{FF2B5EF4-FFF2-40B4-BE49-F238E27FC236}">
                    <a16:creationId xmlns:a16="http://schemas.microsoft.com/office/drawing/2014/main" id="{68779191-EEDD-AA8F-ABB2-F477FEDDE7CC}"/>
                  </a:ext>
                </a:extLst>
              </p:cNvPr>
              <p:cNvSpPr/>
              <p:nvPr/>
            </p:nvSpPr>
            <p:spPr>
              <a:xfrm>
                <a:off x="4751579" y="2166684"/>
                <a:ext cx="839494" cy="343732"/>
              </a:xfrm>
              <a:custGeom>
                <a:avLst/>
                <a:gdLst>
                  <a:gd name="connsiteX0" fmla="*/ 839494 w 839494"/>
                  <a:gd name="connsiteY0" fmla="*/ 0 h 343732"/>
                  <a:gd name="connsiteX1" fmla="*/ 839494 w 839494"/>
                  <a:gd name="connsiteY1" fmla="*/ 343732 h 343732"/>
                  <a:gd name="connsiteX2" fmla="*/ 0 w 839494"/>
                  <a:gd name="connsiteY2" fmla="*/ 343732 h 343732"/>
                  <a:gd name="connsiteX3" fmla="*/ 70425 w 839494"/>
                  <a:gd name="connsiteY3" fmla="*/ 279725 h 343732"/>
                  <a:gd name="connsiteX4" fmla="*/ 725771 w 839494"/>
                  <a:gd name="connsiteY4" fmla="*/ 5742 h 343732"/>
                  <a:gd name="connsiteX5" fmla="*/ 839494 w 839494"/>
                  <a:gd name="connsiteY5" fmla="*/ 0 h 34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9494" h="343732">
                    <a:moveTo>
                      <a:pt x="839494" y="0"/>
                    </a:moveTo>
                    <a:lnTo>
                      <a:pt x="839494" y="343732"/>
                    </a:lnTo>
                    <a:lnTo>
                      <a:pt x="0" y="343732"/>
                    </a:lnTo>
                    <a:lnTo>
                      <a:pt x="70425" y="279725"/>
                    </a:lnTo>
                    <a:cubicBezTo>
                      <a:pt x="252311" y="129620"/>
                      <a:pt x="478164" y="30888"/>
                      <a:pt x="725771" y="5742"/>
                    </a:cubicBezTo>
                    <a:lnTo>
                      <a:pt x="839494" y="0"/>
                    </a:lnTo>
                    <a:close/>
                  </a:path>
                </a:pathLst>
              </a:custGeom>
              <a:solidFill>
                <a:schemeClr val="accent4"/>
              </a:solidFill>
              <a:ln>
                <a:solidFill>
                  <a:srgbClr val="4FC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30">
                <a:extLst>
                  <a:ext uri="{FF2B5EF4-FFF2-40B4-BE49-F238E27FC236}">
                    <a16:creationId xmlns:a16="http://schemas.microsoft.com/office/drawing/2014/main" id="{015E3088-133A-E079-7413-6C12C6774C90}"/>
                  </a:ext>
                </a:extLst>
              </p:cNvPr>
              <p:cNvSpPr/>
              <p:nvPr/>
            </p:nvSpPr>
            <p:spPr>
              <a:xfrm>
                <a:off x="4751579" y="2227387"/>
                <a:ext cx="477488" cy="283029"/>
              </a:xfrm>
              <a:custGeom>
                <a:avLst/>
                <a:gdLst>
                  <a:gd name="connsiteX0" fmla="*/ 477488 w 477488"/>
                  <a:gd name="connsiteY0" fmla="*/ 0 h 283029"/>
                  <a:gd name="connsiteX1" fmla="*/ 382259 w 477488"/>
                  <a:gd name="connsiteY1" fmla="*/ 112628 h 283029"/>
                  <a:gd name="connsiteX2" fmla="*/ 278388 w 477488"/>
                  <a:gd name="connsiteY2" fmla="*/ 255053 h 283029"/>
                  <a:gd name="connsiteX3" fmla="*/ 261392 w 477488"/>
                  <a:gd name="connsiteY3" fmla="*/ 283029 h 283029"/>
                  <a:gd name="connsiteX4" fmla="*/ 0 w 477488"/>
                  <a:gd name="connsiteY4" fmla="*/ 283029 h 283029"/>
                  <a:gd name="connsiteX5" fmla="*/ 70425 w 477488"/>
                  <a:gd name="connsiteY5" fmla="*/ 219022 h 283029"/>
                  <a:gd name="connsiteX6" fmla="*/ 373453 w 477488"/>
                  <a:gd name="connsiteY6" fmla="*/ 35171 h 28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488" h="283029">
                    <a:moveTo>
                      <a:pt x="477488" y="0"/>
                    </a:moveTo>
                    <a:lnTo>
                      <a:pt x="382259" y="112628"/>
                    </a:lnTo>
                    <a:cubicBezTo>
                      <a:pt x="345980" y="158793"/>
                      <a:pt x="311328" y="206297"/>
                      <a:pt x="278388" y="255053"/>
                    </a:cubicBezTo>
                    <a:lnTo>
                      <a:pt x="261392" y="283029"/>
                    </a:lnTo>
                    <a:lnTo>
                      <a:pt x="0" y="283029"/>
                    </a:lnTo>
                    <a:lnTo>
                      <a:pt x="70425" y="219022"/>
                    </a:lnTo>
                    <a:cubicBezTo>
                      <a:pt x="161368" y="143970"/>
                      <a:pt x="263303" y="81760"/>
                      <a:pt x="373453" y="35171"/>
                    </a:cubicBezTo>
                    <a:close/>
                  </a:path>
                </a:pathLst>
              </a:custGeom>
              <a:solidFill>
                <a:schemeClr val="tx1">
                  <a:alpha val="15000"/>
                </a:schemeClr>
              </a:solidFill>
              <a:ln>
                <a:solidFill>
                  <a:srgbClr val="4FC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47AA014-05F9-61D7-0918-75004CFCC9BF}"/>
                </a:ext>
              </a:extLst>
            </p:cNvPr>
            <p:cNvGrpSpPr/>
            <p:nvPr/>
          </p:nvGrpSpPr>
          <p:grpSpPr>
            <a:xfrm>
              <a:off x="4072789" y="1410946"/>
              <a:ext cx="1518284" cy="1099470"/>
              <a:chOff x="4072789" y="1410946"/>
              <a:chExt cx="1518284" cy="1099470"/>
            </a:xfrm>
          </p:grpSpPr>
          <p:sp>
            <p:nvSpPr>
              <p:cNvPr id="15" name="Freeform 127">
                <a:extLst>
                  <a:ext uri="{FF2B5EF4-FFF2-40B4-BE49-F238E27FC236}">
                    <a16:creationId xmlns:a16="http://schemas.microsoft.com/office/drawing/2014/main" id="{3EA9AD90-EEF3-4E76-7E8D-E2A8BF6575EB}"/>
                  </a:ext>
                </a:extLst>
              </p:cNvPr>
              <p:cNvSpPr/>
              <p:nvPr/>
            </p:nvSpPr>
            <p:spPr>
              <a:xfrm>
                <a:off x="4072789" y="1410946"/>
                <a:ext cx="1518284" cy="1099470"/>
              </a:xfrm>
              <a:custGeom>
                <a:avLst/>
                <a:gdLst>
                  <a:gd name="connsiteX0" fmla="*/ 1518284 w 1518284"/>
                  <a:gd name="connsiteY0" fmla="*/ 0 h 1099470"/>
                  <a:gd name="connsiteX1" fmla="*/ 1518284 w 1518284"/>
                  <a:gd name="connsiteY1" fmla="*/ 422660 h 1099470"/>
                  <a:gd name="connsiteX2" fmla="*/ 1383835 w 1518284"/>
                  <a:gd name="connsiteY2" fmla="*/ 439304 h 1099470"/>
                  <a:gd name="connsiteX3" fmla="*/ 295302 w 1518284"/>
                  <a:gd name="connsiteY3" fmla="*/ 1008275 h 1099470"/>
                  <a:gd name="connsiteX4" fmla="*/ 212913 w 1518284"/>
                  <a:gd name="connsiteY4" fmla="*/ 1099470 h 1099470"/>
                  <a:gd name="connsiteX5" fmla="*/ 0 w 1518284"/>
                  <a:gd name="connsiteY5" fmla="*/ 1099470 h 1099470"/>
                  <a:gd name="connsiteX6" fmla="*/ 19219 w 1518284"/>
                  <a:gd name="connsiteY6" fmla="*/ 1057295 h 1099470"/>
                  <a:gd name="connsiteX7" fmla="*/ 1405028 w 1518284"/>
                  <a:gd name="connsiteY7" fmla="*/ 16195 h 1099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8284" h="1099470">
                    <a:moveTo>
                      <a:pt x="1518284" y="0"/>
                    </a:moveTo>
                    <a:lnTo>
                      <a:pt x="1518284" y="422660"/>
                    </a:lnTo>
                    <a:lnTo>
                      <a:pt x="1383835" y="439304"/>
                    </a:lnTo>
                    <a:cubicBezTo>
                      <a:pt x="960368" y="509469"/>
                      <a:pt x="582369" y="714280"/>
                      <a:pt x="295302" y="1008275"/>
                    </a:cubicBezTo>
                    <a:lnTo>
                      <a:pt x="212913" y="1099470"/>
                    </a:lnTo>
                    <a:lnTo>
                      <a:pt x="0" y="1099470"/>
                    </a:lnTo>
                    <a:lnTo>
                      <a:pt x="19219" y="1057295"/>
                    </a:lnTo>
                    <a:cubicBezTo>
                      <a:pt x="291994" y="524738"/>
                      <a:pt x="799400" y="132236"/>
                      <a:pt x="1405028" y="16195"/>
                    </a:cubicBezTo>
                    <a:close/>
                  </a:path>
                </a:pathLst>
              </a:custGeom>
              <a:solidFill>
                <a:schemeClr val="accent2"/>
              </a:solidFill>
              <a:ln>
                <a:solidFill>
                  <a:srgbClr val="4FC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28">
                <a:extLst>
                  <a:ext uri="{FF2B5EF4-FFF2-40B4-BE49-F238E27FC236}">
                    <a16:creationId xmlns:a16="http://schemas.microsoft.com/office/drawing/2014/main" id="{8039E1A1-662C-78DD-FC6B-7768E53B4725}"/>
                  </a:ext>
                </a:extLst>
              </p:cNvPr>
              <p:cNvSpPr/>
              <p:nvPr/>
            </p:nvSpPr>
            <p:spPr>
              <a:xfrm>
                <a:off x="4072790" y="1651896"/>
                <a:ext cx="801685" cy="858520"/>
              </a:xfrm>
              <a:custGeom>
                <a:avLst/>
                <a:gdLst>
                  <a:gd name="connsiteX0" fmla="*/ 801685 w 801685"/>
                  <a:gd name="connsiteY0" fmla="*/ 0 h 858520"/>
                  <a:gd name="connsiteX1" fmla="*/ 730178 w 801685"/>
                  <a:gd name="connsiteY1" fmla="*/ 72365 h 858520"/>
                  <a:gd name="connsiteX2" fmla="*/ 274540 w 801685"/>
                  <a:gd name="connsiteY2" fmla="*/ 784329 h 858520"/>
                  <a:gd name="connsiteX3" fmla="*/ 270863 w 801685"/>
                  <a:gd name="connsiteY3" fmla="*/ 794377 h 858520"/>
                  <a:gd name="connsiteX4" fmla="*/ 212913 w 801685"/>
                  <a:gd name="connsiteY4" fmla="*/ 858520 h 858520"/>
                  <a:gd name="connsiteX5" fmla="*/ 0 w 801685"/>
                  <a:gd name="connsiteY5" fmla="*/ 858520 h 858520"/>
                  <a:gd name="connsiteX6" fmla="*/ 19219 w 801685"/>
                  <a:gd name="connsiteY6" fmla="*/ 816345 h 858520"/>
                  <a:gd name="connsiteX7" fmla="*/ 772328 w 801685"/>
                  <a:gd name="connsiteY7" fmla="*/ 15230 h 85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1685" h="858520">
                    <a:moveTo>
                      <a:pt x="801685" y="0"/>
                    </a:moveTo>
                    <a:lnTo>
                      <a:pt x="730178" y="72365"/>
                    </a:lnTo>
                    <a:cubicBezTo>
                      <a:pt x="540770" y="280760"/>
                      <a:pt x="385880" y="521092"/>
                      <a:pt x="274540" y="784329"/>
                    </a:cubicBezTo>
                    <a:lnTo>
                      <a:pt x="270863" y="794377"/>
                    </a:lnTo>
                    <a:lnTo>
                      <a:pt x="212913" y="858520"/>
                    </a:lnTo>
                    <a:lnTo>
                      <a:pt x="0" y="858520"/>
                    </a:lnTo>
                    <a:lnTo>
                      <a:pt x="19219" y="816345"/>
                    </a:lnTo>
                    <a:cubicBezTo>
                      <a:pt x="189704" y="483497"/>
                      <a:pt x="451841" y="205358"/>
                      <a:pt x="772328" y="15230"/>
                    </a:cubicBezTo>
                    <a:close/>
                  </a:path>
                </a:pathLst>
              </a:custGeom>
              <a:solidFill>
                <a:schemeClr val="tx1">
                  <a:alpha val="15000"/>
                </a:schemeClr>
              </a:solidFill>
              <a:ln>
                <a:solidFill>
                  <a:srgbClr val="4FC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reeform 125">
              <a:extLst>
                <a:ext uri="{FF2B5EF4-FFF2-40B4-BE49-F238E27FC236}">
                  <a16:creationId xmlns:a16="http://schemas.microsoft.com/office/drawing/2014/main" id="{0C3221B9-568A-ECBF-17B7-4672FCB0303E}"/>
                </a:ext>
              </a:extLst>
            </p:cNvPr>
            <p:cNvSpPr/>
            <p:nvPr/>
          </p:nvSpPr>
          <p:spPr>
            <a:xfrm>
              <a:off x="4601514" y="1468909"/>
              <a:ext cx="989559" cy="1041507"/>
            </a:xfrm>
            <a:custGeom>
              <a:avLst/>
              <a:gdLst>
                <a:gd name="connsiteX0" fmla="*/ 989559 w 989559"/>
                <a:gd name="connsiteY0" fmla="*/ 0 h 1041507"/>
                <a:gd name="connsiteX1" fmla="*/ 989559 w 989559"/>
                <a:gd name="connsiteY1" fmla="*/ 391762 h 1041507"/>
                <a:gd name="connsiteX2" fmla="*/ 852703 w 989559"/>
                <a:gd name="connsiteY2" fmla="*/ 494102 h 1041507"/>
                <a:gd name="connsiteX3" fmla="*/ 380726 w 989559"/>
                <a:gd name="connsiteY3" fmla="*/ 1013531 h 1041507"/>
                <a:gd name="connsiteX4" fmla="*/ 363730 w 989559"/>
                <a:gd name="connsiteY4" fmla="*/ 1041507 h 1041507"/>
                <a:gd name="connsiteX5" fmla="*/ 0 w 989559"/>
                <a:gd name="connsiteY5" fmla="*/ 1041507 h 1041507"/>
                <a:gd name="connsiteX6" fmla="*/ 36854 w 989559"/>
                <a:gd name="connsiteY6" fmla="*/ 965001 h 1041507"/>
                <a:gd name="connsiteX7" fmla="*/ 819388 w 989559"/>
                <a:gd name="connsiteY7" fmla="*/ 103382 h 104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9559" h="1041507">
                  <a:moveTo>
                    <a:pt x="989559" y="0"/>
                  </a:moveTo>
                  <a:lnTo>
                    <a:pt x="989559" y="391762"/>
                  </a:lnTo>
                  <a:lnTo>
                    <a:pt x="852703" y="494102"/>
                  </a:lnTo>
                  <a:cubicBezTo>
                    <a:pt x="671651" y="643519"/>
                    <a:pt x="512483" y="818505"/>
                    <a:pt x="380726" y="1013531"/>
                  </a:cubicBezTo>
                  <a:lnTo>
                    <a:pt x="363730" y="1041507"/>
                  </a:lnTo>
                  <a:lnTo>
                    <a:pt x="0" y="1041507"/>
                  </a:lnTo>
                  <a:lnTo>
                    <a:pt x="36854" y="965001"/>
                  </a:lnTo>
                  <a:cubicBezTo>
                    <a:pt x="224969" y="618714"/>
                    <a:pt x="494344" y="322977"/>
                    <a:pt x="819388" y="103382"/>
                  </a:cubicBezTo>
                  <a:close/>
                </a:path>
              </a:pathLst>
            </a:custGeom>
            <a:solidFill>
              <a:schemeClr val="accent3"/>
            </a:solidFill>
            <a:ln>
              <a:solidFill>
                <a:srgbClr val="4FC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26">
              <a:extLst>
                <a:ext uri="{FF2B5EF4-FFF2-40B4-BE49-F238E27FC236}">
                  <a16:creationId xmlns:a16="http://schemas.microsoft.com/office/drawing/2014/main" id="{87E2C49E-92B8-1A2F-365F-496CABE767BB}"/>
                </a:ext>
              </a:extLst>
            </p:cNvPr>
            <p:cNvSpPr/>
            <p:nvPr/>
          </p:nvSpPr>
          <p:spPr>
            <a:xfrm>
              <a:off x="3918797" y="760475"/>
              <a:ext cx="1672276" cy="1749941"/>
            </a:xfrm>
            <a:custGeom>
              <a:avLst/>
              <a:gdLst>
                <a:gd name="connsiteX0" fmla="*/ 1672276 w 1672276"/>
                <a:gd name="connsiteY0" fmla="*/ 0 h 1749941"/>
                <a:gd name="connsiteX1" fmla="*/ 1672276 w 1672276"/>
                <a:gd name="connsiteY1" fmla="*/ 360064 h 1749941"/>
                <a:gd name="connsiteX2" fmla="*/ 1499187 w 1672276"/>
                <a:gd name="connsiteY2" fmla="*/ 443445 h 1749941"/>
                <a:gd name="connsiteX3" fmla="*/ 380805 w 1672276"/>
                <a:gd name="connsiteY3" fmla="*/ 1675750 h 1749941"/>
                <a:gd name="connsiteX4" fmla="*/ 353651 w 1672276"/>
                <a:gd name="connsiteY4" fmla="*/ 1749941 h 1749941"/>
                <a:gd name="connsiteX5" fmla="*/ 0 w 1672276"/>
                <a:gd name="connsiteY5" fmla="*/ 1749941 h 1749941"/>
                <a:gd name="connsiteX6" fmla="*/ 76683 w 1672276"/>
                <a:gd name="connsiteY6" fmla="*/ 1540428 h 1749941"/>
                <a:gd name="connsiteX7" fmla="*/ 1585265 w 1672276"/>
                <a:gd name="connsiteY7" fmla="*/ 31846 h 1749941"/>
                <a:gd name="connsiteX8" fmla="*/ 1672276 w 1672276"/>
                <a:gd name="connsiteY8" fmla="*/ 0 h 1749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2276" h="1749941">
                  <a:moveTo>
                    <a:pt x="1672276" y="0"/>
                  </a:moveTo>
                  <a:lnTo>
                    <a:pt x="1672276" y="360064"/>
                  </a:lnTo>
                  <a:lnTo>
                    <a:pt x="1499187" y="443445"/>
                  </a:lnTo>
                  <a:cubicBezTo>
                    <a:pt x="1000365" y="714422"/>
                    <a:pt x="603485" y="1149276"/>
                    <a:pt x="380805" y="1675750"/>
                  </a:cubicBezTo>
                  <a:lnTo>
                    <a:pt x="353651" y="1749941"/>
                  </a:lnTo>
                  <a:lnTo>
                    <a:pt x="0" y="1749941"/>
                  </a:lnTo>
                  <a:lnTo>
                    <a:pt x="76683" y="1540428"/>
                  </a:lnTo>
                  <a:cubicBezTo>
                    <a:pt x="363578" y="862132"/>
                    <a:pt x="906969" y="318741"/>
                    <a:pt x="1585265" y="31846"/>
                  </a:cubicBezTo>
                  <a:lnTo>
                    <a:pt x="1672276" y="0"/>
                  </a:lnTo>
                  <a:close/>
                </a:path>
              </a:pathLst>
            </a:custGeom>
            <a:solidFill>
              <a:schemeClr val="accent1"/>
            </a:solidFill>
            <a:ln>
              <a:solidFill>
                <a:srgbClr val="4FC2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7D8BC727-13FE-A77F-6F93-3B2178C61FBD}"/>
              </a:ext>
            </a:extLst>
          </p:cNvPr>
          <p:cNvSpPr txBox="1"/>
          <p:nvPr/>
        </p:nvSpPr>
        <p:spPr>
          <a:xfrm>
            <a:off x="3201951" y="1330606"/>
            <a:ext cx="2848335" cy="253916"/>
          </a:xfrm>
          <a:prstGeom prst="rect">
            <a:avLst/>
          </a:prstGeom>
          <a:noFill/>
        </p:spPr>
        <p:txBody>
          <a:bodyPr wrap="square" rtlCol="0">
            <a:spAutoFit/>
          </a:bodyPr>
          <a:lstStyle/>
          <a:p>
            <a:pPr algn="ctr"/>
            <a:r>
              <a:rPr lang="en-GB" sz="1050" spc="300">
                <a:latin typeface="Roboto" panose="02000000000000000000" pitchFamily="2" charset="0"/>
                <a:ea typeface="Roboto" panose="02000000000000000000" pitchFamily="2" charset="0"/>
              </a:rPr>
              <a:t>Turning data into revenue</a:t>
            </a:r>
          </a:p>
        </p:txBody>
      </p:sp>
      <p:cxnSp>
        <p:nvCxnSpPr>
          <p:cNvPr id="26" name="Straight Connector 25">
            <a:extLst>
              <a:ext uri="{FF2B5EF4-FFF2-40B4-BE49-F238E27FC236}">
                <a16:creationId xmlns:a16="http://schemas.microsoft.com/office/drawing/2014/main" id="{517A2AFC-B096-7C8F-3CF6-8E7B92B28456}"/>
              </a:ext>
            </a:extLst>
          </p:cNvPr>
          <p:cNvCxnSpPr>
            <a:cxnSpLocks/>
          </p:cNvCxnSpPr>
          <p:nvPr/>
        </p:nvCxnSpPr>
        <p:spPr>
          <a:xfrm>
            <a:off x="3244520" y="1142789"/>
            <a:ext cx="28407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Imagem 22">
            <a:extLst>
              <a:ext uri="{FF2B5EF4-FFF2-40B4-BE49-F238E27FC236}">
                <a16:creationId xmlns:a16="http://schemas.microsoft.com/office/drawing/2014/main" id="{8471B336-3A81-704F-2270-249083CBD6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09737" y="227983"/>
            <a:ext cx="740549" cy="740549"/>
          </a:xfrm>
          <a:prstGeom prst="rect">
            <a:avLst/>
          </a:prstGeom>
        </p:spPr>
      </p:pic>
      <p:grpSp>
        <p:nvGrpSpPr>
          <p:cNvPr id="28" name="Group 6">
            <a:extLst>
              <a:ext uri="{FF2B5EF4-FFF2-40B4-BE49-F238E27FC236}">
                <a16:creationId xmlns:a16="http://schemas.microsoft.com/office/drawing/2014/main" id="{625D869E-2AA0-05C9-826C-2266EFB84DAB}"/>
              </a:ext>
            </a:extLst>
          </p:cNvPr>
          <p:cNvGrpSpPr/>
          <p:nvPr/>
        </p:nvGrpSpPr>
        <p:grpSpPr>
          <a:xfrm>
            <a:off x="6967476" y="2854109"/>
            <a:ext cx="2184144" cy="2285581"/>
            <a:chOff x="3918797" y="760475"/>
            <a:chExt cx="1672276" cy="1749941"/>
          </a:xfrm>
        </p:grpSpPr>
        <p:grpSp>
          <p:nvGrpSpPr>
            <p:cNvPr id="29" name="Group 7">
              <a:extLst>
                <a:ext uri="{FF2B5EF4-FFF2-40B4-BE49-F238E27FC236}">
                  <a16:creationId xmlns:a16="http://schemas.microsoft.com/office/drawing/2014/main" id="{8E7909A8-3316-531B-D31D-21AAA3E97F79}"/>
                </a:ext>
              </a:extLst>
            </p:cNvPr>
            <p:cNvGrpSpPr/>
            <p:nvPr/>
          </p:nvGrpSpPr>
          <p:grpSpPr>
            <a:xfrm>
              <a:off x="4751579" y="2166684"/>
              <a:ext cx="839494" cy="343732"/>
              <a:chOff x="4751579" y="2166684"/>
              <a:chExt cx="839494" cy="343732"/>
            </a:xfrm>
          </p:grpSpPr>
          <p:sp>
            <p:nvSpPr>
              <p:cNvPr id="35" name="Freeform 129">
                <a:extLst>
                  <a:ext uri="{FF2B5EF4-FFF2-40B4-BE49-F238E27FC236}">
                    <a16:creationId xmlns:a16="http://schemas.microsoft.com/office/drawing/2014/main" id="{5BD6680A-5528-20D4-E810-A9014224BF50}"/>
                  </a:ext>
                </a:extLst>
              </p:cNvPr>
              <p:cNvSpPr/>
              <p:nvPr/>
            </p:nvSpPr>
            <p:spPr>
              <a:xfrm>
                <a:off x="4751579" y="2166684"/>
                <a:ext cx="839494" cy="343732"/>
              </a:xfrm>
              <a:custGeom>
                <a:avLst/>
                <a:gdLst>
                  <a:gd name="connsiteX0" fmla="*/ 839494 w 839494"/>
                  <a:gd name="connsiteY0" fmla="*/ 0 h 343732"/>
                  <a:gd name="connsiteX1" fmla="*/ 839494 w 839494"/>
                  <a:gd name="connsiteY1" fmla="*/ 343732 h 343732"/>
                  <a:gd name="connsiteX2" fmla="*/ 0 w 839494"/>
                  <a:gd name="connsiteY2" fmla="*/ 343732 h 343732"/>
                  <a:gd name="connsiteX3" fmla="*/ 70425 w 839494"/>
                  <a:gd name="connsiteY3" fmla="*/ 279725 h 343732"/>
                  <a:gd name="connsiteX4" fmla="*/ 725771 w 839494"/>
                  <a:gd name="connsiteY4" fmla="*/ 5742 h 343732"/>
                  <a:gd name="connsiteX5" fmla="*/ 839494 w 839494"/>
                  <a:gd name="connsiteY5" fmla="*/ 0 h 34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9494" h="343732">
                    <a:moveTo>
                      <a:pt x="839494" y="0"/>
                    </a:moveTo>
                    <a:lnTo>
                      <a:pt x="839494" y="343732"/>
                    </a:lnTo>
                    <a:lnTo>
                      <a:pt x="0" y="343732"/>
                    </a:lnTo>
                    <a:lnTo>
                      <a:pt x="70425" y="279725"/>
                    </a:lnTo>
                    <a:cubicBezTo>
                      <a:pt x="252311" y="129620"/>
                      <a:pt x="478164" y="30888"/>
                      <a:pt x="725771" y="5742"/>
                    </a:cubicBezTo>
                    <a:lnTo>
                      <a:pt x="839494"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130">
                <a:extLst>
                  <a:ext uri="{FF2B5EF4-FFF2-40B4-BE49-F238E27FC236}">
                    <a16:creationId xmlns:a16="http://schemas.microsoft.com/office/drawing/2014/main" id="{D83CD542-4A7B-CD98-36AF-EF58FB705B41}"/>
                  </a:ext>
                </a:extLst>
              </p:cNvPr>
              <p:cNvSpPr/>
              <p:nvPr/>
            </p:nvSpPr>
            <p:spPr>
              <a:xfrm>
                <a:off x="4751579" y="2227387"/>
                <a:ext cx="477488" cy="283029"/>
              </a:xfrm>
              <a:custGeom>
                <a:avLst/>
                <a:gdLst>
                  <a:gd name="connsiteX0" fmla="*/ 477488 w 477488"/>
                  <a:gd name="connsiteY0" fmla="*/ 0 h 283029"/>
                  <a:gd name="connsiteX1" fmla="*/ 382259 w 477488"/>
                  <a:gd name="connsiteY1" fmla="*/ 112628 h 283029"/>
                  <a:gd name="connsiteX2" fmla="*/ 278388 w 477488"/>
                  <a:gd name="connsiteY2" fmla="*/ 255053 h 283029"/>
                  <a:gd name="connsiteX3" fmla="*/ 261392 w 477488"/>
                  <a:gd name="connsiteY3" fmla="*/ 283029 h 283029"/>
                  <a:gd name="connsiteX4" fmla="*/ 0 w 477488"/>
                  <a:gd name="connsiteY4" fmla="*/ 283029 h 283029"/>
                  <a:gd name="connsiteX5" fmla="*/ 70425 w 477488"/>
                  <a:gd name="connsiteY5" fmla="*/ 219022 h 283029"/>
                  <a:gd name="connsiteX6" fmla="*/ 373453 w 477488"/>
                  <a:gd name="connsiteY6" fmla="*/ 35171 h 28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7488" h="283029">
                    <a:moveTo>
                      <a:pt x="477488" y="0"/>
                    </a:moveTo>
                    <a:lnTo>
                      <a:pt x="382259" y="112628"/>
                    </a:lnTo>
                    <a:cubicBezTo>
                      <a:pt x="345980" y="158793"/>
                      <a:pt x="311328" y="206297"/>
                      <a:pt x="278388" y="255053"/>
                    </a:cubicBezTo>
                    <a:lnTo>
                      <a:pt x="261392" y="283029"/>
                    </a:lnTo>
                    <a:lnTo>
                      <a:pt x="0" y="283029"/>
                    </a:lnTo>
                    <a:lnTo>
                      <a:pt x="70425" y="219022"/>
                    </a:lnTo>
                    <a:cubicBezTo>
                      <a:pt x="161368" y="143970"/>
                      <a:pt x="263303" y="81760"/>
                      <a:pt x="373453" y="35171"/>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8">
              <a:extLst>
                <a:ext uri="{FF2B5EF4-FFF2-40B4-BE49-F238E27FC236}">
                  <a16:creationId xmlns:a16="http://schemas.microsoft.com/office/drawing/2014/main" id="{F5DE98B1-DBF2-E5DF-5F71-BA220ECB387A}"/>
                </a:ext>
              </a:extLst>
            </p:cNvPr>
            <p:cNvGrpSpPr/>
            <p:nvPr/>
          </p:nvGrpSpPr>
          <p:grpSpPr>
            <a:xfrm>
              <a:off x="4072789" y="1410946"/>
              <a:ext cx="1518284" cy="1099470"/>
              <a:chOff x="4072789" y="1410946"/>
              <a:chExt cx="1518284" cy="1099470"/>
            </a:xfrm>
          </p:grpSpPr>
          <p:sp>
            <p:nvSpPr>
              <p:cNvPr id="33" name="Freeform 127">
                <a:extLst>
                  <a:ext uri="{FF2B5EF4-FFF2-40B4-BE49-F238E27FC236}">
                    <a16:creationId xmlns:a16="http://schemas.microsoft.com/office/drawing/2014/main" id="{1DACD893-A0C6-90D5-47A5-826B20962399}"/>
                  </a:ext>
                </a:extLst>
              </p:cNvPr>
              <p:cNvSpPr/>
              <p:nvPr/>
            </p:nvSpPr>
            <p:spPr>
              <a:xfrm>
                <a:off x="4072789" y="1410946"/>
                <a:ext cx="1518284" cy="1099470"/>
              </a:xfrm>
              <a:custGeom>
                <a:avLst/>
                <a:gdLst>
                  <a:gd name="connsiteX0" fmla="*/ 1518284 w 1518284"/>
                  <a:gd name="connsiteY0" fmla="*/ 0 h 1099470"/>
                  <a:gd name="connsiteX1" fmla="*/ 1518284 w 1518284"/>
                  <a:gd name="connsiteY1" fmla="*/ 422660 h 1099470"/>
                  <a:gd name="connsiteX2" fmla="*/ 1383835 w 1518284"/>
                  <a:gd name="connsiteY2" fmla="*/ 439304 h 1099470"/>
                  <a:gd name="connsiteX3" fmla="*/ 295302 w 1518284"/>
                  <a:gd name="connsiteY3" fmla="*/ 1008275 h 1099470"/>
                  <a:gd name="connsiteX4" fmla="*/ 212913 w 1518284"/>
                  <a:gd name="connsiteY4" fmla="*/ 1099470 h 1099470"/>
                  <a:gd name="connsiteX5" fmla="*/ 0 w 1518284"/>
                  <a:gd name="connsiteY5" fmla="*/ 1099470 h 1099470"/>
                  <a:gd name="connsiteX6" fmla="*/ 19219 w 1518284"/>
                  <a:gd name="connsiteY6" fmla="*/ 1057295 h 1099470"/>
                  <a:gd name="connsiteX7" fmla="*/ 1405028 w 1518284"/>
                  <a:gd name="connsiteY7" fmla="*/ 16195 h 1099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18284" h="1099470">
                    <a:moveTo>
                      <a:pt x="1518284" y="0"/>
                    </a:moveTo>
                    <a:lnTo>
                      <a:pt x="1518284" y="422660"/>
                    </a:lnTo>
                    <a:lnTo>
                      <a:pt x="1383835" y="439304"/>
                    </a:lnTo>
                    <a:cubicBezTo>
                      <a:pt x="960368" y="509469"/>
                      <a:pt x="582369" y="714280"/>
                      <a:pt x="295302" y="1008275"/>
                    </a:cubicBezTo>
                    <a:lnTo>
                      <a:pt x="212913" y="1099470"/>
                    </a:lnTo>
                    <a:lnTo>
                      <a:pt x="0" y="1099470"/>
                    </a:lnTo>
                    <a:lnTo>
                      <a:pt x="19219" y="1057295"/>
                    </a:lnTo>
                    <a:cubicBezTo>
                      <a:pt x="291994" y="524738"/>
                      <a:pt x="799400" y="132236"/>
                      <a:pt x="1405028" y="1619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28">
                <a:extLst>
                  <a:ext uri="{FF2B5EF4-FFF2-40B4-BE49-F238E27FC236}">
                    <a16:creationId xmlns:a16="http://schemas.microsoft.com/office/drawing/2014/main" id="{B3DAF967-9867-FE78-73F0-730ED13C5A8F}"/>
                  </a:ext>
                </a:extLst>
              </p:cNvPr>
              <p:cNvSpPr/>
              <p:nvPr/>
            </p:nvSpPr>
            <p:spPr>
              <a:xfrm>
                <a:off x="4072790" y="1651896"/>
                <a:ext cx="801685" cy="858520"/>
              </a:xfrm>
              <a:custGeom>
                <a:avLst/>
                <a:gdLst>
                  <a:gd name="connsiteX0" fmla="*/ 801685 w 801685"/>
                  <a:gd name="connsiteY0" fmla="*/ 0 h 858520"/>
                  <a:gd name="connsiteX1" fmla="*/ 730178 w 801685"/>
                  <a:gd name="connsiteY1" fmla="*/ 72365 h 858520"/>
                  <a:gd name="connsiteX2" fmla="*/ 274540 w 801685"/>
                  <a:gd name="connsiteY2" fmla="*/ 784329 h 858520"/>
                  <a:gd name="connsiteX3" fmla="*/ 270863 w 801685"/>
                  <a:gd name="connsiteY3" fmla="*/ 794377 h 858520"/>
                  <a:gd name="connsiteX4" fmla="*/ 212913 w 801685"/>
                  <a:gd name="connsiteY4" fmla="*/ 858520 h 858520"/>
                  <a:gd name="connsiteX5" fmla="*/ 0 w 801685"/>
                  <a:gd name="connsiteY5" fmla="*/ 858520 h 858520"/>
                  <a:gd name="connsiteX6" fmla="*/ 19219 w 801685"/>
                  <a:gd name="connsiteY6" fmla="*/ 816345 h 858520"/>
                  <a:gd name="connsiteX7" fmla="*/ 772328 w 801685"/>
                  <a:gd name="connsiteY7" fmla="*/ 15230 h 858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1685" h="858520">
                    <a:moveTo>
                      <a:pt x="801685" y="0"/>
                    </a:moveTo>
                    <a:lnTo>
                      <a:pt x="730178" y="72365"/>
                    </a:lnTo>
                    <a:cubicBezTo>
                      <a:pt x="540770" y="280760"/>
                      <a:pt x="385880" y="521092"/>
                      <a:pt x="274540" y="784329"/>
                    </a:cubicBezTo>
                    <a:lnTo>
                      <a:pt x="270863" y="794377"/>
                    </a:lnTo>
                    <a:lnTo>
                      <a:pt x="212913" y="858520"/>
                    </a:lnTo>
                    <a:lnTo>
                      <a:pt x="0" y="858520"/>
                    </a:lnTo>
                    <a:lnTo>
                      <a:pt x="19219" y="816345"/>
                    </a:lnTo>
                    <a:cubicBezTo>
                      <a:pt x="189704" y="483497"/>
                      <a:pt x="451841" y="205358"/>
                      <a:pt x="772328" y="15230"/>
                    </a:cubicBezTo>
                    <a:close/>
                  </a:path>
                </a:pathLst>
              </a:cu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125">
              <a:extLst>
                <a:ext uri="{FF2B5EF4-FFF2-40B4-BE49-F238E27FC236}">
                  <a16:creationId xmlns:a16="http://schemas.microsoft.com/office/drawing/2014/main" id="{CCE4D618-DF11-7A1D-82B8-EC2507BF3AAA}"/>
                </a:ext>
              </a:extLst>
            </p:cNvPr>
            <p:cNvSpPr/>
            <p:nvPr/>
          </p:nvSpPr>
          <p:spPr>
            <a:xfrm>
              <a:off x="4601514" y="1468909"/>
              <a:ext cx="989559" cy="1041507"/>
            </a:xfrm>
            <a:custGeom>
              <a:avLst/>
              <a:gdLst>
                <a:gd name="connsiteX0" fmla="*/ 989559 w 989559"/>
                <a:gd name="connsiteY0" fmla="*/ 0 h 1041507"/>
                <a:gd name="connsiteX1" fmla="*/ 989559 w 989559"/>
                <a:gd name="connsiteY1" fmla="*/ 391762 h 1041507"/>
                <a:gd name="connsiteX2" fmla="*/ 852703 w 989559"/>
                <a:gd name="connsiteY2" fmla="*/ 494102 h 1041507"/>
                <a:gd name="connsiteX3" fmla="*/ 380726 w 989559"/>
                <a:gd name="connsiteY3" fmla="*/ 1013531 h 1041507"/>
                <a:gd name="connsiteX4" fmla="*/ 363730 w 989559"/>
                <a:gd name="connsiteY4" fmla="*/ 1041507 h 1041507"/>
                <a:gd name="connsiteX5" fmla="*/ 0 w 989559"/>
                <a:gd name="connsiteY5" fmla="*/ 1041507 h 1041507"/>
                <a:gd name="connsiteX6" fmla="*/ 36854 w 989559"/>
                <a:gd name="connsiteY6" fmla="*/ 965001 h 1041507"/>
                <a:gd name="connsiteX7" fmla="*/ 819388 w 989559"/>
                <a:gd name="connsiteY7" fmla="*/ 103382 h 1041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9559" h="1041507">
                  <a:moveTo>
                    <a:pt x="989559" y="0"/>
                  </a:moveTo>
                  <a:lnTo>
                    <a:pt x="989559" y="391762"/>
                  </a:lnTo>
                  <a:lnTo>
                    <a:pt x="852703" y="494102"/>
                  </a:lnTo>
                  <a:cubicBezTo>
                    <a:pt x="671651" y="643519"/>
                    <a:pt x="512483" y="818505"/>
                    <a:pt x="380726" y="1013531"/>
                  </a:cubicBezTo>
                  <a:lnTo>
                    <a:pt x="363730" y="1041507"/>
                  </a:lnTo>
                  <a:lnTo>
                    <a:pt x="0" y="1041507"/>
                  </a:lnTo>
                  <a:lnTo>
                    <a:pt x="36854" y="965001"/>
                  </a:lnTo>
                  <a:cubicBezTo>
                    <a:pt x="224969" y="618714"/>
                    <a:pt x="494344" y="322977"/>
                    <a:pt x="819388" y="10338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26">
              <a:extLst>
                <a:ext uri="{FF2B5EF4-FFF2-40B4-BE49-F238E27FC236}">
                  <a16:creationId xmlns:a16="http://schemas.microsoft.com/office/drawing/2014/main" id="{2A47E352-EDD2-6D8E-561A-0B17EDF2A226}"/>
                </a:ext>
              </a:extLst>
            </p:cNvPr>
            <p:cNvSpPr/>
            <p:nvPr/>
          </p:nvSpPr>
          <p:spPr>
            <a:xfrm>
              <a:off x="3918797" y="760475"/>
              <a:ext cx="1672276" cy="1749941"/>
            </a:xfrm>
            <a:custGeom>
              <a:avLst/>
              <a:gdLst>
                <a:gd name="connsiteX0" fmla="*/ 1672276 w 1672276"/>
                <a:gd name="connsiteY0" fmla="*/ 0 h 1749941"/>
                <a:gd name="connsiteX1" fmla="*/ 1672276 w 1672276"/>
                <a:gd name="connsiteY1" fmla="*/ 360064 h 1749941"/>
                <a:gd name="connsiteX2" fmla="*/ 1499187 w 1672276"/>
                <a:gd name="connsiteY2" fmla="*/ 443445 h 1749941"/>
                <a:gd name="connsiteX3" fmla="*/ 380805 w 1672276"/>
                <a:gd name="connsiteY3" fmla="*/ 1675750 h 1749941"/>
                <a:gd name="connsiteX4" fmla="*/ 353651 w 1672276"/>
                <a:gd name="connsiteY4" fmla="*/ 1749941 h 1749941"/>
                <a:gd name="connsiteX5" fmla="*/ 0 w 1672276"/>
                <a:gd name="connsiteY5" fmla="*/ 1749941 h 1749941"/>
                <a:gd name="connsiteX6" fmla="*/ 76683 w 1672276"/>
                <a:gd name="connsiteY6" fmla="*/ 1540428 h 1749941"/>
                <a:gd name="connsiteX7" fmla="*/ 1585265 w 1672276"/>
                <a:gd name="connsiteY7" fmla="*/ 31846 h 1749941"/>
                <a:gd name="connsiteX8" fmla="*/ 1672276 w 1672276"/>
                <a:gd name="connsiteY8" fmla="*/ 0 h 1749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2276" h="1749941">
                  <a:moveTo>
                    <a:pt x="1672276" y="0"/>
                  </a:moveTo>
                  <a:lnTo>
                    <a:pt x="1672276" y="360064"/>
                  </a:lnTo>
                  <a:lnTo>
                    <a:pt x="1499187" y="443445"/>
                  </a:lnTo>
                  <a:cubicBezTo>
                    <a:pt x="1000365" y="714422"/>
                    <a:pt x="603485" y="1149276"/>
                    <a:pt x="380805" y="1675750"/>
                  </a:cubicBezTo>
                  <a:lnTo>
                    <a:pt x="353651" y="1749941"/>
                  </a:lnTo>
                  <a:lnTo>
                    <a:pt x="0" y="1749941"/>
                  </a:lnTo>
                  <a:lnTo>
                    <a:pt x="76683" y="1540428"/>
                  </a:lnTo>
                  <a:cubicBezTo>
                    <a:pt x="363578" y="862132"/>
                    <a:pt x="906969" y="318741"/>
                    <a:pt x="1585265" y="31846"/>
                  </a:cubicBezTo>
                  <a:lnTo>
                    <a:pt x="16722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Imagem 5">
            <a:extLst>
              <a:ext uri="{FF2B5EF4-FFF2-40B4-BE49-F238E27FC236}">
                <a16:creationId xmlns:a16="http://schemas.microsoft.com/office/drawing/2014/main" id="{D6A1EBAD-C523-9509-8888-47D948FA96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6773" y="36531"/>
            <a:ext cx="1239563" cy="618905"/>
          </a:xfrm>
          <a:prstGeom prst="rect">
            <a:avLst/>
          </a:prstGeom>
        </p:spPr>
      </p:pic>
      <p:sp>
        <p:nvSpPr>
          <p:cNvPr id="2" name="CaixaDeTexto 1">
            <a:extLst>
              <a:ext uri="{FF2B5EF4-FFF2-40B4-BE49-F238E27FC236}">
                <a16:creationId xmlns:a16="http://schemas.microsoft.com/office/drawing/2014/main" id="{3D3FC045-A562-EDA2-6752-B799757D222B}"/>
              </a:ext>
            </a:extLst>
          </p:cNvPr>
          <p:cNvSpPr txBox="1"/>
          <p:nvPr/>
        </p:nvSpPr>
        <p:spPr>
          <a:xfrm>
            <a:off x="1066800" y="2280949"/>
            <a:ext cx="7086600" cy="2183931"/>
          </a:xfrm>
          <a:prstGeom prst="rect">
            <a:avLst/>
          </a:prstGeom>
          <a:noFill/>
        </p:spPr>
        <p:txBody>
          <a:bodyPr wrap="square">
            <a:spAutoFit/>
          </a:bodyPr>
          <a:lstStyle/>
          <a:p>
            <a:pPr algn="ctr">
              <a:lnSpc>
                <a:spcPct val="200000"/>
              </a:lnSpc>
            </a:pPr>
            <a:r>
              <a:rPr lang="pt-BR" sz="1400" b="0" i="0">
                <a:solidFill>
                  <a:srgbClr val="172B4D"/>
                </a:solidFill>
                <a:effectLst/>
                <a:latin typeface="Roboto" panose="02000000000000000000" pitchFamily="2" charset="0"/>
                <a:ea typeface="Roboto" panose="02000000000000000000" pitchFamily="2" charset="0"/>
                <a:cs typeface="Roboto" panose="02000000000000000000" pitchFamily="2" charset="0"/>
              </a:rPr>
              <a:t>Diogo Dias Rodrigues Gallina - RM98605 – 2TDSS</a:t>
            </a:r>
          </a:p>
          <a:p>
            <a:pPr algn="ctr">
              <a:lnSpc>
                <a:spcPct val="200000"/>
              </a:lnSpc>
            </a:pPr>
            <a:r>
              <a:rPr lang="pt-BR" sz="1400" b="0" i="0">
                <a:solidFill>
                  <a:srgbClr val="172B4D"/>
                </a:solidFill>
                <a:effectLst/>
                <a:latin typeface="Roboto" panose="02000000000000000000" pitchFamily="2" charset="0"/>
                <a:ea typeface="Roboto" panose="02000000000000000000" pitchFamily="2" charset="0"/>
                <a:cs typeface="Roboto" panose="02000000000000000000" pitchFamily="2" charset="0"/>
              </a:rPr>
              <a:t>João Dubas Leal Kleye Souza - RM76153 – 2TDSS</a:t>
            </a:r>
          </a:p>
          <a:p>
            <a:pPr algn="ctr">
              <a:lnSpc>
                <a:spcPct val="200000"/>
              </a:lnSpc>
            </a:pPr>
            <a:r>
              <a:rPr lang="pt-BR" sz="1400" b="0" i="0">
                <a:solidFill>
                  <a:srgbClr val="172B4D"/>
                </a:solidFill>
                <a:effectLst/>
                <a:latin typeface="Roboto" panose="02000000000000000000" pitchFamily="2" charset="0"/>
                <a:ea typeface="Roboto" panose="02000000000000000000" pitchFamily="2" charset="0"/>
                <a:cs typeface="Roboto" panose="02000000000000000000" pitchFamily="2" charset="0"/>
              </a:rPr>
              <a:t>Pedro Henrique Couto Archilha - RM550450 – 2TDSS</a:t>
            </a:r>
          </a:p>
          <a:p>
            <a:pPr algn="ctr">
              <a:lnSpc>
                <a:spcPct val="200000"/>
              </a:lnSpc>
            </a:pPr>
            <a:r>
              <a:rPr lang="pt-BR" sz="1400" b="0" i="0">
                <a:solidFill>
                  <a:srgbClr val="172B4D"/>
                </a:solidFill>
                <a:effectLst/>
                <a:latin typeface="Roboto" panose="02000000000000000000" pitchFamily="2" charset="0"/>
                <a:ea typeface="Roboto" panose="02000000000000000000" pitchFamily="2" charset="0"/>
                <a:cs typeface="Roboto" panose="02000000000000000000" pitchFamily="2" charset="0"/>
              </a:rPr>
              <a:t>Pedro Henrique Lourenço Rodrigues - RM98402 – 2TDSS</a:t>
            </a:r>
          </a:p>
          <a:p>
            <a:pPr algn="ctr">
              <a:lnSpc>
                <a:spcPct val="200000"/>
              </a:lnSpc>
            </a:pPr>
            <a:r>
              <a:rPr lang="pt-BR" sz="1400" b="0" i="0">
                <a:solidFill>
                  <a:srgbClr val="172B4D"/>
                </a:solidFill>
                <a:effectLst/>
                <a:latin typeface="Roboto" panose="02000000000000000000" pitchFamily="2" charset="0"/>
                <a:ea typeface="Roboto" panose="02000000000000000000" pitchFamily="2" charset="0"/>
                <a:cs typeface="Roboto" panose="02000000000000000000" pitchFamily="2" charset="0"/>
              </a:rPr>
              <a:t>Rafael Klanfer Nunes - RM99791 – 2TDSA</a:t>
            </a:r>
          </a:p>
        </p:txBody>
      </p:sp>
    </p:spTree>
    <p:extLst>
      <p:ext uri="{BB962C8B-B14F-4D97-AF65-F5344CB8AC3E}">
        <p14:creationId xmlns:p14="http://schemas.microsoft.com/office/powerpoint/2010/main" val="3156616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Oval 3">
            <a:extLst>
              <a:ext uri="{FF2B5EF4-FFF2-40B4-BE49-F238E27FC236}">
                <a16:creationId xmlns:a16="http://schemas.microsoft.com/office/drawing/2014/main" id="{3FADFFD2-A05F-4F71-5140-C9E5A923C26C}"/>
              </a:ext>
            </a:extLst>
          </p:cNvPr>
          <p:cNvSpPr/>
          <p:nvPr/>
        </p:nvSpPr>
        <p:spPr>
          <a:xfrm>
            <a:off x="2814903" y="991359"/>
            <a:ext cx="3314700" cy="33147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pt-BR" noProof="1">
              <a:ln w="0"/>
              <a:solidFill>
                <a:schemeClr val="tx1"/>
              </a:solidFill>
              <a:effectLst>
                <a:outerShdw blurRad="38100" dist="19050" dir="2700000" algn="tl" rotWithShape="0">
                  <a:schemeClr val="dk1">
                    <a:alpha val="40000"/>
                  </a:schemeClr>
                </a:outerShdw>
              </a:effectLst>
            </a:endParaRPr>
          </a:p>
        </p:txBody>
      </p:sp>
      <p:sp>
        <p:nvSpPr>
          <p:cNvPr id="4" name="Oval 3"/>
          <p:cNvSpPr/>
          <p:nvPr/>
        </p:nvSpPr>
        <p:spPr>
          <a:xfrm>
            <a:off x="2914650" y="1031460"/>
            <a:ext cx="3314700" cy="33147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noProof="1"/>
          </a:p>
        </p:txBody>
      </p:sp>
      <p:sp>
        <p:nvSpPr>
          <p:cNvPr id="5" name="Oval 4"/>
          <p:cNvSpPr/>
          <p:nvPr/>
        </p:nvSpPr>
        <p:spPr>
          <a:xfrm flipH="1">
            <a:off x="5271796" y="1130634"/>
            <a:ext cx="640707" cy="577154"/>
          </a:xfrm>
          <a:prstGeom prst="ellipse">
            <a:avLst/>
          </a:prstGeom>
          <a:solidFill>
            <a:schemeClr val="accent1"/>
          </a:solidFill>
          <a:ln w="28575">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noProof="1"/>
          </a:p>
        </p:txBody>
      </p:sp>
      <p:sp>
        <p:nvSpPr>
          <p:cNvPr id="6" name="Oval 5"/>
          <p:cNvSpPr/>
          <p:nvPr/>
        </p:nvSpPr>
        <p:spPr>
          <a:xfrm flipH="1">
            <a:off x="5783904" y="2332971"/>
            <a:ext cx="640707" cy="577154"/>
          </a:xfrm>
          <a:prstGeom prst="ellipse">
            <a:avLst/>
          </a:prstGeom>
          <a:solidFill>
            <a:schemeClr val="accent6"/>
          </a:solidFill>
          <a:ln w="28575">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noProof="1"/>
          </a:p>
        </p:txBody>
      </p:sp>
      <p:sp>
        <p:nvSpPr>
          <p:cNvPr id="7" name="Oval 6"/>
          <p:cNvSpPr/>
          <p:nvPr/>
        </p:nvSpPr>
        <p:spPr>
          <a:xfrm flipH="1">
            <a:off x="5257800" y="3538156"/>
            <a:ext cx="582983" cy="577154"/>
          </a:xfrm>
          <a:prstGeom prst="ellipse">
            <a:avLst/>
          </a:prstGeom>
          <a:solidFill>
            <a:schemeClr val="accent5"/>
          </a:solidFill>
          <a:ln w="28575">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noProof="1"/>
          </a:p>
        </p:txBody>
      </p:sp>
      <p:sp>
        <p:nvSpPr>
          <p:cNvPr id="8" name="Oval 7"/>
          <p:cNvSpPr/>
          <p:nvPr/>
        </p:nvSpPr>
        <p:spPr>
          <a:xfrm flipH="1">
            <a:off x="3105698" y="1142047"/>
            <a:ext cx="571782" cy="554256"/>
          </a:xfrm>
          <a:prstGeom prst="ellipse">
            <a:avLst/>
          </a:prstGeom>
          <a:solidFill>
            <a:schemeClr val="accent2"/>
          </a:solidFill>
          <a:ln w="285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noProof="1"/>
          </a:p>
        </p:txBody>
      </p:sp>
      <p:sp>
        <p:nvSpPr>
          <p:cNvPr id="9" name="Oval 8"/>
          <p:cNvSpPr/>
          <p:nvPr/>
        </p:nvSpPr>
        <p:spPr>
          <a:xfrm flipH="1">
            <a:off x="2597801" y="2417682"/>
            <a:ext cx="567021" cy="554256"/>
          </a:xfrm>
          <a:prstGeom prst="ellipse">
            <a:avLst/>
          </a:prstGeom>
          <a:solidFill>
            <a:schemeClr val="accent3"/>
          </a:solidFill>
          <a:ln w="285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noProof="1"/>
          </a:p>
        </p:txBody>
      </p:sp>
      <p:sp>
        <p:nvSpPr>
          <p:cNvPr id="10" name="Oval 9"/>
          <p:cNvSpPr/>
          <p:nvPr/>
        </p:nvSpPr>
        <p:spPr>
          <a:xfrm flipH="1">
            <a:off x="3195919" y="3669833"/>
            <a:ext cx="582983" cy="577154"/>
          </a:xfrm>
          <a:prstGeom prst="ellipse">
            <a:avLst/>
          </a:prstGeom>
          <a:solidFill>
            <a:schemeClr val="accent4"/>
          </a:solidFill>
          <a:ln w="28575">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noProof="1"/>
          </a:p>
        </p:txBody>
      </p:sp>
      <p:sp>
        <p:nvSpPr>
          <p:cNvPr id="20" name="TextBox 19"/>
          <p:cNvSpPr txBox="1"/>
          <p:nvPr/>
        </p:nvSpPr>
        <p:spPr>
          <a:xfrm>
            <a:off x="1250810" y="1232047"/>
            <a:ext cx="1968555" cy="292388"/>
          </a:xfrm>
          <a:prstGeom prst="rect">
            <a:avLst/>
          </a:prstGeom>
          <a:noFill/>
        </p:spPr>
        <p:txBody>
          <a:bodyPr wrap="square" rtlCol="0">
            <a:spAutoFit/>
          </a:bodyPr>
          <a:lstStyle/>
          <a:p>
            <a:r>
              <a:rPr lang="pt-BR" sz="1300" b="1" noProof="1">
                <a:latin typeface="Roboto" pitchFamily="2" charset="0"/>
                <a:ea typeface="Roboto" pitchFamily="2" charset="0"/>
                <a:cs typeface="Open Sans Condensed" pitchFamily="34" charset="0"/>
              </a:rPr>
              <a:t>Análise de Sentimento</a:t>
            </a:r>
            <a:endParaRPr lang="pt-BR" sz="1300" noProof="1">
              <a:latin typeface="Roboto" pitchFamily="2" charset="0"/>
              <a:ea typeface="Roboto" pitchFamily="2" charset="0"/>
              <a:cs typeface="Open Sans Condensed" pitchFamily="34" charset="0"/>
            </a:endParaRPr>
          </a:p>
        </p:txBody>
      </p:sp>
      <p:sp>
        <p:nvSpPr>
          <p:cNvPr id="22" name="TextBox 21"/>
          <p:cNvSpPr txBox="1"/>
          <p:nvPr/>
        </p:nvSpPr>
        <p:spPr>
          <a:xfrm>
            <a:off x="300431" y="2639266"/>
            <a:ext cx="2292282" cy="292388"/>
          </a:xfrm>
          <a:prstGeom prst="rect">
            <a:avLst/>
          </a:prstGeom>
          <a:noFill/>
        </p:spPr>
        <p:txBody>
          <a:bodyPr wrap="square" rtlCol="0">
            <a:spAutoFit/>
          </a:bodyPr>
          <a:lstStyle/>
          <a:p>
            <a:pPr algn="r"/>
            <a:r>
              <a:rPr lang="pt-BR" sz="1300" b="1" noProof="1">
                <a:latin typeface="Roboto" pitchFamily="2" charset="0"/>
                <a:ea typeface="Roboto" pitchFamily="2" charset="0"/>
                <a:cs typeface="Open Sans Condensed" pitchFamily="34" charset="0"/>
              </a:rPr>
              <a:t>Segmentação por Tópicos</a:t>
            </a:r>
          </a:p>
        </p:txBody>
      </p:sp>
      <p:sp>
        <p:nvSpPr>
          <p:cNvPr id="24" name="TextBox 23"/>
          <p:cNvSpPr txBox="1"/>
          <p:nvPr/>
        </p:nvSpPr>
        <p:spPr>
          <a:xfrm>
            <a:off x="918874" y="3775071"/>
            <a:ext cx="2242028" cy="292388"/>
          </a:xfrm>
          <a:prstGeom prst="rect">
            <a:avLst/>
          </a:prstGeom>
          <a:noFill/>
        </p:spPr>
        <p:txBody>
          <a:bodyPr wrap="square" rtlCol="0">
            <a:spAutoFit/>
          </a:bodyPr>
          <a:lstStyle/>
          <a:p>
            <a:pPr algn="r"/>
            <a:r>
              <a:rPr lang="pt-BR" sz="1300" b="1" noProof="1">
                <a:latin typeface="Roboto" pitchFamily="2" charset="0"/>
                <a:ea typeface="Roboto" pitchFamily="2" charset="0"/>
                <a:cs typeface="Open Sans Condensed" pitchFamily="34" charset="0"/>
              </a:rPr>
              <a:t>Previsão de Vendas</a:t>
            </a:r>
            <a:endParaRPr lang="pt-BR" sz="1300" noProof="1">
              <a:latin typeface="Roboto" pitchFamily="2" charset="0"/>
              <a:ea typeface="Roboto" pitchFamily="2" charset="0"/>
              <a:cs typeface="Open Sans Condensed" pitchFamily="34" charset="0"/>
            </a:endParaRPr>
          </a:p>
        </p:txBody>
      </p:sp>
      <p:sp>
        <p:nvSpPr>
          <p:cNvPr id="26" name="TextBox 25"/>
          <p:cNvSpPr txBox="1"/>
          <p:nvPr/>
        </p:nvSpPr>
        <p:spPr>
          <a:xfrm>
            <a:off x="5903279" y="1227785"/>
            <a:ext cx="2697439" cy="292388"/>
          </a:xfrm>
          <a:prstGeom prst="rect">
            <a:avLst/>
          </a:prstGeom>
          <a:noFill/>
        </p:spPr>
        <p:txBody>
          <a:bodyPr wrap="square" rtlCol="0">
            <a:spAutoFit/>
          </a:bodyPr>
          <a:lstStyle/>
          <a:p>
            <a:r>
              <a:rPr lang="pt-BR" sz="1300" b="1" noProof="1">
                <a:latin typeface="Roboto" pitchFamily="2" charset="0"/>
                <a:ea typeface="Roboto" pitchFamily="2" charset="0"/>
                <a:cs typeface="Open Sans Condensed" pitchFamily="34" charset="0"/>
              </a:rPr>
              <a:t>Monitoramento dos Resultados</a:t>
            </a:r>
            <a:endParaRPr lang="pt-BR" sz="1300" noProof="1">
              <a:latin typeface="Roboto" pitchFamily="2" charset="0"/>
              <a:ea typeface="Roboto" pitchFamily="2" charset="0"/>
              <a:cs typeface="Open Sans Condensed" pitchFamily="34" charset="0"/>
            </a:endParaRPr>
          </a:p>
        </p:txBody>
      </p:sp>
      <p:sp>
        <p:nvSpPr>
          <p:cNvPr id="28" name="TextBox 27"/>
          <p:cNvSpPr txBox="1"/>
          <p:nvPr/>
        </p:nvSpPr>
        <p:spPr>
          <a:xfrm>
            <a:off x="6368844" y="2441991"/>
            <a:ext cx="1936955" cy="292388"/>
          </a:xfrm>
          <a:prstGeom prst="rect">
            <a:avLst/>
          </a:prstGeom>
          <a:noFill/>
        </p:spPr>
        <p:txBody>
          <a:bodyPr wrap="square" rtlCol="0">
            <a:spAutoFit/>
          </a:bodyPr>
          <a:lstStyle/>
          <a:p>
            <a:r>
              <a:rPr lang="pt-BR" sz="1300" b="1" noProof="1">
                <a:latin typeface="Roboto" pitchFamily="2" charset="0"/>
                <a:ea typeface="Roboto" pitchFamily="2" charset="0"/>
                <a:cs typeface="Open Sans Condensed" pitchFamily="34" charset="0"/>
              </a:rPr>
              <a:t>Previsão de Disputas</a:t>
            </a:r>
            <a:endParaRPr lang="pt-BR" sz="1300" noProof="1">
              <a:latin typeface="Roboto" pitchFamily="2" charset="0"/>
              <a:ea typeface="Roboto" pitchFamily="2" charset="0"/>
              <a:cs typeface="Open Sans Condensed" pitchFamily="34" charset="0"/>
            </a:endParaRPr>
          </a:p>
        </p:txBody>
      </p:sp>
      <p:sp>
        <p:nvSpPr>
          <p:cNvPr id="30" name="TextBox 29"/>
          <p:cNvSpPr txBox="1"/>
          <p:nvPr/>
        </p:nvSpPr>
        <p:spPr>
          <a:xfrm>
            <a:off x="5791299" y="3681053"/>
            <a:ext cx="2944876" cy="292388"/>
          </a:xfrm>
          <a:prstGeom prst="rect">
            <a:avLst/>
          </a:prstGeom>
          <a:noFill/>
        </p:spPr>
        <p:txBody>
          <a:bodyPr wrap="square" rtlCol="0">
            <a:spAutoFit/>
          </a:bodyPr>
          <a:lstStyle/>
          <a:p>
            <a:r>
              <a:rPr lang="pt-BR" sz="1300" b="1" noProof="1">
                <a:latin typeface="Roboto" pitchFamily="2" charset="0"/>
                <a:ea typeface="Roboto" pitchFamily="2" charset="0"/>
                <a:cs typeface="Open Sans Condensed" pitchFamily="34" charset="0"/>
              </a:rPr>
              <a:t>Detecção de Anomalias</a:t>
            </a:r>
            <a:endParaRPr lang="pt-BR" sz="1300" noProof="1">
              <a:latin typeface="Roboto" pitchFamily="2" charset="0"/>
              <a:ea typeface="Roboto" pitchFamily="2" charset="0"/>
              <a:cs typeface="Open Sans Condensed" pitchFamily="34" charset="0"/>
            </a:endParaRPr>
          </a:p>
        </p:txBody>
      </p:sp>
      <p:sp>
        <p:nvSpPr>
          <p:cNvPr id="2" name="TextBox 19">
            <a:extLst>
              <a:ext uri="{FF2B5EF4-FFF2-40B4-BE49-F238E27FC236}">
                <a16:creationId xmlns:a16="http://schemas.microsoft.com/office/drawing/2014/main" id="{725453B4-E7BB-4518-0E0E-670D29721825}"/>
              </a:ext>
            </a:extLst>
          </p:cNvPr>
          <p:cNvSpPr txBox="1"/>
          <p:nvPr/>
        </p:nvSpPr>
        <p:spPr>
          <a:xfrm>
            <a:off x="1244241" y="1473067"/>
            <a:ext cx="1736676" cy="338554"/>
          </a:xfrm>
          <a:prstGeom prst="rect">
            <a:avLst/>
          </a:prstGeom>
          <a:noFill/>
        </p:spPr>
        <p:txBody>
          <a:bodyPr wrap="square" rtlCol="0">
            <a:spAutoFit/>
          </a:bodyPr>
          <a:lstStyle/>
          <a:p>
            <a:r>
              <a:rPr lang="pt-BR" sz="800" noProof="1">
                <a:latin typeface="Roboto" pitchFamily="2" charset="0"/>
                <a:ea typeface="Roboto" pitchFamily="2" charset="0"/>
                <a:cs typeface="Open Sans Condensed" pitchFamily="34" charset="0"/>
              </a:rPr>
              <a:t>Melhorar o direcionamento da equipe de atendimento</a:t>
            </a:r>
          </a:p>
        </p:txBody>
      </p:sp>
      <p:sp>
        <p:nvSpPr>
          <p:cNvPr id="11" name="TextBox 19">
            <a:extLst>
              <a:ext uri="{FF2B5EF4-FFF2-40B4-BE49-F238E27FC236}">
                <a16:creationId xmlns:a16="http://schemas.microsoft.com/office/drawing/2014/main" id="{9A9623E5-D3AC-5983-DA3C-7CCD4ACADCFD}"/>
              </a:ext>
            </a:extLst>
          </p:cNvPr>
          <p:cNvSpPr txBox="1"/>
          <p:nvPr/>
        </p:nvSpPr>
        <p:spPr>
          <a:xfrm>
            <a:off x="881793" y="2914353"/>
            <a:ext cx="1678914" cy="461665"/>
          </a:xfrm>
          <a:prstGeom prst="rect">
            <a:avLst/>
          </a:prstGeom>
          <a:noFill/>
        </p:spPr>
        <p:txBody>
          <a:bodyPr wrap="square" rtlCol="0">
            <a:spAutoFit/>
          </a:bodyPr>
          <a:lstStyle/>
          <a:p>
            <a:r>
              <a:rPr lang="pt-BR" sz="800" noProof="1">
                <a:latin typeface="Roboto" pitchFamily="2" charset="0"/>
                <a:ea typeface="Roboto" pitchFamily="2" charset="0"/>
                <a:cs typeface="Open Sans Condensed" pitchFamily="34" charset="0"/>
              </a:rPr>
              <a:t>Categorização das reclamações, ajudando a melhorar a compreensão do consumidor.</a:t>
            </a:r>
          </a:p>
        </p:txBody>
      </p:sp>
      <p:sp>
        <p:nvSpPr>
          <p:cNvPr id="12" name="TextBox 19">
            <a:extLst>
              <a:ext uri="{FF2B5EF4-FFF2-40B4-BE49-F238E27FC236}">
                <a16:creationId xmlns:a16="http://schemas.microsoft.com/office/drawing/2014/main" id="{EA4B4204-A0A1-6E3F-8DAD-57654CFF8E93}"/>
              </a:ext>
            </a:extLst>
          </p:cNvPr>
          <p:cNvSpPr txBox="1"/>
          <p:nvPr/>
        </p:nvSpPr>
        <p:spPr>
          <a:xfrm>
            <a:off x="1161548" y="4044375"/>
            <a:ext cx="2055494" cy="461665"/>
          </a:xfrm>
          <a:prstGeom prst="rect">
            <a:avLst/>
          </a:prstGeom>
          <a:noFill/>
        </p:spPr>
        <p:txBody>
          <a:bodyPr wrap="square" rtlCol="0">
            <a:spAutoFit/>
          </a:bodyPr>
          <a:lstStyle/>
          <a:p>
            <a:r>
              <a:rPr lang="pt-BR" sz="800" noProof="1">
                <a:latin typeface="Roboto" pitchFamily="2" charset="0"/>
                <a:ea typeface="Roboto" pitchFamily="2" charset="0"/>
                <a:cs typeface="Open Sans Condensed" pitchFamily="34" charset="0"/>
              </a:rPr>
              <a:t>A partir da análise das reclamações, identificar oportunidades de venda de produtos ou serviços</a:t>
            </a:r>
          </a:p>
        </p:txBody>
      </p:sp>
      <p:sp>
        <p:nvSpPr>
          <p:cNvPr id="13" name="TextBox 19">
            <a:extLst>
              <a:ext uri="{FF2B5EF4-FFF2-40B4-BE49-F238E27FC236}">
                <a16:creationId xmlns:a16="http://schemas.microsoft.com/office/drawing/2014/main" id="{1CDB5BC3-2C55-D05A-494F-BF3C13025983}"/>
              </a:ext>
            </a:extLst>
          </p:cNvPr>
          <p:cNvSpPr txBox="1"/>
          <p:nvPr/>
        </p:nvSpPr>
        <p:spPr>
          <a:xfrm>
            <a:off x="5914648" y="1483817"/>
            <a:ext cx="2316551" cy="461665"/>
          </a:xfrm>
          <a:prstGeom prst="rect">
            <a:avLst/>
          </a:prstGeom>
          <a:noFill/>
        </p:spPr>
        <p:txBody>
          <a:bodyPr wrap="square" rtlCol="0">
            <a:spAutoFit/>
          </a:bodyPr>
          <a:lstStyle/>
          <a:p>
            <a:r>
              <a:rPr lang="pt-BR" sz="800" noProof="1">
                <a:latin typeface="Roboto" pitchFamily="2" charset="0"/>
                <a:ea typeface="Roboto" pitchFamily="2" charset="0"/>
                <a:cs typeface="Open Sans Condensed" pitchFamily="34" charset="0"/>
              </a:rPr>
              <a:t>Análise de sazonalidade, tendências, bem como a eficácia financeira da solução ao longo do tempo.</a:t>
            </a:r>
          </a:p>
        </p:txBody>
      </p:sp>
      <p:sp>
        <p:nvSpPr>
          <p:cNvPr id="21" name="TextBox 19">
            <a:extLst>
              <a:ext uri="{FF2B5EF4-FFF2-40B4-BE49-F238E27FC236}">
                <a16:creationId xmlns:a16="http://schemas.microsoft.com/office/drawing/2014/main" id="{BCDE533F-1DB9-426D-A220-93561452F358}"/>
              </a:ext>
            </a:extLst>
          </p:cNvPr>
          <p:cNvSpPr txBox="1"/>
          <p:nvPr/>
        </p:nvSpPr>
        <p:spPr>
          <a:xfrm>
            <a:off x="6394028" y="2688810"/>
            <a:ext cx="1527530" cy="461665"/>
          </a:xfrm>
          <a:prstGeom prst="rect">
            <a:avLst/>
          </a:prstGeom>
          <a:noFill/>
        </p:spPr>
        <p:txBody>
          <a:bodyPr wrap="square" rtlCol="0">
            <a:spAutoFit/>
          </a:bodyPr>
          <a:lstStyle/>
          <a:p>
            <a:r>
              <a:rPr lang="pt-BR" sz="800" noProof="1">
                <a:latin typeface="Roboto" pitchFamily="2" charset="0"/>
                <a:ea typeface="Roboto" pitchFamily="2" charset="0"/>
                <a:cs typeface="Open Sans Condensed" pitchFamily="34" charset="0"/>
              </a:rPr>
              <a:t>Prever se uma reclamação será ou não aceita pelo consumidor</a:t>
            </a:r>
          </a:p>
        </p:txBody>
      </p:sp>
      <p:sp>
        <p:nvSpPr>
          <p:cNvPr id="23" name="TextBox 19">
            <a:extLst>
              <a:ext uri="{FF2B5EF4-FFF2-40B4-BE49-F238E27FC236}">
                <a16:creationId xmlns:a16="http://schemas.microsoft.com/office/drawing/2014/main" id="{11BA00D2-334E-6FE8-D30C-4E0E9407C323}"/>
              </a:ext>
            </a:extLst>
          </p:cNvPr>
          <p:cNvSpPr txBox="1"/>
          <p:nvPr/>
        </p:nvSpPr>
        <p:spPr>
          <a:xfrm>
            <a:off x="5792150" y="3921265"/>
            <a:ext cx="2894649" cy="461665"/>
          </a:xfrm>
          <a:prstGeom prst="rect">
            <a:avLst/>
          </a:prstGeom>
          <a:noFill/>
        </p:spPr>
        <p:txBody>
          <a:bodyPr wrap="square" rtlCol="0">
            <a:spAutoFit/>
          </a:bodyPr>
          <a:lstStyle/>
          <a:p>
            <a:r>
              <a:rPr lang="pt-BR" sz="800" noProof="1">
                <a:latin typeface="Roboto" pitchFamily="2" charset="0"/>
                <a:ea typeface="Roboto" pitchFamily="2" charset="0"/>
                <a:cs typeface="Open Sans Condensed" pitchFamily="34" charset="0"/>
              </a:rPr>
              <a:t>Identificar padrões nas reclamações para identificar anomalias, padrões incomuns, de modo a detectar tendências ou fraudes.</a:t>
            </a:r>
          </a:p>
        </p:txBody>
      </p:sp>
      <p:sp>
        <p:nvSpPr>
          <p:cNvPr id="25" name="Freeform 6">
            <a:extLst>
              <a:ext uri="{FF2B5EF4-FFF2-40B4-BE49-F238E27FC236}">
                <a16:creationId xmlns:a16="http://schemas.microsoft.com/office/drawing/2014/main" id="{70B475E5-CD96-E0CF-43E6-F2C538214DEC}"/>
              </a:ext>
            </a:extLst>
          </p:cNvPr>
          <p:cNvSpPr>
            <a:spLocks noEditPoints="1"/>
          </p:cNvSpPr>
          <p:nvPr/>
        </p:nvSpPr>
        <p:spPr bwMode="auto">
          <a:xfrm>
            <a:off x="3200400" y="1243804"/>
            <a:ext cx="391651" cy="334656"/>
          </a:xfrm>
          <a:custGeom>
            <a:avLst/>
            <a:gdLst>
              <a:gd name="T0" fmla="*/ 584 w 1072"/>
              <a:gd name="T1" fmla="*/ 650 h 914"/>
              <a:gd name="T2" fmla="*/ 667 w 1072"/>
              <a:gd name="T3" fmla="*/ 754 h 914"/>
              <a:gd name="T4" fmla="*/ 677 w 1072"/>
              <a:gd name="T5" fmla="*/ 880 h 914"/>
              <a:gd name="T6" fmla="*/ 339 w 1072"/>
              <a:gd name="T7" fmla="*/ 913 h 914"/>
              <a:gd name="T8" fmla="*/ 0 w 1072"/>
              <a:gd name="T9" fmla="*/ 883 h 914"/>
              <a:gd name="T10" fmla="*/ 5 w 1072"/>
              <a:gd name="T11" fmla="*/ 782 h 914"/>
              <a:gd name="T12" fmla="*/ 65 w 1072"/>
              <a:gd name="T13" fmla="*/ 668 h 914"/>
              <a:gd name="T14" fmla="*/ 217 w 1072"/>
              <a:gd name="T15" fmla="*/ 618 h 914"/>
              <a:gd name="T16" fmla="*/ 781 w 1072"/>
              <a:gd name="T17" fmla="*/ 374 h 914"/>
              <a:gd name="T18" fmla="*/ 809 w 1072"/>
              <a:gd name="T19" fmla="*/ 402 h 914"/>
              <a:gd name="T20" fmla="*/ 772 w 1072"/>
              <a:gd name="T21" fmla="*/ 425 h 914"/>
              <a:gd name="T22" fmla="*/ 762 w 1072"/>
              <a:gd name="T23" fmla="*/ 382 h 914"/>
              <a:gd name="T24" fmla="*/ 403 w 1072"/>
              <a:gd name="T25" fmla="*/ 260 h 914"/>
              <a:gd name="T26" fmla="*/ 493 w 1072"/>
              <a:gd name="T27" fmla="*/ 396 h 914"/>
              <a:gd name="T28" fmla="*/ 452 w 1072"/>
              <a:gd name="T29" fmla="*/ 567 h 914"/>
              <a:gd name="T30" fmla="*/ 314 w 1072"/>
              <a:gd name="T31" fmla="*/ 618 h 914"/>
              <a:gd name="T32" fmla="*/ 203 w 1072"/>
              <a:gd name="T33" fmla="*/ 508 h 914"/>
              <a:gd name="T34" fmla="*/ 218 w 1072"/>
              <a:gd name="T35" fmla="*/ 329 h 914"/>
              <a:gd name="T36" fmla="*/ 344 w 1072"/>
              <a:gd name="T37" fmla="*/ 245 h 914"/>
              <a:gd name="T38" fmla="*/ 867 w 1072"/>
              <a:gd name="T39" fmla="*/ 122 h 914"/>
              <a:gd name="T40" fmla="*/ 889 w 1072"/>
              <a:gd name="T41" fmla="*/ 176 h 914"/>
              <a:gd name="T42" fmla="*/ 814 w 1072"/>
              <a:gd name="T43" fmla="*/ 276 h 914"/>
              <a:gd name="T44" fmla="*/ 779 w 1072"/>
              <a:gd name="T45" fmla="*/ 299 h 914"/>
              <a:gd name="T46" fmla="*/ 781 w 1072"/>
              <a:gd name="T47" fmla="*/ 346 h 914"/>
              <a:gd name="T48" fmla="*/ 776 w 1072"/>
              <a:gd name="T49" fmla="*/ 347 h 914"/>
              <a:gd name="T50" fmla="*/ 753 w 1072"/>
              <a:gd name="T51" fmla="*/ 295 h 914"/>
              <a:gd name="T52" fmla="*/ 804 w 1072"/>
              <a:gd name="T53" fmla="*/ 236 h 914"/>
              <a:gd name="T54" fmla="*/ 803 w 1072"/>
              <a:gd name="T55" fmla="*/ 142 h 914"/>
              <a:gd name="T56" fmla="*/ 722 w 1072"/>
              <a:gd name="T57" fmla="*/ 139 h 914"/>
              <a:gd name="T58" fmla="*/ 701 w 1072"/>
              <a:gd name="T59" fmla="*/ 153 h 914"/>
              <a:gd name="T60" fmla="*/ 726 w 1072"/>
              <a:gd name="T61" fmla="*/ 119 h 914"/>
              <a:gd name="T62" fmla="*/ 749 w 1072"/>
              <a:gd name="T63" fmla="*/ 43 h 914"/>
              <a:gd name="T64" fmla="*/ 587 w 1072"/>
              <a:gd name="T65" fmla="*/ 125 h 914"/>
              <a:gd name="T66" fmla="*/ 543 w 1072"/>
              <a:gd name="T67" fmla="*/ 282 h 914"/>
              <a:gd name="T68" fmla="*/ 630 w 1072"/>
              <a:gd name="T69" fmla="*/ 410 h 914"/>
              <a:gd name="T70" fmla="*/ 633 w 1072"/>
              <a:gd name="T71" fmla="*/ 466 h 914"/>
              <a:gd name="T72" fmla="*/ 615 w 1072"/>
              <a:gd name="T73" fmla="*/ 502 h 914"/>
              <a:gd name="T74" fmla="*/ 683 w 1072"/>
              <a:gd name="T75" fmla="*/ 454 h 914"/>
              <a:gd name="T76" fmla="*/ 709 w 1072"/>
              <a:gd name="T77" fmla="*/ 444 h 914"/>
              <a:gd name="T78" fmla="*/ 905 w 1072"/>
              <a:gd name="T79" fmla="*/ 431 h 914"/>
              <a:gd name="T80" fmla="*/ 1026 w 1072"/>
              <a:gd name="T81" fmla="*/ 308 h 914"/>
              <a:gd name="T82" fmla="*/ 1009 w 1072"/>
              <a:gd name="T83" fmla="*/ 153 h 914"/>
              <a:gd name="T84" fmla="*/ 866 w 1072"/>
              <a:gd name="T85" fmla="*/ 50 h 914"/>
              <a:gd name="T86" fmla="*/ 878 w 1072"/>
              <a:gd name="T87" fmla="*/ 12 h 914"/>
              <a:gd name="T88" fmla="*/ 1040 w 1072"/>
              <a:gd name="T89" fmla="*/ 134 h 914"/>
              <a:gd name="T90" fmla="*/ 1062 w 1072"/>
              <a:gd name="T91" fmla="*/ 319 h 914"/>
              <a:gd name="T92" fmla="*/ 950 w 1072"/>
              <a:gd name="T93" fmla="*/ 458 h 914"/>
              <a:gd name="T94" fmla="*/ 750 w 1072"/>
              <a:gd name="T95" fmla="*/ 499 h 914"/>
              <a:gd name="T96" fmla="*/ 664 w 1072"/>
              <a:gd name="T97" fmla="*/ 517 h 914"/>
              <a:gd name="T98" fmla="*/ 562 w 1072"/>
              <a:gd name="T99" fmla="*/ 567 h 914"/>
              <a:gd name="T100" fmla="*/ 523 w 1072"/>
              <a:gd name="T101" fmla="*/ 583 h 914"/>
              <a:gd name="T102" fmla="*/ 555 w 1072"/>
              <a:gd name="T103" fmla="*/ 503 h 914"/>
              <a:gd name="T104" fmla="*/ 556 w 1072"/>
              <a:gd name="T105" fmla="*/ 396 h 914"/>
              <a:gd name="T106" fmla="*/ 506 w 1072"/>
              <a:gd name="T107" fmla="*/ 209 h 914"/>
              <a:gd name="T108" fmla="*/ 618 w 1072"/>
              <a:gd name="T109" fmla="*/ 47 h 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72" h="914">
                <a:moveTo>
                  <a:pt x="459" y="617"/>
                </a:moveTo>
                <a:lnTo>
                  <a:pt x="492" y="621"/>
                </a:lnTo>
                <a:lnTo>
                  <a:pt x="523" y="627"/>
                </a:lnTo>
                <a:lnTo>
                  <a:pt x="555" y="637"/>
                </a:lnTo>
                <a:lnTo>
                  <a:pt x="584" y="650"/>
                </a:lnTo>
                <a:lnTo>
                  <a:pt x="610" y="666"/>
                </a:lnTo>
                <a:lnTo>
                  <a:pt x="632" y="685"/>
                </a:lnTo>
                <a:lnTo>
                  <a:pt x="650" y="707"/>
                </a:lnTo>
                <a:lnTo>
                  <a:pt x="660" y="729"/>
                </a:lnTo>
                <a:lnTo>
                  <a:pt x="667" y="754"/>
                </a:lnTo>
                <a:lnTo>
                  <a:pt x="672" y="780"/>
                </a:lnTo>
                <a:lnTo>
                  <a:pt x="675" y="807"/>
                </a:lnTo>
                <a:lnTo>
                  <a:pt x="677" y="834"/>
                </a:lnTo>
                <a:lnTo>
                  <a:pt x="677" y="858"/>
                </a:lnTo>
                <a:lnTo>
                  <a:pt x="677" y="880"/>
                </a:lnTo>
                <a:lnTo>
                  <a:pt x="677" y="897"/>
                </a:lnTo>
                <a:lnTo>
                  <a:pt x="676" y="908"/>
                </a:lnTo>
                <a:lnTo>
                  <a:pt x="676" y="912"/>
                </a:lnTo>
                <a:lnTo>
                  <a:pt x="339" y="913"/>
                </a:lnTo>
                <a:lnTo>
                  <a:pt x="339" y="913"/>
                </a:lnTo>
                <a:lnTo>
                  <a:pt x="338" y="913"/>
                </a:lnTo>
                <a:lnTo>
                  <a:pt x="1" y="914"/>
                </a:lnTo>
                <a:lnTo>
                  <a:pt x="1" y="911"/>
                </a:lnTo>
                <a:lnTo>
                  <a:pt x="1" y="900"/>
                </a:lnTo>
                <a:lnTo>
                  <a:pt x="0" y="883"/>
                </a:lnTo>
                <a:lnTo>
                  <a:pt x="0" y="861"/>
                </a:lnTo>
                <a:lnTo>
                  <a:pt x="0" y="861"/>
                </a:lnTo>
                <a:lnTo>
                  <a:pt x="0" y="836"/>
                </a:lnTo>
                <a:lnTo>
                  <a:pt x="2" y="810"/>
                </a:lnTo>
                <a:lnTo>
                  <a:pt x="5" y="782"/>
                </a:lnTo>
                <a:lnTo>
                  <a:pt x="10" y="755"/>
                </a:lnTo>
                <a:lnTo>
                  <a:pt x="17" y="730"/>
                </a:lnTo>
                <a:lnTo>
                  <a:pt x="27" y="710"/>
                </a:lnTo>
                <a:lnTo>
                  <a:pt x="44" y="687"/>
                </a:lnTo>
                <a:lnTo>
                  <a:pt x="65" y="668"/>
                </a:lnTo>
                <a:lnTo>
                  <a:pt x="92" y="651"/>
                </a:lnTo>
                <a:lnTo>
                  <a:pt x="121" y="638"/>
                </a:lnTo>
                <a:lnTo>
                  <a:pt x="153" y="628"/>
                </a:lnTo>
                <a:lnTo>
                  <a:pt x="184" y="621"/>
                </a:lnTo>
                <a:lnTo>
                  <a:pt x="217" y="618"/>
                </a:lnTo>
                <a:lnTo>
                  <a:pt x="248" y="618"/>
                </a:lnTo>
                <a:lnTo>
                  <a:pt x="338" y="791"/>
                </a:lnTo>
                <a:lnTo>
                  <a:pt x="428" y="618"/>
                </a:lnTo>
                <a:lnTo>
                  <a:pt x="459" y="617"/>
                </a:lnTo>
                <a:close/>
                <a:moveTo>
                  <a:pt x="781" y="374"/>
                </a:moveTo>
                <a:lnTo>
                  <a:pt x="782" y="374"/>
                </a:lnTo>
                <a:lnTo>
                  <a:pt x="793" y="376"/>
                </a:lnTo>
                <a:lnTo>
                  <a:pt x="802" y="382"/>
                </a:lnTo>
                <a:lnTo>
                  <a:pt x="807" y="391"/>
                </a:lnTo>
                <a:lnTo>
                  <a:pt x="809" y="402"/>
                </a:lnTo>
                <a:lnTo>
                  <a:pt x="807" y="411"/>
                </a:lnTo>
                <a:lnTo>
                  <a:pt x="801" y="419"/>
                </a:lnTo>
                <a:lnTo>
                  <a:pt x="792" y="425"/>
                </a:lnTo>
                <a:lnTo>
                  <a:pt x="781" y="427"/>
                </a:lnTo>
                <a:lnTo>
                  <a:pt x="772" y="425"/>
                </a:lnTo>
                <a:lnTo>
                  <a:pt x="763" y="420"/>
                </a:lnTo>
                <a:lnTo>
                  <a:pt x="757" y="411"/>
                </a:lnTo>
                <a:lnTo>
                  <a:pt x="755" y="402"/>
                </a:lnTo>
                <a:lnTo>
                  <a:pt x="757" y="392"/>
                </a:lnTo>
                <a:lnTo>
                  <a:pt x="762" y="382"/>
                </a:lnTo>
                <a:lnTo>
                  <a:pt x="770" y="376"/>
                </a:lnTo>
                <a:lnTo>
                  <a:pt x="781" y="374"/>
                </a:lnTo>
                <a:close/>
                <a:moveTo>
                  <a:pt x="344" y="245"/>
                </a:moveTo>
                <a:lnTo>
                  <a:pt x="375" y="250"/>
                </a:lnTo>
                <a:lnTo>
                  <a:pt x="403" y="260"/>
                </a:lnTo>
                <a:lnTo>
                  <a:pt x="430" y="278"/>
                </a:lnTo>
                <a:lnTo>
                  <a:pt x="452" y="301"/>
                </a:lnTo>
                <a:lnTo>
                  <a:pt x="470" y="329"/>
                </a:lnTo>
                <a:lnTo>
                  <a:pt x="485" y="360"/>
                </a:lnTo>
                <a:lnTo>
                  <a:pt x="493" y="396"/>
                </a:lnTo>
                <a:lnTo>
                  <a:pt x="497" y="433"/>
                </a:lnTo>
                <a:lnTo>
                  <a:pt x="493" y="472"/>
                </a:lnTo>
                <a:lnTo>
                  <a:pt x="485" y="508"/>
                </a:lnTo>
                <a:lnTo>
                  <a:pt x="470" y="539"/>
                </a:lnTo>
                <a:lnTo>
                  <a:pt x="452" y="567"/>
                </a:lnTo>
                <a:lnTo>
                  <a:pt x="430" y="590"/>
                </a:lnTo>
                <a:lnTo>
                  <a:pt x="403" y="607"/>
                </a:lnTo>
                <a:lnTo>
                  <a:pt x="375" y="618"/>
                </a:lnTo>
                <a:lnTo>
                  <a:pt x="344" y="622"/>
                </a:lnTo>
                <a:lnTo>
                  <a:pt x="314" y="618"/>
                </a:lnTo>
                <a:lnTo>
                  <a:pt x="285" y="607"/>
                </a:lnTo>
                <a:lnTo>
                  <a:pt x="259" y="590"/>
                </a:lnTo>
                <a:lnTo>
                  <a:pt x="236" y="567"/>
                </a:lnTo>
                <a:lnTo>
                  <a:pt x="218" y="539"/>
                </a:lnTo>
                <a:lnTo>
                  <a:pt x="203" y="508"/>
                </a:lnTo>
                <a:lnTo>
                  <a:pt x="195" y="472"/>
                </a:lnTo>
                <a:lnTo>
                  <a:pt x="193" y="433"/>
                </a:lnTo>
                <a:lnTo>
                  <a:pt x="195" y="396"/>
                </a:lnTo>
                <a:lnTo>
                  <a:pt x="203" y="360"/>
                </a:lnTo>
                <a:lnTo>
                  <a:pt x="218" y="329"/>
                </a:lnTo>
                <a:lnTo>
                  <a:pt x="236" y="301"/>
                </a:lnTo>
                <a:lnTo>
                  <a:pt x="259" y="278"/>
                </a:lnTo>
                <a:lnTo>
                  <a:pt x="285" y="260"/>
                </a:lnTo>
                <a:lnTo>
                  <a:pt x="314" y="250"/>
                </a:lnTo>
                <a:lnTo>
                  <a:pt x="344" y="245"/>
                </a:lnTo>
                <a:close/>
                <a:moveTo>
                  <a:pt x="796" y="96"/>
                </a:moveTo>
                <a:lnTo>
                  <a:pt x="819" y="99"/>
                </a:lnTo>
                <a:lnTo>
                  <a:pt x="839" y="103"/>
                </a:lnTo>
                <a:lnTo>
                  <a:pt x="855" y="112"/>
                </a:lnTo>
                <a:lnTo>
                  <a:pt x="867" y="122"/>
                </a:lnTo>
                <a:lnTo>
                  <a:pt x="877" y="134"/>
                </a:lnTo>
                <a:lnTo>
                  <a:pt x="884" y="147"/>
                </a:lnTo>
                <a:lnTo>
                  <a:pt x="888" y="161"/>
                </a:lnTo>
                <a:lnTo>
                  <a:pt x="889" y="175"/>
                </a:lnTo>
                <a:lnTo>
                  <a:pt x="889" y="176"/>
                </a:lnTo>
                <a:lnTo>
                  <a:pt x="885" y="201"/>
                </a:lnTo>
                <a:lnTo>
                  <a:pt x="876" y="224"/>
                </a:lnTo>
                <a:lnTo>
                  <a:pt x="860" y="243"/>
                </a:lnTo>
                <a:lnTo>
                  <a:pt x="839" y="260"/>
                </a:lnTo>
                <a:lnTo>
                  <a:pt x="814" y="276"/>
                </a:lnTo>
                <a:lnTo>
                  <a:pt x="785" y="288"/>
                </a:lnTo>
                <a:lnTo>
                  <a:pt x="782" y="291"/>
                </a:lnTo>
                <a:lnTo>
                  <a:pt x="780" y="293"/>
                </a:lnTo>
                <a:lnTo>
                  <a:pt x="779" y="296"/>
                </a:lnTo>
                <a:lnTo>
                  <a:pt x="779" y="299"/>
                </a:lnTo>
                <a:lnTo>
                  <a:pt x="779" y="313"/>
                </a:lnTo>
                <a:lnTo>
                  <a:pt x="781" y="329"/>
                </a:lnTo>
                <a:lnTo>
                  <a:pt x="782" y="342"/>
                </a:lnTo>
                <a:lnTo>
                  <a:pt x="782" y="344"/>
                </a:lnTo>
                <a:lnTo>
                  <a:pt x="781" y="346"/>
                </a:lnTo>
                <a:lnTo>
                  <a:pt x="780" y="347"/>
                </a:lnTo>
                <a:lnTo>
                  <a:pt x="779" y="348"/>
                </a:lnTo>
                <a:lnTo>
                  <a:pt x="778" y="348"/>
                </a:lnTo>
                <a:lnTo>
                  <a:pt x="776" y="348"/>
                </a:lnTo>
                <a:lnTo>
                  <a:pt x="776" y="347"/>
                </a:lnTo>
                <a:lnTo>
                  <a:pt x="770" y="337"/>
                </a:lnTo>
                <a:lnTo>
                  <a:pt x="763" y="325"/>
                </a:lnTo>
                <a:lnTo>
                  <a:pt x="758" y="310"/>
                </a:lnTo>
                <a:lnTo>
                  <a:pt x="755" y="298"/>
                </a:lnTo>
                <a:lnTo>
                  <a:pt x="753" y="295"/>
                </a:lnTo>
                <a:lnTo>
                  <a:pt x="755" y="290"/>
                </a:lnTo>
                <a:lnTo>
                  <a:pt x="756" y="286"/>
                </a:lnTo>
                <a:lnTo>
                  <a:pt x="759" y="284"/>
                </a:lnTo>
                <a:lnTo>
                  <a:pt x="786" y="260"/>
                </a:lnTo>
                <a:lnTo>
                  <a:pt x="804" y="236"/>
                </a:lnTo>
                <a:lnTo>
                  <a:pt x="814" y="211"/>
                </a:lnTo>
                <a:lnTo>
                  <a:pt x="818" y="183"/>
                </a:lnTo>
                <a:lnTo>
                  <a:pt x="816" y="168"/>
                </a:lnTo>
                <a:lnTo>
                  <a:pt x="812" y="153"/>
                </a:lnTo>
                <a:lnTo>
                  <a:pt x="803" y="142"/>
                </a:lnTo>
                <a:lnTo>
                  <a:pt x="792" y="133"/>
                </a:lnTo>
                <a:lnTo>
                  <a:pt x="779" y="127"/>
                </a:lnTo>
                <a:lnTo>
                  <a:pt x="762" y="124"/>
                </a:lnTo>
                <a:lnTo>
                  <a:pt x="741" y="128"/>
                </a:lnTo>
                <a:lnTo>
                  <a:pt x="722" y="139"/>
                </a:lnTo>
                <a:lnTo>
                  <a:pt x="706" y="155"/>
                </a:lnTo>
                <a:lnTo>
                  <a:pt x="705" y="156"/>
                </a:lnTo>
                <a:lnTo>
                  <a:pt x="704" y="156"/>
                </a:lnTo>
                <a:lnTo>
                  <a:pt x="703" y="156"/>
                </a:lnTo>
                <a:lnTo>
                  <a:pt x="701" y="153"/>
                </a:lnTo>
                <a:lnTo>
                  <a:pt x="700" y="152"/>
                </a:lnTo>
                <a:lnTo>
                  <a:pt x="700" y="150"/>
                </a:lnTo>
                <a:lnTo>
                  <a:pt x="700" y="148"/>
                </a:lnTo>
                <a:lnTo>
                  <a:pt x="710" y="134"/>
                </a:lnTo>
                <a:lnTo>
                  <a:pt x="726" y="119"/>
                </a:lnTo>
                <a:lnTo>
                  <a:pt x="745" y="108"/>
                </a:lnTo>
                <a:lnTo>
                  <a:pt x="769" y="100"/>
                </a:lnTo>
                <a:lnTo>
                  <a:pt x="796" y="96"/>
                </a:lnTo>
                <a:close/>
                <a:moveTo>
                  <a:pt x="789" y="39"/>
                </a:moveTo>
                <a:lnTo>
                  <a:pt x="749" y="43"/>
                </a:lnTo>
                <a:lnTo>
                  <a:pt x="711" y="50"/>
                </a:lnTo>
                <a:lnTo>
                  <a:pt x="675" y="63"/>
                </a:lnTo>
                <a:lnTo>
                  <a:pt x="642" y="80"/>
                </a:lnTo>
                <a:lnTo>
                  <a:pt x="613" y="101"/>
                </a:lnTo>
                <a:lnTo>
                  <a:pt x="587" y="125"/>
                </a:lnTo>
                <a:lnTo>
                  <a:pt x="568" y="153"/>
                </a:lnTo>
                <a:lnTo>
                  <a:pt x="552" y="183"/>
                </a:lnTo>
                <a:lnTo>
                  <a:pt x="543" y="214"/>
                </a:lnTo>
                <a:lnTo>
                  <a:pt x="539" y="248"/>
                </a:lnTo>
                <a:lnTo>
                  <a:pt x="543" y="282"/>
                </a:lnTo>
                <a:lnTo>
                  <a:pt x="554" y="315"/>
                </a:lnTo>
                <a:lnTo>
                  <a:pt x="571" y="347"/>
                </a:lnTo>
                <a:lnTo>
                  <a:pt x="595" y="376"/>
                </a:lnTo>
                <a:lnTo>
                  <a:pt x="624" y="403"/>
                </a:lnTo>
                <a:lnTo>
                  <a:pt x="630" y="410"/>
                </a:lnTo>
                <a:lnTo>
                  <a:pt x="636" y="420"/>
                </a:lnTo>
                <a:lnTo>
                  <a:pt x="638" y="431"/>
                </a:lnTo>
                <a:lnTo>
                  <a:pt x="640" y="441"/>
                </a:lnTo>
                <a:lnTo>
                  <a:pt x="638" y="454"/>
                </a:lnTo>
                <a:lnTo>
                  <a:pt x="633" y="466"/>
                </a:lnTo>
                <a:lnTo>
                  <a:pt x="632" y="469"/>
                </a:lnTo>
                <a:lnTo>
                  <a:pt x="629" y="475"/>
                </a:lnTo>
                <a:lnTo>
                  <a:pt x="625" y="484"/>
                </a:lnTo>
                <a:lnTo>
                  <a:pt x="620" y="493"/>
                </a:lnTo>
                <a:lnTo>
                  <a:pt x="615" y="502"/>
                </a:lnTo>
                <a:lnTo>
                  <a:pt x="631" y="491"/>
                </a:lnTo>
                <a:lnTo>
                  <a:pt x="647" y="480"/>
                </a:lnTo>
                <a:lnTo>
                  <a:pt x="661" y="470"/>
                </a:lnTo>
                <a:lnTo>
                  <a:pt x="673" y="461"/>
                </a:lnTo>
                <a:lnTo>
                  <a:pt x="683" y="454"/>
                </a:lnTo>
                <a:lnTo>
                  <a:pt x="689" y="449"/>
                </a:lnTo>
                <a:lnTo>
                  <a:pt x="692" y="448"/>
                </a:lnTo>
                <a:lnTo>
                  <a:pt x="696" y="446"/>
                </a:lnTo>
                <a:lnTo>
                  <a:pt x="703" y="444"/>
                </a:lnTo>
                <a:lnTo>
                  <a:pt x="709" y="444"/>
                </a:lnTo>
                <a:lnTo>
                  <a:pt x="749" y="453"/>
                </a:lnTo>
                <a:lnTo>
                  <a:pt x="789" y="456"/>
                </a:lnTo>
                <a:lnTo>
                  <a:pt x="830" y="454"/>
                </a:lnTo>
                <a:lnTo>
                  <a:pt x="868" y="446"/>
                </a:lnTo>
                <a:lnTo>
                  <a:pt x="905" y="431"/>
                </a:lnTo>
                <a:lnTo>
                  <a:pt x="939" y="413"/>
                </a:lnTo>
                <a:lnTo>
                  <a:pt x="970" y="388"/>
                </a:lnTo>
                <a:lnTo>
                  <a:pt x="993" y="364"/>
                </a:lnTo>
                <a:lnTo>
                  <a:pt x="1013" y="337"/>
                </a:lnTo>
                <a:lnTo>
                  <a:pt x="1026" y="308"/>
                </a:lnTo>
                <a:lnTo>
                  <a:pt x="1034" y="279"/>
                </a:lnTo>
                <a:lnTo>
                  <a:pt x="1038" y="248"/>
                </a:lnTo>
                <a:lnTo>
                  <a:pt x="1034" y="214"/>
                </a:lnTo>
                <a:lnTo>
                  <a:pt x="1025" y="183"/>
                </a:lnTo>
                <a:lnTo>
                  <a:pt x="1009" y="153"/>
                </a:lnTo>
                <a:lnTo>
                  <a:pt x="988" y="125"/>
                </a:lnTo>
                <a:lnTo>
                  <a:pt x="964" y="101"/>
                </a:lnTo>
                <a:lnTo>
                  <a:pt x="934" y="80"/>
                </a:lnTo>
                <a:lnTo>
                  <a:pt x="901" y="63"/>
                </a:lnTo>
                <a:lnTo>
                  <a:pt x="866" y="50"/>
                </a:lnTo>
                <a:lnTo>
                  <a:pt x="829" y="43"/>
                </a:lnTo>
                <a:lnTo>
                  <a:pt x="789" y="39"/>
                </a:lnTo>
                <a:close/>
                <a:moveTo>
                  <a:pt x="787" y="0"/>
                </a:moveTo>
                <a:lnTo>
                  <a:pt x="835" y="2"/>
                </a:lnTo>
                <a:lnTo>
                  <a:pt x="878" y="12"/>
                </a:lnTo>
                <a:lnTo>
                  <a:pt x="919" y="27"/>
                </a:lnTo>
                <a:lnTo>
                  <a:pt x="957" y="47"/>
                </a:lnTo>
                <a:lnTo>
                  <a:pt x="990" y="73"/>
                </a:lnTo>
                <a:lnTo>
                  <a:pt x="1017" y="101"/>
                </a:lnTo>
                <a:lnTo>
                  <a:pt x="1040" y="134"/>
                </a:lnTo>
                <a:lnTo>
                  <a:pt x="1057" y="170"/>
                </a:lnTo>
                <a:lnTo>
                  <a:pt x="1068" y="209"/>
                </a:lnTo>
                <a:lnTo>
                  <a:pt x="1072" y="251"/>
                </a:lnTo>
                <a:lnTo>
                  <a:pt x="1070" y="286"/>
                </a:lnTo>
                <a:lnTo>
                  <a:pt x="1062" y="319"/>
                </a:lnTo>
                <a:lnTo>
                  <a:pt x="1049" y="351"/>
                </a:lnTo>
                <a:lnTo>
                  <a:pt x="1032" y="381"/>
                </a:lnTo>
                <a:lnTo>
                  <a:pt x="1010" y="409"/>
                </a:lnTo>
                <a:lnTo>
                  <a:pt x="984" y="433"/>
                </a:lnTo>
                <a:lnTo>
                  <a:pt x="950" y="458"/>
                </a:lnTo>
                <a:lnTo>
                  <a:pt x="913" y="477"/>
                </a:lnTo>
                <a:lnTo>
                  <a:pt x="873" y="491"/>
                </a:lnTo>
                <a:lnTo>
                  <a:pt x="831" y="499"/>
                </a:lnTo>
                <a:lnTo>
                  <a:pt x="787" y="502"/>
                </a:lnTo>
                <a:lnTo>
                  <a:pt x="750" y="499"/>
                </a:lnTo>
                <a:lnTo>
                  <a:pt x="712" y="493"/>
                </a:lnTo>
                <a:lnTo>
                  <a:pt x="706" y="495"/>
                </a:lnTo>
                <a:lnTo>
                  <a:pt x="695" y="502"/>
                </a:lnTo>
                <a:lnTo>
                  <a:pt x="681" y="509"/>
                </a:lnTo>
                <a:lnTo>
                  <a:pt x="664" y="517"/>
                </a:lnTo>
                <a:lnTo>
                  <a:pt x="643" y="527"/>
                </a:lnTo>
                <a:lnTo>
                  <a:pt x="623" y="538"/>
                </a:lnTo>
                <a:lnTo>
                  <a:pt x="602" y="548"/>
                </a:lnTo>
                <a:lnTo>
                  <a:pt x="581" y="558"/>
                </a:lnTo>
                <a:lnTo>
                  <a:pt x="562" y="567"/>
                </a:lnTo>
                <a:lnTo>
                  <a:pt x="546" y="575"/>
                </a:lnTo>
                <a:lnTo>
                  <a:pt x="533" y="581"/>
                </a:lnTo>
                <a:lnTo>
                  <a:pt x="524" y="586"/>
                </a:lnTo>
                <a:lnTo>
                  <a:pt x="522" y="587"/>
                </a:lnTo>
                <a:lnTo>
                  <a:pt x="523" y="583"/>
                </a:lnTo>
                <a:lnTo>
                  <a:pt x="527" y="575"/>
                </a:lnTo>
                <a:lnTo>
                  <a:pt x="532" y="561"/>
                </a:lnTo>
                <a:lnTo>
                  <a:pt x="539" y="544"/>
                </a:lnTo>
                <a:lnTo>
                  <a:pt x="546" y="525"/>
                </a:lnTo>
                <a:lnTo>
                  <a:pt x="555" y="503"/>
                </a:lnTo>
                <a:lnTo>
                  <a:pt x="563" y="482"/>
                </a:lnTo>
                <a:lnTo>
                  <a:pt x="571" y="461"/>
                </a:lnTo>
                <a:lnTo>
                  <a:pt x="578" y="442"/>
                </a:lnTo>
                <a:lnTo>
                  <a:pt x="584" y="426"/>
                </a:lnTo>
                <a:lnTo>
                  <a:pt x="556" y="396"/>
                </a:lnTo>
                <a:lnTo>
                  <a:pt x="533" y="363"/>
                </a:lnTo>
                <a:lnTo>
                  <a:pt x="517" y="327"/>
                </a:lnTo>
                <a:lnTo>
                  <a:pt x="506" y="290"/>
                </a:lnTo>
                <a:lnTo>
                  <a:pt x="503" y="251"/>
                </a:lnTo>
                <a:lnTo>
                  <a:pt x="506" y="209"/>
                </a:lnTo>
                <a:lnTo>
                  <a:pt x="517" y="170"/>
                </a:lnTo>
                <a:lnTo>
                  <a:pt x="534" y="134"/>
                </a:lnTo>
                <a:lnTo>
                  <a:pt x="557" y="101"/>
                </a:lnTo>
                <a:lnTo>
                  <a:pt x="585" y="73"/>
                </a:lnTo>
                <a:lnTo>
                  <a:pt x="618" y="47"/>
                </a:lnTo>
                <a:lnTo>
                  <a:pt x="655" y="27"/>
                </a:lnTo>
                <a:lnTo>
                  <a:pt x="696" y="12"/>
                </a:lnTo>
                <a:lnTo>
                  <a:pt x="741" y="2"/>
                </a:lnTo>
                <a:lnTo>
                  <a:pt x="78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2">
            <a:extLst>
              <a:ext uri="{FF2B5EF4-FFF2-40B4-BE49-F238E27FC236}">
                <a16:creationId xmlns:a16="http://schemas.microsoft.com/office/drawing/2014/main" id="{F7CA672F-E323-894A-B8C3-CFDE5E771941}"/>
              </a:ext>
            </a:extLst>
          </p:cNvPr>
          <p:cNvSpPr>
            <a:spLocks noEditPoints="1"/>
          </p:cNvSpPr>
          <p:nvPr/>
        </p:nvSpPr>
        <p:spPr bwMode="auto">
          <a:xfrm>
            <a:off x="2714281" y="2527228"/>
            <a:ext cx="323993" cy="323995"/>
          </a:xfrm>
          <a:custGeom>
            <a:avLst/>
            <a:gdLst>
              <a:gd name="T0" fmla="*/ 154 w 295"/>
              <a:gd name="T1" fmla="*/ 53 h 295"/>
              <a:gd name="T2" fmla="*/ 161 w 295"/>
              <a:gd name="T3" fmla="*/ 60 h 295"/>
              <a:gd name="T4" fmla="*/ 161 w 295"/>
              <a:gd name="T5" fmla="*/ 135 h 295"/>
              <a:gd name="T6" fmla="*/ 170 w 295"/>
              <a:gd name="T7" fmla="*/ 143 h 295"/>
              <a:gd name="T8" fmla="*/ 232 w 295"/>
              <a:gd name="T9" fmla="*/ 143 h 295"/>
              <a:gd name="T10" fmla="*/ 239 w 295"/>
              <a:gd name="T11" fmla="*/ 150 h 295"/>
              <a:gd name="T12" fmla="*/ 239 w 295"/>
              <a:gd name="T13" fmla="*/ 161 h 295"/>
              <a:gd name="T14" fmla="*/ 232 w 295"/>
              <a:gd name="T15" fmla="*/ 168 h 295"/>
              <a:gd name="T16" fmla="*/ 170 w 295"/>
              <a:gd name="T17" fmla="*/ 170 h 295"/>
              <a:gd name="T18" fmla="*/ 161 w 295"/>
              <a:gd name="T19" fmla="*/ 178 h 295"/>
              <a:gd name="T20" fmla="*/ 149 w 295"/>
              <a:gd name="T21" fmla="*/ 182 h 295"/>
              <a:gd name="T22" fmla="*/ 133 w 295"/>
              <a:gd name="T23" fmla="*/ 177 h 295"/>
              <a:gd name="T24" fmla="*/ 124 w 295"/>
              <a:gd name="T25" fmla="*/ 164 h 295"/>
              <a:gd name="T26" fmla="*/ 124 w 295"/>
              <a:gd name="T27" fmla="*/ 149 h 295"/>
              <a:gd name="T28" fmla="*/ 129 w 295"/>
              <a:gd name="T29" fmla="*/ 138 h 295"/>
              <a:gd name="T30" fmla="*/ 135 w 295"/>
              <a:gd name="T31" fmla="*/ 65 h 295"/>
              <a:gd name="T32" fmla="*/ 138 w 295"/>
              <a:gd name="T33" fmla="*/ 56 h 295"/>
              <a:gd name="T34" fmla="*/ 149 w 295"/>
              <a:gd name="T35" fmla="*/ 51 h 295"/>
              <a:gd name="T36" fmla="*/ 117 w 295"/>
              <a:gd name="T37" fmla="*/ 35 h 295"/>
              <a:gd name="T38" fmla="*/ 67 w 295"/>
              <a:gd name="T39" fmla="*/ 65 h 295"/>
              <a:gd name="T40" fmla="*/ 35 w 295"/>
              <a:gd name="T41" fmla="*/ 115 h 295"/>
              <a:gd name="T42" fmla="*/ 35 w 295"/>
              <a:gd name="T43" fmla="*/ 178 h 295"/>
              <a:gd name="T44" fmla="*/ 67 w 295"/>
              <a:gd name="T45" fmla="*/ 229 h 295"/>
              <a:gd name="T46" fmla="*/ 117 w 295"/>
              <a:gd name="T47" fmla="*/ 259 h 295"/>
              <a:gd name="T48" fmla="*/ 180 w 295"/>
              <a:gd name="T49" fmla="*/ 259 h 295"/>
              <a:gd name="T50" fmla="*/ 231 w 295"/>
              <a:gd name="T51" fmla="*/ 229 h 295"/>
              <a:gd name="T52" fmla="*/ 260 w 295"/>
              <a:gd name="T53" fmla="*/ 178 h 295"/>
              <a:gd name="T54" fmla="*/ 260 w 295"/>
              <a:gd name="T55" fmla="*/ 115 h 295"/>
              <a:gd name="T56" fmla="*/ 231 w 295"/>
              <a:gd name="T57" fmla="*/ 65 h 295"/>
              <a:gd name="T58" fmla="*/ 180 w 295"/>
              <a:gd name="T59" fmla="*/ 35 h 295"/>
              <a:gd name="T60" fmla="*/ 149 w 295"/>
              <a:gd name="T61" fmla="*/ 0 h 295"/>
              <a:gd name="T62" fmla="*/ 222 w 295"/>
              <a:gd name="T63" fmla="*/ 20 h 295"/>
              <a:gd name="T64" fmla="*/ 276 w 295"/>
              <a:gd name="T65" fmla="*/ 72 h 295"/>
              <a:gd name="T66" fmla="*/ 295 w 295"/>
              <a:gd name="T67" fmla="*/ 147 h 295"/>
              <a:gd name="T68" fmla="*/ 276 w 295"/>
              <a:gd name="T69" fmla="*/ 222 h 295"/>
              <a:gd name="T70" fmla="*/ 222 w 295"/>
              <a:gd name="T71" fmla="*/ 274 h 295"/>
              <a:gd name="T72" fmla="*/ 149 w 295"/>
              <a:gd name="T73" fmla="*/ 295 h 295"/>
              <a:gd name="T74" fmla="*/ 74 w 295"/>
              <a:gd name="T75" fmla="*/ 274 h 295"/>
              <a:gd name="T76" fmla="*/ 21 w 295"/>
              <a:gd name="T77" fmla="*/ 222 h 295"/>
              <a:gd name="T78" fmla="*/ 0 w 295"/>
              <a:gd name="T79" fmla="*/ 147 h 295"/>
              <a:gd name="T80" fmla="*/ 21 w 295"/>
              <a:gd name="T81" fmla="*/ 72 h 295"/>
              <a:gd name="T82" fmla="*/ 74 w 295"/>
              <a:gd name="T83" fmla="*/ 20 h 295"/>
              <a:gd name="T84" fmla="*/ 149 w 295"/>
              <a:gd name="T85" fmla="*/ 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5" h="295">
                <a:moveTo>
                  <a:pt x="149" y="51"/>
                </a:moveTo>
                <a:lnTo>
                  <a:pt x="154" y="53"/>
                </a:lnTo>
                <a:lnTo>
                  <a:pt x="157" y="56"/>
                </a:lnTo>
                <a:lnTo>
                  <a:pt x="161" y="60"/>
                </a:lnTo>
                <a:lnTo>
                  <a:pt x="161" y="65"/>
                </a:lnTo>
                <a:lnTo>
                  <a:pt x="161" y="135"/>
                </a:lnTo>
                <a:lnTo>
                  <a:pt x="166" y="138"/>
                </a:lnTo>
                <a:lnTo>
                  <a:pt x="170" y="143"/>
                </a:lnTo>
                <a:lnTo>
                  <a:pt x="227" y="143"/>
                </a:lnTo>
                <a:lnTo>
                  <a:pt x="232" y="143"/>
                </a:lnTo>
                <a:lnTo>
                  <a:pt x="238" y="147"/>
                </a:lnTo>
                <a:lnTo>
                  <a:pt x="239" y="150"/>
                </a:lnTo>
                <a:lnTo>
                  <a:pt x="241" y="156"/>
                </a:lnTo>
                <a:lnTo>
                  <a:pt x="239" y="161"/>
                </a:lnTo>
                <a:lnTo>
                  <a:pt x="238" y="164"/>
                </a:lnTo>
                <a:lnTo>
                  <a:pt x="232" y="168"/>
                </a:lnTo>
                <a:lnTo>
                  <a:pt x="227" y="170"/>
                </a:lnTo>
                <a:lnTo>
                  <a:pt x="170" y="170"/>
                </a:lnTo>
                <a:lnTo>
                  <a:pt x="166" y="173"/>
                </a:lnTo>
                <a:lnTo>
                  <a:pt x="161" y="178"/>
                </a:lnTo>
                <a:lnTo>
                  <a:pt x="156" y="180"/>
                </a:lnTo>
                <a:lnTo>
                  <a:pt x="149" y="182"/>
                </a:lnTo>
                <a:lnTo>
                  <a:pt x="140" y="180"/>
                </a:lnTo>
                <a:lnTo>
                  <a:pt x="133" y="177"/>
                </a:lnTo>
                <a:lnTo>
                  <a:pt x="128" y="171"/>
                </a:lnTo>
                <a:lnTo>
                  <a:pt x="124" y="164"/>
                </a:lnTo>
                <a:lnTo>
                  <a:pt x="122" y="156"/>
                </a:lnTo>
                <a:lnTo>
                  <a:pt x="124" y="149"/>
                </a:lnTo>
                <a:lnTo>
                  <a:pt x="126" y="143"/>
                </a:lnTo>
                <a:lnTo>
                  <a:pt x="129" y="138"/>
                </a:lnTo>
                <a:lnTo>
                  <a:pt x="135" y="135"/>
                </a:lnTo>
                <a:lnTo>
                  <a:pt x="135" y="65"/>
                </a:lnTo>
                <a:lnTo>
                  <a:pt x="136" y="60"/>
                </a:lnTo>
                <a:lnTo>
                  <a:pt x="138" y="56"/>
                </a:lnTo>
                <a:lnTo>
                  <a:pt x="143" y="53"/>
                </a:lnTo>
                <a:lnTo>
                  <a:pt x="149" y="51"/>
                </a:lnTo>
                <a:close/>
                <a:moveTo>
                  <a:pt x="149" y="30"/>
                </a:moveTo>
                <a:lnTo>
                  <a:pt x="117" y="35"/>
                </a:lnTo>
                <a:lnTo>
                  <a:pt x="89" y="47"/>
                </a:lnTo>
                <a:lnTo>
                  <a:pt x="67" y="65"/>
                </a:lnTo>
                <a:lnTo>
                  <a:pt x="47" y="88"/>
                </a:lnTo>
                <a:lnTo>
                  <a:pt x="35" y="115"/>
                </a:lnTo>
                <a:lnTo>
                  <a:pt x="32" y="147"/>
                </a:lnTo>
                <a:lnTo>
                  <a:pt x="35" y="178"/>
                </a:lnTo>
                <a:lnTo>
                  <a:pt x="47" y="206"/>
                </a:lnTo>
                <a:lnTo>
                  <a:pt x="67" y="229"/>
                </a:lnTo>
                <a:lnTo>
                  <a:pt x="89" y="248"/>
                </a:lnTo>
                <a:lnTo>
                  <a:pt x="117" y="259"/>
                </a:lnTo>
                <a:lnTo>
                  <a:pt x="149" y="264"/>
                </a:lnTo>
                <a:lnTo>
                  <a:pt x="180" y="259"/>
                </a:lnTo>
                <a:lnTo>
                  <a:pt x="206" y="248"/>
                </a:lnTo>
                <a:lnTo>
                  <a:pt x="231" y="229"/>
                </a:lnTo>
                <a:lnTo>
                  <a:pt x="248" y="206"/>
                </a:lnTo>
                <a:lnTo>
                  <a:pt x="260" y="178"/>
                </a:lnTo>
                <a:lnTo>
                  <a:pt x="266" y="147"/>
                </a:lnTo>
                <a:lnTo>
                  <a:pt x="260" y="115"/>
                </a:lnTo>
                <a:lnTo>
                  <a:pt x="248" y="88"/>
                </a:lnTo>
                <a:lnTo>
                  <a:pt x="231" y="65"/>
                </a:lnTo>
                <a:lnTo>
                  <a:pt x="206" y="47"/>
                </a:lnTo>
                <a:lnTo>
                  <a:pt x="180" y="35"/>
                </a:lnTo>
                <a:lnTo>
                  <a:pt x="149" y="30"/>
                </a:lnTo>
                <a:close/>
                <a:moveTo>
                  <a:pt x="149" y="0"/>
                </a:moveTo>
                <a:lnTo>
                  <a:pt x="187" y="6"/>
                </a:lnTo>
                <a:lnTo>
                  <a:pt x="222" y="20"/>
                </a:lnTo>
                <a:lnTo>
                  <a:pt x="253" y="42"/>
                </a:lnTo>
                <a:lnTo>
                  <a:pt x="276" y="72"/>
                </a:lnTo>
                <a:lnTo>
                  <a:pt x="290" y="109"/>
                </a:lnTo>
                <a:lnTo>
                  <a:pt x="295" y="147"/>
                </a:lnTo>
                <a:lnTo>
                  <a:pt x="290" y="187"/>
                </a:lnTo>
                <a:lnTo>
                  <a:pt x="276" y="222"/>
                </a:lnTo>
                <a:lnTo>
                  <a:pt x="253" y="252"/>
                </a:lnTo>
                <a:lnTo>
                  <a:pt x="222" y="274"/>
                </a:lnTo>
                <a:lnTo>
                  <a:pt x="187" y="290"/>
                </a:lnTo>
                <a:lnTo>
                  <a:pt x="149" y="295"/>
                </a:lnTo>
                <a:lnTo>
                  <a:pt x="108" y="290"/>
                </a:lnTo>
                <a:lnTo>
                  <a:pt x="74" y="274"/>
                </a:lnTo>
                <a:lnTo>
                  <a:pt x="44" y="252"/>
                </a:lnTo>
                <a:lnTo>
                  <a:pt x="21" y="222"/>
                </a:lnTo>
                <a:lnTo>
                  <a:pt x="6" y="187"/>
                </a:lnTo>
                <a:lnTo>
                  <a:pt x="0" y="147"/>
                </a:lnTo>
                <a:lnTo>
                  <a:pt x="6" y="109"/>
                </a:lnTo>
                <a:lnTo>
                  <a:pt x="21" y="72"/>
                </a:lnTo>
                <a:lnTo>
                  <a:pt x="44" y="42"/>
                </a:lnTo>
                <a:lnTo>
                  <a:pt x="74" y="20"/>
                </a:lnTo>
                <a:lnTo>
                  <a:pt x="108" y="6"/>
                </a:lnTo>
                <a:lnTo>
                  <a:pt x="149" y="0"/>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9" name="Group 36">
            <a:extLst>
              <a:ext uri="{FF2B5EF4-FFF2-40B4-BE49-F238E27FC236}">
                <a16:creationId xmlns:a16="http://schemas.microsoft.com/office/drawing/2014/main" id="{0BD8A5FA-BF43-6913-FB8A-813414F70C04}"/>
              </a:ext>
            </a:extLst>
          </p:cNvPr>
          <p:cNvGrpSpPr/>
          <p:nvPr/>
        </p:nvGrpSpPr>
        <p:grpSpPr>
          <a:xfrm>
            <a:off x="3331006" y="3799182"/>
            <a:ext cx="301942" cy="318455"/>
            <a:chOff x="5838825" y="1712913"/>
            <a:chExt cx="406400" cy="428625"/>
          </a:xfrm>
          <a:solidFill>
            <a:schemeClr val="bg1"/>
          </a:solidFill>
        </p:grpSpPr>
        <p:sp>
          <p:nvSpPr>
            <p:cNvPr id="31" name="Freeform 215">
              <a:extLst>
                <a:ext uri="{FF2B5EF4-FFF2-40B4-BE49-F238E27FC236}">
                  <a16:creationId xmlns:a16="http://schemas.microsoft.com/office/drawing/2014/main" id="{04C697C4-31F0-0ADC-DB67-84BD7B7A2D23}"/>
                </a:ext>
              </a:extLst>
            </p:cNvPr>
            <p:cNvSpPr>
              <a:spLocks/>
            </p:cNvSpPr>
            <p:nvPr/>
          </p:nvSpPr>
          <p:spPr bwMode="auto">
            <a:xfrm>
              <a:off x="5854700" y="1712913"/>
              <a:ext cx="92075" cy="90488"/>
            </a:xfrm>
            <a:custGeom>
              <a:avLst/>
              <a:gdLst>
                <a:gd name="T0" fmla="*/ 28 w 58"/>
                <a:gd name="T1" fmla="*/ 0 h 57"/>
                <a:gd name="T2" fmla="*/ 44 w 58"/>
                <a:gd name="T3" fmla="*/ 3 h 57"/>
                <a:gd name="T4" fmla="*/ 54 w 58"/>
                <a:gd name="T5" fmla="*/ 14 h 57"/>
                <a:gd name="T6" fmla="*/ 58 w 58"/>
                <a:gd name="T7" fmla="*/ 29 h 57"/>
                <a:gd name="T8" fmla="*/ 54 w 58"/>
                <a:gd name="T9" fmla="*/ 43 h 57"/>
                <a:gd name="T10" fmla="*/ 44 w 58"/>
                <a:gd name="T11" fmla="*/ 54 h 57"/>
                <a:gd name="T12" fmla="*/ 28 w 58"/>
                <a:gd name="T13" fmla="*/ 57 h 57"/>
                <a:gd name="T14" fmla="*/ 14 w 58"/>
                <a:gd name="T15" fmla="*/ 54 h 57"/>
                <a:gd name="T16" fmla="*/ 4 w 58"/>
                <a:gd name="T17" fmla="*/ 43 h 57"/>
                <a:gd name="T18" fmla="*/ 0 w 58"/>
                <a:gd name="T19" fmla="*/ 29 h 57"/>
                <a:gd name="T20" fmla="*/ 4 w 58"/>
                <a:gd name="T21" fmla="*/ 14 h 57"/>
                <a:gd name="T22" fmla="*/ 14 w 58"/>
                <a:gd name="T23" fmla="*/ 3 h 57"/>
                <a:gd name="T24" fmla="*/ 28 w 58"/>
                <a:gd name="T2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57">
                  <a:moveTo>
                    <a:pt x="28" y="0"/>
                  </a:moveTo>
                  <a:lnTo>
                    <a:pt x="44" y="3"/>
                  </a:lnTo>
                  <a:lnTo>
                    <a:pt x="54" y="14"/>
                  </a:lnTo>
                  <a:lnTo>
                    <a:pt x="58" y="29"/>
                  </a:lnTo>
                  <a:lnTo>
                    <a:pt x="54" y="43"/>
                  </a:lnTo>
                  <a:lnTo>
                    <a:pt x="44" y="54"/>
                  </a:lnTo>
                  <a:lnTo>
                    <a:pt x="28" y="57"/>
                  </a:lnTo>
                  <a:lnTo>
                    <a:pt x="14" y="54"/>
                  </a:lnTo>
                  <a:lnTo>
                    <a:pt x="4" y="43"/>
                  </a:lnTo>
                  <a:lnTo>
                    <a:pt x="0" y="29"/>
                  </a:lnTo>
                  <a:lnTo>
                    <a:pt x="4" y="14"/>
                  </a:lnTo>
                  <a:lnTo>
                    <a:pt x="14" y="3"/>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6">
              <a:extLst>
                <a:ext uri="{FF2B5EF4-FFF2-40B4-BE49-F238E27FC236}">
                  <a16:creationId xmlns:a16="http://schemas.microsoft.com/office/drawing/2014/main" id="{BBDD19AA-0118-994D-FE18-90D1116E91C5}"/>
                </a:ext>
              </a:extLst>
            </p:cNvPr>
            <p:cNvSpPr>
              <a:spLocks/>
            </p:cNvSpPr>
            <p:nvPr/>
          </p:nvSpPr>
          <p:spPr bwMode="auto">
            <a:xfrm>
              <a:off x="6137275" y="1712913"/>
              <a:ext cx="92075" cy="90488"/>
            </a:xfrm>
            <a:custGeom>
              <a:avLst/>
              <a:gdLst>
                <a:gd name="T0" fmla="*/ 30 w 58"/>
                <a:gd name="T1" fmla="*/ 0 h 57"/>
                <a:gd name="T2" fmla="*/ 44 w 58"/>
                <a:gd name="T3" fmla="*/ 3 h 57"/>
                <a:gd name="T4" fmla="*/ 54 w 58"/>
                <a:gd name="T5" fmla="*/ 14 h 57"/>
                <a:gd name="T6" fmla="*/ 58 w 58"/>
                <a:gd name="T7" fmla="*/ 29 h 57"/>
                <a:gd name="T8" fmla="*/ 54 w 58"/>
                <a:gd name="T9" fmla="*/ 43 h 57"/>
                <a:gd name="T10" fmla="*/ 44 w 58"/>
                <a:gd name="T11" fmla="*/ 54 h 57"/>
                <a:gd name="T12" fmla="*/ 30 w 58"/>
                <a:gd name="T13" fmla="*/ 57 h 57"/>
                <a:gd name="T14" fmla="*/ 16 w 58"/>
                <a:gd name="T15" fmla="*/ 54 h 57"/>
                <a:gd name="T16" fmla="*/ 5 w 58"/>
                <a:gd name="T17" fmla="*/ 43 h 57"/>
                <a:gd name="T18" fmla="*/ 0 w 58"/>
                <a:gd name="T19" fmla="*/ 29 h 57"/>
                <a:gd name="T20" fmla="*/ 5 w 58"/>
                <a:gd name="T21" fmla="*/ 14 h 57"/>
                <a:gd name="T22" fmla="*/ 16 w 58"/>
                <a:gd name="T23" fmla="*/ 3 h 57"/>
                <a:gd name="T24" fmla="*/ 30 w 58"/>
                <a:gd name="T2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57">
                  <a:moveTo>
                    <a:pt x="30" y="0"/>
                  </a:moveTo>
                  <a:lnTo>
                    <a:pt x="44" y="3"/>
                  </a:lnTo>
                  <a:lnTo>
                    <a:pt x="54" y="14"/>
                  </a:lnTo>
                  <a:lnTo>
                    <a:pt x="58" y="29"/>
                  </a:lnTo>
                  <a:lnTo>
                    <a:pt x="54" y="43"/>
                  </a:lnTo>
                  <a:lnTo>
                    <a:pt x="44" y="54"/>
                  </a:lnTo>
                  <a:lnTo>
                    <a:pt x="30" y="57"/>
                  </a:lnTo>
                  <a:lnTo>
                    <a:pt x="16" y="54"/>
                  </a:lnTo>
                  <a:lnTo>
                    <a:pt x="5" y="43"/>
                  </a:lnTo>
                  <a:lnTo>
                    <a:pt x="0" y="29"/>
                  </a:lnTo>
                  <a:lnTo>
                    <a:pt x="5" y="14"/>
                  </a:lnTo>
                  <a:lnTo>
                    <a:pt x="16"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17">
              <a:extLst>
                <a:ext uri="{FF2B5EF4-FFF2-40B4-BE49-F238E27FC236}">
                  <a16:creationId xmlns:a16="http://schemas.microsoft.com/office/drawing/2014/main" id="{912397A8-A484-8914-6AA8-024B04EDC2FD}"/>
                </a:ext>
              </a:extLst>
            </p:cNvPr>
            <p:cNvSpPr>
              <a:spLocks/>
            </p:cNvSpPr>
            <p:nvPr/>
          </p:nvSpPr>
          <p:spPr bwMode="auto">
            <a:xfrm>
              <a:off x="6137275" y="1955800"/>
              <a:ext cx="92075" cy="88900"/>
            </a:xfrm>
            <a:custGeom>
              <a:avLst/>
              <a:gdLst>
                <a:gd name="T0" fmla="*/ 30 w 58"/>
                <a:gd name="T1" fmla="*/ 0 h 56"/>
                <a:gd name="T2" fmla="*/ 44 w 58"/>
                <a:gd name="T3" fmla="*/ 4 h 56"/>
                <a:gd name="T4" fmla="*/ 54 w 58"/>
                <a:gd name="T5" fmla="*/ 14 h 56"/>
                <a:gd name="T6" fmla="*/ 58 w 58"/>
                <a:gd name="T7" fmla="*/ 28 h 56"/>
                <a:gd name="T8" fmla="*/ 54 w 58"/>
                <a:gd name="T9" fmla="*/ 42 h 56"/>
                <a:gd name="T10" fmla="*/ 44 w 58"/>
                <a:gd name="T11" fmla="*/ 53 h 56"/>
                <a:gd name="T12" fmla="*/ 30 w 58"/>
                <a:gd name="T13" fmla="*/ 56 h 56"/>
                <a:gd name="T14" fmla="*/ 16 w 58"/>
                <a:gd name="T15" fmla="*/ 53 h 56"/>
                <a:gd name="T16" fmla="*/ 5 w 58"/>
                <a:gd name="T17" fmla="*/ 42 h 56"/>
                <a:gd name="T18" fmla="*/ 0 w 58"/>
                <a:gd name="T19" fmla="*/ 28 h 56"/>
                <a:gd name="T20" fmla="*/ 5 w 58"/>
                <a:gd name="T21" fmla="*/ 14 h 56"/>
                <a:gd name="T22" fmla="*/ 16 w 58"/>
                <a:gd name="T23" fmla="*/ 4 h 56"/>
                <a:gd name="T24" fmla="*/ 30 w 58"/>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56">
                  <a:moveTo>
                    <a:pt x="30" y="0"/>
                  </a:moveTo>
                  <a:lnTo>
                    <a:pt x="44" y="4"/>
                  </a:lnTo>
                  <a:lnTo>
                    <a:pt x="54" y="14"/>
                  </a:lnTo>
                  <a:lnTo>
                    <a:pt x="58" y="28"/>
                  </a:lnTo>
                  <a:lnTo>
                    <a:pt x="54" y="42"/>
                  </a:lnTo>
                  <a:lnTo>
                    <a:pt x="44" y="53"/>
                  </a:lnTo>
                  <a:lnTo>
                    <a:pt x="30" y="56"/>
                  </a:lnTo>
                  <a:lnTo>
                    <a:pt x="16" y="53"/>
                  </a:lnTo>
                  <a:lnTo>
                    <a:pt x="5" y="42"/>
                  </a:lnTo>
                  <a:lnTo>
                    <a:pt x="0" y="28"/>
                  </a:lnTo>
                  <a:lnTo>
                    <a:pt x="5" y="14"/>
                  </a:lnTo>
                  <a:lnTo>
                    <a:pt x="16" y="4"/>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18">
              <a:extLst>
                <a:ext uri="{FF2B5EF4-FFF2-40B4-BE49-F238E27FC236}">
                  <a16:creationId xmlns:a16="http://schemas.microsoft.com/office/drawing/2014/main" id="{2586FD7D-D1BC-77A6-AFDB-309068426EE7}"/>
                </a:ext>
              </a:extLst>
            </p:cNvPr>
            <p:cNvSpPr>
              <a:spLocks/>
            </p:cNvSpPr>
            <p:nvPr/>
          </p:nvSpPr>
          <p:spPr bwMode="auto">
            <a:xfrm>
              <a:off x="5854700" y="1955800"/>
              <a:ext cx="92075" cy="88900"/>
            </a:xfrm>
            <a:custGeom>
              <a:avLst/>
              <a:gdLst>
                <a:gd name="T0" fmla="*/ 28 w 58"/>
                <a:gd name="T1" fmla="*/ 0 h 56"/>
                <a:gd name="T2" fmla="*/ 44 w 58"/>
                <a:gd name="T3" fmla="*/ 4 h 56"/>
                <a:gd name="T4" fmla="*/ 54 w 58"/>
                <a:gd name="T5" fmla="*/ 14 h 56"/>
                <a:gd name="T6" fmla="*/ 58 w 58"/>
                <a:gd name="T7" fmla="*/ 28 h 56"/>
                <a:gd name="T8" fmla="*/ 54 w 58"/>
                <a:gd name="T9" fmla="*/ 42 h 56"/>
                <a:gd name="T10" fmla="*/ 44 w 58"/>
                <a:gd name="T11" fmla="*/ 53 h 56"/>
                <a:gd name="T12" fmla="*/ 28 w 58"/>
                <a:gd name="T13" fmla="*/ 56 h 56"/>
                <a:gd name="T14" fmla="*/ 14 w 58"/>
                <a:gd name="T15" fmla="*/ 53 h 56"/>
                <a:gd name="T16" fmla="*/ 4 w 58"/>
                <a:gd name="T17" fmla="*/ 42 h 56"/>
                <a:gd name="T18" fmla="*/ 0 w 58"/>
                <a:gd name="T19" fmla="*/ 28 h 56"/>
                <a:gd name="T20" fmla="*/ 4 w 58"/>
                <a:gd name="T21" fmla="*/ 14 h 56"/>
                <a:gd name="T22" fmla="*/ 14 w 58"/>
                <a:gd name="T23" fmla="*/ 4 h 56"/>
                <a:gd name="T24" fmla="*/ 28 w 58"/>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56">
                  <a:moveTo>
                    <a:pt x="28" y="0"/>
                  </a:moveTo>
                  <a:lnTo>
                    <a:pt x="44" y="4"/>
                  </a:lnTo>
                  <a:lnTo>
                    <a:pt x="54" y="14"/>
                  </a:lnTo>
                  <a:lnTo>
                    <a:pt x="58" y="28"/>
                  </a:lnTo>
                  <a:lnTo>
                    <a:pt x="54" y="42"/>
                  </a:lnTo>
                  <a:lnTo>
                    <a:pt x="44" y="53"/>
                  </a:lnTo>
                  <a:lnTo>
                    <a:pt x="28" y="56"/>
                  </a:lnTo>
                  <a:lnTo>
                    <a:pt x="14" y="53"/>
                  </a:lnTo>
                  <a:lnTo>
                    <a:pt x="4" y="42"/>
                  </a:lnTo>
                  <a:lnTo>
                    <a:pt x="0" y="28"/>
                  </a:lnTo>
                  <a:lnTo>
                    <a:pt x="4" y="14"/>
                  </a:lnTo>
                  <a:lnTo>
                    <a:pt x="14" y="4"/>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219">
              <a:extLst>
                <a:ext uri="{FF2B5EF4-FFF2-40B4-BE49-F238E27FC236}">
                  <a16:creationId xmlns:a16="http://schemas.microsoft.com/office/drawing/2014/main" id="{097C0CCA-A750-1537-E478-5B8383AB1B98}"/>
                </a:ext>
              </a:extLst>
            </p:cNvPr>
            <p:cNvSpPr>
              <a:spLocks/>
            </p:cNvSpPr>
            <p:nvPr/>
          </p:nvSpPr>
          <p:spPr bwMode="auto">
            <a:xfrm>
              <a:off x="5838825" y="1809750"/>
              <a:ext cx="406400" cy="331788"/>
            </a:xfrm>
            <a:custGeom>
              <a:avLst/>
              <a:gdLst>
                <a:gd name="T0" fmla="*/ 38 w 256"/>
                <a:gd name="T1" fmla="*/ 0 h 209"/>
                <a:gd name="T2" fmla="*/ 54 w 256"/>
                <a:gd name="T3" fmla="*/ 1 h 209"/>
                <a:gd name="T4" fmla="*/ 66 w 256"/>
                <a:gd name="T5" fmla="*/ 10 h 209"/>
                <a:gd name="T6" fmla="*/ 75 w 256"/>
                <a:gd name="T7" fmla="*/ 22 h 209"/>
                <a:gd name="T8" fmla="*/ 78 w 256"/>
                <a:gd name="T9" fmla="*/ 36 h 209"/>
                <a:gd name="T10" fmla="*/ 78 w 256"/>
                <a:gd name="T11" fmla="*/ 49 h 209"/>
                <a:gd name="T12" fmla="*/ 101 w 256"/>
                <a:gd name="T13" fmla="*/ 73 h 209"/>
                <a:gd name="T14" fmla="*/ 157 w 256"/>
                <a:gd name="T15" fmla="*/ 73 h 209"/>
                <a:gd name="T16" fmla="*/ 179 w 256"/>
                <a:gd name="T17" fmla="*/ 50 h 209"/>
                <a:gd name="T18" fmla="*/ 179 w 256"/>
                <a:gd name="T19" fmla="*/ 36 h 209"/>
                <a:gd name="T20" fmla="*/ 181 w 256"/>
                <a:gd name="T21" fmla="*/ 22 h 209"/>
                <a:gd name="T22" fmla="*/ 190 w 256"/>
                <a:gd name="T23" fmla="*/ 10 h 209"/>
                <a:gd name="T24" fmla="*/ 202 w 256"/>
                <a:gd name="T25" fmla="*/ 1 h 209"/>
                <a:gd name="T26" fmla="*/ 218 w 256"/>
                <a:gd name="T27" fmla="*/ 0 h 209"/>
                <a:gd name="T28" fmla="*/ 232 w 256"/>
                <a:gd name="T29" fmla="*/ 1 h 209"/>
                <a:gd name="T30" fmla="*/ 246 w 256"/>
                <a:gd name="T31" fmla="*/ 10 h 209"/>
                <a:gd name="T32" fmla="*/ 253 w 256"/>
                <a:gd name="T33" fmla="*/ 22 h 209"/>
                <a:gd name="T34" fmla="*/ 256 w 256"/>
                <a:gd name="T35" fmla="*/ 36 h 209"/>
                <a:gd name="T36" fmla="*/ 256 w 256"/>
                <a:gd name="T37" fmla="*/ 57 h 209"/>
                <a:gd name="T38" fmla="*/ 188 w 256"/>
                <a:gd name="T39" fmla="*/ 57 h 209"/>
                <a:gd name="T40" fmla="*/ 165 w 256"/>
                <a:gd name="T41" fmla="*/ 80 h 209"/>
                <a:gd name="T42" fmla="*/ 165 w 256"/>
                <a:gd name="T43" fmla="*/ 118 h 209"/>
                <a:gd name="T44" fmla="*/ 192 w 256"/>
                <a:gd name="T45" fmla="*/ 162 h 209"/>
                <a:gd name="T46" fmla="*/ 199 w 256"/>
                <a:gd name="T47" fmla="*/ 157 h 209"/>
                <a:gd name="T48" fmla="*/ 207 w 256"/>
                <a:gd name="T49" fmla="*/ 153 h 209"/>
                <a:gd name="T50" fmla="*/ 218 w 256"/>
                <a:gd name="T51" fmla="*/ 152 h 209"/>
                <a:gd name="T52" fmla="*/ 232 w 256"/>
                <a:gd name="T53" fmla="*/ 155 h 209"/>
                <a:gd name="T54" fmla="*/ 246 w 256"/>
                <a:gd name="T55" fmla="*/ 162 h 209"/>
                <a:gd name="T56" fmla="*/ 253 w 256"/>
                <a:gd name="T57" fmla="*/ 174 h 209"/>
                <a:gd name="T58" fmla="*/ 256 w 256"/>
                <a:gd name="T59" fmla="*/ 188 h 209"/>
                <a:gd name="T60" fmla="*/ 256 w 256"/>
                <a:gd name="T61" fmla="*/ 209 h 209"/>
                <a:gd name="T62" fmla="*/ 179 w 256"/>
                <a:gd name="T63" fmla="*/ 209 h 209"/>
                <a:gd name="T64" fmla="*/ 179 w 256"/>
                <a:gd name="T65" fmla="*/ 188 h 209"/>
                <a:gd name="T66" fmla="*/ 179 w 256"/>
                <a:gd name="T67" fmla="*/ 179 h 209"/>
                <a:gd name="T68" fmla="*/ 183 w 256"/>
                <a:gd name="T69" fmla="*/ 173 h 209"/>
                <a:gd name="T70" fmla="*/ 157 w 256"/>
                <a:gd name="T71" fmla="*/ 124 h 209"/>
                <a:gd name="T72" fmla="*/ 101 w 256"/>
                <a:gd name="T73" fmla="*/ 124 h 209"/>
                <a:gd name="T74" fmla="*/ 73 w 256"/>
                <a:gd name="T75" fmla="*/ 173 h 209"/>
                <a:gd name="T76" fmla="*/ 76 w 256"/>
                <a:gd name="T77" fmla="*/ 179 h 209"/>
                <a:gd name="T78" fmla="*/ 78 w 256"/>
                <a:gd name="T79" fmla="*/ 188 h 209"/>
                <a:gd name="T80" fmla="*/ 78 w 256"/>
                <a:gd name="T81" fmla="*/ 209 h 209"/>
                <a:gd name="T82" fmla="*/ 0 w 256"/>
                <a:gd name="T83" fmla="*/ 209 h 209"/>
                <a:gd name="T84" fmla="*/ 0 w 256"/>
                <a:gd name="T85" fmla="*/ 188 h 209"/>
                <a:gd name="T86" fmla="*/ 3 w 256"/>
                <a:gd name="T87" fmla="*/ 174 h 209"/>
                <a:gd name="T88" fmla="*/ 12 w 256"/>
                <a:gd name="T89" fmla="*/ 162 h 209"/>
                <a:gd name="T90" fmla="*/ 24 w 256"/>
                <a:gd name="T91" fmla="*/ 155 h 209"/>
                <a:gd name="T92" fmla="*/ 38 w 256"/>
                <a:gd name="T93" fmla="*/ 152 h 209"/>
                <a:gd name="T94" fmla="*/ 49 w 256"/>
                <a:gd name="T95" fmla="*/ 153 h 209"/>
                <a:gd name="T96" fmla="*/ 57 w 256"/>
                <a:gd name="T97" fmla="*/ 157 h 209"/>
                <a:gd name="T98" fmla="*/ 66 w 256"/>
                <a:gd name="T99" fmla="*/ 162 h 209"/>
                <a:gd name="T100" fmla="*/ 89 w 256"/>
                <a:gd name="T101" fmla="*/ 122 h 209"/>
                <a:gd name="T102" fmla="*/ 89 w 256"/>
                <a:gd name="T103" fmla="*/ 78 h 209"/>
                <a:gd name="T104" fmla="*/ 69 w 256"/>
                <a:gd name="T105" fmla="*/ 57 h 209"/>
                <a:gd name="T106" fmla="*/ 0 w 256"/>
                <a:gd name="T107" fmla="*/ 57 h 209"/>
                <a:gd name="T108" fmla="*/ 0 w 256"/>
                <a:gd name="T109" fmla="*/ 36 h 209"/>
                <a:gd name="T110" fmla="*/ 3 w 256"/>
                <a:gd name="T111" fmla="*/ 22 h 209"/>
                <a:gd name="T112" fmla="*/ 12 w 256"/>
                <a:gd name="T113" fmla="*/ 10 h 209"/>
                <a:gd name="T114" fmla="*/ 24 w 256"/>
                <a:gd name="T115" fmla="*/ 1 h 209"/>
                <a:gd name="T116" fmla="*/ 38 w 256"/>
                <a:gd name="T117"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6" h="209">
                  <a:moveTo>
                    <a:pt x="38" y="0"/>
                  </a:moveTo>
                  <a:lnTo>
                    <a:pt x="54" y="1"/>
                  </a:lnTo>
                  <a:lnTo>
                    <a:pt x="66" y="10"/>
                  </a:lnTo>
                  <a:lnTo>
                    <a:pt x="75" y="22"/>
                  </a:lnTo>
                  <a:lnTo>
                    <a:pt x="78" y="36"/>
                  </a:lnTo>
                  <a:lnTo>
                    <a:pt x="78" y="49"/>
                  </a:lnTo>
                  <a:lnTo>
                    <a:pt x="101" y="73"/>
                  </a:lnTo>
                  <a:lnTo>
                    <a:pt x="157" y="73"/>
                  </a:lnTo>
                  <a:lnTo>
                    <a:pt x="179" y="50"/>
                  </a:lnTo>
                  <a:lnTo>
                    <a:pt x="179" y="36"/>
                  </a:lnTo>
                  <a:lnTo>
                    <a:pt x="181" y="22"/>
                  </a:lnTo>
                  <a:lnTo>
                    <a:pt x="190" y="10"/>
                  </a:lnTo>
                  <a:lnTo>
                    <a:pt x="202" y="1"/>
                  </a:lnTo>
                  <a:lnTo>
                    <a:pt x="218" y="0"/>
                  </a:lnTo>
                  <a:lnTo>
                    <a:pt x="232" y="1"/>
                  </a:lnTo>
                  <a:lnTo>
                    <a:pt x="246" y="10"/>
                  </a:lnTo>
                  <a:lnTo>
                    <a:pt x="253" y="22"/>
                  </a:lnTo>
                  <a:lnTo>
                    <a:pt x="256" y="36"/>
                  </a:lnTo>
                  <a:lnTo>
                    <a:pt x="256" y="57"/>
                  </a:lnTo>
                  <a:lnTo>
                    <a:pt x="188" y="57"/>
                  </a:lnTo>
                  <a:lnTo>
                    <a:pt x="165" y="80"/>
                  </a:lnTo>
                  <a:lnTo>
                    <a:pt x="165" y="118"/>
                  </a:lnTo>
                  <a:lnTo>
                    <a:pt x="192" y="162"/>
                  </a:lnTo>
                  <a:lnTo>
                    <a:pt x="199" y="157"/>
                  </a:lnTo>
                  <a:lnTo>
                    <a:pt x="207" y="153"/>
                  </a:lnTo>
                  <a:lnTo>
                    <a:pt x="218" y="152"/>
                  </a:lnTo>
                  <a:lnTo>
                    <a:pt x="232" y="155"/>
                  </a:lnTo>
                  <a:lnTo>
                    <a:pt x="246" y="162"/>
                  </a:lnTo>
                  <a:lnTo>
                    <a:pt x="253" y="174"/>
                  </a:lnTo>
                  <a:lnTo>
                    <a:pt x="256" y="188"/>
                  </a:lnTo>
                  <a:lnTo>
                    <a:pt x="256" y="209"/>
                  </a:lnTo>
                  <a:lnTo>
                    <a:pt x="179" y="209"/>
                  </a:lnTo>
                  <a:lnTo>
                    <a:pt x="179" y="188"/>
                  </a:lnTo>
                  <a:lnTo>
                    <a:pt x="179" y="179"/>
                  </a:lnTo>
                  <a:lnTo>
                    <a:pt x="183" y="173"/>
                  </a:lnTo>
                  <a:lnTo>
                    <a:pt x="157" y="124"/>
                  </a:lnTo>
                  <a:lnTo>
                    <a:pt x="101" y="124"/>
                  </a:lnTo>
                  <a:lnTo>
                    <a:pt x="73" y="173"/>
                  </a:lnTo>
                  <a:lnTo>
                    <a:pt x="76" y="179"/>
                  </a:lnTo>
                  <a:lnTo>
                    <a:pt x="78" y="188"/>
                  </a:lnTo>
                  <a:lnTo>
                    <a:pt x="78" y="209"/>
                  </a:lnTo>
                  <a:lnTo>
                    <a:pt x="0" y="209"/>
                  </a:lnTo>
                  <a:lnTo>
                    <a:pt x="0" y="188"/>
                  </a:lnTo>
                  <a:lnTo>
                    <a:pt x="3" y="174"/>
                  </a:lnTo>
                  <a:lnTo>
                    <a:pt x="12" y="162"/>
                  </a:lnTo>
                  <a:lnTo>
                    <a:pt x="24" y="155"/>
                  </a:lnTo>
                  <a:lnTo>
                    <a:pt x="38" y="152"/>
                  </a:lnTo>
                  <a:lnTo>
                    <a:pt x="49" y="153"/>
                  </a:lnTo>
                  <a:lnTo>
                    <a:pt x="57" y="157"/>
                  </a:lnTo>
                  <a:lnTo>
                    <a:pt x="66" y="162"/>
                  </a:lnTo>
                  <a:lnTo>
                    <a:pt x="89" y="122"/>
                  </a:lnTo>
                  <a:lnTo>
                    <a:pt x="89" y="78"/>
                  </a:lnTo>
                  <a:lnTo>
                    <a:pt x="69" y="57"/>
                  </a:lnTo>
                  <a:lnTo>
                    <a:pt x="0" y="57"/>
                  </a:lnTo>
                  <a:lnTo>
                    <a:pt x="0" y="36"/>
                  </a:lnTo>
                  <a:lnTo>
                    <a:pt x="3" y="22"/>
                  </a:lnTo>
                  <a:lnTo>
                    <a:pt x="12" y="10"/>
                  </a:lnTo>
                  <a:lnTo>
                    <a:pt x="24"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0" name="Freeform 172">
            <a:extLst>
              <a:ext uri="{FF2B5EF4-FFF2-40B4-BE49-F238E27FC236}">
                <a16:creationId xmlns:a16="http://schemas.microsoft.com/office/drawing/2014/main" id="{0985A26E-BAF4-9D06-14E3-17D1EB2BB250}"/>
              </a:ext>
            </a:extLst>
          </p:cNvPr>
          <p:cNvSpPr>
            <a:spLocks noEditPoints="1"/>
          </p:cNvSpPr>
          <p:nvPr/>
        </p:nvSpPr>
        <p:spPr bwMode="auto">
          <a:xfrm>
            <a:off x="5410200" y="3679410"/>
            <a:ext cx="265333" cy="260663"/>
          </a:xfrm>
          <a:custGeom>
            <a:avLst/>
            <a:gdLst>
              <a:gd name="T0" fmla="*/ 190 w 284"/>
              <a:gd name="T1" fmla="*/ 143 h 279"/>
              <a:gd name="T2" fmla="*/ 192 w 284"/>
              <a:gd name="T3" fmla="*/ 159 h 279"/>
              <a:gd name="T4" fmla="*/ 180 w 284"/>
              <a:gd name="T5" fmla="*/ 167 h 279"/>
              <a:gd name="T6" fmla="*/ 166 w 284"/>
              <a:gd name="T7" fmla="*/ 159 h 279"/>
              <a:gd name="T8" fmla="*/ 169 w 284"/>
              <a:gd name="T9" fmla="*/ 143 h 279"/>
              <a:gd name="T10" fmla="*/ 105 w 284"/>
              <a:gd name="T11" fmla="*/ 140 h 279"/>
              <a:gd name="T12" fmla="*/ 119 w 284"/>
              <a:gd name="T13" fmla="*/ 148 h 279"/>
              <a:gd name="T14" fmla="*/ 115 w 284"/>
              <a:gd name="T15" fmla="*/ 164 h 279"/>
              <a:gd name="T16" fmla="*/ 99 w 284"/>
              <a:gd name="T17" fmla="*/ 167 h 279"/>
              <a:gd name="T18" fmla="*/ 91 w 284"/>
              <a:gd name="T19" fmla="*/ 154 h 279"/>
              <a:gd name="T20" fmla="*/ 99 w 284"/>
              <a:gd name="T21" fmla="*/ 140 h 279"/>
              <a:gd name="T22" fmla="*/ 101 w 284"/>
              <a:gd name="T23" fmla="*/ 82 h 279"/>
              <a:gd name="T24" fmla="*/ 71 w 284"/>
              <a:gd name="T25" fmla="*/ 136 h 279"/>
              <a:gd name="T26" fmla="*/ 54 w 284"/>
              <a:gd name="T27" fmla="*/ 173 h 279"/>
              <a:gd name="T28" fmla="*/ 85 w 284"/>
              <a:gd name="T29" fmla="*/ 208 h 279"/>
              <a:gd name="T30" fmla="*/ 120 w 284"/>
              <a:gd name="T31" fmla="*/ 209 h 279"/>
              <a:gd name="T32" fmla="*/ 139 w 284"/>
              <a:gd name="T33" fmla="*/ 204 h 279"/>
              <a:gd name="T34" fmla="*/ 159 w 284"/>
              <a:gd name="T35" fmla="*/ 211 h 279"/>
              <a:gd name="T36" fmla="*/ 162 w 284"/>
              <a:gd name="T37" fmla="*/ 227 h 279"/>
              <a:gd name="T38" fmla="*/ 146 w 284"/>
              <a:gd name="T39" fmla="*/ 237 h 279"/>
              <a:gd name="T40" fmla="*/ 125 w 284"/>
              <a:gd name="T41" fmla="*/ 236 h 279"/>
              <a:gd name="T42" fmla="*/ 94 w 284"/>
              <a:gd name="T43" fmla="*/ 225 h 279"/>
              <a:gd name="T44" fmla="*/ 108 w 284"/>
              <a:gd name="T45" fmla="*/ 251 h 279"/>
              <a:gd name="T46" fmla="*/ 157 w 284"/>
              <a:gd name="T47" fmla="*/ 260 h 279"/>
              <a:gd name="T48" fmla="*/ 206 w 284"/>
              <a:gd name="T49" fmla="*/ 225 h 279"/>
              <a:gd name="T50" fmla="*/ 232 w 284"/>
              <a:gd name="T51" fmla="*/ 154 h 279"/>
              <a:gd name="T52" fmla="*/ 216 w 284"/>
              <a:gd name="T53" fmla="*/ 126 h 279"/>
              <a:gd name="T54" fmla="*/ 176 w 284"/>
              <a:gd name="T55" fmla="*/ 119 h 279"/>
              <a:gd name="T56" fmla="*/ 169 w 284"/>
              <a:gd name="T57" fmla="*/ 124 h 279"/>
              <a:gd name="T58" fmla="*/ 125 w 284"/>
              <a:gd name="T59" fmla="*/ 106 h 279"/>
              <a:gd name="T60" fmla="*/ 108 w 284"/>
              <a:gd name="T61" fmla="*/ 87 h 279"/>
              <a:gd name="T62" fmla="*/ 103 w 284"/>
              <a:gd name="T63" fmla="*/ 82 h 279"/>
              <a:gd name="T64" fmla="*/ 108 w 284"/>
              <a:gd name="T65" fmla="*/ 17 h 279"/>
              <a:gd name="T66" fmla="*/ 42 w 284"/>
              <a:gd name="T67" fmla="*/ 63 h 279"/>
              <a:gd name="T68" fmla="*/ 38 w 284"/>
              <a:gd name="T69" fmla="*/ 120 h 279"/>
              <a:gd name="T70" fmla="*/ 82 w 284"/>
              <a:gd name="T71" fmla="*/ 44 h 279"/>
              <a:gd name="T72" fmla="*/ 176 w 284"/>
              <a:gd name="T73" fmla="*/ 31 h 279"/>
              <a:gd name="T74" fmla="*/ 239 w 284"/>
              <a:gd name="T75" fmla="*/ 89 h 279"/>
              <a:gd name="T76" fmla="*/ 253 w 284"/>
              <a:gd name="T77" fmla="*/ 89 h 279"/>
              <a:gd name="T78" fmla="*/ 204 w 284"/>
              <a:gd name="T79" fmla="*/ 26 h 279"/>
              <a:gd name="T80" fmla="*/ 143 w 284"/>
              <a:gd name="T81" fmla="*/ 0 h 279"/>
              <a:gd name="T82" fmla="*/ 237 w 284"/>
              <a:gd name="T83" fmla="*/ 31 h 279"/>
              <a:gd name="T84" fmla="*/ 272 w 284"/>
              <a:gd name="T85" fmla="*/ 124 h 279"/>
              <a:gd name="T86" fmla="*/ 284 w 284"/>
              <a:gd name="T87" fmla="*/ 138 h 279"/>
              <a:gd name="T88" fmla="*/ 284 w 284"/>
              <a:gd name="T89" fmla="*/ 181 h 279"/>
              <a:gd name="T90" fmla="*/ 267 w 284"/>
              <a:gd name="T91" fmla="*/ 197 h 279"/>
              <a:gd name="T92" fmla="*/ 227 w 284"/>
              <a:gd name="T93" fmla="*/ 227 h 279"/>
              <a:gd name="T94" fmla="*/ 164 w 284"/>
              <a:gd name="T95" fmla="*/ 276 h 279"/>
              <a:gd name="T96" fmla="*/ 98 w 284"/>
              <a:gd name="T97" fmla="*/ 265 h 279"/>
              <a:gd name="T98" fmla="*/ 43 w 284"/>
              <a:gd name="T99" fmla="*/ 199 h 279"/>
              <a:gd name="T100" fmla="*/ 10 w 284"/>
              <a:gd name="T101" fmla="*/ 194 h 279"/>
              <a:gd name="T102" fmla="*/ 0 w 284"/>
              <a:gd name="T103" fmla="*/ 173 h 279"/>
              <a:gd name="T104" fmla="*/ 3 w 284"/>
              <a:gd name="T105" fmla="*/ 133 h 279"/>
              <a:gd name="T106" fmla="*/ 17 w 284"/>
              <a:gd name="T107" fmla="*/ 87 h 279"/>
              <a:gd name="T108" fmla="*/ 73 w 284"/>
              <a:gd name="T109" fmla="*/ 14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4" h="279">
                <a:moveTo>
                  <a:pt x="180" y="140"/>
                </a:moveTo>
                <a:lnTo>
                  <a:pt x="185" y="140"/>
                </a:lnTo>
                <a:lnTo>
                  <a:pt x="190" y="143"/>
                </a:lnTo>
                <a:lnTo>
                  <a:pt x="192" y="148"/>
                </a:lnTo>
                <a:lnTo>
                  <a:pt x="194" y="154"/>
                </a:lnTo>
                <a:lnTo>
                  <a:pt x="192" y="159"/>
                </a:lnTo>
                <a:lnTo>
                  <a:pt x="190" y="164"/>
                </a:lnTo>
                <a:lnTo>
                  <a:pt x="185" y="167"/>
                </a:lnTo>
                <a:lnTo>
                  <a:pt x="180" y="167"/>
                </a:lnTo>
                <a:lnTo>
                  <a:pt x="173" y="167"/>
                </a:lnTo>
                <a:lnTo>
                  <a:pt x="169" y="164"/>
                </a:lnTo>
                <a:lnTo>
                  <a:pt x="166" y="159"/>
                </a:lnTo>
                <a:lnTo>
                  <a:pt x="164" y="154"/>
                </a:lnTo>
                <a:lnTo>
                  <a:pt x="166" y="148"/>
                </a:lnTo>
                <a:lnTo>
                  <a:pt x="169" y="143"/>
                </a:lnTo>
                <a:lnTo>
                  <a:pt x="173" y="140"/>
                </a:lnTo>
                <a:lnTo>
                  <a:pt x="180" y="140"/>
                </a:lnTo>
                <a:close/>
                <a:moveTo>
                  <a:pt x="105" y="140"/>
                </a:moveTo>
                <a:lnTo>
                  <a:pt x="112" y="140"/>
                </a:lnTo>
                <a:lnTo>
                  <a:pt x="115" y="143"/>
                </a:lnTo>
                <a:lnTo>
                  <a:pt x="119" y="148"/>
                </a:lnTo>
                <a:lnTo>
                  <a:pt x="120" y="154"/>
                </a:lnTo>
                <a:lnTo>
                  <a:pt x="119" y="159"/>
                </a:lnTo>
                <a:lnTo>
                  <a:pt x="115" y="164"/>
                </a:lnTo>
                <a:lnTo>
                  <a:pt x="112" y="167"/>
                </a:lnTo>
                <a:lnTo>
                  <a:pt x="105" y="167"/>
                </a:lnTo>
                <a:lnTo>
                  <a:pt x="99" y="167"/>
                </a:lnTo>
                <a:lnTo>
                  <a:pt x="94" y="164"/>
                </a:lnTo>
                <a:lnTo>
                  <a:pt x="92" y="159"/>
                </a:lnTo>
                <a:lnTo>
                  <a:pt x="91" y="154"/>
                </a:lnTo>
                <a:lnTo>
                  <a:pt x="92" y="148"/>
                </a:lnTo>
                <a:lnTo>
                  <a:pt x="94" y="143"/>
                </a:lnTo>
                <a:lnTo>
                  <a:pt x="99" y="140"/>
                </a:lnTo>
                <a:lnTo>
                  <a:pt x="105" y="140"/>
                </a:lnTo>
                <a:close/>
                <a:moveTo>
                  <a:pt x="103" y="80"/>
                </a:moveTo>
                <a:lnTo>
                  <a:pt x="101" y="82"/>
                </a:lnTo>
                <a:lnTo>
                  <a:pt x="98" y="105"/>
                </a:lnTo>
                <a:lnTo>
                  <a:pt x="87" y="124"/>
                </a:lnTo>
                <a:lnTo>
                  <a:pt x="71" y="136"/>
                </a:lnTo>
                <a:lnTo>
                  <a:pt x="54" y="143"/>
                </a:lnTo>
                <a:lnTo>
                  <a:pt x="52" y="154"/>
                </a:lnTo>
                <a:lnTo>
                  <a:pt x="54" y="173"/>
                </a:lnTo>
                <a:lnTo>
                  <a:pt x="59" y="190"/>
                </a:lnTo>
                <a:lnTo>
                  <a:pt x="71" y="201"/>
                </a:lnTo>
                <a:lnTo>
                  <a:pt x="85" y="208"/>
                </a:lnTo>
                <a:lnTo>
                  <a:pt x="101" y="211"/>
                </a:lnTo>
                <a:lnTo>
                  <a:pt x="117" y="213"/>
                </a:lnTo>
                <a:lnTo>
                  <a:pt x="120" y="209"/>
                </a:lnTo>
                <a:lnTo>
                  <a:pt x="125" y="206"/>
                </a:lnTo>
                <a:lnTo>
                  <a:pt x="132" y="204"/>
                </a:lnTo>
                <a:lnTo>
                  <a:pt x="139" y="204"/>
                </a:lnTo>
                <a:lnTo>
                  <a:pt x="146" y="204"/>
                </a:lnTo>
                <a:lnTo>
                  <a:pt x="153" y="206"/>
                </a:lnTo>
                <a:lnTo>
                  <a:pt x="159" y="211"/>
                </a:lnTo>
                <a:lnTo>
                  <a:pt x="162" y="215"/>
                </a:lnTo>
                <a:lnTo>
                  <a:pt x="164" y="222"/>
                </a:lnTo>
                <a:lnTo>
                  <a:pt x="162" y="227"/>
                </a:lnTo>
                <a:lnTo>
                  <a:pt x="159" y="230"/>
                </a:lnTo>
                <a:lnTo>
                  <a:pt x="153" y="236"/>
                </a:lnTo>
                <a:lnTo>
                  <a:pt x="146" y="237"/>
                </a:lnTo>
                <a:lnTo>
                  <a:pt x="139" y="239"/>
                </a:lnTo>
                <a:lnTo>
                  <a:pt x="132" y="237"/>
                </a:lnTo>
                <a:lnTo>
                  <a:pt x="125" y="236"/>
                </a:lnTo>
                <a:lnTo>
                  <a:pt x="120" y="232"/>
                </a:lnTo>
                <a:lnTo>
                  <a:pt x="117" y="227"/>
                </a:lnTo>
                <a:lnTo>
                  <a:pt x="94" y="225"/>
                </a:lnTo>
                <a:lnTo>
                  <a:pt x="71" y="216"/>
                </a:lnTo>
                <a:lnTo>
                  <a:pt x="89" y="237"/>
                </a:lnTo>
                <a:lnTo>
                  <a:pt x="108" y="251"/>
                </a:lnTo>
                <a:lnTo>
                  <a:pt x="125" y="258"/>
                </a:lnTo>
                <a:lnTo>
                  <a:pt x="143" y="262"/>
                </a:lnTo>
                <a:lnTo>
                  <a:pt x="157" y="260"/>
                </a:lnTo>
                <a:lnTo>
                  <a:pt x="173" y="253"/>
                </a:lnTo>
                <a:lnTo>
                  <a:pt x="190" y="241"/>
                </a:lnTo>
                <a:lnTo>
                  <a:pt x="206" y="225"/>
                </a:lnTo>
                <a:lnTo>
                  <a:pt x="218" y="206"/>
                </a:lnTo>
                <a:lnTo>
                  <a:pt x="228" y="181"/>
                </a:lnTo>
                <a:lnTo>
                  <a:pt x="232" y="154"/>
                </a:lnTo>
                <a:lnTo>
                  <a:pt x="230" y="145"/>
                </a:lnTo>
                <a:lnTo>
                  <a:pt x="230" y="134"/>
                </a:lnTo>
                <a:lnTo>
                  <a:pt x="216" y="126"/>
                </a:lnTo>
                <a:lnTo>
                  <a:pt x="197" y="119"/>
                </a:lnTo>
                <a:lnTo>
                  <a:pt x="173" y="113"/>
                </a:lnTo>
                <a:lnTo>
                  <a:pt x="176" y="119"/>
                </a:lnTo>
                <a:lnTo>
                  <a:pt x="180" y="124"/>
                </a:lnTo>
                <a:lnTo>
                  <a:pt x="181" y="129"/>
                </a:lnTo>
                <a:lnTo>
                  <a:pt x="169" y="124"/>
                </a:lnTo>
                <a:lnTo>
                  <a:pt x="157" y="119"/>
                </a:lnTo>
                <a:lnTo>
                  <a:pt x="141" y="113"/>
                </a:lnTo>
                <a:lnTo>
                  <a:pt x="125" y="106"/>
                </a:lnTo>
                <a:lnTo>
                  <a:pt x="112" y="92"/>
                </a:lnTo>
                <a:lnTo>
                  <a:pt x="108" y="87"/>
                </a:lnTo>
                <a:lnTo>
                  <a:pt x="108" y="87"/>
                </a:lnTo>
                <a:lnTo>
                  <a:pt x="108" y="87"/>
                </a:lnTo>
                <a:lnTo>
                  <a:pt x="105" y="84"/>
                </a:lnTo>
                <a:lnTo>
                  <a:pt x="103" y="82"/>
                </a:lnTo>
                <a:lnTo>
                  <a:pt x="103" y="80"/>
                </a:lnTo>
                <a:close/>
                <a:moveTo>
                  <a:pt x="143" y="14"/>
                </a:moveTo>
                <a:lnTo>
                  <a:pt x="108" y="17"/>
                </a:lnTo>
                <a:lnTo>
                  <a:pt x="80" y="26"/>
                </a:lnTo>
                <a:lnTo>
                  <a:pt x="57" y="42"/>
                </a:lnTo>
                <a:lnTo>
                  <a:pt x="42" y="63"/>
                </a:lnTo>
                <a:lnTo>
                  <a:pt x="31" y="89"/>
                </a:lnTo>
                <a:lnTo>
                  <a:pt x="28" y="120"/>
                </a:lnTo>
                <a:lnTo>
                  <a:pt x="38" y="120"/>
                </a:lnTo>
                <a:lnTo>
                  <a:pt x="45" y="89"/>
                </a:lnTo>
                <a:lnTo>
                  <a:pt x="61" y="63"/>
                </a:lnTo>
                <a:lnTo>
                  <a:pt x="82" y="44"/>
                </a:lnTo>
                <a:lnTo>
                  <a:pt x="108" y="31"/>
                </a:lnTo>
                <a:lnTo>
                  <a:pt x="143" y="28"/>
                </a:lnTo>
                <a:lnTo>
                  <a:pt x="176" y="31"/>
                </a:lnTo>
                <a:lnTo>
                  <a:pt x="202" y="44"/>
                </a:lnTo>
                <a:lnTo>
                  <a:pt x="223" y="63"/>
                </a:lnTo>
                <a:lnTo>
                  <a:pt x="239" y="89"/>
                </a:lnTo>
                <a:lnTo>
                  <a:pt x="246" y="120"/>
                </a:lnTo>
                <a:lnTo>
                  <a:pt x="256" y="120"/>
                </a:lnTo>
                <a:lnTo>
                  <a:pt x="253" y="89"/>
                </a:lnTo>
                <a:lnTo>
                  <a:pt x="242" y="63"/>
                </a:lnTo>
                <a:lnTo>
                  <a:pt x="227" y="42"/>
                </a:lnTo>
                <a:lnTo>
                  <a:pt x="204" y="26"/>
                </a:lnTo>
                <a:lnTo>
                  <a:pt x="176" y="17"/>
                </a:lnTo>
                <a:lnTo>
                  <a:pt x="143" y="14"/>
                </a:lnTo>
                <a:close/>
                <a:moveTo>
                  <a:pt x="143" y="0"/>
                </a:moveTo>
                <a:lnTo>
                  <a:pt x="180" y="3"/>
                </a:lnTo>
                <a:lnTo>
                  <a:pt x="211" y="14"/>
                </a:lnTo>
                <a:lnTo>
                  <a:pt x="237" y="31"/>
                </a:lnTo>
                <a:lnTo>
                  <a:pt x="256" y="56"/>
                </a:lnTo>
                <a:lnTo>
                  <a:pt x="267" y="87"/>
                </a:lnTo>
                <a:lnTo>
                  <a:pt x="272" y="124"/>
                </a:lnTo>
                <a:lnTo>
                  <a:pt x="277" y="127"/>
                </a:lnTo>
                <a:lnTo>
                  <a:pt x="281" y="133"/>
                </a:lnTo>
                <a:lnTo>
                  <a:pt x="284" y="138"/>
                </a:lnTo>
                <a:lnTo>
                  <a:pt x="284" y="145"/>
                </a:lnTo>
                <a:lnTo>
                  <a:pt x="284" y="173"/>
                </a:lnTo>
                <a:lnTo>
                  <a:pt x="284" y="181"/>
                </a:lnTo>
                <a:lnTo>
                  <a:pt x="279" y="188"/>
                </a:lnTo>
                <a:lnTo>
                  <a:pt x="274" y="194"/>
                </a:lnTo>
                <a:lnTo>
                  <a:pt x="267" y="197"/>
                </a:lnTo>
                <a:lnTo>
                  <a:pt x="260" y="199"/>
                </a:lnTo>
                <a:lnTo>
                  <a:pt x="241" y="199"/>
                </a:lnTo>
                <a:lnTo>
                  <a:pt x="227" y="227"/>
                </a:lnTo>
                <a:lnTo>
                  <a:pt x="208" y="249"/>
                </a:lnTo>
                <a:lnTo>
                  <a:pt x="187" y="265"/>
                </a:lnTo>
                <a:lnTo>
                  <a:pt x="164" y="276"/>
                </a:lnTo>
                <a:lnTo>
                  <a:pt x="143" y="279"/>
                </a:lnTo>
                <a:lnTo>
                  <a:pt x="120" y="276"/>
                </a:lnTo>
                <a:lnTo>
                  <a:pt x="98" y="265"/>
                </a:lnTo>
                <a:lnTo>
                  <a:pt x="77" y="249"/>
                </a:lnTo>
                <a:lnTo>
                  <a:pt x="57" y="227"/>
                </a:lnTo>
                <a:lnTo>
                  <a:pt x="43" y="199"/>
                </a:lnTo>
                <a:lnTo>
                  <a:pt x="24" y="199"/>
                </a:lnTo>
                <a:lnTo>
                  <a:pt x="17" y="197"/>
                </a:lnTo>
                <a:lnTo>
                  <a:pt x="10" y="194"/>
                </a:lnTo>
                <a:lnTo>
                  <a:pt x="5" y="188"/>
                </a:lnTo>
                <a:lnTo>
                  <a:pt x="0" y="181"/>
                </a:lnTo>
                <a:lnTo>
                  <a:pt x="0" y="173"/>
                </a:lnTo>
                <a:lnTo>
                  <a:pt x="0" y="145"/>
                </a:lnTo>
                <a:lnTo>
                  <a:pt x="0" y="138"/>
                </a:lnTo>
                <a:lnTo>
                  <a:pt x="3" y="133"/>
                </a:lnTo>
                <a:lnTo>
                  <a:pt x="7" y="127"/>
                </a:lnTo>
                <a:lnTo>
                  <a:pt x="12" y="124"/>
                </a:lnTo>
                <a:lnTo>
                  <a:pt x="17" y="87"/>
                </a:lnTo>
                <a:lnTo>
                  <a:pt x="28" y="56"/>
                </a:lnTo>
                <a:lnTo>
                  <a:pt x="47" y="31"/>
                </a:lnTo>
                <a:lnTo>
                  <a:pt x="73" y="14"/>
                </a:lnTo>
                <a:lnTo>
                  <a:pt x="105" y="3"/>
                </a:lnTo>
                <a:lnTo>
                  <a:pt x="143"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81">
            <a:extLst>
              <a:ext uri="{FF2B5EF4-FFF2-40B4-BE49-F238E27FC236}">
                <a16:creationId xmlns:a16="http://schemas.microsoft.com/office/drawing/2014/main" id="{0C505DEC-B2AC-9C84-695D-379C7EF16663}"/>
              </a:ext>
            </a:extLst>
          </p:cNvPr>
          <p:cNvSpPr>
            <a:spLocks noEditPoints="1"/>
          </p:cNvSpPr>
          <p:nvPr/>
        </p:nvSpPr>
        <p:spPr bwMode="auto">
          <a:xfrm rot="10620154">
            <a:off x="5979768" y="2528865"/>
            <a:ext cx="260554" cy="260554"/>
          </a:xfrm>
          <a:custGeom>
            <a:avLst/>
            <a:gdLst>
              <a:gd name="T0" fmla="*/ 38 w 309"/>
              <a:gd name="T1" fmla="*/ 269 h 309"/>
              <a:gd name="T2" fmla="*/ 47 w 309"/>
              <a:gd name="T3" fmla="*/ 266 h 309"/>
              <a:gd name="T4" fmla="*/ 49 w 309"/>
              <a:gd name="T5" fmla="*/ 253 h 309"/>
              <a:gd name="T6" fmla="*/ 54 w 309"/>
              <a:gd name="T7" fmla="*/ 276 h 309"/>
              <a:gd name="T8" fmla="*/ 30 w 309"/>
              <a:gd name="T9" fmla="*/ 273 h 309"/>
              <a:gd name="T10" fmla="*/ 44 w 309"/>
              <a:gd name="T11" fmla="*/ 252 h 309"/>
              <a:gd name="T12" fmla="*/ 19 w 309"/>
              <a:gd name="T13" fmla="*/ 126 h 309"/>
              <a:gd name="T14" fmla="*/ 28 w 309"/>
              <a:gd name="T15" fmla="*/ 290 h 309"/>
              <a:gd name="T16" fmla="*/ 68 w 309"/>
              <a:gd name="T17" fmla="*/ 281 h 309"/>
              <a:gd name="T18" fmla="*/ 57 w 309"/>
              <a:gd name="T19" fmla="*/ 116 h 309"/>
              <a:gd name="T20" fmla="*/ 145 w 309"/>
              <a:gd name="T21" fmla="*/ 25 h 309"/>
              <a:gd name="T22" fmla="*/ 110 w 309"/>
              <a:gd name="T23" fmla="*/ 107 h 309"/>
              <a:gd name="T24" fmla="*/ 77 w 309"/>
              <a:gd name="T25" fmla="*/ 131 h 309"/>
              <a:gd name="T26" fmla="*/ 84 w 309"/>
              <a:gd name="T27" fmla="*/ 273 h 309"/>
              <a:gd name="T28" fmla="*/ 110 w 309"/>
              <a:gd name="T29" fmla="*/ 280 h 309"/>
              <a:gd name="T30" fmla="*/ 183 w 309"/>
              <a:gd name="T31" fmla="*/ 290 h 309"/>
              <a:gd name="T32" fmla="*/ 255 w 309"/>
              <a:gd name="T33" fmla="*/ 281 h 309"/>
              <a:gd name="T34" fmla="*/ 258 w 309"/>
              <a:gd name="T35" fmla="*/ 269 h 309"/>
              <a:gd name="T36" fmla="*/ 232 w 309"/>
              <a:gd name="T37" fmla="*/ 262 h 309"/>
              <a:gd name="T38" fmla="*/ 230 w 309"/>
              <a:gd name="T39" fmla="*/ 252 h 309"/>
              <a:gd name="T40" fmla="*/ 265 w 309"/>
              <a:gd name="T41" fmla="*/ 248 h 309"/>
              <a:gd name="T42" fmla="*/ 274 w 309"/>
              <a:gd name="T43" fmla="*/ 231 h 309"/>
              <a:gd name="T44" fmla="*/ 270 w 309"/>
              <a:gd name="T45" fmla="*/ 215 h 309"/>
              <a:gd name="T46" fmla="*/ 237 w 309"/>
              <a:gd name="T47" fmla="*/ 210 h 309"/>
              <a:gd name="T48" fmla="*/ 265 w 309"/>
              <a:gd name="T49" fmla="*/ 203 h 309"/>
              <a:gd name="T50" fmla="*/ 284 w 309"/>
              <a:gd name="T51" fmla="*/ 191 h 309"/>
              <a:gd name="T52" fmla="*/ 284 w 309"/>
              <a:gd name="T53" fmla="*/ 173 h 309"/>
              <a:gd name="T54" fmla="*/ 251 w 309"/>
              <a:gd name="T55" fmla="*/ 164 h 309"/>
              <a:gd name="T56" fmla="*/ 249 w 309"/>
              <a:gd name="T57" fmla="*/ 156 h 309"/>
              <a:gd name="T58" fmla="*/ 286 w 309"/>
              <a:gd name="T59" fmla="*/ 151 h 309"/>
              <a:gd name="T60" fmla="*/ 290 w 309"/>
              <a:gd name="T61" fmla="*/ 138 h 309"/>
              <a:gd name="T62" fmla="*/ 288 w 309"/>
              <a:gd name="T63" fmla="*/ 128 h 309"/>
              <a:gd name="T64" fmla="*/ 270 w 309"/>
              <a:gd name="T65" fmla="*/ 117 h 309"/>
              <a:gd name="T66" fmla="*/ 174 w 309"/>
              <a:gd name="T67" fmla="*/ 116 h 309"/>
              <a:gd name="T68" fmla="*/ 180 w 309"/>
              <a:gd name="T69" fmla="*/ 48 h 309"/>
              <a:gd name="T70" fmla="*/ 171 w 309"/>
              <a:gd name="T71" fmla="*/ 6 h 309"/>
              <a:gd name="T72" fmla="*/ 199 w 309"/>
              <a:gd name="T73" fmla="*/ 96 h 309"/>
              <a:gd name="T74" fmla="*/ 307 w 309"/>
              <a:gd name="T75" fmla="*/ 123 h 309"/>
              <a:gd name="T76" fmla="*/ 309 w 309"/>
              <a:gd name="T77" fmla="*/ 149 h 309"/>
              <a:gd name="T78" fmla="*/ 305 w 309"/>
              <a:gd name="T79" fmla="*/ 185 h 309"/>
              <a:gd name="T80" fmla="*/ 293 w 309"/>
              <a:gd name="T81" fmla="*/ 217 h 309"/>
              <a:gd name="T82" fmla="*/ 288 w 309"/>
              <a:gd name="T83" fmla="*/ 248 h 309"/>
              <a:gd name="T84" fmla="*/ 277 w 309"/>
              <a:gd name="T85" fmla="*/ 276 h 309"/>
              <a:gd name="T86" fmla="*/ 272 w 309"/>
              <a:gd name="T87" fmla="*/ 292 h 309"/>
              <a:gd name="T88" fmla="*/ 164 w 309"/>
              <a:gd name="T89" fmla="*/ 309 h 309"/>
              <a:gd name="T90" fmla="*/ 94 w 309"/>
              <a:gd name="T91" fmla="*/ 295 h 309"/>
              <a:gd name="T92" fmla="*/ 78 w 309"/>
              <a:gd name="T93" fmla="*/ 301 h 309"/>
              <a:gd name="T94" fmla="*/ 14 w 309"/>
              <a:gd name="T95" fmla="*/ 306 h 309"/>
              <a:gd name="T96" fmla="*/ 14 w 309"/>
              <a:gd name="T97" fmla="*/ 100 h 309"/>
              <a:gd name="T98" fmla="*/ 77 w 309"/>
              <a:gd name="T99" fmla="*/ 105 h 309"/>
              <a:gd name="T100" fmla="*/ 87 w 309"/>
              <a:gd name="T101" fmla="*/ 100 h 309"/>
              <a:gd name="T102" fmla="*/ 126 w 309"/>
              <a:gd name="T103" fmla="*/ 2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9" h="309">
                <a:moveTo>
                  <a:pt x="44" y="262"/>
                </a:moveTo>
                <a:lnTo>
                  <a:pt x="40" y="262"/>
                </a:lnTo>
                <a:lnTo>
                  <a:pt x="38" y="264"/>
                </a:lnTo>
                <a:lnTo>
                  <a:pt x="38" y="266"/>
                </a:lnTo>
                <a:lnTo>
                  <a:pt x="38" y="269"/>
                </a:lnTo>
                <a:lnTo>
                  <a:pt x="40" y="271"/>
                </a:lnTo>
                <a:lnTo>
                  <a:pt x="44" y="271"/>
                </a:lnTo>
                <a:lnTo>
                  <a:pt x="45" y="271"/>
                </a:lnTo>
                <a:lnTo>
                  <a:pt x="47" y="269"/>
                </a:lnTo>
                <a:lnTo>
                  <a:pt x="47" y="266"/>
                </a:lnTo>
                <a:lnTo>
                  <a:pt x="47" y="264"/>
                </a:lnTo>
                <a:lnTo>
                  <a:pt x="45" y="262"/>
                </a:lnTo>
                <a:lnTo>
                  <a:pt x="44" y="262"/>
                </a:lnTo>
                <a:close/>
                <a:moveTo>
                  <a:pt x="44" y="252"/>
                </a:moveTo>
                <a:lnTo>
                  <a:pt x="49" y="253"/>
                </a:lnTo>
                <a:lnTo>
                  <a:pt x="54" y="257"/>
                </a:lnTo>
                <a:lnTo>
                  <a:pt x="56" y="260"/>
                </a:lnTo>
                <a:lnTo>
                  <a:pt x="57" y="266"/>
                </a:lnTo>
                <a:lnTo>
                  <a:pt x="56" y="273"/>
                </a:lnTo>
                <a:lnTo>
                  <a:pt x="54" y="276"/>
                </a:lnTo>
                <a:lnTo>
                  <a:pt x="49" y="280"/>
                </a:lnTo>
                <a:lnTo>
                  <a:pt x="44" y="281"/>
                </a:lnTo>
                <a:lnTo>
                  <a:pt x="37" y="280"/>
                </a:lnTo>
                <a:lnTo>
                  <a:pt x="33" y="276"/>
                </a:lnTo>
                <a:lnTo>
                  <a:pt x="30" y="273"/>
                </a:lnTo>
                <a:lnTo>
                  <a:pt x="28" y="266"/>
                </a:lnTo>
                <a:lnTo>
                  <a:pt x="30" y="260"/>
                </a:lnTo>
                <a:lnTo>
                  <a:pt x="33" y="257"/>
                </a:lnTo>
                <a:lnTo>
                  <a:pt x="37" y="253"/>
                </a:lnTo>
                <a:lnTo>
                  <a:pt x="44" y="252"/>
                </a:lnTo>
                <a:close/>
                <a:moveTo>
                  <a:pt x="28" y="116"/>
                </a:moveTo>
                <a:lnTo>
                  <a:pt x="24" y="117"/>
                </a:lnTo>
                <a:lnTo>
                  <a:pt x="21" y="119"/>
                </a:lnTo>
                <a:lnTo>
                  <a:pt x="19" y="123"/>
                </a:lnTo>
                <a:lnTo>
                  <a:pt x="19" y="126"/>
                </a:lnTo>
                <a:lnTo>
                  <a:pt x="19" y="281"/>
                </a:lnTo>
                <a:lnTo>
                  <a:pt x="19" y="285"/>
                </a:lnTo>
                <a:lnTo>
                  <a:pt x="21" y="288"/>
                </a:lnTo>
                <a:lnTo>
                  <a:pt x="24" y="290"/>
                </a:lnTo>
                <a:lnTo>
                  <a:pt x="28" y="290"/>
                </a:lnTo>
                <a:lnTo>
                  <a:pt x="57" y="290"/>
                </a:lnTo>
                <a:lnTo>
                  <a:pt x="61" y="290"/>
                </a:lnTo>
                <a:lnTo>
                  <a:pt x="64" y="288"/>
                </a:lnTo>
                <a:lnTo>
                  <a:pt x="66" y="285"/>
                </a:lnTo>
                <a:lnTo>
                  <a:pt x="68" y="281"/>
                </a:lnTo>
                <a:lnTo>
                  <a:pt x="68" y="126"/>
                </a:lnTo>
                <a:lnTo>
                  <a:pt x="66" y="123"/>
                </a:lnTo>
                <a:lnTo>
                  <a:pt x="64" y="119"/>
                </a:lnTo>
                <a:lnTo>
                  <a:pt x="61" y="117"/>
                </a:lnTo>
                <a:lnTo>
                  <a:pt x="57" y="116"/>
                </a:lnTo>
                <a:lnTo>
                  <a:pt x="28" y="116"/>
                </a:lnTo>
                <a:close/>
                <a:moveTo>
                  <a:pt x="155" y="20"/>
                </a:moveTo>
                <a:lnTo>
                  <a:pt x="150" y="20"/>
                </a:lnTo>
                <a:lnTo>
                  <a:pt x="146" y="23"/>
                </a:lnTo>
                <a:lnTo>
                  <a:pt x="145" y="25"/>
                </a:lnTo>
                <a:lnTo>
                  <a:pt x="145" y="28"/>
                </a:lnTo>
                <a:lnTo>
                  <a:pt x="143" y="49"/>
                </a:lnTo>
                <a:lnTo>
                  <a:pt x="136" y="70"/>
                </a:lnTo>
                <a:lnTo>
                  <a:pt x="126" y="89"/>
                </a:lnTo>
                <a:lnTo>
                  <a:pt x="110" y="107"/>
                </a:lnTo>
                <a:lnTo>
                  <a:pt x="87" y="121"/>
                </a:lnTo>
                <a:lnTo>
                  <a:pt x="85" y="121"/>
                </a:lnTo>
                <a:lnTo>
                  <a:pt x="80" y="124"/>
                </a:lnTo>
                <a:lnTo>
                  <a:pt x="78" y="128"/>
                </a:lnTo>
                <a:lnTo>
                  <a:pt x="77" y="131"/>
                </a:lnTo>
                <a:lnTo>
                  <a:pt x="77" y="266"/>
                </a:lnTo>
                <a:lnTo>
                  <a:pt x="78" y="269"/>
                </a:lnTo>
                <a:lnTo>
                  <a:pt x="80" y="271"/>
                </a:lnTo>
                <a:lnTo>
                  <a:pt x="82" y="273"/>
                </a:lnTo>
                <a:lnTo>
                  <a:pt x="84" y="273"/>
                </a:lnTo>
                <a:lnTo>
                  <a:pt x="85" y="274"/>
                </a:lnTo>
                <a:lnTo>
                  <a:pt x="87" y="274"/>
                </a:lnTo>
                <a:lnTo>
                  <a:pt x="91" y="274"/>
                </a:lnTo>
                <a:lnTo>
                  <a:pt x="98" y="276"/>
                </a:lnTo>
                <a:lnTo>
                  <a:pt x="110" y="280"/>
                </a:lnTo>
                <a:lnTo>
                  <a:pt x="131" y="285"/>
                </a:lnTo>
                <a:lnTo>
                  <a:pt x="134" y="285"/>
                </a:lnTo>
                <a:lnTo>
                  <a:pt x="146" y="288"/>
                </a:lnTo>
                <a:lnTo>
                  <a:pt x="164" y="290"/>
                </a:lnTo>
                <a:lnTo>
                  <a:pt x="183" y="290"/>
                </a:lnTo>
                <a:lnTo>
                  <a:pt x="237" y="290"/>
                </a:lnTo>
                <a:lnTo>
                  <a:pt x="242" y="290"/>
                </a:lnTo>
                <a:lnTo>
                  <a:pt x="248" y="288"/>
                </a:lnTo>
                <a:lnTo>
                  <a:pt x="251" y="285"/>
                </a:lnTo>
                <a:lnTo>
                  <a:pt x="255" y="281"/>
                </a:lnTo>
                <a:lnTo>
                  <a:pt x="255" y="281"/>
                </a:lnTo>
                <a:lnTo>
                  <a:pt x="256" y="278"/>
                </a:lnTo>
                <a:lnTo>
                  <a:pt x="256" y="274"/>
                </a:lnTo>
                <a:lnTo>
                  <a:pt x="258" y="273"/>
                </a:lnTo>
                <a:lnTo>
                  <a:pt x="258" y="269"/>
                </a:lnTo>
                <a:lnTo>
                  <a:pt x="256" y="267"/>
                </a:lnTo>
                <a:lnTo>
                  <a:pt x="255" y="264"/>
                </a:lnTo>
                <a:lnTo>
                  <a:pt x="251" y="262"/>
                </a:lnTo>
                <a:lnTo>
                  <a:pt x="248" y="262"/>
                </a:lnTo>
                <a:lnTo>
                  <a:pt x="232" y="262"/>
                </a:lnTo>
                <a:lnTo>
                  <a:pt x="230" y="260"/>
                </a:lnTo>
                <a:lnTo>
                  <a:pt x="229" y="259"/>
                </a:lnTo>
                <a:lnTo>
                  <a:pt x="227" y="257"/>
                </a:lnTo>
                <a:lnTo>
                  <a:pt x="229" y="253"/>
                </a:lnTo>
                <a:lnTo>
                  <a:pt x="230" y="252"/>
                </a:lnTo>
                <a:lnTo>
                  <a:pt x="232" y="252"/>
                </a:lnTo>
                <a:lnTo>
                  <a:pt x="248" y="252"/>
                </a:lnTo>
                <a:lnTo>
                  <a:pt x="255" y="252"/>
                </a:lnTo>
                <a:lnTo>
                  <a:pt x="262" y="250"/>
                </a:lnTo>
                <a:lnTo>
                  <a:pt x="265" y="248"/>
                </a:lnTo>
                <a:lnTo>
                  <a:pt x="269" y="245"/>
                </a:lnTo>
                <a:lnTo>
                  <a:pt x="270" y="241"/>
                </a:lnTo>
                <a:lnTo>
                  <a:pt x="272" y="238"/>
                </a:lnTo>
                <a:lnTo>
                  <a:pt x="274" y="233"/>
                </a:lnTo>
                <a:lnTo>
                  <a:pt x="274" y="231"/>
                </a:lnTo>
                <a:lnTo>
                  <a:pt x="274" y="227"/>
                </a:lnTo>
                <a:lnTo>
                  <a:pt x="274" y="224"/>
                </a:lnTo>
                <a:lnTo>
                  <a:pt x="274" y="220"/>
                </a:lnTo>
                <a:lnTo>
                  <a:pt x="272" y="217"/>
                </a:lnTo>
                <a:lnTo>
                  <a:pt x="270" y="215"/>
                </a:lnTo>
                <a:lnTo>
                  <a:pt x="265" y="213"/>
                </a:lnTo>
                <a:lnTo>
                  <a:pt x="260" y="213"/>
                </a:lnTo>
                <a:lnTo>
                  <a:pt x="242" y="213"/>
                </a:lnTo>
                <a:lnTo>
                  <a:pt x="239" y="212"/>
                </a:lnTo>
                <a:lnTo>
                  <a:pt x="237" y="210"/>
                </a:lnTo>
                <a:lnTo>
                  <a:pt x="237" y="208"/>
                </a:lnTo>
                <a:lnTo>
                  <a:pt x="237" y="206"/>
                </a:lnTo>
                <a:lnTo>
                  <a:pt x="239" y="205"/>
                </a:lnTo>
                <a:lnTo>
                  <a:pt x="242" y="203"/>
                </a:lnTo>
                <a:lnTo>
                  <a:pt x="265" y="203"/>
                </a:lnTo>
                <a:lnTo>
                  <a:pt x="270" y="203"/>
                </a:lnTo>
                <a:lnTo>
                  <a:pt x="276" y="201"/>
                </a:lnTo>
                <a:lnTo>
                  <a:pt x="279" y="198"/>
                </a:lnTo>
                <a:lnTo>
                  <a:pt x="283" y="194"/>
                </a:lnTo>
                <a:lnTo>
                  <a:pt x="284" y="191"/>
                </a:lnTo>
                <a:lnTo>
                  <a:pt x="284" y="185"/>
                </a:lnTo>
                <a:lnTo>
                  <a:pt x="286" y="182"/>
                </a:lnTo>
                <a:lnTo>
                  <a:pt x="286" y="180"/>
                </a:lnTo>
                <a:lnTo>
                  <a:pt x="286" y="177"/>
                </a:lnTo>
                <a:lnTo>
                  <a:pt x="284" y="173"/>
                </a:lnTo>
                <a:lnTo>
                  <a:pt x="283" y="170"/>
                </a:lnTo>
                <a:lnTo>
                  <a:pt x="279" y="168"/>
                </a:lnTo>
                <a:lnTo>
                  <a:pt x="276" y="164"/>
                </a:lnTo>
                <a:lnTo>
                  <a:pt x="270" y="164"/>
                </a:lnTo>
                <a:lnTo>
                  <a:pt x="251" y="164"/>
                </a:lnTo>
                <a:lnTo>
                  <a:pt x="249" y="164"/>
                </a:lnTo>
                <a:lnTo>
                  <a:pt x="248" y="163"/>
                </a:lnTo>
                <a:lnTo>
                  <a:pt x="246" y="159"/>
                </a:lnTo>
                <a:lnTo>
                  <a:pt x="248" y="158"/>
                </a:lnTo>
                <a:lnTo>
                  <a:pt x="249" y="156"/>
                </a:lnTo>
                <a:lnTo>
                  <a:pt x="251" y="156"/>
                </a:lnTo>
                <a:lnTo>
                  <a:pt x="270" y="156"/>
                </a:lnTo>
                <a:lnTo>
                  <a:pt x="277" y="154"/>
                </a:lnTo>
                <a:lnTo>
                  <a:pt x="283" y="152"/>
                </a:lnTo>
                <a:lnTo>
                  <a:pt x="286" y="151"/>
                </a:lnTo>
                <a:lnTo>
                  <a:pt x="288" y="149"/>
                </a:lnTo>
                <a:lnTo>
                  <a:pt x="290" y="145"/>
                </a:lnTo>
                <a:lnTo>
                  <a:pt x="290" y="144"/>
                </a:lnTo>
                <a:lnTo>
                  <a:pt x="290" y="140"/>
                </a:lnTo>
                <a:lnTo>
                  <a:pt x="290" y="138"/>
                </a:lnTo>
                <a:lnTo>
                  <a:pt x="290" y="137"/>
                </a:lnTo>
                <a:lnTo>
                  <a:pt x="290" y="135"/>
                </a:lnTo>
                <a:lnTo>
                  <a:pt x="290" y="133"/>
                </a:lnTo>
                <a:lnTo>
                  <a:pt x="290" y="130"/>
                </a:lnTo>
                <a:lnTo>
                  <a:pt x="288" y="128"/>
                </a:lnTo>
                <a:lnTo>
                  <a:pt x="286" y="124"/>
                </a:lnTo>
                <a:lnTo>
                  <a:pt x="283" y="123"/>
                </a:lnTo>
                <a:lnTo>
                  <a:pt x="279" y="119"/>
                </a:lnTo>
                <a:lnTo>
                  <a:pt x="276" y="119"/>
                </a:lnTo>
                <a:lnTo>
                  <a:pt x="270" y="117"/>
                </a:lnTo>
                <a:lnTo>
                  <a:pt x="263" y="117"/>
                </a:lnTo>
                <a:lnTo>
                  <a:pt x="253" y="117"/>
                </a:lnTo>
                <a:lnTo>
                  <a:pt x="236" y="117"/>
                </a:lnTo>
                <a:lnTo>
                  <a:pt x="209" y="116"/>
                </a:lnTo>
                <a:lnTo>
                  <a:pt x="174" y="116"/>
                </a:lnTo>
                <a:lnTo>
                  <a:pt x="178" y="102"/>
                </a:lnTo>
                <a:lnTo>
                  <a:pt x="181" y="91"/>
                </a:lnTo>
                <a:lnTo>
                  <a:pt x="183" y="79"/>
                </a:lnTo>
                <a:lnTo>
                  <a:pt x="183" y="65"/>
                </a:lnTo>
                <a:lnTo>
                  <a:pt x="180" y="48"/>
                </a:lnTo>
                <a:lnTo>
                  <a:pt x="173" y="34"/>
                </a:lnTo>
                <a:lnTo>
                  <a:pt x="164" y="23"/>
                </a:lnTo>
                <a:lnTo>
                  <a:pt x="155" y="20"/>
                </a:lnTo>
                <a:close/>
                <a:moveTo>
                  <a:pt x="155" y="0"/>
                </a:moveTo>
                <a:lnTo>
                  <a:pt x="171" y="6"/>
                </a:lnTo>
                <a:lnTo>
                  <a:pt x="187" y="20"/>
                </a:lnTo>
                <a:lnTo>
                  <a:pt x="197" y="41"/>
                </a:lnTo>
                <a:lnTo>
                  <a:pt x="202" y="65"/>
                </a:lnTo>
                <a:lnTo>
                  <a:pt x="202" y="82"/>
                </a:lnTo>
                <a:lnTo>
                  <a:pt x="199" y="96"/>
                </a:lnTo>
                <a:lnTo>
                  <a:pt x="237" y="98"/>
                </a:lnTo>
                <a:lnTo>
                  <a:pt x="265" y="100"/>
                </a:lnTo>
                <a:lnTo>
                  <a:pt x="283" y="102"/>
                </a:lnTo>
                <a:lnTo>
                  <a:pt x="298" y="110"/>
                </a:lnTo>
                <a:lnTo>
                  <a:pt x="307" y="123"/>
                </a:lnTo>
                <a:lnTo>
                  <a:pt x="309" y="135"/>
                </a:lnTo>
                <a:lnTo>
                  <a:pt x="309" y="138"/>
                </a:lnTo>
                <a:lnTo>
                  <a:pt x="309" y="140"/>
                </a:lnTo>
                <a:lnTo>
                  <a:pt x="309" y="142"/>
                </a:lnTo>
                <a:lnTo>
                  <a:pt x="309" y="149"/>
                </a:lnTo>
                <a:lnTo>
                  <a:pt x="305" y="156"/>
                </a:lnTo>
                <a:lnTo>
                  <a:pt x="302" y="163"/>
                </a:lnTo>
                <a:lnTo>
                  <a:pt x="304" y="170"/>
                </a:lnTo>
                <a:lnTo>
                  <a:pt x="305" y="178"/>
                </a:lnTo>
                <a:lnTo>
                  <a:pt x="305" y="185"/>
                </a:lnTo>
                <a:lnTo>
                  <a:pt x="302" y="194"/>
                </a:lnTo>
                <a:lnTo>
                  <a:pt x="300" y="201"/>
                </a:lnTo>
                <a:lnTo>
                  <a:pt x="297" y="208"/>
                </a:lnTo>
                <a:lnTo>
                  <a:pt x="291" y="212"/>
                </a:lnTo>
                <a:lnTo>
                  <a:pt x="293" y="217"/>
                </a:lnTo>
                <a:lnTo>
                  <a:pt x="295" y="224"/>
                </a:lnTo>
                <a:lnTo>
                  <a:pt x="293" y="231"/>
                </a:lnTo>
                <a:lnTo>
                  <a:pt x="291" y="240"/>
                </a:lnTo>
                <a:lnTo>
                  <a:pt x="290" y="243"/>
                </a:lnTo>
                <a:lnTo>
                  <a:pt x="288" y="248"/>
                </a:lnTo>
                <a:lnTo>
                  <a:pt x="286" y="253"/>
                </a:lnTo>
                <a:lnTo>
                  <a:pt x="281" y="259"/>
                </a:lnTo>
                <a:lnTo>
                  <a:pt x="276" y="264"/>
                </a:lnTo>
                <a:lnTo>
                  <a:pt x="277" y="271"/>
                </a:lnTo>
                <a:lnTo>
                  <a:pt x="277" y="276"/>
                </a:lnTo>
                <a:lnTo>
                  <a:pt x="276" y="281"/>
                </a:lnTo>
                <a:lnTo>
                  <a:pt x="274" y="285"/>
                </a:lnTo>
                <a:lnTo>
                  <a:pt x="272" y="288"/>
                </a:lnTo>
                <a:lnTo>
                  <a:pt x="272" y="290"/>
                </a:lnTo>
                <a:lnTo>
                  <a:pt x="272" y="292"/>
                </a:lnTo>
                <a:lnTo>
                  <a:pt x="263" y="302"/>
                </a:lnTo>
                <a:lnTo>
                  <a:pt x="251" y="308"/>
                </a:lnTo>
                <a:lnTo>
                  <a:pt x="237" y="309"/>
                </a:lnTo>
                <a:lnTo>
                  <a:pt x="183" y="309"/>
                </a:lnTo>
                <a:lnTo>
                  <a:pt x="164" y="309"/>
                </a:lnTo>
                <a:lnTo>
                  <a:pt x="146" y="308"/>
                </a:lnTo>
                <a:lnTo>
                  <a:pt x="133" y="304"/>
                </a:lnTo>
                <a:lnTo>
                  <a:pt x="126" y="304"/>
                </a:lnTo>
                <a:lnTo>
                  <a:pt x="106" y="299"/>
                </a:lnTo>
                <a:lnTo>
                  <a:pt x="94" y="295"/>
                </a:lnTo>
                <a:lnTo>
                  <a:pt x="87" y="294"/>
                </a:lnTo>
                <a:lnTo>
                  <a:pt x="85" y="294"/>
                </a:lnTo>
                <a:lnTo>
                  <a:pt x="84" y="294"/>
                </a:lnTo>
                <a:lnTo>
                  <a:pt x="84" y="294"/>
                </a:lnTo>
                <a:lnTo>
                  <a:pt x="78" y="301"/>
                </a:lnTo>
                <a:lnTo>
                  <a:pt x="73" y="306"/>
                </a:lnTo>
                <a:lnTo>
                  <a:pt x="66" y="309"/>
                </a:lnTo>
                <a:lnTo>
                  <a:pt x="57" y="309"/>
                </a:lnTo>
                <a:lnTo>
                  <a:pt x="28" y="309"/>
                </a:lnTo>
                <a:lnTo>
                  <a:pt x="14" y="306"/>
                </a:lnTo>
                <a:lnTo>
                  <a:pt x="3" y="295"/>
                </a:lnTo>
                <a:lnTo>
                  <a:pt x="0" y="281"/>
                </a:lnTo>
                <a:lnTo>
                  <a:pt x="0" y="126"/>
                </a:lnTo>
                <a:lnTo>
                  <a:pt x="3" y="110"/>
                </a:lnTo>
                <a:lnTo>
                  <a:pt x="14" y="100"/>
                </a:lnTo>
                <a:lnTo>
                  <a:pt x="28" y="96"/>
                </a:lnTo>
                <a:lnTo>
                  <a:pt x="57" y="96"/>
                </a:lnTo>
                <a:lnTo>
                  <a:pt x="64" y="98"/>
                </a:lnTo>
                <a:lnTo>
                  <a:pt x="71" y="100"/>
                </a:lnTo>
                <a:lnTo>
                  <a:pt x="77" y="105"/>
                </a:lnTo>
                <a:lnTo>
                  <a:pt x="77" y="103"/>
                </a:lnTo>
                <a:lnTo>
                  <a:pt x="78" y="103"/>
                </a:lnTo>
                <a:lnTo>
                  <a:pt x="80" y="102"/>
                </a:lnTo>
                <a:lnTo>
                  <a:pt x="84" y="100"/>
                </a:lnTo>
                <a:lnTo>
                  <a:pt x="87" y="100"/>
                </a:lnTo>
                <a:lnTo>
                  <a:pt x="103" y="88"/>
                </a:lnTo>
                <a:lnTo>
                  <a:pt x="113" y="72"/>
                </a:lnTo>
                <a:lnTo>
                  <a:pt x="120" y="56"/>
                </a:lnTo>
                <a:lnTo>
                  <a:pt x="124" y="42"/>
                </a:lnTo>
                <a:lnTo>
                  <a:pt x="126" y="28"/>
                </a:lnTo>
                <a:lnTo>
                  <a:pt x="129" y="14"/>
                </a:lnTo>
                <a:lnTo>
                  <a:pt x="140" y="4"/>
                </a:lnTo>
                <a:lnTo>
                  <a:pt x="155"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tângulo 13">
            <a:extLst>
              <a:ext uri="{FF2B5EF4-FFF2-40B4-BE49-F238E27FC236}">
                <a16:creationId xmlns:a16="http://schemas.microsoft.com/office/drawing/2014/main" id="{BACC6F4F-FE5B-D99B-05DB-46E935B8C195}"/>
              </a:ext>
            </a:extLst>
          </p:cNvPr>
          <p:cNvSpPr/>
          <p:nvPr/>
        </p:nvSpPr>
        <p:spPr>
          <a:xfrm>
            <a:off x="1514" y="-19050"/>
            <a:ext cx="9144000" cy="33691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a:t>Modelo HAL9000</a:t>
            </a:r>
          </a:p>
        </p:txBody>
      </p:sp>
      <p:pic>
        <p:nvPicPr>
          <p:cNvPr id="18" name="Imagem 17" descr="Tela de um aparelho celular">
            <a:extLst>
              <a:ext uri="{FF2B5EF4-FFF2-40B4-BE49-F238E27FC236}">
                <a16:creationId xmlns:a16="http://schemas.microsoft.com/office/drawing/2014/main" id="{B3C50F2F-C3BB-04B8-3016-CFF2A119C8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5282" y="1911163"/>
            <a:ext cx="1321173" cy="1321173"/>
          </a:xfrm>
          <a:prstGeom prst="rect">
            <a:avLst/>
          </a:prstGeom>
        </p:spPr>
      </p:pic>
      <p:grpSp>
        <p:nvGrpSpPr>
          <p:cNvPr id="19" name="Group 57">
            <a:extLst>
              <a:ext uri="{FF2B5EF4-FFF2-40B4-BE49-F238E27FC236}">
                <a16:creationId xmlns:a16="http://schemas.microsoft.com/office/drawing/2014/main" id="{4BC7011A-E45A-5678-0754-E057E4F6D845}"/>
              </a:ext>
            </a:extLst>
          </p:cNvPr>
          <p:cNvGrpSpPr/>
          <p:nvPr/>
        </p:nvGrpSpPr>
        <p:grpSpPr>
          <a:xfrm>
            <a:off x="5391330" y="1243804"/>
            <a:ext cx="401638" cy="376237"/>
            <a:chOff x="406400" y="935038"/>
            <a:chExt cx="401638" cy="376237"/>
          </a:xfrm>
          <a:solidFill>
            <a:schemeClr val="bg1"/>
          </a:solidFill>
        </p:grpSpPr>
        <p:sp>
          <p:nvSpPr>
            <p:cNvPr id="43" name="Freeform 5">
              <a:extLst>
                <a:ext uri="{FF2B5EF4-FFF2-40B4-BE49-F238E27FC236}">
                  <a16:creationId xmlns:a16="http://schemas.microsoft.com/office/drawing/2014/main" id="{EA1F57AB-514E-F4F1-BA39-0B6666F0E0EF}"/>
                </a:ext>
              </a:extLst>
            </p:cNvPr>
            <p:cNvSpPr>
              <a:spLocks noEditPoints="1"/>
            </p:cNvSpPr>
            <p:nvPr/>
          </p:nvSpPr>
          <p:spPr bwMode="auto">
            <a:xfrm>
              <a:off x="406400" y="942975"/>
              <a:ext cx="401638" cy="368300"/>
            </a:xfrm>
            <a:custGeom>
              <a:avLst/>
              <a:gdLst>
                <a:gd name="T0" fmla="*/ 787 w 1440"/>
                <a:gd name="T1" fmla="*/ 672 h 1320"/>
                <a:gd name="T2" fmla="*/ 1440 w 1440"/>
                <a:gd name="T3" fmla="*/ 707 h 1320"/>
                <a:gd name="T4" fmla="*/ 1362 w 1440"/>
                <a:gd name="T5" fmla="*/ 984 h 1320"/>
                <a:gd name="T6" fmla="*/ 865 w 1440"/>
                <a:gd name="T7" fmla="*/ 984 h 1320"/>
                <a:gd name="T8" fmla="*/ 927 w 1440"/>
                <a:gd name="T9" fmla="*/ 1176 h 1320"/>
                <a:gd name="T10" fmla="*/ 960 w 1440"/>
                <a:gd name="T11" fmla="*/ 1291 h 1320"/>
                <a:gd name="T12" fmla="*/ 509 w 1440"/>
                <a:gd name="T13" fmla="*/ 1320 h 1320"/>
                <a:gd name="T14" fmla="*/ 480 w 1440"/>
                <a:gd name="T15" fmla="*/ 1205 h 1320"/>
                <a:gd name="T16" fmla="*/ 575 w 1440"/>
                <a:gd name="T17" fmla="*/ 1176 h 1320"/>
                <a:gd name="T18" fmla="*/ 557 w 1440"/>
                <a:gd name="T19" fmla="*/ 984 h 1320"/>
                <a:gd name="T20" fmla="*/ 0 w 1440"/>
                <a:gd name="T21" fmla="*/ 901 h 1320"/>
                <a:gd name="T22" fmla="*/ 82 w 1440"/>
                <a:gd name="T23" fmla="*/ 0 h 1320"/>
                <a:gd name="T24" fmla="*/ 768 w 1440"/>
                <a:gd name="T25" fmla="*/ 35 h 1320"/>
                <a:gd name="T26" fmla="*/ 768 w 1440"/>
                <a:gd name="T27" fmla="*/ 672 h 1320"/>
                <a:gd name="T28" fmla="*/ 48 w 1440"/>
                <a:gd name="T29" fmla="*/ 204 h 1320"/>
                <a:gd name="T30" fmla="*/ 79 w 1440"/>
                <a:gd name="T31" fmla="*/ 936 h 1320"/>
                <a:gd name="T32" fmla="*/ 1392 w 1440"/>
                <a:gd name="T33" fmla="*/ 905 h 1320"/>
                <a:gd name="T34" fmla="*/ 1391 w 1440"/>
                <a:gd name="T35" fmla="*/ 720 h 1320"/>
                <a:gd name="T36" fmla="*/ 756 w 1440"/>
                <a:gd name="T37" fmla="*/ 720 h 1320"/>
                <a:gd name="T38" fmla="*/ 720 w 1440"/>
                <a:gd name="T39" fmla="*/ 211 h 1320"/>
                <a:gd name="T40" fmla="*/ 48 w 1440"/>
                <a:gd name="T41" fmla="*/ 193 h 1320"/>
                <a:gd name="T42" fmla="*/ 719 w 1440"/>
                <a:gd name="T43" fmla="*/ 143 h 1320"/>
                <a:gd name="T44" fmla="*/ 701 w 1440"/>
                <a:gd name="T45" fmla="*/ 48 h 1320"/>
                <a:gd name="T46" fmla="*/ 75 w 1440"/>
                <a:gd name="T47" fmla="*/ 48 h 1320"/>
                <a:gd name="T48" fmla="*/ 48 w 1440"/>
                <a:gd name="T49" fmla="*/ 143 h 1320"/>
                <a:gd name="T50" fmla="*/ 780 w 1440"/>
                <a:gd name="T51" fmla="*/ 984 h 1320"/>
                <a:gd name="T52" fmla="*/ 744 w 1440"/>
                <a:gd name="T53" fmla="*/ 1049 h 1320"/>
                <a:gd name="T54" fmla="*/ 696 w 1440"/>
                <a:gd name="T55" fmla="*/ 1049 h 1320"/>
                <a:gd name="T56" fmla="*/ 625 w 1440"/>
                <a:gd name="T57" fmla="*/ 985 h 1320"/>
                <a:gd name="T58" fmla="*/ 815 w 1440"/>
                <a:gd name="T59" fmla="*/ 1175 h 1320"/>
                <a:gd name="T60" fmla="*/ 911 w 1440"/>
                <a:gd name="T61" fmla="*/ 1225 h 1320"/>
                <a:gd name="T62" fmla="*/ 529 w 1440"/>
                <a:gd name="T63" fmla="*/ 1271 h 1320"/>
                <a:gd name="T64" fmla="*/ 911 w 1440"/>
                <a:gd name="T65" fmla="*/ 1225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0" h="1320">
                  <a:moveTo>
                    <a:pt x="768" y="672"/>
                  </a:moveTo>
                  <a:cubicBezTo>
                    <a:pt x="775" y="672"/>
                    <a:pt x="781" y="672"/>
                    <a:pt x="787" y="672"/>
                  </a:cubicBezTo>
                  <a:cubicBezTo>
                    <a:pt x="993" y="672"/>
                    <a:pt x="1199" y="672"/>
                    <a:pt x="1405" y="672"/>
                  </a:cubicBezTo>
                  <a:cubicBezTo>
                    <a:pt x="1433" y="672"/>
                    <a:pt x="1440" y="679"/>
                    <a:pt x="1440" y="707"/>
                  </a:cubicBezTo>
                  <a:cubicBezTo>
                    <a:pt x="1440" y="773"/>
                    <a:pt x="1440" y="839"/>
                    <a:pt x="1440" y="905"/>
                  </a:cubicBezTo>
                  <a:cubicBezTo>
                    <a:pt x="1440" y="954"/>
                    <a:pt x="1410" y="984"/>
                    <a:pt x="1362" y="984"/>
                  </a:cubicBezTo>
                  <a:cubicBezTo>
                    <a:pt x="1202" y="984"/>
                    <a:pt x="1043" y="984"/>
                    <a:pt x="883" y="984"/>
                  </a:cubicBezTo>
                  <a:cubicBezTo>
                    <a:pt x="877" y="984"/>
                    <a:pt x="871" y="984"/>
                    <a:pt x="865" y="984"/>
                  </a:cubicBezTo>
                  <a:cubicBezTo>
                    <a:pt x="865" y="1048"/>
                    <a:pt x="865" y="1111"/>
                    <a:pt x="865" y="1176"/>
                  </a:cubicBezTo>
                  <a:cubicBezTo>
                    <a:pt x="885" y="1176"/>
                    <a:pt x="906" y="1176"/>
                    <a:pt x="927" y="1176"/>
                  </a:cubicBezTo>
                  <a:cubicBezTo>
                    <a:pt x="952" y="1176"/>
                    <a:pt x="960" y="1183"/>
                    <a:pt x="960" y="1209"/>
                  </a:cubicBezTo>
                  <a:cubicBezTo>
                    <a:pt x="960" y="1236"/>
                    <a:pt x="960" y="1264"/>
                    <a:pt x="960" y="1291"/>
                  </a:cubicBezTo>
                  <a:cubicBezTo>
                    <a:pt x="960" y="1311"/>
                    <a:pt x="951" y="1320"/>
                    <a:pt x="932" y="1320"/>
                  </a:cubicBezTo>
                  <a:cubicBezTo>
                    <a:pt x="791" y="1320"/>
                    <a:pt x="650" y="1320"/>
                    <a:pt x="509" y="1320"/>
                  </a:cubicBezTo>
                  <a:cubicBezTo>
                    <a:pt x="489" y="1320"/>
                    <a:pt x="480" y="1311"/>
                    <a:pt x="480" y="1292"/>
                  </a:cubicBezTo>
                  <a:cubicBezTo>
                    <a:pt x="480" y="1263"/>
                    <a:pt x="480" y="1234"/>
                    <a:pt x="480" y="1205"/>
                  </a:cubicBezTo>
                  <a:cubicBezTo>
                    <a:pt x="480" y="1185"/>
                    <a:pt x="489" y="1176"/>
                    <a:pt x="510" y="1176"/>
                  </a:cubicBezTo>
                  <a:cubicBezTo>
                    <a:pt x="531" y="1176"/>
                    <a:pt x="553" y="1176"/>
                    <a:pt x="575" y="1176"/>
                  </a:cubicBezTo>
                  <a:cubicBezTo>
                    <a:pt x="575" y="1112"/>
                    <a:pt x="575" y="1049"/>
                    <a:pt x="575" y="984"/>
                  </a:cubicBezTo>
                  <a:cubicBezTo>
                    <a:pt x="569" y="984"/>
                    <a:pt x="563" y="984"/>
                    <a:pt x="557" y="984"/>
                  </a:cubicBezTo>
                  <a:cubicBezTo>
                    <a:pt x="399" y="984"/>
                    <a:pt x="241" y="984"/>
                    <a:pt x="83" y="984"/>
                  </a:cubicBezTo>
                  <a:cubicBezTo>
                    <a:pt x="28" y="984"/>
                    <a:pt x="0" y="956"/>
                    <a:pt x="0" y="901"/>
                  </a:cubicBezTo>
                  <a:cubicBezTo>
                    <a:pt x="0" y="628"/>
                    <a:pt x="0" y="356"/>
                    <a:pt x="0" y="83"/>
                  </a:cubicBezTo>
                  <a:cubicBezTo>
                    <a:pt x="0" y="28"/>
                    <a:pt x="28" y="0"/>
                    <a:pt x="82" y="0"/>
                  </a:cubicBezTo>
                  <a:cubicBezTo>
                    <a:pt x="299" y="0"/>
                    <a:pt x="516" y="0"/>
                    <a:pt x="733" y="0"/>
                  </a:cubicBezTo>
                  <a:cubicBezTo>
                    <a:pt x="761" y="0"/>
                    <a:pt x="768" y="7"/>
                    <a:pt x="768" y="35"/>
                  </a:cubicBezTo>
                  <a:cubicBezTo>
                    <a:pt x="768" y="241"/>
                    <a:pt x="768" y="447"/>
                    <a:pt x="768" y="653"/>
                  </a:cubicBezTo>
                  <a:cubicBezTo>
                    <a:pt x="768" y="659"/>
                    <a:pt x="768" y="665"/>
                    <a:pt x="768" y="672"/>
                  </a:cubicBezTo>
                  <a:close/>
                  <a:moveTo>
                    <a:pt x="48" y="193"/>
                  </a:moveTo>
                  <a:cubicBezTo>
                    <a:pt x="48" y="197"/>
                    <a:pt x="48" y="201"/>
                    <a:pt x="48" y="204"/>
                  </a:cubicBezTo>
                  <a:cubicBezTo>
                    <a:pt x="48" y="438"/>
                    <a:pt x="48" y="672"/>
                    <a:pt x="48" y="906"/>
                  </a:cubicBezTo>
                  <a:cubicBezTo>
                    <a:pt x="48" y="928"/>
                    <a:pt x="57" y="936"/>
                    <a:pt x="79" y="936"/>
                  </a:cubicBezTo>
                  <a:cubicBezTo>
                    <a:pt x="506" y="936"/>
                    <a:pt x="933" y="936"/>
                    <a:pt x="1360" y="936"/>
                  </a:cubicBezTo>
                  <a:cubicBezTo>
                    <a:pt x="1384" y="936"/>
                    <a:pt x="1392" y="928"/>
                    <a:pt x="1392" y="905"/>
                  </a:cubicBezTo>
                  <a:cubicBezTo>
                    <a:pt x="1392" y="848"/>
                    <a:pt x="1392" y="791"/>
                    <a:pt x="1392" y="734"/>
                  </a:cubicBezTo>
                  <a:cubicBezTo>
                    <a:pt x="1392" y="729"/>
                    <a:pt x="1391" y="725"/>
                    <a:pt x="1391" y="720"/>
                  </a:cubicBezTo>
                  <a:cubicBezTo>
                    <a:pt x="1384" y="720"/>
                    <a:pt x="1378" y="720"/>
                    <a:pt x="1372" y="720"/>
                  </a:cubicBezTo>
                  <a:cubicBezTo>
                    <a:pt x="1167" y="720"/>
                    <a:pt x="961" y="720"/>
                    <a:pt x="756" y="720"/>
                  </a:cubicBezTo>
                  <a:cubicBezTo>
                    <a:pt x="727" y="720"/>
                    <a:pt x="720" y="713"/>
                    <a:pt x="720" y="685"/>
                  </a:cubicBezTo>
                  <a:cubicBezTo>
                    <a:pt x="720" y="527"/>
                    <a:pt x="720" y="369"/>
                    <a:pt x="720" y="211"/>
                  </a:cubicBezTo>
                  <a:cubicBezTo>
                    <a:pt x="720" y="205"/>
                    <a:pt x="720" y="199"/>
                    <a:pt x="720" y="193"/>
                  </a:cubicBezTo>
                  <a:cubicBezTo>
                    <a:pt x="496" y="193"/>
                    <a:pt x="273" y="193"/>
                    <a:pt x="48" y="193"/>
                  </a:cubicBezTo>
                  <a:close/>
                  <a:moveTo>
                    <a:pt x="48" y="143"/>
                  </a:moveTo>
                  <a:cubicBezTo>
                    <a:pt x="273" y="143"/>
                    <a:pt x="496" y="143"/>
                    <a:pt x="719" y="143"/>
                  </a:cubicBezTo>
                  <a:cubicBezTo>
                    <a:pt x="719" y="111"/>
                    <a:pt x="719" y="80"/>
                    <a:pt x="719" y="48"/>
                  </a:cubicBezTo>
                  <a:cubicBezTo>
                    <a:pt x="713" y="48"/>
                    <a:pt x="707" y="48"/>
                    <a:pt x="701" y="48"/>
                  </a:cubicBezTo>
                  <a:cubicBezTo>
                    <a:pt x="532" y="48"/>
                    <a:pt x="363" y="48"/>
                    <a:pt x="194" y="48"/>
                  </a:cubicBezTo>
                  <a:cubicBezTo>
                    <a:pt x="154" y="48"/>
                    <a:pt x="115" y="48"/>
                    <a:pt x="75" y="48"/>
                  </a:cubicBezTo>
                  <a:cubicBezTo>
                    <a:pt x="58" y="48"/>
                    <a:pt x="49" y="57"/>
                    <a:pt x="48" y="73"/>
                  </a:cubicBezTo>
                  <a:cubicBezTo>
                    <a:pt x="48" y="96"/>
                    <a:pt x="48" y="119"/>
                    <a:pt x="48" y="143"/>
                  </a:cubicBezTo>
                  <a:close/>
                  <a:moveTo>
                    <a:pt x="815" y="984"/>
                  </a:moveTo>
                  <a:cubicBezTo>
                    <a:pt x="803" y="984"/>
                    <a:pt x="791" y="984"/>
                    <a:pt x="780" y="984"/>
                  </a:cubicBezTo>
                  <a:cubicBezTo>
                    <a:pt x="768" y="984"/>
                    <a:pt x="756" y="984"/>
                    <a:pt x="744" y="984"/>
                  </a:cubicBezTo>
                  <a:cubicBezTo>
                    <a:pt x="744" y="1007"/>
                    <a:pt x="744" y="1028"/>
                    <a:pt x="744" y="1049"/>
                  </a:cubicBezTo>
                  <a:cubicBezTo>
                    <a:pt x="744" y="1069"/>
                    <a:pt x="735" y="1080"/>
                    <a:pt x="719" y="1080"/>
                  </a:cubicBezTo>
                  <a:cubicBezTo>
                    <a:pt x="704" y="1079"/>
                    <a:pt x="696" y="1069"/>
                    <a:pt x="696" y="1049"/>
                  </a:cubicBezTo>
                  <a:cubicBezTo>
                    <a:pt x="696" y="1028"/>
                    <a:pt x="696" y="1007"/>
                    <a:pt x="696" y="985"/>
                  </a:cubicBezTo>
                  <a:cubicBezTo>
                    <a:pt x="671" y="985"/>
                    <a:pt x="648" y="985"/>
                    <a:pt x="625" y="985"/>
                  </a:cubicBezTo>
                  <a:cubicBezTo>
                    <a:pt x="625" y="1049"/>
                    <a:pt x="625" y="1112"/>
                    <a:pt x="625" y="1175"/>
                  </a:cubicBezTo>
                  <a:cubicBezTo>
                    <a:pt x="689" y="1175"/>
                    <a:pt x="752" y="1175"/>
                    <a:pt x="815" y="1175"/>
                  </a:cubicBezTo>
                  <a:cubicBezTo>
                    <a:pt x="815" y="1112"/>
                    <a:pt x="815" y="1049"/>
                    <a:pt x="815" y="984"/>
                  </a:cubicBezTo>
                  <a:close/>
                  <a:moveTo>
                    <a:pt x="911" y="1225"/>
                  </a:moveTo>
                  <a:cubicBezTo>
                    <a:pt x="783" y="1225"/>
                    <a:pt x="656" y="1225"/>
                    <a:pt x="529" y="1225"/>
                  </a:cubicBezTo>
                  <a:cubicBezTo>
                    <a:pt x="529" y="1241"/>
                    <a:pt x="529" y="1256"/>
                    <a:pt x="529" y="1271"/>
                  </a:cubicBezTo>
                  <a:cubicBezTo>
                    <a:pt x="657" y="1271"/>
                    <a:pt x="784" y="1271"/>
                    <a:pt x="911" y="1271"/>
                  </a:cubicBezTo>
                  <a:cubicBezTo>
                    <a:pt x="911" y="1256"/>
                    <a:pt x="911" y="1241"/>
                    <a:pt x="911" y="122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6">
              <a:extLst>
                <a:ext uri="{FF2B5EF4-FFF2-40B4-BE49-F238E27FC236}">
                  <a16:creationId xmlns:a16="http://schemas.microsoft.com/office/drawing/2014/main" id="{BEAD89CD-1234-2059-F283-FB02BDED9431}"/>
                </a:ext>
              </a:extLst>
            </p:cNvPr>
            <p:cNvSpPr>
              <a:spLocks noEditPoints="1"/>
            </p:cNvSpPr>
            <p:nvPr/>
          </p:nvSpPr>
          <p:spPr bwMode="auto">
            <a:xfrm>
              <a:off x="633413" y="941388"/>
              <a:ext cx="174625" cy="90488"/>
            </a:xfrm>
            <a:custGeom>
              <a:avLst/>
              <a:gdLst>
                <a:gd name="T0" fmla="*/ 0 w 625"/>
                <a:gd name="T1" fmla="*/ 174 h 324"/>
                <a:gd name="T2" fmla="*/ 0 w 625"/>
                <a:gd name="T3" fmla="*/ 126 h 324"/>
                <a:gd name="T4" fmla="*/ 72 w 625"/>
                <a:gd name="T5" fmla="*/ 126 h 324"/>
                <a:gd name="T6" fmla="*/ 183 w 625"/>
                <a:gd name="T7" fmla="*/ 126 h 324"/>
                <a:gd name="T8" fmla="*/ 214 w 625"/>
                <a:gd name="T9" fmla="*/ 138 h 324"/>
                <a:gd name="T10" fmla="*/ 285 w 625"/>
                <a:gd name="T11" fmla="*/ 211 h 324"/>
                <a:gd name="T12" fmla="*/ 331 w 625"/>
                <a:gd name="T13" fmla="*/ 158 h 324"/>
                <a:gd name="T14" fmla="*/ 407 w 625"/>
                <a:gd name="T15" fmla="*/ 69 h 324"/>
                <a:gd name="T16" fmla="*/ 440 w 625"/>
                <a:gd name="T17" fmla="*/ 54 h 324"/>
                <a:gd name="T18" fmla="*/ 454 w 625"/>
                <a:gd name="T19" fmla="*/ 54 h 324"/>
                <a:gd name="T20" fmla="*/ 495 w 625"/>
                <a:gd name="T21" fmla="*/ 35 h 324"/>
                <a:gd name="T22" fmla="*/ 576 w 625"/>
                <a:gd name="T23" fmla="*/ 11 h 324"/>
                <a:gd name="T24" fmla="*/ 623 w 625"/>
                <a:gd name="T25" fmla="*/ 83 h 324"/>
                <a:gd name="T26" fmla="*/ 567 w 625"/>
                <a:gd name="T27" fmla="*/ 148 h 324"/>
                <a:gd name="T28" fmla="*/ 489 w 625"/>
                <a:gd name="T29" fmla="*/ 114 h 324"/>
                <a:gd name="T30" fmla="*/ 438 w 625"/>
                <a:gd name="T31" fmla="*/ 107 h 324"/>
                <a:gd name="T32" fmla="*/ 339 w 625"/>
                <a:gd name="T33" fmla="*/ 222 h 324"/>
                <a:gd name="T34" fmla="*/ 408 w 625"/>
                <a:gd name="T35" fmla="*/ 221 h 324"/>
                <a:gd name="T36" fmla="*/ 416 w 625"/>
                <a:gd name="T37" fmla="*/ 211 h 324"/>
                <a:gd name="T38" fmla="*/ 498 w 625"/>
                <a:gd name="T39" fmla="*/ 177 h 324"/>
                <a:gd name="T40" fmla="*/ 551 w 625"/>
                <a:gd name="T41" fmla="*/ 246 h 324"/>
                <a:gd name="T42" fmla="*/ 497 w 625"/>
                <a:gd name="T43" fmla="*/ 315 h 324"/>
                <a:gd name="T44" fmla="*/ 416 w 625"/>
                <a:gd name="T45" fmla="*/ 280 h 324"/>
                <a:gd name="T46" fmla="*/ 399 w 625"/>
                <a:gd name="T47" fmla="*/ 270 h 324"/>
                <a:gd name="T48" fmla="*/ 300 w 625"/>
                <a:gd name="T49" fmla="*/ 270 h 324"/>
                <a:gd name="T50" fmla="*/ 261 w 625"/>
                <a:gd name="T51" fmla="*/ 255 h 324"/>
                <a:gd name="T52" fmla="*/ 191 w 625"/>
                <a:gd name="T53" fmla="*/ 183 h 324"/>
                <a:gd name="T54" fmla="*/ 167 w 625"/>
                <a:gd name="T55" fmla="*/ 174 h 324"/>
                <a:gd name="T56" fmla="*/ 17 w 625"/>
                <a:gd name="T57" fmla="*/ 174 h 324"/>
                <a:gd name="T58" fmla="*/ 0 w 625"/>
                <a:gd name="T59" fmla="*/ 174 h 324"/>
                <a:gd name="T60" fmla="*/ 551 w 625"/>
                <a:gd name="T61" fmla="*/ 54 h 324"/>
                <a:gd name="T62" fmla="*/ 527 w 625"/>
                <a:gd name="T63" fmla="*/ 78 h 324"/>
                <a:gd name="T64" fmla="*/ 550 w 625"/>
                <a:gd name="T65" fmla="*/ 102 h 324"/>
                <a:gd name="T66" fmla="*/ 575 w 625"/>
                <a:gd name="T67" fmla="*/ 78 h 324"/>
                <a:gd name="T68" fmla="*/ 551 w 625"/>
                <a:gd name="T69" fmla="*/ 54 h 324"/>
                <a:gd name="T70" fmla="*/ 503 w 625"/>
                <a:gd name="T71" fmla="*/ 245 h 324"/>
                <a:gd name="T72" fmla="*/ 479 w 625"/>
                <a:gd name="T73" fmla="*/ 222 h 324"/>
                <a:gd name="T74" fmla="*/ 455 w 625"/>
                <a:gd name="T75" fmla="*/ 247 h 324"/>
                <a:gd name="T76" fmla="*/ 480 w 625"/>
                <a:gd name="T77" fmla="*/ 270 h 324"/>
                <a:gd name="T78" fmla="*/ 503 w 625"/>
                <a:gd name="T79" fmla="*/ 245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25" h="324">
                  <a:moveTo>
                    <a:pt x="0" y="174"/>
                  </a:moveTo>
                  <a:cubicBezTo>
                    <a:pt x="0" y="157"/>
                    <a:pt x="0" y="142"/>
                    <a:pt x="0" y="126"/>
                  </a:cubicBezTo>
                  <a:cubicBezTo>
                    <a:pt x="24" y="126"/>
                    <a:pt x="48" y="126"/>
                    <a:pt x="72" y="126"/>
                  </a:cubicBezTo>
                  <a:cubicBezTo>
                    <a:pt x="109" y="126"/>
                    <a:pt x="146" y="126"/>
                    <a:pt x="183" y="126"/>
                  </a:cubicBezTo>
                  <a:cubicBezTo>
                    <a:pt x="195" y="126"/>
                    <a:pt x="205" y="129"/>
                    <a:pt x="214" y="138"/>
                  </a:cubicBezTo>
                  <a:cubicBezTo>
                    <a:pt x="237" y="162"/>
                    <a:pt x="261" y="186"/>
                    <a:pt x="285" y="211"/>
                  </a:cubicBezTo>
                  <a:cubicBezTo>
                    <a:pt x="301" y="193"/>
                    <a:pt x="316" y="176"/>
                    <a:pt x="331" y="158"/>
                  </a:cubicBezTo>
                  <a:cubicBezTo>
                    <a:pt x="356" y="129"/>
                    <a:pt x="382" y="99"/>
                    <a:pt x="407" y="69"/>
                  </a:cubicBezTo>
                  <a:cubicBezTo>
                    <a:pt x="416" y="58"/>
                    <a:pt x="426" y="52"/>
                    <a:pt x="440" y="54"/>
                  </a:cubicBezTo>
                  <a:cubicBezTo>
                    <a:pt x="445" y="54"/>
                    <a:pt x="449" y="54"/>
                    <a:pt x="454" y="54"/>
                  </a:cubicBezTo>
                  <a:cubicBezTo>
                    <a:pt x="471" y="56"/>
                    <a:pt x="484" y="53"/>
                    <a:pt x="495" y="35"/>
                  </a:cubicBezTo>
                  <a:cubicBezTo>
                    <a:pt x="511" y="8"/>
                    <a:pt x="546" y="0"/>
                    <a:pt x="576" y="11"/>
                  </a:cubicBezTo>
                  <a:cubicBezTo>
                    <a:pt x="606" y="22"/>
                    <a:pt x="625" y="51"/>
                    <a:pt x="623" y="83"/>
                  </a:cubicBezTo>
                  <a:cubicBezTo>
                    <a:pt x="621" y="115"/>
                    <a:pt x="598" y="141"/>
                    <a:pt x="567" y="148"/>
                  </a:cubicBezTo>
                  <a:cubicBezTo>
                    <a:pt x="536" y="155"/>
                    <a:pt x="505" y="141"/>
                    <a:pt x="489" y="114"/>
                  </a:cubicBezTo>
                  <a:cubicBezTo>
                    <a:pt x="481" y="101"/>
                    <a:pt x="447" y="96"/>
                    <a:pt x="438" y="107"/>
                  </a:cubicBezTo>
                  <a:cubicBezTo>
                    <a:pt x="405" y="144"/>
                    <a:pt x="374" y="182"/>
                    <a:pt x="339" y="222"/>
                  </a:cubicBezTo>
                  <a:cubicBezTo>
                    <a:pt x="364" y="222"/>
                    <a:pt x="386" y="222"/>
                    <a:pt x="408" y="221"/>
                  </a:cubicBezTo>
                  <a:cubicBezTo>
                    <a:pt x="411" y="221"/>
                    <a:pt x="414" y="215"/>
                    <a:pt x="416" y="211"/>
                  </a:cubicBezTo>
                  <a:cubicBezTo>
                    <a:pt x="433" y="182"/>
                    <a:pt x="465" y="168"/>
                    <a:pt x="498" y="177"/>
                  </a:cubicBezTo>
                  <a:cubicBezTo>
                    <a:pt x="529" y="185"/>
                    <a:pt x="551" y="214"/>
                    <a:pt x="551" y="246"/>
                  </a:cubicBezTo>
                  <a:cubicBezTo>
                    <a:pt x="551" y="279"/>
                    <a:pt x="529" y="307"/>
                    <a:pt x="497" y="315"/>
                  </a:cubicBezTo>
                  <a:cubicBezTo>
                    <a:pt x="465" y="324"/>
                    <a:pt x="432" y="310"/>
                    <a:pt x="416" y="280"/>
                  </a:cubicBezTo>
                  <a:cubicBezTo>
                    <a:pt x="412" y="272"/>
                    <a:pt x="407" y="270"/>
                    <a:pt x="399" y="270"/>
                  </a:cubicBezTo>
                  <a:cubicBezTo>
                    <a:pt x="366" y="270"/>
                    <a:pt x="333" y="269"/>
                    <a:pt x="300" y="270"/>
                  </a:cubicBezTo>
                  <a:cubicBezTo>
                    <a:pt x="284" y="271"/>
                    <a:pt x="272" y="266"/>
                    <a:pt x="261" y="255"/>
                  </a:cubicBezTo>
                  <a:cubicBezTo>
                    <a:pt x="238" y="230"/>
                    <a:pt x="214" y="207"/>
                    <a:pt x="191" y="183"/>
                  </a:cubicBezTo>
                  <a:cubicBezTo>
                    <a:pt x="184" y="176"/>
                    <a:pt x="177" y="174"/>
                    <a:pt x="167" y="174"/>
                  </a:cubicBezTo>
                  <a:cubicBezTo>
                    <a:pt x="117" y="174"/>
                    <a:pt x="67" y="174"/>
                    <a:pt x="17" y="174"/>
                  </a:cubicBezTo>
                  <a:cubicBezTo>
                    <a:pt x="12" y="174"/>
                    <a:pt x="6" y="174"/>
                    <a:pt x="0" y="174"/>
                  </a:cubicBezTo>
                  <a:close/>
                  <a:moveTo>
                    <a:pt x="551" y="54"/>
                  </a:moveTo>
                  <a:cubicBezTo>
                    <a:pt x="538" y="54"/>
                    <a:pt x="527" y="65"/>
                    <a:pt x="527" y="78"/>
                  </a:cubicBezTo>
                  <a:cubicBezTo>
                    <a:pt x="527" y="90"/>
                    <a:pt x="537" y="101"/>
                    <a:pt x="550" y="102"/>
                  </a:cubicBezTo>
                  <a:cubicBezTo>
                    <a:pt x="564" y="102"/>
                    <a:pt x="575" y="91"/>
                    <a:pt x="575" y="78"/>
                  </a:cubicBezTo>
                  <a:cubicBezTo>
                    <a:pt x="575" y="65"/>
                    <a:pt x="564" y="54"/>
                    <a:pt x="551" y="54"/>
                  </a:cubicBezTo>
                  <a:close/>
                  <a:moveTo>
                    <a:pt x="503" y="245"/>
                  </a:moveTo>
                  <a:cubicBezTo>
                    <a:pt x="503" y="233"/>
                    <a:pt x="492" y="222"/>
                    <a:pt x="479" y="222"/>
                  </a:cubicBezTo>
                  <a:cubicBezTo>
                    <a:pt x="465" y="222"/>
                    <a:pt x="454" y="234"/>
                    <a:pt x="455" y="247"/>
                  </a:cubicBezTo>
                  <a:cubicBezTo>
                    <a:pt x="456" y="260"/>
                    <a:pt x="467" y="270"/>
                    <a:pt x="480" y="270"/>
                  </a:cubicBezTo>
                  <a:cubicBezTo>
                    <a:pt x="493" y="269"/>
                    <a:pt x="503" y="258"/>
                    <a:pt x="503" y="2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7">
              <a:extLst>
                <a:ext uri="{FF2B5EF4-FFF2-40B4-BE49-F238E27FC236}">
                  <a16:creationId xmlns:a16="http://schemas.microsoft.com/office/drawing/2014/main" id="{C708AA37-308F-02DF-051F-E37EB92B1267}"/>
                </a:ext>
              </a:extLst>
            </p:cNvPr>
            <p:cNvSpPr>
              <a:spLocks noEditPoints="1"/>
            </p:cNvSpPr>
            <p:nvPr/>
          </p:nvSpPr>
          <p:spPr bwMode="auto">
            <a:xfrm>
              <a:off x="633413" y="1041400"/>
              <a:ext cx="155575" cy="69850"/>
            </a:xfrm>
            <a:custGeom>
              <a:avLst/>
              <a:gdLst>
                <a:gd name="T0" fmla="*/ 0 w 558"/>
                <a:gd name="T1" fmla="*/ 245 h 245"/>
                <a:gd name="T2" fmla="*/ 0 w 558"/>
                <a:gd name="T3" fmla="*/ 197 h 245"/>
                <a:gd name="T4" fmla="*/ 16 w 558"/>
                <a:gd name="T5" fmla="*/ 197 h 245"/>
                <a:gd name="T6" fmla="*/ 333 w 558"/>
                <a:gd name="T7" fmla="*/ 197 h 245"/>
                <a:gd name="T8" fmla="*/ 356 w 558"/>
                <a:gd name="T9" fmla="*/ 187 h 245"/>
                <a:gd name="T10" fmla="*/ 407 w 558"/>
                <a:gd name="T11" fmla="*/ 122 h 245"/>
                <a:gd name="T12" fmla="*/ 411 w 558"/>
                <a:gd name="T13" fmla="*/ 100 h 245"/>
                <a:gd name="T14" fmla="*/ 438 w 558"/>
                <a:gd name="T15" fmla="*/ 18 h 245"/>
                <a:gd name="T16" fmla="*/ 522 w 558"/>
                <a:gd name="T17" fmla="*/ 19 h 245"/>
                <a:gd name="T18" fmla="*/ 546 w 558"/>
                <a:gd name="T19" fmla="*/ 102 h 245"/>
                <a:gd name="T20" fmla="*/ 475 w 558"/>
                <a:gd name="T21" fmla="*/ 148 h 245"/>
                <a:gd name="T22" fmla="*/ 432 w 558"/>
                <a:gd name="T23" fmla="*/ 168 h 245"/>
                <a:gd name="T24" fmla="*/ 380 w 558"/>
                <a:gd name="T25" fmla="*/ 232 h 245"/>
                <a:gd name="T26" fmla="*/ 356 w 558"/>
                <a:gd name="T27" fmla="*/ 244 h 245"/>
                <a:gd name="T28" fmla="*/ 0 w 558"/>
                <a:gd name="T29" fmla="*/ 245 h 245"/>
                <a:gd name="T30" fmla="*/ 503 w 558"/>
                <a:gd name="T31" fmla="*/ 76 h 245"/>
                <a:gd name="T32" fmla="*/ 479 w 558"/>
                <a:gd name="T33" fmla="*/ 53 h 245"/>
                <a:gd name="T34" fmla="*/ 455 w 558"/>
                <a:gd name="T35" fmla="*/ 78 h 245"/>
                <a:gd name="T36" fmla="*/ 480 w 558"/>
                <a:gd name="T37" fmla="*/ 101 h 245"/>
                <a:gd name="T38" fmla="*/ 503 w 558"/>
                <a:gd name="T39" fmla="*/ 7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8" h="245">
                  <a:moveTo>
                    <a:pt x="0" y="245"/>
                  </a:moveTo>
                  <a:cubicBezTo>
                    <a:pt x="0" y="229"/>
                    <a:pt x="0" y="214"/>
                    <a:pt x="0" y="197"/>
                  </a:cubicBezTo>
                  <a:cubicBezTo>
                    <a:pt x="5" y="197"/>
                    <a:pt x="10" y="197"/>
                    <a:pt x="16" y="197"/>
                  </a:cubicBezTo>
                  <a:cubicBezTo>
                    <a:pt x="122" y="197"/>
                    <a:pt x="227" y="197"/>
                    <a:pt x="333" y="197"/>
                  </a:cubicBezTo>
                  <a:cubicBezTo>
                    <a:pt x="343" y="197"/>
                    <a:pt x="350" y="195"/>
                    <a:pt x="356" y="187"/>
                  </a:cubicBezTo>
                  <a:cubicBezTo>
                    <a:pt x="373" y="165"/>
                    <a:pt x="390" y="143"/>
                    <a:pt x="407" y="122"/>
                  </a:cubicBezTo>
                  <a:cubicBezTo>
                    <a:pt x="414" y="115"/>
                    <a:pt x="415" y="109"/>
                    <a:pt x="411" y="100"/>
                  </a:cubicBezTo>
                  <a:cubicBezTo>
                    <a:pt x="400" y="69"/>
                    <a:pt x="412" y="36"/>
                    <a:pt x="438" y="18"/>
                  </a:cubicBezTo>
                  <a:cubicBezTo>
                    <a:pt x="463" y="0"/>
                    <a:pt x="497" y="1"/>
                    <a:pt x="522" y="19"/>
                  </a:cubicBezTo>
                  <a:cubicBezTo>
                    <a:pt x="548" y="39"/>
                    <a:pt x="558" y="72"/>
                    <a:pt x="546" y="102"/>
                  </a:cubicBezTo>
                  <a:cubicBezTo>
                    <a:pt x="535" y="132"/>
                    <a:pt x="506" y="154"/>
                    <a:pt x="475" y="148"/>
                  </a:cubicBezTo>
                  <a:cubicBezTo>
                    <a:pt x="453" y="144"/>
                    <a:pt x="443" y="153"/>
                    <a:pt x="432" y="168"/>
                  </a:cubicBezTo>
                  <a:cubicBezTo>
                    <a:pt x="416" y="190"/>
                    <a:pt x="398" y="211"/>
                    <a:pt x="380" y="232"/>
                  </a:cubicBezTo>
                  <a:cubicBezTo>
                    <a:pt x="375" y="238"/>
                    <a:pt x="365" y="244"/>
                    <a:pt x="356" y="244"/>
                  </a:cubicBezTo>
                  <a:cubicBezTo>
                    <a:pt x="238" y="245"/>
                    <a:pt x="120" y="245"/>
                    <a:pt x="0" y="245"/>
                  </a:cubicBezTo>
                  <a:close/>
                  <a:moveTo>
                    <a:pt x="503" y="76"/>
                  </a:moveTo>
                  <a:cubicBezTo>
                    <a:pt x="503" y="64"/>
                    <a:pt x="492" y="53"/>
                    <a:pt x="479" y="53"/>
                  </a:cubicBezTo>
                  <a:cubicBezTo>
                    <a:pt x="465" y="53"/>
                    <a:pt x="454" y="65"/>
                    <a:pt x="455" y="78"/>
                  </a:cubicBezTo>
                  <a:cubicBezTo>
                    <a:pt x="456" y="91"/>
                    <a:pt x="467" y="101"/>
                    <a:pt x="480" y="101"/>
                  </a:cubicBezTo>
                  <a:cubicBezTo>
                    <a:pt x="493" y="100"/>
                    <a:pt x="503" y="89"/>
                    <a:pt x="503" y="7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8">
              <a:extLst>
                <a:ext uri="{FF2B5EF4-FFF2-40B4-BE49-F238E27FC236}">
                  <a16:creationId xmlns:a16="http://schemas.microsoft.com/office/drawing/2014/main" id="{A8DB8B05-45A9-153E-040B-BC4D54AC1DD4}"/>
                </a:ext>
              </a:extLst>
            </p:cNvPr>
            <p:cNvSpPr>
              <a:spLocks noEditPoints="1"/>
            </p:cNvSpPr>
            <p:nvPr/>
          </p:nvSpPr>
          <p:spPr bwMode="auto">
            <a:xfrm>
              <a:off x="633413" y="1009650"/>
              <a:ext cx="103188" cy="55563"/>
            </a:xfrm>
            <a:custGeom>
              <a:avLst/>
              <a:gdLst>
                <a:gd name="T0" fmla="*/ 0 w 366"/>
                <a:gd name="T1" fmla="*/ 0 h 197"/>
                <a:gd name="T2" fmla="*/ 189 w 366"/>
                <a:gd name="T3" fmla="*/ 0 h 197"/>
                <a:gd name="T4" fmla="*/ 210 w 366"/>
                <a:gd name="T5" fmla="*/ 9 h 197"/>
                <a:gd name="T6" fmla="*/ 230 w 366"/>
                <a:gd name="T7" fmla="*/ 29 h 197"/>
                <a:gd name="T8" fmla="*/ 281 w 366"/>
                <a:gd name="T9" fmla="*/ 49 h 197"/>
                <a:gd name="T10" fmla="*/ 354 w 366"/>
                <a:gd name="T11" fmla="*/ 93 h 197"/>
                <a:gd name="T12" fmla="*/ 333 w 366"/>
                <a:gd name="T13" fmla="*/ 176 h 197"/>
                <a:gd name="T14" fmla="*/ 249 w 366"/>
                <a:gd name="T15" fmla="*/ 181 h 197"/>
                <a:gd name="T16" fmla="*/ 218 w 366"/>
                <a:gd name="T17" fmla="*/ 102 h 197"/>
                <a:gd name="T18" fmla="*/ 212 w 366"/>
                <a:gd name="T19" fmla="*/ 78 h 197"/>
                <a:gd name="T20" fmla="*/ 138 w 366"/>
                <a:gd name="T21" fmla="*/ 47 h 197"/>
                <a:gd name="T22" fmla="*/ 0 w 366"/>
                <a:gd name="T23" fmla="*/ 48 h 197"/>
                <a:gd name="T24" fmla="*/ 0 w 366"/>
                <a:gd name="T25" fmla="*/ 0 h 197"/>
                <a:gd name="T26" fmla="*/ 287 w 366"/>
                <a:gd name="T27" fmla="*/ 144 h 197"/>
                <a:gd name="T28" fmla="*/ 311 w 366"/>
                <a:gd name="T29" fmla="*/ 121 h 197"/>
                <a:gd name="T30" fmla="*/ 287 w 366"/>
                <a:gd name="T31" fmla="*/ 96 h 197"/>
                <a:gd name="T32" fmla="*/ 263 w 366"/>
                <a:gd name="T33" fmla="*/ 120 h 197"/>
                <a:gd name="T34" fmla="*/ 287 w 366"/>
                <a:gd name="T35" fmla="*/ 14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6" h="197">
                  <a:moveTo>
                    <a:pt x="0" y="0"/>
                  </a:moveTo>
                  <a:cubicBezTo>
                    <a:pt x="64" y="0"/>
                    <a:pt x="126" y="0"/>
                    <a:pt x="189" y="0"/>
                  </a:cubicBezTo>
                  <a:cubicBezTo>
                    <a:pt x="196" y="1"/>
                    <a:pt x="204" y="5"/>
                    <a:pt x="210" y="9"/>
                  </a:cubicBezTo>
                  <a:cubicBezTo>
                    <a:pt x="218" y="15"/>
                    <a:pt x="224" y="22"/>
                    <a:pt x="230" y="29"/>
                  </a:cubicBezTo>
                  <a:cubicBezTo>
                    <a:pt x="244" y="44"/>
                    <a:pt x="256" y="56"/>
                    <a:pt x="281" y="49"/>
                  </a:cubicBezTo>
                  <a:cubicBezTo>
                    <a:pt x="312" y="42"/>
                    <a:pt x="342" y="64"/>
                    <a:pt x="354" y="93"/>
                  </a:cubicBezTo>
                  <a:cubicBezTo>
                    <a:pt x="366" y="122"/>
                    <a:pt x="357" y="156"/>
                    <a:pt x="333" y="176"/>
                  </a:cubicBezTo>
                  <a:cubicBezTo>
                    <a:pt x="308" y="195"/>
                    <a:pt x="275" y="197"/>
                    <a:pt x="249" y="181"/>
                  </a:cubicBezTo>
                  <a:cubicBezTo>
                    <a:pt x="222" y="164"/>
                    <a:pt x="209" y="132"/>
                    <a:pt x="218" y="102"/>
                  </a:cubicBezTo>
                  <a:cubicBezTo>
                    <a:pt x="221" y="91"/>
                    <a:pt x="218" y="86"/>
                    <a:pt x="212" y="78"/>
                  </a:cubicBezTo>
                  <a:cubicBezTo>
                    <a:pt x="193" y="54"/>
                    <a:pt x="170" y="45"/>
                    <a:pt x="138" y="47"/>
                  </a:cubicBezTo>
                  <a:cubicBezTo>
                    <a:pt x="93" y="50"/>
                    <a:pt x="47" y="48"/>
                    <a:pt x="0" y="48"/>
                  </a:cubicBezTo>
                  <a:cubicBezTo>
                    <a:pt x="0" y="31"/>
                    <a:pt x="0" y="16"/>
                    <a:pt x="0" y="0"/>
                  </a:cubicBezTo>
                  <a:close/>
                  <a:moveTo>
                    <a:pt x="287" y="144"/>
                  </a:moveTo>
                  <a:cubicBezTo>
                    <a:pt x="299" y="144"/>
                    <a:pt x="310" y="134"/>
                    <a:pt x="311" y="121"/>
                  </a:cubicBezTo>
                  <a:cubicBezTo>
                    <a:pt x="311" y="107"/>
                    <a:pt x="300" y="96"/>
                    <a:pt x="287" y="96"/>
                  </a:cubicBezTo>
                  <a:cubicBezTo>
                    <a:pt x="274" y="96"/>
                    <a:pt x="263" y="107"/>
                    <a:pt x="263" y="120"/>
                  </a:cubicBezTo>
                  <a:cubicBezTo>
                    <a:pt x="263" y="133"/>
                    <a:pt x="274" y="144"/>
                    <a:pt x="287" y="14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9">
              <a:extLst>
                <a:ext uri="{FF2B5EF4-FFF2-40B4-BE49-F238E27FC236}">
                  <a16:creationId xmlns:a16="http://schemas.microsoft.com/office/drawing/2014/main" id="{06F6D183-59FD-21F6-EF10-E4057D245B10}"/>
                </a:ext>
              </a:extLst>
            </p:cNvPr>
            <p:cNvSpPr>
              <a:spLocks noEditPoints="1"/>
            </p:cNvSpPr>
            <p:nvPr/>
          </p:nvSpPr>
          <p:spPr bwMode="auto">
            <a:xfrm>
              <a:off x="633413" y="935038"/>
              <a:ext cx="93663" cy="42863"/>
            </a:xfrm>
            <a:custGeom>
              <a:avLst/>
              <a:gdLst>
                <a:gd name="T0" fmla="*/ 0 w 335"/>
                <a:gd name="T1" fmla="*/ 102 h 156"/>
                <a:gd name="T2" fmla="*/ 0 w 335"/>
                <a:gd name="T3" fmla="*/ 54 h 156"/>
                <a:gd name="T4" fmla="*/ 16 w 335"/>
                <a:gd name="T5" fmla="*/ 54 h 156"/>
                <a:gd name="T6" fmla="*/ 181 w 335"/>
                <a:gd name="T7" fmla="*/ 54 h 156"/>
                <a:gd name="T8" fmla="*/ 201 w 335"/>
                <a:gd name="T9" fmla="*/ 43 h 156"/>
                <a:gd name="T10" fmla="*/ 281 w 335"/>
                <a:gd name="T11" fmla="*/ 9 h 156"/>
                <a:gd name="T12" fmla="*/ 335 w 335"/>
                <a:gd name="T13" fmla="*/ 77 h 156"/>
                <a:gd name="T14" fmla="*/ 282 w 335"/>
                <a:gd name="T15" fmla="*/ 147 h 156"/>
                <a:gd name="T16" fmla="*/ 201 w 335"/>
                <a:gd name="T17" fmla="*/ 114 h 156"/>
                <a:gd name="T18" fmla="*/ 179 w 335"/>
                <a:gd name="T19" fmla="*/ 102 h 156"/>
                <a:gd name="T20" fmla="*/ 0 w 335"/>
                <a:gd name="T21" fmla="*/ 102 h 156"/>
                <a:gd name="T22" fmla="*/ 264 w 335"/>
                <a:gd name="T23" fmla="*/ 54 h 156"/>
                <a:gd name="T24" fmla="*/ 239 w 335"/>
                <a:gd name="T25" fmla="*/ 77 h 156"/>
                <a:gd name="T26" fmla="*/ 263 w 335"/>
                <a:gd name="T27" fmla="*/ 102 h 156"/>
                <a:gd name="T28" fmla="*/ 287 w 335"/>
                <a:gd name="T29" fmla="*/ 78 h 156"/>
                <a:gd name="T30" fmla="*/ 264 w 335"/>
                <a:gd name="T31" fmla="*/ 5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5" h="156">
                  <a:moveTo>
                    <a:pt x="0" y="102"/>
                  </a:moveTo>
                  <a:cubicBezTo>
                    <a:pt x="0" y="85"/>
                    <a:pt x="0" y="71"/>
                    <a:pt x="0" y="54"/>
                  </a:cubicBezTo>
                  <a:cubicBezTo>
                    <a:pt x="5" y="54"/>
                    <a:pt x="11" y="54"/>
                    <a:pt x="16" y="54"/>
                  </a:cubicBezTo>
                  <a:cubicBezTo>
                    <a:pt x="71" y="54"/>
                    <a:pt x="126" y="54"/>
                    <a:pt x="181" y="54"/>
                  </a:cubicBezTo>
                  <a:cubicBezTo>
                    <a:pt x="190" y="54"/>
                    <a:pt x="196" y="52"/>
                    <a:pt x="201" y="43"/>
                  </a:cubicBezTo>
                  <a:cubicBezTo>
                    <a:pt x="216" y="14"/>
                    <a:pt x="249" y="0"/>
                    <a:pt x="281" y="9"/>
                  </a:cubicBezTo>
                  <a:cubicBezTo>
                    <a:pt x="312" y="17"/>
                    <a:pt x="335" y="45"/>
                    <a:pt x="335" y="77"/>
                  </a:cubicBezTo>
                  <a:cubicBezTo>
                    <a:pt x="335" y="110"/>
                    <a:pt x="313" y="139"/>
                    <a:pt x="282" y="147"/>
                  </a:cubicBezTo>
                  <a:cubicBezTo>
                    <a:pt x="250" y="156"/>
                    <a:pt x="217" y="143"/>
                    <a:pt x="201" y="114"/>
                  </a:cubicBezTo>
                  <a:cubicBezTo>
                    <a:pt x="196" y="104"/>
                    <a:pt x="190" y="102"/>
                    <a:pt x="179" y="102"/>
                  </a:cubicBezTo>
                  <a:cubicBezTo>
                    <a:pt x="120" y="102"/>
                    <a:pt x="60" y="102"/>
                    <a:pt x="0" y="102"/>
                  </a:cubicBezTo>
                  <a:close/>
                  <a:moveTo>
                    <a:pt x="264" y="54"/>
                  </a:moveTo>
                  <a:cubicBezTo>
                    <a:pt x="251" y="54"/>
                    <a:pt x="240" y="64"/>
                    <a:pt x="239" y="77"/>
                  </a:cubicBezTo>
                  <a:cubicBezTo>
                    <a:pt x="239" y="91"/>
                    <a:pt x="250" y="102"/>
                    <a:pt x="263" y="102"/>
                  </a:cubicBezTo>
                  <a:cubicBezTo>
                    <a:pt x="276" y="102"/>
                    <a:pt x="287" y="91"/>
                    <a:pt x="287" y="78"/>
                  </a:cubicBezTo>
                  <a:cubicBezTo>
                    <a:pt x="287" y="65"/>
                    <a:pt x="276" y="54"/>
                    <a:pt x="264" y="5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10">
              <a:extLst>
                <a:ext uri="{FF2B5EF4-FFF2-40B4-BE49-F238E27FC236}">
                  <a16:creationId xmlns:a16="http://schemas.microsoft.com/office/drawing/2014/main" id="{2C5A99CF-C12C-6455-BC10-0237C8AE0401}"/>
                </a:ext>
              </a:extLst>
            </p:cNvPr>
            <p:cNvSpPr>
              <a:spLocks noEditPoints="1"/>
            </p:cNvSpPr>
            <p:nvPr/>
          </p:nvSpPr>
          <p:spPr bwMode="auto">
            <a:xfrm>
              <a:off x="633413" y="1049338"/>
              <a:ext cx="66675" cy="42863"/>
            </a:xfrm>
            <a:custGeom>
              <a:avLst/>
              <a:gdLst>
                <a:gd name="T0" fmla="*/ 0 w 239"/>
                <a:gd name="T1" fmla="*/ 102 h 156"/>
                <a:gd name="T2" fmla="*/ 0 w 239"/>
                <a:gd name="T3" fmla="*/ 54 h 156"/>
                <a:gd name="T4" fmla="*/ 81 w 239"/>
                <a:gd name="T5" fmla="*/ 54 h 156"/>
                <a:gd name="T6" fmla="*/ 106 w 239"/>
                <a:gd name="T7" fmla="*/ 41 h 156"/>
                <a:gd name="T8" fmla="*/ 186 w 239"/>
                <a:gd name="T9" fmla="*/ 9 h 156"/>
                <a:gd name="T10" fmla="*/ 239 w 239"/>
                <a:gd name="T11" fmla="*/ 77 h 156"/>
                <a:gd name="T12" fmla="*/ 188 w 239"/>
                <a:gd name="T13" fmla="*/ 147 h 156"/>
                <a:gd name="T14" fmla="*/ 107 w 239"/>
                <a:gd name="T15" fmla="*/ 117 h 156"/>
                <a:gd name="T16" fmla="*/ 79 w 239"/>
                <a:gd name="T17" fmla="*/ 102 h 156"/>
                <a:gd name="T18" fmla="*/ 0 w 239"/>
                <a:gd name="T19" fmla="*/ 102 h 156"/>
                <a:gd name="T20" fmla="*/ 191 w 239"/>
                <a:gd name="T21" fmla="*/ 79 h 156"/>
                <a:gd name="T22" fmla="*/ 168 w 239"/>
                <a:gd name="T23" fmla="*/ 54 h 156"/>
                <a:gd name="T24" fmla="*/ 143 w 239"/>
                <a:gd name="T25" fmla="*/ 78 h 156"/>
                <a:gd name="T26" fmla="*/ 167 w 239"/>
                <a:gd name="T27" fmla="*/ 102 h 156"/>
                <a:gd name="T28" fmla="*/ 191 w 239"/>
                <a:gd name="T29" fmla="*/ 7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9" h="156">
                  <a:moveTo>
                    <a:pt x="0" y="102"/>
                  </a:moveTo>
                  <a:cubicBezTo>
                    <a:pt x="0" y="86"/>
                    <a:pt x="0" y="71"/>
                    <a:pt x="0" y="54"/>
                  </a:cubicBezTo>
                  <a:cubicBezTo>
                    <a:pt x="27" y="54"/>
                    <a:pt x="54" y="54"/>
                    <a:pt x="81" y="54"/>
                  </a:cubicBezTo>
                  <a:cubicBezTo>
                    <a:pt x="93" y="54"/>
                    <a:pt x="100" y="53"/>
                    <a:pt x="106" y="41"/>
                  </a:cubicBezTo>
                  <a:cubicBezTo>
                    <a:pt x="121" y="13"/>
                    <a:pt x="154" y="0"/>
                    <a:pt x="186" y="9"/>
                  </a:cubicBezTo>
                  <a:cubicBezTo>
                    <a:pt x="216" y="17"/>
                    <a:pt x="238" y="45"/>
                    <a:pt x="239" y="77"/>
                  </a:cubicBezTo>
                  <a:cubicBezTo>
                    <a:pt x="239" y="109"/>
                    <a:pt x="218" y="138"/>
                    <a:pt x="188" y="147"/>
                  </a:cubicBezTo>
                  <a:cubicBezTo>
                    <a:pt x="157" y="156"/>
                    <a:pt x="124" y="145"/>
                    <a:pt x="107" y="117"/>
                  </a:cubicBezTo>
                  <a:cubicBezTo>
                    <a:pt x="100" y="104"/>
                    <a:pt x="93" y="101"/>
                    <a:pt x="79" y="102"/>
                  </a:cubicBezTo>
                  <a:cubicBezTo>
                    <a:pt x="53" y="103"/>
                    <a:pt x="27" y="102"/>
                    <a:pt x="0" y="102"/>
                  </a:cubicBezTo>
                  <a:close/>
                  <a:moveTo>
                    <a:pt x="191" y="79"/>
                  </a:moveTo>
                  <a:cubicBezTo>
                    <a:pt x="191" y="66"/>
                    <a:pt x="181" y="55"/>
                    <a:pt x="168" y="54"/>
                  </a:cubicBezTo>
                  <a:cubicBezTo>
                    <a:pt x="154" y="54"/>
                    <a:pt x="143" y="65"/>
                    <a:pt x="143" y="78"/>
                  </a:cubicBezTo>
                  <a:cubicBezTo>
                    <a:pt x="143" y="91"/>
                    <a:pt x="154" y="102"/>
                    <a:pt x="167" y="102"/>
                  </a:cubicBezTo>
                  <a:cubicBezTo>
                    <a:pt x="180" y="102"/>
                    <a:pt x="191" y="91"/>
                    <a:pt x="191" y="7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11">
              <a:extLst>
                <a:ext uri="{FF2B5EF4-FFF2-40B4-BE49-F238E27FC236}">
                  <a16:creationId xmlns:a16="http://schemas.microsoft.com/office/drawing/2014/main" id="{ABB1453D-002B-4165-98FB-8CE9DBA4F2A2}"/>
                </a:ext>
              </a:extLst>
            </p:cNvPr>
            <p:cNvSpPr>
              <a:spLocks noEditPoints="1"/>
            </p:cNvSpPr>
            <p:nvPr/>
          </p:nvSpPr>
          <p:spPr bwMode="auto">
            <a:xfrm>
              <a:off x="433388" y="1009650"/>
              <a:ext cx="187325" cy="160338"/>
            </a:xfrm>
            <a:custGeom>
              <a:avLst/>
              <a:gdLst>
                <a:gd name="T0" fmla="*/ 575 w 670"/>
                <a:gd name="T1" fmla="*/ 528 h 575"/>
                <a:gd name="T2" fmla="*/ 670 w 670"/>
                <a:gd name="T3" fmla="*/ 528 h 575"/>
                <a:gd name="T4" fmla="*/ 670 w 670"/>
                <a:gd name="T5" fmla="*/ 575 h 575"/>
                <a:gd name="T6" fmla="*/ 0 w 670"/>
                <a:gd name="T7" fmla="*/ 575 h 575"/>
                <a:gd name="T8" fmla="*/ 0 w 670"/>
                <a:gd name="T9" fmla="*/ 529 h 575"/>
                <a:gd name="T10" fmla="*/ 47 w 670"/>
                <a:gd name="T11" fmla="*/ 529 h 575"/>
                <a:gd name="T12" fmla="*/ 47 w 670"/>
                <a:gd name="T13" fmla="*/ 465 h 575"/>
                <a:gd name="T14" fmla="*/ 80 w 670"/>
                <a:gd name="T15" fmla="*/ 432 h 575"/>
                <a:gd name="T16" fmla="*/ 138 w 670"/>
                <a:gd name="T17" fmla="*/ 432 h 575"/>
                <a:gd name="T18" fmla="*/ 143 w 670"/>
                <a:gd name="T19" fmla="*/ 431 h 575"/>
                <a:gd name="T20" fmla="*/ 143 w 670"/>
                <a:gd name="T21" fmla="*/ 367 h 575"/>
                <a:gd name="T22" fmla="*/ 175 w 670"/>
                <a:gd name="T23" fmla="*/ 336 h 575"/>
                <a:gd name="T24" fmla="*/ 239 w 670"/>
                <a:gd name="T25" fmla="*/ 336 h 575"/>
                <a:gd name="T26" fmla="*/ 239 w 670"/>
                <a:gd name="T27" fmla="*/ 248 h 575"/>
                <a:gd name="T28" fmla="*/ 271 w 670"/>
                <a:gd name="T29" fmla="*/ 216 h 575"/>
                <a:gd name="T30" fmla="*/ 335 w 670"/>
                <a:gd name="T31" fmla="*/ 216 h 575"/>
                <a:gd name="T32" fmla="*/ 335 w 670"/>
                <a:gd name="T33" fmla="*/ 153 h 575"/>
                <a:gd name="T34" fmla="*/ 368 w 670"/>
                <a:gd name="T35" fmla="*/ 120 h 575"/>
                <a:gd name="T36" fmla="*/ 426 w 670"/>
                <a:gd name="T37" fmla="*/ 120 h 575"/>
                <a:gd name="T38" fmla="*/ 431 w 670"/>
                <a:gd name="T39" fmla="*/ 119 h 575"/>
                <a:gd name="T40" fmla="*/ 431 w 670"/>
                <a:gd name="T41" fmla="*/ 36 h 575"/>
                <a:gd name="T42" fmla="*/ 467 w 670"/>
                <a:gd name="T43" fmla="*/ 0 h 575"/>
                <a:gd name="T44" fmla="*/ 544 w 670"/>
                <a:gd name="T45" fmla="*/ 0 h 575"/>
                <a:gd name="T46" fmla="*/ 575 w 670"/>
                <a:gd name="T47" fmla="*/ 32 h 575"/>
                <a:gd name="T48" fmla="*/ 575 w 670"/>
                <a:gd name="T49" fmla="*/ 508 h 575"/>
                <a:gd name="T50" fmla="*/ 575 w 670"/>
                <a:gd name="T51" fmla="*/ 528 h 575"/>
                <a:gd name="T52" fmla="*/ 526 w 670"/>
                <a:gd name="T53" fmla="*/ 527 h 575"/>
                <a:gd name="T54" fmla="*/ 526 w 670"/>
                <a:gd name="T55" fmla="*/ 49 h 575"/>
                <a:gd name="T56" fmla="*/ 480 w 670"/>
                <a:gd name="T57" fmla="*/ 49 h 575"/>
                <a:gd name="T58" fmla="*/ 480 w 670"/>
                <a:gd name="T59" fmla="*/ 527 h 575"/>
                <a:gd name="T60" fmla="*/ 526 w 670"/>
                <a:gd name="T61" fmla="*/ 527 h 575"/>
                <a:gd name="T62" fmla="*/ 430 w 670"/>
                <a:gd name="T63" fmla="*/ 527 h 575"/>
                <a:gd name="T64" fmla="*/ 430 w 670"/>
                <a:gd name="T65" fmla="*/ 169 h 575"/>
                <a:gd name="T66" fmla="*/ 384 w 670"/>
                <a:gd name="T67" fmla="*/ 169 h 575"/>
                <a:gd name="T68" fmla="*/ 384 w 670"/>
                <a:gd name="T69" fmla="*/ 527 h 575"/>
                <a:gd name="T70" fmla="*/ 430 w 670"/>
                <a:gd name="T71" fmla="*/ 527 h 575"/>
                <a:gd name="T72" fmla="*/ 288 w 670"/>
                <a:gd name="T73" fmla="*/ 265 h 575"/>
                <a:gd name="T74" fmla="*/ 288 w 670"/>
                <a:gd name="T75" fmla="*/ 527 h 575"/>
                <a:gd name="T76" fmla="*/ 334 w 670"/>
                <a:gd name="T77" fmla="*/ 527 h 575"/>
                <a:gd name="T78" fmla="*/ 334 w 670"/>
                <a:gd name="T79" fmla="*/ 265 h 575"/>
                <a:gd name="T80" fmla="*/ 288 w 670"/>
                <a:gd name="T81" fmla="*/ 265 h 575"/>
                <a:gd name="T82" fmla="*/ 238 w 670"/>
                <a:gd name="T83" fmla="*/ 527 h 575"/>
                <a:gd name="T84" fmla="*/ 238 w 670"/>
                <a:gd name="T85" fmla="*/ 385 h 575"/>
                <a:gd name="T86" fmla="*/ 192 w 670"/>
                <a:gd name="T87" fmla="*/ 385 h 575"/>
                <a:gd name="T88" fmla="*/ 192 w 670"/>
                <a:gd name="T89" fmla="*/ 527 h 575"/>
                <a:gd name="T90" fmla="*/ 238 w 670"/>
                <a:gd name="T91" fmla="*/ 527 h 575"/>
                <a:gd name="T92" fmla="*/ 96 w 670"/>
                <a:gd name="T93" fmla="*/ 481 h 575"/>
                <a:gd name="T94" fmla="*/ 96 w 670"/>
                <a:gd name="T95" fmla="*/ 527 h 575"/>
                <a:gd name="T96" fmla="*/ 142 w 670"/>
                <a:gd name="T97" fmla="*/ 527 h 575"/>
                <a:gd name="T98" fmla="*/ 142 w 670"/>
                <a:gd name="T99" fmla="*/ 481 h 575"/>
                <a:gd name="T100" fmla="*/ 96 w 670"/>
                <a:gd name="T101" fmla="*/ 481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70" h="575">
                  <a:moveTo>
                    <a:pt x="575" y="528"/>
                  </a:moveTo>
                  <a:cubicBezTo>
                    <a:pt x="608" y="528"/>
                    <a:pt x="639" y="528"/>
                    <a:pt x="670" y="528"/>
                  </a:cubicBezTo>
                  <a:cubicBezTo>
                    <a:pt x="670" y="544"/>
                    <a:pt x="670" y="559"/>
                    <a:pt x="670" y="575"/>
                  </a:cubicBezTo>
                  <a:cubicBezTo>
                    <a:pt x="447" y="575"/>
                    <a:pt x="224" y="575"/>
                    <a:pt x="0" y="575"/>
                  </a:cubicBezTo>
                  <a:cubicBezTo>
                    <a:pt x="0" y="560"/>
                    <a:pt x="0" y="545"/>
                    <a:pt x="0" y="529"/>
                  </a:cubicBezTo>
                  <a:cubicBezTo>
                    <a:pt x="15" y="529"/>
                    <a:pt x="30" y="529"/>
                    <a:pt x="47" y="529"/>
                  </a:cubicBezTo>
                  <a:cubicBezTo>
                    <a:pt x="47" y="507"/>
                    <a:pt x="47" y="486"/>
                    <a:pt x="47" y="465"/>
                  </a:cubicBezTo>
                  <a:cubicBezTo>
                    <a:pt x="47" y="440"/>
                    <a:pt x="54" y="432"/>
                    <a:pt x="80" y="432"/>
                  </a:cubicBezTo>
                  <a:cubicBezTo>
                    <a:pt x="99" y="432"/>
                    <a:pt x="119" y="432"/>
                    <a:pt x="138" y="432"/>
                  </a:cubicBezTo>
                  <a:cubicBezTo>
                    <a:pt x="139" y="432"/>
                    <a:pt x="140" y="431"/>
                    <a:pt x="143" y="431"/>
                  </a:cubicBezTo>
                  <a:cubicBezTo>
                    <a:pt x="143" y="410"/>
                    <a:pt x="143" y="389"/>
                    <a:pt x="143" y="367"/>
                  </a:cubicBezTo>
                  <a:cubicBezTo>
                    <a:pt x="143" y="344"/>
                    <a:pt x="151" y="336"/>
                    <a:pt x="175" y="336"/>
                  </a:cubicBezTo>
                  <a:cubicBezTo>
                    <a:pt x="196" y="336"/>
                    <a:pt x="217" y="336"/>
                    <a:pt x="239" y="336"/>
                  </a:cubicBezTo>
                  <a:cubicBezTo>
                    <a:pt x="239" y="306"/>
                    <a:pt x="239" y="277"/>
                    <a:pt x="239" y="248"/>
                  </a:cubicBezTo>
                  <a:cubicBezTo>
                    <a:pt x="239" y="224"/>
                    <a:pt x="247" y="216"/>
                    <a:pt x="271" y="216"/>
                  </a:cubicBezTo>
                  <a:cubicBezTo>
                    <a:pt x="292" y="216"/>
                    <a:pt x="312" y="216"/>
                    <a:pt x="335" y="216"/>
                  </a:cubicBezTo>
                  <a:cubicBezTo>
                    <a:pt x="335" y="195"/>
                    <a:pt x="335" y="174"/>
                    <a:pt x="335" y="153"/>
                  </a:cubicBezTo>
                  <a:cubicBezTo>
                    <a:pt x="335" y="128"/>
                    <a:pt x="342" y="120"/>
                    <a:pt x="368" y="120"/>
                  </a:cubicBezTo>
                  <a:cubicBezTo>
                    <a:pt x="387" y="120"/>
                    <a:pt x="407" y="120"/>
                    <a:pt x="426" y="120"/>
                  </a:cubicBezTo>
                  <a:cubicBezTo>
                    <a:pt x="427" y="120"/>
                    <a:pt x="428" y="119"/>
                    <a:pt x="431" y="119"/>
                  </a:cubicBezTo>
                  <a:cubicBezTo>
                    <a:pt x="431" y="91"/>
                    <a:pt x="431" y="64"/>
                    <a:pt x="431" y="36"/>
                  </a:cubicBezTo>
                  <a:cubicBezTo>
                    <a:pt x="431" y="6"/>
                    <a:pt x="437" y="0"/>
                    <a:pt x="467" y="0"/>
                  </a:cubicBezTo>
                  <a:cubicBezTo>
                    <a:pt x="493" y="0"/>
                    <a:pt x="518" y="0"/>
                    <a:pt x="544" y="0"/>
                  </a:cubicBezTo>
                  <a:cubicBezTo>
                    <a:pt x="567" y="0"/>
                    <a:pt x="575" y="8"/>
                    <a:pt x="575" y="32"/>
                  </a:cubicBezTo>
                  <a:cubicBezTo>
                    <a:pt x="575" y="191"/>
                    <a:pt x="575" y="350"/>
                    <a:pt x="575" y="508"/>
                  </a:cubicBezTo>
                  <a:cubicBezTo>
                    <a:pt x="575" y="514"/>
                    <a:pt x="575" y="520"/>
                    <a:pt x="575" y="528"/>
                  </a:cubicBezTo>
                  <a:close/>
                  <a:moveTo>
                    <a:pt x="526" y="527"/>
                  </a:moveTo>
                  <a:cubicBezTo>
                    <a:pt x="526" y="367"/>
                    <a:pt x="526" y="208"/>
                    <a:pt x="526" y="49"/>
                  </a:cubicBezTo>
                  <a:cubicBezTo>
                    <a:pt x="510" y="49"/>
                    <a:pt x="495" y="49"/>
                    <a:pt x="480" y="49"/>
                  </a:cubicBezTo>
                  <a:cubicBezTo>
                    <a:pt x="480" y="209"/>
                    <a:pt x="480" y="368"/>
                    <a:pt x="480" y="527"/>
                  </a:cubicBezTo>
                  <a:cubicBezTo>
                    <a:pt x="495" y="527"/>
                    <a:pt x="510" y="527"/>
                    <a:pt x="526" y="527"/>
                  </a:cubicBezTo>
                  <a:close/>
                  <a:moveTo>
                    <a:pt x="430" y="527"/>
                  </a:moveTo>
                  <a:cubicBezTo>
                    <a:pt x="430" y="407"/>
                    <a:pt x="430" y="288"/>
                    <a:pt x="430" y="169"/>
                  </a:cubicBezTo>
                  <a:cubicBezTo>
                    <a:pt x="414" y="169"/>
                    <a:pt x="399" y="169"/>
                    <a:pt x="384" y="169"/>
                  </a:cubicBezTo>
                  <a:cubicBezTo>
                    <a:pt x="384" y="289"/>
                    <a:pt x="384" y="408"/>
                    <a:pt x="384" y="527"/>
                  </a:cubicBezTo>
                  <a:cubicBezTo>
                    <a:pt x="399" y="527"/>
                    <a:pt x="414" y="527"/>
                    <a:pt x="430" y="527"/>
                  </a:cubicBezTo>
                  <a:close/>
                  <a:moveTo>
                    <a:pt x="288" y="265"/>
                  </a:moveTo>
                  <a:cubicBezTo>
                    <a:pt x="288" y="353"/>
                    <a:pt x="288" y="440"/>
                    <a:pt x="288" y="527"/>
                  </a:cubicBezTo>
                  <a:cubicBezTo>
                    <a:pt x="304" y="527"/>
                    <a:pt x="319" y="527"/>
                    <a:pt x="334" y="527"/>
                  </a:cubicBezTo>
                  <a:cubicBezTo>
                    <a:pt x="334" y="439"/>
                    <a:pt x="334" y="352"/>
                    <a:pt x="334" y="265"/>
                  </a:cubicBezTo>
                  <a:cubicBezTo>
                    <a:pt x="319" y="265"/>
                    <a:pt x="304" y="265"/>
                    <a:pt x="288" y="265"/>
                  </a:cubicBezTo>
                  <a:close/>
                  <a:moveTo>
                    <a:pt x="238" y="527"/>
                  </a:moveTo>
                  <a:cubicBezTo>
                    <a:pt x="238" y="479"/>
                    <a:pt x="238" y="432"/>
                    <a:pt x="238" y="385"/>
                  </a:cubicBezTo>
                  <a:cubicBezTo>
                    <a:pt x="222" y="385"/>
                    <a:pt x="207" y="385"/>
                    <a:pt x="192" y="385"/>
                  </a:cubicBezTo>
                  <a:cubicBezTo>
                    <a:pt x="192" y="433"/>
                    <a:pt x="192" y="480"/>
                    <a:pt x="192" y="527"/>
                  </a:cubicBezTo>
                  <a:cubicBezTo>
                    <a:pt x="207" y="527"/>
                    <a:pt x="222" y="527"/>
                    <a:pt x="238" y="527"/>
                  </a:cubicBezTo>
                  <a:close/>
                  <a:moveTo>
                    <a:pt x="96" y="481"/>
                  </a:moveTo>
                  <a:cubicBezTo>
                    <a:pt x="96" y="497"/>
                    <a:pt x="96" y="512"/>
                    <a:pt x="96" y="527"/>
                  </a:cubicBezTo>
                  <a:cubicBezTo>
                    <a:pt x="112" y="527"/>
                    <a:pt x="127" y="527"/>
                    <a:pt x="142" y="527"/>
                  </a:cubicBezTo>
                  <a:cubicBezTo>
                    <a:pt x="142" y="511"/>
                    <a:pt x="142" y="496"/>
                    <a:pt x="142" y="481"/>
                  </a:cubicBezTo>
                  <a:cubicBezTo>
                    <a:pt x="126" y="481"/>
                    <a:pt x="111" y="481"/>
                    <a:pt x="96" y="48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12">
              <a:extLst>
                <a:ext uri="{FF2B5EF4-FFF2-40B4-BE49-F238E27FC236}">
                  <a16:creationId xmlns:a16="http://schemas.microsoft.com/office/drawing/2014/main" id="{C442D4B1-D5A6-6D52-0B9A-16080902DBCF}"/>
                </a:ext>
              </a:extLst>
            </p:cNvPr>
            <p:cNvSpPr>
              <a:spLocks/>
            </p:cNvSpPr>
            <p:nvPr/>
          </p:nvSpPr>
          <p:spPr bwMode="auto">
            <a:xfrm>
              <a:off x="633413" y="1157288"/>
              <a:ext cx="14288" cy="12700"/>
            </a:xfrm>
            <a:custGeom>
              <a:avLst/>
              <a:gdLst>
                <a:gd name="T0" fmla="*/ 0 w 46"/>
                <a:gd name="T1" fmla="*/ 0 h 46"/>
                <a:gd name="T2" fmla="*/ 46 w 46"/>
                <a:gd name="T3" fmla="*/ 0 h 46"/>
                <a:gd name="T4" fmla="*/ 46 w 46"/>
                <a:gd name="T5" fmla="*/ 46 h 46"/>
                <a:gd name="T6" fmla="*/ 0 w 46"/>
                <a:gd name="T7" fmla="*/ 46 h 46"/>
                <a:gd name="T8" fmla="*/ 0 w 46"/>
                <a:gd name="T9" fmla="*/ 0 h 46"/>
              </a:gdLst>
              <a:ahLst/>
              <a:cxnLst>
                <a:cxn ang="0">
                  <a:pos x="T0" y="T1"/>
                </a:cxn>
                <a:cxn ang="0">
                  <a:pos x="T2" y="T3"/>
                </a:cxn>
                <a:cxn ang="0">
                  <a:pos x="T4" y="T5"/>
                </a:cxn>
                <a:cxn ang="0">
                  <a:pos x="T6" y="T7"/>
                </a:cxn>
                <a:cxn ang="0">
                  <a:pos x="T8" y="T9"/>
                </a:cxn>
              </a:cxnLst>
              <a:rect l="0" t="0" r="r" b="b"/>
              <a:pathLst>
                <a:path w="46" h="46">
                  <a:moveTo>
                    <a:pt x="0" y="0"/>
                  </a:moveTo>
                  <a:cubicBezTo>
                    <a:pt x="15" y="0"/>
                    <a:pt x="30" y="0"/>
                    <a:pt x="46" y="0"/>
                  </a:cubicBezTo>
                  <a:cubicBezTo>
                    <a:pt x="46" y="15"/>
                    <a:pt x="46" y="30"/>
                    <a:pt x="46" y="46"/>
                  </a:cubicBezTo>
                  <a:cubicBezTo>
                    <a:pt x="31" y="46"/>
                    <a:pt x="16" y="46"/>
                    <a:pt x="0" y="46"/>
                  </a:cubicBezTo>
                  <a:cubicBezTo>
                    <a:pt x="0" y="31"/>
                    <a:pt x="0" y="16"/>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Oval 13">
              <a:extLst>
                <a:ext uri="{FF2B5EF4-FFF2-40B4-BE49-F238E27FC236}">
                  <a16:creationId xmlns:a16="http://schemas.microsoft.com/office/drawing/2014/main" id="{4252D3C6-18C2-001A-6659-6097BEFD67E6}"/>
                </a:ext>
              </a:extLst>
            </p:cNvPr>
            <p:cNvSpPr>
              <a:spLocks noChangeArrowheads="1"/>
            </p:cNvSpPr>
            <p:nvPr/>
          </p:nvSpPr>
          <p:spPr bwMode="auto">
            <a:xfrm>
              <a:off x="427038" y="963613"/>
              <a:ext cx="12700" cy="127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14">
              <a:extLst>
                <a:ext uri="{FF2B5EF4-FFF2-40B4-BE49-F238E27FC236}">
                  <a16:creationId xmlns:a16="http://schemas.microsoft.com/office/drawing/2014/main" id="{79979361-300F-622F-F36B-82677A7C67DB}"/>
                </a:ext>
              </a:extLst>
            </p:cNvPr>
            <p:cNvSpPr>
              <a:spLocks/>
            </p:cNvSpPr>
            <p:nvPr/>
          </p:nvSpPr>
          <p:spPr bwMode="auto">
            <a:xfrm>
              <a:off x="446088" y="963613"/>
              <a:ext cx="14288" cy="12700"/>
            </a:xfrm>
            <a:custGeom>
              <a:avLst/>
              <a:gdLst>
                <a:gd name="T0" fmla="*/ 26 w 50"/>
                <a:gd name="T1" fmla="*/ 1 h 50"/>
                <a:gd name="T2" fmla="*/ 49 w 50"/>
                <a:gd name="T3" fmla="*/ 26 h 50"/>
                <a:gd name="T4" fmla="*/ 24 w 50"/>
                <a:gd name="T5" fmla="*/ 49 h 50"/>
                <a:gd name="T6" fmla="*/ 1 w 50"/>
                <a:gd name="T7" fmla="*/ 24 h 50"/>
                <a:gd name="T8" fmla="*/ 26 w 50"/>
                <a:gd name="T9" fmla="*/ 1 h 50"/>
              </a:gdLst>
              <a:ahLst/>
              <a:cxnLst>
                <a:cxn ang="0">
                  <a:pos x="T0" y="T1"/>
                </a:cxn>
                <a:cxn ang="0">
                  <a:pos x="T2" y="T3"/>
                </a:cxn>
                <a:cxn ang="0">
                  <a:pos x="T4" y="T5"/>
                </a:cxn>
                <a:cxn ang="0">
                  <a:pos x="T6" y="T7"/>
                </a:cxn>
                <a:cxn ang="0">
                  <a:pos x="T8" y="T9"/>
                </a:cxn>
              </a:cxnLst>
              <a:rect l="0" t="0" r="r" b="b"/>
              <a:pathLst>
                <a:path w="50" h="50">
                  <a:moveTo>
                    <a:pt x="26" y="1"/>
                  </a:moveTo>
                  <a:cubicBezTo>
                    <a:pt x="39" y="2"/>
                    <a:pt x="50" y="13"/>
                    <a:pt x="49" y="26"/>
                  </a:cubicBezTo>
                  <a:cubicBezTo>
                    <a:pt x="48" y="39"/>
                    <a:pt x="37" y="50"/>
                    <a:pt x="24" y="49"/>
                  </a:cubicBezTo>
                  <a:cubicBezTo>
                    <a:pt x="11" y="48"/>
                    <a:pt x="0" y="37"/>
                    <a:pt x="1" y="24"/>
                  </a:cubicBezTo>
                  <a:cubicBezTo>
                    <a:pt x="2" y="11"/>
                    <a:pt x="13" y="0"/>
                    <a:pt x="26"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Oval 15">
              <a:extLst>
                <a:ext uri="{FF2B5EF4-FFF2-40B4-BE49-F238E27FC236}">
                  <a16:creationId xmlns:a16="http://schemas.microsoft.com/office/drawing/2014/main" id="{E0AE74B5-4214-1C07-F1D6-56D724A3D50D}"/>
                </a:ext>
              </a:extLst>
            </p:cNvPr>
            <p:cNvSpPr>
              <a:spLocks noChangeArrowheads="1"/>
            </p:cNvSpPr>
            <p:nvPr/>
          </p:nvSpPr>
          <p:spPr bwMode="auto">
            <a:xfrm>
              <a:off x="466725" y="963613"/>
              <a:ext cx="12700" cy="1270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450771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ppt_w</p:attrName>
                                        </p:attrNameLst>
                                      </p:cBhvr>
                                      <p:tavLst>
                                        <p:tav tm="0">
                                          <p:val>
                                            <p:fltVal val="0"/>
                                          </p:val>
                                        </p:tav>
                                        <p:tav tm="100000">
                                          <p:val>
                                            <p:strVal val="#ppt_w"/>
                                          </p:val>
                                        </p:tav>
                                      </p:tavLst>
                                    </p:anim>
                                    <p:anim calcmode="lin" valueType="num">
                                      <p:cBhvr>
                                        <p:cTn id="19" dur="500" fill="hold"/>
                                        <p:tgtEl>
                                          <p:spTgt spid="9"/>
                                        </p:tgtEl>
                                        <p:attrNameLst>
                                          <p:attrName>ppt_h</p:attrName>
                                        </p:attrNameLst>
                                      </p:cBhvr>
                                      <p:tavLst>
                                        <p:tav tm="0">
                                          <p:val>
                                            <p:fltVal val="0"/>
                                          </p:val>
                                        </p:tav>
                                        <p:tav tm="100000">
                                          <p:val>
                                            <p:strVal val="#ppt_h"/>
                                          </p:val>
                                        </p:tav>
                                      </p:tavLst>
                                    </p:anim>
                                    <p:animEffect transition="in" filter="fade">
                                      <p:cBhvr>
                                        <p:cTn id="20" dur="500"/>
                                        <p:tgtEl>
                                          <p:spTgt spid="9"/>
                                        </p:tgtEl>
                                      </p:cBhvr>
                                    </p:animEffect>
                                  </p:childTnLst>
                                </p:cTn>
                              </p:par>
                              <p:par>
                                <p:cTn id="21" presetID="2" presetClass="entr" presetSubtype="8"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0-#ppt_w/2"/>
                                          </p:val>
                                        </p:tav>
                                        <p:tav tm="100000">
                                          <p:val>
                                            <p:strVal val="#ppt_x"/>
                                          </p:val>
                                        </p:tav>
                                      </p:tavLst>
                                    </p:anim>
                                    <p:anim calcmode="lin" valueType="num">
                                      <p:cBhvr additive="base">
                                        <p:cTn id="2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2" presetClass="entr" presetSubtype="8"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0-#ppt_w/2"/>
                                          </p:val>
                                        </p:tav>
                                        <p:tav tm="100000">
                                          <p:val>
                                            <p:strVal val="#ppt_x"/>
                                          </p:val>
                                        </p:tav>
                                      </p:tavLst>
                                    </p:anim>
                                    <p:anim calcmode="lin" valueType="num">
                                      <p:cBhvr additive="base">
                                        <p:cTn id="35"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par>
                                <p:cTn id="43" presetID="2" presetClass="entr" presetSubtype="2"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1+#ppt_w/2"/>
                                          </p:val>
                                        </p:tav>
                                        <p:tav tm="100000">
                                          <p:val>
                                            <p:strVal val="#ppt_x"/>
                                          </p:val>
                                        </p:tav>
                                      </p:tavLst>
                                    </p:anim>
                                    <p:anim calcmode="lin" valueType="num">
                                      <p:cBhvr additive="base">
                                        <p:cTn id="46"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ppt_w</p:attrName>
                                        </p:attrNameLst>
                                      </p:cBhvr>
                                      <p:tavLst>
                                        <p:tav tm="0">
                                          <p:val>
                                            <p:fltVal val="0"/>
                                          </p:val>
                                        </p:tav>
                                        <p:tav tm="100000">
                                          <p:val>
                                            <p:strVal val="#ppt_w"/>
                                          </p:val>
                                        </p:tav>
                                      </p:tavLst>
                                    </p:anim>
                                    <p:anim calcmode="lin" valueType="num">
                                      <p:cBhvr>
                                        <p:cTn id="52" dur="500" fill="hold"/>
                                        <p:tgtEl>
                                          <p:spTgt spid="6"/>
                                        </p:tgtEl>
                                        <p:attrNameLst>
                                          <p:attrName>ppt_h</p:attrName>
                                        </p:attrNameLst>
                                      </p:cBhvr>
                                      <p:tavLst>
                                        <p:tav tm="0">
                                          <p:val>
                                            <p:fltVal val="0"/>
                                          </p:val>
                                        </p:tav>
                                        <p:tav tm="100000">
                                          <p:val>
                                            <p:strVal val="#ppt_h"/>
                                          </p:val>
                                        </p:tav>
                                      </p:tavLst>
                                    </p:anim>
                                    <p:animEffect transition="in" filter="fade">
                                      <p:cBhvr>
                                        <p:cTn id="53" dur="500"/>
                                        <p:tgtEl>
                                          <p:spTgt spid="6"/>
                                        </p:tgtEl>
                                      </p:cBhvr>
                                    </p:animEffect>
                                  </p:childTnLst>
                                </p:cTn>
                              </p:par>
                              <p:par>
                                <p:cTn id="54" presetID="2" presetClass="entr" presetSubtype="2"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additive="base">
                                        <p:cTn id="56" dur="500" fill="hold"/>
                                        <p:tgtEl>
                                          <p:spTgt spid="28"/>
                                        </p:tgtEl>
                                        <p:attrNameLst>
                                          <p:attrName>ppt_x</p:attrName>
                                        </p:attrNameLst>
                                      </p:cBhvr>
                                      <p:tavLst>
                                        <p:tav tm="0">
                                          <p:val>
                                            <p:strVal val="1+#ppt_w/2"/>
                                          </p:val>
                                        </p:tav>
                                        <p:tav tm="100000">
                                          <p:val>
                                            <p:strVal val="#ppt_x"/>
                                          </p:val>
                                        </p:tav>
                                      </p:tavLst>
                                    </p:anim>
                                    <p:anim calcmode="lin" valueType="num">
                                      <p:cBhvr additive="base">
                                        <p:cTn id="57"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p:cTn id="62" dur="500" fill="hold"/>
                                        <p:tgtEl>
                                          <p:spTgt spid="5"/>
                                        </p:tgtEl>
                                        <p:attrNameLst>
                                          <p:attrName>ppt_w</p:attrName>
                                        </p:attrNameLst>
                                      </p:cBhvr>
                                      <p:tavLst>
                                        <p:tav tm="0">
                                          <p:val>
                                            <p:fltVal val="0"/>
                                          </p:val>
                                        </p:tav>
                                        <p:tav tm="100000">
                                          <p:val>
                                            <p:strVal val="#ppt_w"/>
                                          </p:val>
                                        </p:tav>
                                      </p:tavLst>
                                    </p:anim>
                                    <p:anim calcmode="lin" valueType="num">
                                      <p:cBhvr>
                                        <p:cTn id="63" dur="500" fill="hold"/>
                                        <p:tgtEl>
                                          <p:spTgt spid="5"/>
                                        </p:tgtEl>
                                        <p:attrNameLst>
                                          <p:attrName>ppt_h</p:attrName>
                                        </p:attrNameLst>
                                      </p:cBhvr>
                                      <p:tavLst>
                                        <p:tav tm="0">
                                          <p:val>
                                            <p:fltVal val="0"/>
                                          </p:val>
                                        </p:tav>
                                        <p:tav tm="100000">
                                          <p:val>
                                            <p:strVal val="#ppt_h"/>
                                          </p:val>
                                        </p:tav>
                                      </p:tavLst>
                                    </p:anim>
                                    <p:animEffect transition="in" filter="fade">
                                      <p:cBhvr>
                                        <p:cTn id="64" dur="500"/>
                                        <p:tgtEl>
                                          <p:spTgt spid="5"/>
                                        </p:tgtEl>
                                      </p:cBhvr>
                                    </p:animEffect>
                                  </p:childTnLst>
                                </p:cTn>
                              </p:par>
                              <p:par>
                                <p:cTn id="65" presetID="2" presetClass="entr" presetSubtype="2"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1+#ppt_w/2"/>
                                          </p:val>
                                        </p:tav>
                                        <p:tav tm="100000">
                                          <p:val>
                                            <p:strVal val="#ppt_x"/>
                                          </p:val>
                                        </p:tav>
                                      </p:tavLst>
                                    </p:anim>
                                    <p:anim calcmode="lin" valueType="num">
                                      <p:cBhvr additive="base">
                                        <p:cTn id="6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additive="base">
                                        <p:cTn id="73" dur="500" fill="hold"/>
                                        <p:tgtEl>
                                          <p:spTgt spid="2"/>
                                        </p:tgtEl>
                                        <p:attrNameLst>
                                          <p:attrName>ppt_x</p:attrName>
                                        </p:attrNameLst>
                                      </p:cBhvr>
                                      <p:tavLst>
                                        <p:tav tm="0">
                                          <p:val>
                                            <p:strVal val="0-#ppt_w/2"/>
                                          </p:val>
                                        </p:tav>
                                        <p:tav tm="100000">
                                          <p:val>
                                            <p:strVal val="#ppt_x"/>
                                          </p:val>
                                        </p:tav>
                                      </p:tavLst>
                                    </p:anim>
                                    <p:anim calcmode="lin" valueType="num">
                                      <p:cBhvr additive="base">
                                        <p:cTn id="7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0-#ppt_w/2"/>
                                          </p:val>
                                        </p:tav>
                                        <p:tav tm="100000">
                                          <p:val>
                                            <p:strVal val="#ppt_x"/>
                                          </p:val>
                                        </p:tav>
                                      </p:tavLst>
                                    </p:anim>
                                    <p:anim calcmode="lin" valueType="num">
                                      <p:cBhvr additive="base">
                                        <p:cTn id="8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2"/>
                                        </p:tgtEl>
                                        <p:attrNameLst>
                                          <p:attrName>style.visibility</p:attrName>
                                        </p:attrNameLst>
                                      </p:cBhvr>
                                      <p:to>
                                        <p:strVal val="visible"/>
                                      </p:to>
                                    </p:set>
                                    <p:anim calcmode="lin" valueType="num">
                                      <p:cBhvr additive="base">
                                        <p:cTn id="85" dur="500" fill="hold"/>
                                        <p:tgtEl>
                                          <p:spTgt spid="12"/>
                                        </p:tgtEl>
                                        <p:attrNameLst>
                                          <p:attrName>ppt_x</p:attrName>
                                        </p:attrNameLst>
                                      </p:cBhvr>
                                      <p:tavLst>
                                        <p:tav tm="0">
                                          <p:val>
                                            <p:strVal val="0-#ppt_w/2"/>
                                          </p:val>
                                        </p:tav>
                                        <p:tav tm="100000">
                                          <p:val>
                                            <p:strVal val="#ppt_x"/>
                                          </p:val>
                                        </p:tav>
                                      </p:tavLst>
                                    </p:anim>
                                    <p:anim calcmode="lin" valueType="num">
                                      <p:cBhvr additive="base">
                                        <p:cTn id="8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500" fill="hold"/>
                                        <p:tgtEl>
                                          <p:spTgt spid="13"/>
                                        </p:tgtEl>
                                        <p:attrNameLst>
                                          <p:attrName>ppt_x</p:attrName>
                                        </p:attrNameLst>
                                      </p:cBhvr>
                                      <p:tavLst>
                                        <p:tav tm="0">
                                          <p:val>
                                            <p:strVal val="0-#ppt_w/2"/>
                                          </p:val>
                                        </p:tav>
                                        <p:tav tm="100000">
                                          <p:val>
                                            <p:strVal val="#ppt_x"/>
                                          </p:val>
                                        </p:tav>
                                      </p:tavLst>
                                    </p:anim>
                                    <p:anim calcmode="lin" valueType="num">
                                      <p:cBhvr additive="base">
                                        <p:cTn id="9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additive="base">
                                        <p:cTn id="97" dur="500" fill="hold"/>
                                        <p:tgtEl>
                                          <p:spTgt spid="21"/>
                                        </p:tgtEl>
                                        <p:attrNameLst>
                                          <p:attrName>ppt_x</p:attrName>
                                        </p:attrNameLst>
                                      </p:cBhvr>
                                      <p:tavLst>
                                        <p:tav tm="0">
                                          <p:val>
                                            <p:strVal val="0-#ppt_w/2"/>
                                          </p:val>
                                        </p:tav>
                                        <p:tav tm="100000">
                                          <p:val>
                                            <p:strVal val="#ppt_x"/>
                                          </p:val>
                                        </p:tav>
                                      </p:tavLst>
                                    </p:anim>
                                    <p:anim calcmode="lin" valueType="num">
                                      <p:cBhvr additive="base">
                                        <p:cTn id="98"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500" fill="hold"/>
                                        <p:tgtEl>
                                          <p:spTgt spid="23"/>
                                        </p:tgtEl>
                                        <p:attrNameLst>
                                          <p:attrName>ppt_x</p:attrName>
                                        </p:attrNameLst>
                                      </p:cBhvr>
                                      <p:tavLst>
                                        <p:tav tm="0">
                                          <p:val>
                                            <p:strVal val="0-#ppt_w/2"/>
                                          </p:val>
                                        </p:tav>
                                        <p:tav tm="100000">
                                          <p:val>
                                            <p:strVal val="#ppt_x"/>
                                          </p:val>
                                        </p:tav>
                                      </p:tavLst>
                                    </p:anim>
                                    <p:anim calcmode="lin" valueType="num">
                                      <p:cBhvr additive="base">
                                        <p:cTn id="10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20" grpId="0"/>
      <p:bldP spid="22" grpId="0"/>
      <p:bldP spid="24" grpId="0"/>
      <p:bldP spid="26" grpId="0"/>
      <p:bldP spid="28" grpId="0"/>
      <p:bldP spid="30" grpId="0"/>
      <p:bldP spid="2" grpId="0"/>
      <p:bldP spid="11" grpId="0"/>
      <p:bldP spid="12" grpId="0"/>
      <p:bldP spid="13" grpId="0"/>
      <p:bldP spid="21"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8" name="Table"/>
          <p:cNvGraphicFramePr/>
          <p:nvPr>
            <p:extLst>
              <p:ext uri="{D42A27DB-BD31-4B8C-83A1-F6EECF244321}">
                <p14:modId xmlns:p14="http://schemas.microsoft.com/office/powerpoint/2010/main" val="1810469481"/>
              </p:ext>
            </p:extLst>
          </p:nvPr>
        </p:nvGraphicFramePr>
        <p:xfrm>
          <a:off x="457200" y="438150"/>
          <a:ext cx="8077199" cy="4639088"/>
        </p:xfrm>
        <a:graphic>
          <a:graphicData uri="http://schemas.openxmlformats.org/drawingml/2006/table">
            <a:tbl>
              <a:tblPr bandRow="1"/>
              <a:tblGrid>
                <a:gridCol w="807720">
                  <a:extLst>
                    <a:ext uri="{9D8B030D-6E8A-4147-A177-3AD203B41FA5}">
                      <a16:colId xmlns:a16="http://schemas.microsoft.com/office/drawing/2014/main" val="20000"/>
                    </a:ext>
                  </a:extLst>
                </a:gridCol>
                <a:gridCol w="881148">
                  <a:extLst>
                    <a:ext uri="{9D8B030D-6E8A-4147-A177-3AD203B41FA5}">
                      <a16:colId xmlns:a16="http://schemas.microsoft.com/office/drawing/2014/main" val="20002"/>
                    </a:ext>
                  </a:extLst>
                </a:gridCol>
                <a:gridCol w="2570018">
                  <a:extLst>
                    <a:ext uri="{9D8B030D-6E8A-4147-A177-3AD203B41FA5}">
                      <a16:colId xmlns:a16="http://schemas.microsoft.com/office/drawing/2014/main" val="1561532926"/>
                    </a:ext>
                  </a:extLst>
                </a:gridCol>
                <a:gridCol w="1762298">
                  <a:extLst>
                    <a:ext uri="{9D8B030D-6E8A-4147-A177-3AD203B41FA5}">
                      <a16:colId xmlns:a16="http://schemas.microsoft.com/office/drawing/2014/main" val="1301253923"/>
                    </a:ext>
                  </a:extLst>
                </a:gridCol>
                <a:gridCol w="2056015">
                  <a:extLst>
                    <a:ext uri="{9D8B030D-6E8A-4147-A177-3AD203B41FA5}">
                      <a16:colId xmlns:a16="http://schemas.microsoft.com/office/drawing/2014/main" val="1320049368"/>
                    </a:ext>
                  </a:extLst>
                </a:gridCol>
              </a:tblGrid>
              <a:tr h="205700">
                <a:tc>
                  <a:txBody>
                    <a:bodyPr/>
                    <a:lstStyle/>
                    <a:p>
                      <a:pPr fontAlgn="b"/>
                      <a:endParaRPr lang="pt-BR" sz="900" b="1">
                        <a:solidFill>
                          <a:schemeClr val="bg1"/>
                        </a:solidFill>
                        <a:effectLst/>
                        <a:latin typeface="Roboto" panose="02000000000000000000" pitchFamily="2" charset="0"/>
                        <a:ea typeface="Roboto" panose="02000000000000000000" pitchFamily="2" charset="0"/>
                        <a:cs typeface="Roboto" panose="02000000000000000000" pitchFamily="2" charset="0"/>
                      </a:endParaRPr>
                    </a:p>
                  </a:txBody>
                  <a:tcPr marL="7378" marR="7378" marT="3689" marB="3689" anchor="b">
                    <a:lnL w="25400">
                      <a:solidFill>
                        <a:schemeClr val="accent5"/>
                      </a:solidFill>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solidFill>
                      <a:schemeClr val="accent6"/>
                    </a:solidFill>
                  </a:tcPr>
                </a:tc>
                <a:tc>
                  <a:txBody>
                    <a:bodyPr/>
                    <a:lstStyle/>
                    <a:p>
                      <a:pPr fontAlgn="b"/>
                      <a:r>
                        <a:rPr lang="pt-BR" sz="900" b="0">
                          <a:solidFill>
                            <a:schemeClr val="bg1"/>
                          </a:solidFill>
                          <a:effectLst/>
                          <a:latin typeface="Roboto" panose="02000000000000000000" pitchFamily="2" charset="0"/>
                          <a:ea typeface="Roboto" panose="02000000000000000000" pitchFamily="2" charset="0"/>
                          <a:cs typeface="Roboto" panose="02000000000000000000" pitchFamily="2" charset="0"/>
                        </a:rPr>
                        <a:t>Tipo de Modelo</a:t>
                      </a:r>
                    </a:p>
                  </a:txBody>
                  <a:tcPr marL="7378" marR="7378" marT="3689" marB="3689" anchor="b">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solidFill>
                      <a:schemeClr val="accent2"/>
                    </a:solidFill>
                  </a:tcPr>
                </a:tc>
                <a:tc>
                  <a:txBody>
                    <a:bodyPr/>
                    <a:lstStyle/>
                    <a:p>
                      <a:pPr fontAlgn="b"/>
                      <a:r>
                        <a:rPr lang="pt-BR" sz="900" b="0">
                          <a:solidFill>
                            <a:schemeClr val="bg1"/>
                          </a:solidFill>
                          <a:effectLst/>
                          <a:latin typeface="Roboto" panose="02000000000000000000" pitchFamily="2" charset="0"/>
                          <a:ea typeface="Roboto" panose="02000000000000000000" pitchFamily="2" charset="0"/>
                          <a:cs typeface="Roboto" panose="02000000000000000000" pitchFamily="2" charset="0"/>
                        </a:rPr>
                        <a:t>Descrição</a:t>
                      </a:r>
                    </a:p>
                  </a:txBody>
                  <a:tcPr marL="7378" marR="7378" marT="3689" marB="3689" anchor="b">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solidFill>
                      <a:schemeClr val="accent2"/>
                    </a:solidFill>
                  </a:tcPr>
                </a:tc>
                <a:tc>
                  <a:txBody>
                    <a:bodyPr/>
                    <a:lstStyle/>
                    <a:p>
                      <a:pPr fontAlgn="b"/>
                      <a:r>
                        <a:rPr lang="pt-BR" sz="900" b="0">
                          <a:solidFill>
                            <a:schemeClr val="bg1"/>
                          </a:solidFill>
                          <a:effectLst/>
                          <a:latin typeface="Roboto" panose="02000000000000000000" pitchFamily="2" charset="0"/>
                          <a:ea typeface="Roboto" panose="02000000000000000000" pitchFamily="2" charset="0"/>
                          <a:cs typeface="Roboto" panose="02000000000000000000" pitchFamily="2" charset="0"/>
                        </a:rPr>
                        <a:t>Objetivo</a:t>
                      </a:r>
                    </a:p>
                  </a:txBody>
                  <a:tcPr marL="7378" marR="7378" marT="3689" marB="3689" anchor="b">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solidFill>
                      <a:schemeClr val="accent2"/>
                    </a:solidFill>
                  </a:tcPr>
                </a:tc>
                <a:tc>
                  <a:txBody>
                    <a:bodyPr/>
                    <a:lstStyle/>
                    <a:p>
                      <a:pPr fontAlgn="b"/>
                      <a:r>
                        <a:rPr lang="pt-BR" sz="900" b="0">
                          <a:solidFill>
                            <a:schemeClr val="bg1"/>
                          </a:solidFill>
                          <a:effectLst/>
                          <a:latin typeface="Roboto" panose="02000000000000000000" pitchFamily="2" charset="0"/>
                          <a:ea typeface="Roboto" panose="02000000000000000000" pitchFamily="2" charset="0"/>
                          <a:cs typeface="Roboto" panose="02000000000000000000" pitchFamily="2" charset="0"/>
                        </a:rPr>
                        <a:t>Valor Gerado</a:t>
                      </a:r>
                    </a:p>
                  </a:txBody>
                  <a:tcPr marL="7378" marR="7378" marT="3689" marB="3689" anchor="b">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578208">
                <a:tc>
                  <a:txBody>
                    <a:bodyPr/>
                    <a:lstStyle/>
                    <a:p>
                      <a:pPr fontAlgn="base"/>
                      <a:r>
                        <a:rPr lang="pt-BR" sz="900" b="0">
                          <a:solidFill>
                            <a:schemeClr val="bg1"/>
                          </a:solidFill>
                          <a:effectLst/>
                          <a:latin typeface="Roboto" panose="02000000000000000000" pitchFamily="2" charset="0"/>
                          <a:ea typeface="Roboto" panose="02000000000000000000" pitchFamily="2" charset="0"/>
                          <a:cs typeface="Roboto" panose="02000000000000000000" pitchFamily="2" charset="0"/>
                        </a:rPr>
                        <a:t>Análise de Sentimento</a:t>
                      </a:r>
                    </a:p>
                  </a:txBody>
                  <a:tcPr marL="7378" marR="7378" marT="3689" marB="3689" anchor="ctr">
                    <a:lnL w="25400">
                      <a:solidFill>
                        <a:schemeClr val="accent5"/>
                      </a:solidFill>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solidFill>
                      <a:schemeClr val="accent3"/>
                    </a:solidFill>
                  </a:tcPr>
                </a:tc>
                <a:tc>
                  <a:txBody>
                    <a:bodyPr/>
                    <a:lstStyle/>
                    <a:p>
                      <a:pPr fontAlgn="base"/>
                      <a:r>
                        <a:rPr lang="pt-BR" sz="900" b="1" err="1">
                          <a:effectLst/>
                          <a:latin typeface="Roboto" panose="02000000000000000000" pitchFamily="2" charset="0"/>
                          <a:ea typeface="Roboto" panose="02000000000000000000" pitchFamily="2" charset="0"/>
                          <a:cs typeface="Roboto" panose="02000000000000000000" pitchFamily="2" charset="0"/>
                        </a:rPr>
                        <a:t>Deep</a:t>
                      </a:r>
                      <a:r>
                        <a:rPr lang="pt-BR" sz="900" b="1">
                          <a:effectLst/>
                          <a:latin typeface="Roboto" panose="02000000000000000000" pitchFamily="2" charset="0"/>
                          <a:ea typeface="Roboto" panose="02000000000000000000" pitchFamily="2" charset="0"/>
                          <a:cs typeface="Roboto" panose="02000000000000000000" pitchFamily="2" charset="0"/>
                        </a:rPr>
                        <a:t> Learning / NLP</a:t>
                      </a:r>
                      <a:endParaRPr lang="pt-BR" sz="900">
                        <a:effectLst/>
                        <a:latin typeface="Roboto" panose="02000000000000000000" pitchFamily="2" charset="0"/>
                        <a:ea typeface="Roboto" panose="02000000000000000000" pitchFamily="2" charset="0"/>
                        <a:cs typeface="Roboto" panose="02000000000000000000" pitchFamily="2" charset="0"/>
                      </a:endParaRP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algn="just" fontAlgn="base"/>
                      <a:r>
                        <a:rPr lang="pt-BR" sz="900">
                          <a:effectLst/>
                          <a:latin typeface="Roboto" panose="02000000000000000000" pitchFamily="2" charset="0"/>
                          <a:ea typeface="Roboto" panose="02000000000000000000" pitchFamily="2" charset="0"/>
                          <a:cs typeface="Roboto" panose="02000000000000000000" pitchFamily="2" charset="0"/>
                        </a:rPr>
                        <a:t>Este modelo aplica técnicas de processamento de linguagem natural para analisar o conteúdo textual das reclamações ("Consumer complaint narrative"), identificando sentimentos positivos, negativos ou neutros.</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algn="just" fontAlgn="base"/>
                      <a:r>
                        <a:rPr lang="pt-BR" sz="900">
                          <a:effectLst/>
                          <a:latin typeface="Roboto" panose="02000000000000000000" pitchFamily="2" charset="0"/>
                          <a:ea typeface="Roboto" panose="02000000000000000000" pitchFamily="2" charset="0"/>
                          <a:cs typeface="Roboto" panose="02000000000000000000" pitchFamily="2" charset="0"/>
                        </a:rPr>
                        <a:t>O resultado pode ajudar a priorizar reclamações que requerem atenção mais imediata, utilizando frameworks como NLTK ou spaCy.</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algn="just" fontAlgn="base"/>
                      <a:r>
                        <a:rPr lang="pt-BR" sz="900">
                          <a:effectLst/>
                          <a:latin typeface="Roboto" panose="02000000000000000000" pitchFamily="2" charset="0"/>
                          <a:ea typeface="Roboto" panose="02000000000000000000" pitchFamily="2" charset="0"/>
                          <a:cs typeface="Roboto" panose="02000000000000000000" pitchFamily="2" charset="0"/>
                        </a:rPr>
                        <a:t>Redução de custos com telemarketing. Impacto na satisfação do consumidor. Redução de lítigios.</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0003"/>
                  </a:ext>
                </a:extLst>
              </a:tr>
              <a:tr h="582818">
                <a:tc>
                  <a:txBody>
                    <a:bodyPr/>
                    <a:lstStyle/>
                    <a:p>
                      <a:pPr fontAlgn="base"/>
                      <a:r>
                        <a:rPr lang="pt-BR" sz="900" b="0">
                          <a:solidFill>
                            <a:schemeClr val="bg1"/>
                          </a:solidFill>
                          <a:effectLst/>
                          <a:latin typeface="Roboto" panose="02000000000000000000" pitchFamily="2" charset="0"/>
                          <a:ea typeface="Roboto" panose="02000000000000000000" pitchFamily="2" charset="0"/>
                          <a:cs typeface="Roboto" panose="02000000000000000000" pitchFamily="2" charset="0"/>
                        </a:rPr>
                        <a:t>Segmentação por Tópicos</a:t>
                      </a:r>
                    </a:p>
                  </a:txBody>
                  <a:tcPr marL="7378" marR="7378" marT="3689" marB="3689"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pPr fontAlgn="base"/>
                      <a:r>
                        <a:rPr lang="pt-BR" sz="900" b="1" err="1">
                          <a:effectLst/>
                          <a:latin typeface="Roboto" panose="02000000000000000000" pitchFamily="2" charset="0"/>
                          <a:ea typeface="Roboto" panose="02000000000000000000" pitchFamily="2" charset="0"/>
                          <a:cs typeface="Roboto" panose="02000000000000000000" pitchFamily="2" charset="0"/>
                        </a:rPr>
                        <a:t>Clustering</a:t>
                      </a:r>
                      <a:r>
                        <a:rPr lang="pt-BR" sz="900" b="1">
                          <a:effectLst/>
                          <a:latin typeface="Roboto" panose="02000000000000000000" pitchFamily="2" charset="0"/>
                          <a:ea typeface="Roboto" panose="02000000000000000000" pitchFamily="2" charset="0"/>
                          <a:cs typeface="Roboto" panose="02000000000000000000" pitchFamily="2" charset="0"/>
                        </a:rPr>
                        <a:t> / </a:t>
                      </a:r>
                      <a:r>
                        <a:rPr lang="pt-BR" sz="900" b="1" err="1">
                          <a:effectLst/>
                          <a:latin typeface="Roboto" panose="02000000000000000000" pitchFamily="2" charset="0"/>
                          <a:ea typeface="Roboto" panose="02000000000000000000" pitchFamily="2" charset="0"/>
                          <a:cs typeface="Roboto" panose="02000000000000000000" pitchFamily="2" charset="0"/>
                        </a:rPr>
                        <a:t>Dendograma</a:t>
                      </a:r>
                      <a:r>
                        <a:rPr lang="pt-BR" sz="900" b="1">
                          <a:effectLst/>
                          <a:latin typeface="Roboto" panose="02000000000000000000" pitchFamily="2" charset="0"/>
                          <a:ea typeface="Roboto" panose="02000000000000000000" pitchFamily="2" charset="0"/>
                          <a:cs typeface="Roboto" panose="02000000000000000000" pitchFamily="2" charset="0"/>
                        </a:rPr>
                        <a:t>/</a:t>
                      </a:r>
                    </a:p>
                    <a:p>
                      <a:pPr fontAlgn="base"/>
                      <a:r>
                        <a:rPr lang="pt-BR" sz="900" b="1">
                          <a:effectLst/>
                          <a:latin typeface="Roboto" panose="02000000000000000000" pitchFamily="2" charset="0"/>
                          <a:ea typeface="Roboto" panose="02000000000000000000" pitchFamily="2" charset="0"/>
                          <a:cs typeface="Roboto" panose="02000000000000000000" pitchFamily="2" charset="0"/>
                        </a:rPr>
                        <a:t>K-</a:t>
                      </a:r>
                      <a:r>
                        <a:rPr lang="pt-BR" sz="900" b="1" err="1">
                          <a:effectLst/>
                          <a:latin typeface="Roboto" panose="02000000000000000000" pitchFamily="2" charset="0"/>
                          <a:ea typeface="Roboto" panose="02000000000000000000" pitchFamily="2" charset="0"/>
                          <a:cs typeface="Roboto" panose="02000000000000000000" pitchFamily="2" charset="0"/>
                        </a:rPr>
                        <a:t>means</a:t>
                      </a:r>
                      <a:endParaRPr lang="pt-BR" sz="900">
                        <a:effectLst/>
                        <a:latin typeface="Roboto" panose="02000000000000000000" pitchFamily="2" charset="0"/>
                        <a:ea typeface="Roboto" panose="02000000000000000000" pitchFamily="2" charset="0"/>
                        <a:cs typeface="Roboto" panose="02000000000000000000" pitchFamily="2" charset="0"/>
                      </a:endParaRP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algn="just" fontAlgn="base"/>
                      <a:r>
                        <a:rPr lang="pt-BR" sz="900">
                          <a:effectLst/>
                          <a:latin typeface="Roboto" panose="02000000000000000000" pitchFamily="2" charset="0"/>
                          <a:ea typeface="Roboto" panose="02000000000000000000" pitchFamily="2" charset="0"/>
                          <a:cs typeface="Roboto" panose="02000000000000000000" pitchFamily="2" charset="0"/>
                        </a:rPr>
                        <a:t>Uso de técnicas de análise de tópicos e </a:t>
                      </a:r>
                      <a:r>
                        <a:rPr lang="pt-BR" sz="900" err="1">
                          <a:effectLst/>
                          <a:latin typeface="Roboto" panose="02000000000000000000" pitchFamily="2" charset="0"/>
                          <a:ea typeface="Roboto" panose="02000000000000000000" pitchFamily="2" charset="0"/>
                          <a:cs typeface="Roboto" panose="02000000000000000000" pitchFamily="2" charset="0"/>
                        </a:rPr>
                        <a:t>embeddings</a:t>
                      </a:r>
                      <a:r>
                        <a:rPr lang="pt-BR" sz="900">
                          <a:effectLst/>
                          <a:latin typeface="Roboto" panose="02000000000000000000" pitchFamily="2" charset="0"/>
                          <a:ea typeface="Roboto" panose="02000000000000000000" pitchFamily="2" charset="0"/>
                          <a:cs typeface="Roboto" panose="02000000000000000000" pitchFamily="2" charset="0"/>
                        </a:rPr>
                        <a:t> de texto para identificar padrões e agrupar reclamações semelhantes, facilitando a categorização por conteúdo.</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algn="just" fontAlgn="base"/>
                      <a:r>
                        <a:rPr lang="pt-BR" sz="900">
                          <a:effectLst/>
                          <a:latin typeface="Roboto" panose="02000000000000000000" pitchFamily="2" charset="0"/>
                          <a:ea typeface="Roboto" panose="02000000000000000000" pitchFamily="2" charset="0"/>
                          <a:cs typeface="Roboto" panose="02000000000000000000" pitchFamily="2" charset="0"/>
                        </a:rPr>
                        <a:t>Ajuda a detectar tópicos recorrentes e anomalias, facilitando a compreensão das principais preocupações dos consumidores.</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algn="just" fontAlgn="base"/>
                      <a:r>
                        <a:rPr lang="pt-BR" sz="900">
                          <a:effectLst/>
                          <a:latin typeface="Roboto" panose="02000000000000000000" pitchFamily="2" charset="0"/>
                          <a:ea typeface="Roboto" panose="02000000000000000000" pitchFamily="2" charset="0"/>
                          <a:cs typeface="Roboto" panose="02000000000000000000" pitchFamily="2" charset="0"/>
                        </a:rPr>
                        <a:t>Melhora no entendimento do conteúdo das chamadas, permitindo uma resposta mais personalizada e eficaz.</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19990166"/>
                  </a:ext>
                </a:extLst>
              </a:tr>
              <a:tr h="692619">
                <a:tc>
                  <a:txBody>
                    <a:bodyPr/>
                    <a:lstStyle/>
                    <a:p>
                      <a:pPr fontAlgn="base"/>
                      <a:r>
                        <a:rPr lang="pt-BR" sz="900" b="0">
                          <a:solidFill>
                            <a:schemeClr val="bg1"/>
                          </a:solidFill>
                          <a:effectLst/>
                          <a:latin typeface="Roboto" panose="02000000000000000000" pitchFamily="2" charset="0"/>
                          <a:ea typeface="Roboto" panose="02000000000000000000" pitchFamily="2" charset="0"/>
                          <a:cs typeface="Roboto" panose="02000000000000000000" pitchFamily="2" charset="0"/>
                        </a:rPr>
                        <a:t>Previsão de Vendas</a:t>
                      </a:r>
                    </a:p>
                  </a:txBody>
                  <a:tcPr marL="7378" marR="7378" marT="3689" marB="3689" anchor="ctr">
                    <a:lnL w="25400">
                      <a:solidFill>
                        <a:schemeClr val="accent5"/>
                      </a:solidFill>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solidFill>
                      <a:schemeClr val="accent3"/>
                    </a:solidFill>
                  </a:tcPr>
                </a:tc>
                <a:tc>
                  <a:txBody>
                    <a:bodyPr/>
                    <a:lstStyle/>
                    <a:p>
                      <a:pPr fontAlgn="base"/>
                      <a:r>
                        <a:rPr lang="pt-BR" sz="900" b="1">
                          <a:effectLst/>
                          <a:latin typeface="Roboto" panose="02000000000000000000" pitchFamily="2" charset="0"/>
                          <a:ea typeface="Roboto" panose="02000000000000000000" pitchFamily="2" charset="0"/>
                          <a:cs typeface="Roboto" panose="02000000000000000000" pitchFamily="2" charset="0"/>
                        </a:rPr>
                        <a:t>Random Forest</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algn="just" fontAlgn="base"/>
                      <a:r>
                        <a:rPr lang="pt-BR" sz="900">
                          <a:effectLst/>
                          <a:latin typeface="Roboto" panose="02000000000000000000" pitchFamily="2" charset="0"/>
                          <a:ea typeface="Roboto" panose="02000000000000000000" pitchFamily="2" charset="0"/>
                          <a:cs typeface="Roboto" panose="02000000000000000000" pitchFamily="2" charset="0"/>
                        </a:rPr>
                        <a:t>Por meio da análise textual das reclamações, este modelo identifica expressões chave que sinalizam oportunidades de venda de produtos ou serviços adicionais, empregando algoritmos de machine learning para classificação e análise de texto.</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algn="just" fontAlgn="base"/>
                      <a:r>
                        <a:rPr lang="pt-BR" sz="900">
                          <a:effectLst/>
                          <a:latin typeface="Roboto" panose="02000000000000000000" pitchFamily="2" charset="0"/>
                          <a:ea typeface="Roboto" panose="02000000000000000000" pitchFamily="2" charset="0"/>
                          <a:cs typeface="Roboto" panose="02000000000000000000" pitchFamily="2" charset="0"/>
                        </a:rPr>
                        <a:t>Identificar potencial de vendas de serviços financeiros existentes ou criação de novos produtos com base nos padrões identificados.</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algn="just" fontAlgn="base"/>
                      <a:r>
                        <a:rPr lang="pt-BR" sz="900">
                          <a:effectLst/>
                          <a:latin typeface="Roboto" panose="02000000000000000000" pitchFamily="2" charset="0"/>
                          <a:ea typeface="Roboto" panose="02000000000000000000" pitchFamily="2" charset="0"/>
                          <a:cs typeface="Roboto" panose="02000000000000000000" pitchFamily="2" charset="0"/>
                        </a:rPr>
                        <a:t>Aumentar a receita/faturamento da empresa</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720944805"/>
                  </a:ext>
                </a:extLst>
              </a:tr>
              <a:tr h="479606">
                <a:tc>
                  <a:txBody>
                    <a:bodyPr/>
                    <a:lstStyle/>
                    <a:p>
                      <a:pPr fontAlgn="base"/>
                      <a:r>
                        <a:rPr lang="pt-BR" sz="900" b="0">
                          <a:solidFill>
                            <a:schemeClr val="bg1"/>
                          </a:solidFill>
                          <a:effectLst/>
                          <a:latin typeface="Roboto" panose="02000000000000000000" pitchFamily="2" charset="0"/>
                          <a:ea typeface="Roboto" panose="02000000000000000000" pitchFamily="2" charset="0"/>
                          <a:cs typeface="Roboto" panose="02000000000000000000" pitchFamily="2" charset="0"/>
                        </a:rPr>
                        <a:t>Detecção de Anomalias</a:t>
                      </a:r>
                    </a:p>
                  </a:txBody>
                  <a:tcPr marL="7378" marR="7378" marT="3689" marB="3689"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pPr fontAlgn="base"/>
                      <a:r>
                        <a:rPr lang="pt-BR" sz="900" b="1">
                          <a:effectLst/>
                          <a:latin typeface="Roboto" panose="02000000000000000000" pitchFamily="2" charset="0"/>
                          <a:ea typeface="Roboto" panose="02000000000000000000" pitchFamily="2" charset="0"/>
                          <a:cs typeface="Roboto" panose="02000000000000000000" pitchFamily="2" charset="0"/>
                        </a:rPr>
                        <a:t>Lei de Benford</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algn="just" fontAlgn="base"/>
                      <a:r>
                        <a:rPr lang="pt-BR" sz="900">
                          <a:effectLst/>
                          <a:latin typeface="Roboto" panose="02000000000000000000" pitchFamily="2" charset="0"/>
                          <a:ea typeface="Roboto" panose="02000000000000000000" pitchFamily="2" charset="0"/>
                          <a:cs typeface="Roboto" panose="02000000000000000000" pitchFamily="2" charset="0"/>
                        </a:rPr>
                        <a:t>Implementando a lei de Benford, este modelo analisa a frequência de palavras ou caracteres para detectar anomalias e padrões incomuns nos textos das reclamações</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algn="just" fontAlgn="base"/>
                      <a:r>
                        <a:rPr lang="pt-BR" sz="900">
                          <a:effectLst/>
                          <a:latin typeface="Roboto" panose="02000000000000000000" pitchFamily="2" charset="0"/>
                          <a:ea typeface="Roboto" panose="02000000000000000000" pitchFamily="2" charset="0"/>
                          <a:cs typeface="Roboto" panose="02000000000000000000" pitchFamily="2" charset="0"/>
                        </a:rPr>
                        <a:t>Oferecer ferramenta adicional para identificação de tendências ou fraudes.</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algn="just" fontAlgn="base"/>
                      <a:r>
                        <a:rPr lang="pt-BR" sz="900">
                          <a:effectLst/>
                          <a:latin typeface="Roboto" panose="02000000000000000000" pitchFamily="2" charset="0"/>
                          <a:ea typeface="Roboto" panose="02000000000000000000" pitchFamily="2" charset="0"/>
                          <a:cs typeface="Roboto" panose="02000000000000000000" pitchFamily="2" charset="0"/>
                        </a:rPr>
                        <a:t>Redução de fraudes, bem como identificar novas tendências e padrões que geram receitas ou reduzem custos.</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9428102"/>
                  </a:ext>
                </a:extLst>
              </a:tr>
              <a:tr h="921440">
                <a:tc>
                  <a:txBody>
                    <a:bodyPr/>
                    <a:lstStyle/>
                    <a:p>
                      <a:pPr fontAlgn="base"/>
                      <a:r>
                        <a:rPr lang="pt-BR" sz="900" b="0">
                          <a:solidFill>
                            <a:schemeClr val="bg1"/>
                          </a:solidFill>
                          <a:effectLst/>
                          <a:latin typeface="Roboto" panose="02000000000000000000" pitchFamily="2" charset="0"/>
                          <a:ea typeface="Roboto" panose="02000000000000000000" pitchFamily="2" charset="0"/>
                          <a:cs typeface="Roboto" panose="02000000000000000000" pitchFamily="2" charset="0"/>
                        </a:rPr>
                        <a:t>Previsão de Disputas</a:t>
                      </a:r>
                    </a:p>
                  </a:txBody>
                  <a:tcPr marL="7378" marR="7378" marT="3689" marB="3689"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pPr fontAlgn="base"/>
                      <a:r>
                        <a:rPr lang="pt-BR" sz="900" b="1">
                          <a:effectLst/>
                          <a:latin typeface="Roboto" panose="02000000000000000000" pitchFamily="2" charset="0"/>
                          <a:ea typeface="Roboto" panose="02000000000000000000" pitchFamily="2" charset="0"/>
                          <a:cs typeface="Roboto" panose="02000000000000000000" pitchFamily="2" charset="0"/>
                        </a:rPr>
                        <a:t>Classificação / SVM (RBF)</a:t>
                      </a:r>
                      <a:endParaRPr lang="pt-BR" sz="900">
                        <a:effectLst/>
                        <a:latin typeface="Roboto" panose="02000000000000000000" pitchFamily="2" charset="0"/>
                        <a:ea typeface="Roboto" panose="02000000000000000000" pitchFamily="2" charset="0"/>
                        <a:cs typeface="Roboto" panose="02000000000000000000" pitchFamily="2" charset="0"/>
                      </a:endParaRP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algn="just" fontAlgn="base"/>
                      <a:r>
                        <a:rPr lang="pt-BR" sz="900">
                          <a:effectLst/>
                          <a:latin typeface="Roboto" panose="02000000000000000000" pitchFamily="2" charset="0"/>
                          <a:ea typeface="Roboto" panose="02000000000000000000" pitchFamily="2" charset="0"/>
                          <a:cs typeface="Roboto" panose="02000000000000000000" pitchFamily="2" charset="0"/>
                        </a:rPr>
                        <a:t>ste modelo utiliza "Consumer Disputed?" como variável alvo para prever se uma reclamação será contestada, baseando-se em fatores como tipo de produto, questões específicas, análise de texto detalhada e a resposta inicial da empresa, usando técnicas de classificação através de algoritmos como Regressão Logística ou Árvores de Decisão.</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algn="just" fontAlgn="base"/>
                      <a:r>
                        <a:rPr lang="pt-BR" sz="900">
                          <a:effectLst/>
                          <a:latin typeface="Roboto" panose="02000000000000000000" pitchFamily="2" charset="0"/>
                          <a:ea typeface="Roboto" panose="02000000000000000000" pitchFamily="2" charset="0"/>
                          <a:cs typeface="Roboto" panose="02000000000000000000" pitchFamily="2" charset="0"/>
                        </a:rPr>
                        <a:t>Prever a probabilidade de uma reclamação não ser aceita com base no texto da interação.</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algn="just" fontAlgn="base"/>
                      <a:r>
                        <a:rPr lang="pt-BR" sz="900">
                          <a:effectLst/>
                          <a:latin typeface="Roboto" panose="02000000000000000000" pitchFamily="2" charset="0"/>
                          <a:ea typeface="Roboto" panose="02000000000000000000" pitchFamily="2" charset="0"/>
                          <a:cs typeface="Roboto" panose="02000000000000000000" pitchFamily="2" charset="0"/>
                        </a:rPr>
                        <a:t>Redução do risco legal e melhor gestão de relações com clientes potencialmente problemáticos.</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899940213"/>
                  </a:ext>
                </a:extLst>
              </a:tr>
              <a:tr h="578208">
                <a:tc>
                  <a:txBody>
                    <a:bodyPr/>
                    <a:lstStyle/>
                    <a:p>
                      <a:pPr fontAlgn="base"/>
                      <a:r>
                        <a:rPr lang="pt-BR" sz="900" b="0">
                          <a:solidFill>
                            <a:schemeClr val="bg1"/>
                          </a:solidFill>
                          <a:effectLst/>
                          <a:latin typeface="Roboto" panose="02000000000000000000" pitchFamily="2" charset="0"/>
                          <a:ea typeface="Roboto" panose="02000000000000000000" pitchFamily="2" charset="0"/>
                          <a:cs typeface="Roboto" panose="02000000000000000000" pitchFamily="2" charset="0"/>
                        </a:rPr>
                        <a:t>Monitoramento dos resultados</a:t>
                      </a:r>
                    </a:p>
                  </a:txBody>
                  <a:tcPr marL="7378" marR="7378" marT="3689" marB="3689"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pPr fontAlgn="base"/>
                      <a:r>
                        <a:rPr lang="pt-BR" sz="900" b="1">
                          <a:effectLst/>
                          <a:latin typeface="Roboto" panose="02000000000000000000" pitchFamily="2" charset="0"/>
                          <a:ea typeface="Roboto" panose="02000000000000000000" pitchFamily="2" charset="0"/>
                          <a:cs typeface="Roboto" panose="02000000000000000000" pitchFamily="2" charset="0"/>
                        </a:rPr>
                        <a:t>Business Intelligence</a:t>
                      </a:r>
                      <a:endParaRPr lang="pt-BR" sz="900">
                        <a:effectLst/>
                        <a:latin typeface="Roboto" panose="02000000000000000000" pitchFamily="2" charset="0"/>
                        <a:ea typeface="Roboto" panose="02000000000000000000" pitchFamily="2" charset="0"/>
                        <a:cs typeface="Roboto" panose="02000000000000000000" pitchFamily="2" charset="0"/>
                      </a:endParaRP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algn="just" fontAlgn="base"/>
                      <a:r>
                        <a:rPr lang="pt-BR" sz="900">
                          <a:effectLst/>
                          <a:latin typeface="Roboto" panose="02000000000000000000" pitchFamily="2" charset="0"/>
                          <a:ea typeface="Roboto" panose="02000000000000000000" pitchFamily="2" charset="0"/>
                          <a:cs typeface="Roboto" panose="02000000000000000000" pitchFamily="2" charset="0"/>
                        </a:rPr>
                        <a:t>Desenvolver um dashboard em Power BI para que o cliente possa acompanhar a evolução da eficácia dos modelos e o impacto financeiro gerado após a implementação das sugestões oferecidas.</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algn="just" fontAlgn="base"/>
                      <a:r>
                        <a:rPr lang="pt-BR" sz="900">
                          <a:effectLst/>
                          <a:latin typeface="Roboto" panose="02000000000000000000" pitchFamily="2" charset="0"/>
                          <a:ea typeface="Roboto" panose="02000000000000000000" pitchFamily="2" charset="0"/>
                          <a:cs typeface="Roboto" panose="02000000000000000000" pitchFamily="2" charset="0"/>
                        </a:rPr>
                        <a:t>Análise de sazonalidade, padrões e resultados financeiros.</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algn="just" fontAlgn="base"/>
                      <a:r>
                        <a:rPr lang="pt-BR" sz="900">
                          <a:effectLst/>
                          <a:latin typeface="Roboto" panose="02000000000000000000" pitchFamily="2" charset="0"/>
                          <a:ea typeface="Roboto" panose="02000000000000000000" pitchFamily="2" charset="0"/>
                          <a:cs typeface="Roboto" panose="02000000000000000000" pitchFamily="2" charset="0"/>
                        </a:rPr>
                        <a:t>Ajuda na tomada de decisões da gerência com base nos resultados analisados.</a:t>
                      </a:r>
                    </a:p>
                  </a:txBody>
                  <a:tcPr marL="7378" marR="7378" marT="3689" marB="3689"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86665895"/>
                  </a:ext>
                </a:extLst>
              </a:tr>
            </a:tbl>
          </a:graphicData>
        </a:graphic>
      </p:graphicFrame>
      <p:sp>
        <p:nvSpPr>
          <p:cNvPr id="3" name="Retângulo 2">
            <a:extLst>
              <a:ext uri="{FF2B5EF4-FFF2-40B4-BE49-F238E27FC236}">
                <a16:creationId xmlns:a16="http://schemas.microsoft.com/office/drawing/2014/main" id="{5ADEA8A5-DFFD-7B96-4F58-5B455EAD05F0}"/>
              </a:ext>
            </a:extLst>
          </p:cNvPr>
          <p:cNvSpPr/>
          <p:nvPr/>
        </p:nvSpPr>
        <p:spPr>
          <a:xfrm>
            <a:off x="1514" y="-19050"/>
            <a:ext cx="9144000" cy="33691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a:t>Detalhamento dos Modelos</a:t>
            </a:r>
          </a:p>
        </p:txBody>
      </p:sp>
    </p:spTree>
    <p:extLst>
      <p:ext uri="{BB962C8B-B14F-4D97-AF65-F5344CB8AC3E}">
        <p14:creationId xmlns:p14="http://schemas.microsoft.com/office/powerpoint/2010/main" val="3913438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4" name="Group"/>
          <p:cNvGrpSpPr/>
          <p:nvPr/>
        </p:nvGrpSpPr>
        <p:grpSpPr>
          <a:xfrm>
            <a:off x="567802" y="651468"/>
            <a:ext cx="7837590" cy="2703492"/>
            <a:chOff x="0" y="0"/>
            <a:chExt cx="14974808" cy="7209310"/>
          </a:xfrm>
        </p:grpSpPr>
        <p:sp>
          <p:nvSpPr>
            <p:cNvPr id="1081" name="Shape 1486"/>
            <p:cNvSpPr/>
            <p:nvPr/>
          </p:nvSpPr>
          <p:spPr>
            <a:xfrm>
              <a:off x="0" y="466344"/>
              <a:ext cx="4310774" cy="3340377"/>
            </a:xfrm>
            <a:custGeom>
              <a:avLst/>
              <a:gdLst/>
              <a:ahLst/>
              <a:cxnLst>
                <a:cxn ang="0">
                  <a:pos x="wd2" y="hd2"/>
                </a:cxn>
                <a:cxn ang="5400000">
                  <a:pos x="wd2" y="hd2"/>
                </a:cxn>
                <a:cxn ang="10800000">
                  <a:pos x="wd2" y="hd2"/>
                </a:cxn>
                <a:cxn ang="16200000">
                  <a:pos x="wd2" y="hd2"/>
                </a:cxn>
              </a:cxnLst>
              <a:rect l="0" t="0" r="r" b="b"/>
              <a:pathLst>
                <a:path w="21600" h="21600" extrusionOk="0">
                  <a:moveTo>
                    <a:pt x="3471" y="862"/>
                  </a:moveTo>
                  <a:lnTo>
                    <a:pt x="3355" y="857"/>
                  </a:lnTo>
                  <a:lnTo>
                    <a:pt x="3271" y="882"/>
                  </a:lnTo>
                  <a:lnTo>
                    <a:pt x="3183" y="953"/>
                  </a:lnTo>
                  <a:lnTo>
                    <a:pt x="3184" y="1042"/>
                  </a:lnTo>
                  <a:lnTo>
                    <a:pt x="3333" y="1224"/>
                  </a:lnTo>
                  <a:lnTo>
                    <a:pt x="3405" y="1341"/>
                  </a:lnTo>
                  <a:lnTo>
                    <a:pt x="3390" y="1464"/>
                  </a:lnTo>
                  <a:lnTo>
                    <a:pt x="3242" y="1537"/>
                  </a:lnTo>
                  <a:lnTo>
                    <a:pt x="3142" y="1593"/>
                  </a:lnTo>
                  <a:lnTo>
                    <a:pt x="3051" y="1629"/>
                  </a:lnTo>
                  <a:lnTo>
                    <a:pt x="2932" y="1629"/>
                  </a:lnTo>
                  <a:lnTo>
                    <a:pt x="2859" y="1585"/>
                  </a:lnTo>
                  <a:lnTo>
                    <a:pt x="2789" y="1563"/>
                  </a:lnTo>
                  <a:lnTo>
                    <a:pt x="2709" y="1563"/>
                  </a:lnTo>
                  <a:lnTo>
                    <a:pt x="2538" y="1534"/>
                  </a:lnTo>
                  <a:lnTo>
                    <a:pt x="2466" y="1563"/>
                  </a:lnTo>
                  <a:lnTo>
                    <a:pt x="2365" y="1607"/>
                  </a:lnTo>
                  <a:lnTo>
                    <a:pt x="2298" y="1641"/>
                  </a:lnTo>
                  <a:lnTo>
                    <a:pt x="2170" y="1699"/>
                  </a:lnTo>
                  <a:lnTo>
                    <a:pt x="2067" y="1750"/>
                  </a:lnTo>
                  <a:lnTo>
                    <a:pt x="1990" y="1821"/>
                  </a:lnTo>
                  <a:lnTo>
                    <a:pt x="1951" y="1874"/>
                  </a:lnTo>
                  <a:lnTo>
                    <a:pt x="1983" y="1939"/>
                  </a:lnTo>
                  <a:lnTo>
                    <a:pt x="2111" y="2002"/>
                  </a:lnTo>
                  <a:lnTo>
                    <a:pt x="2233" y="2014"/>
                  </a:lnTo>
                  <a:lnTo>
                    <a:pt x="2276" y="2084"/>
                  </a:lnTo>
                  <a:lnTo>
                    <a:pt x="2346" y="2091"/>
                  </a:lnTo>
                  <a:lnTo>
                    <a:pt x="2437" y="2062"/>
                  </a:lnTo>
                  <a:lnTo>
                    <a:pt x="2540" y="1999"/>
                  </a:lnTo>
                  <a:lnTo>
                    <a:pt x="2612" y="1957"/>
                  </a:lnTo>
                  <a:lnTo>
                    <a:pt x="2743" y="1921"/>
                  </a:lnTo>
                  <a:lnTo>
                    <a:pt x="2857" y="1964"/>
                  </a:lnTo>
                  <a:lnTo>
                    <a:pt x="2857" y="2077"/>
                  </a:lnTo>
                  <a:lnTo>
                    <a:pt x="2787" y="2146"/>
                  </a:lnTo>
                  <a:lnTo>
                    <a:pt x="2684" y="2233"/>
                  </a:lnTo>
                  <a:lnTo>
                    <a:pt x="2588" y="2379"/>
                  </a:lnTo>
                  <a:lnTo>
                    <a:pt x="2406" y="2517"/>
                  </a:lnTo>
                  <a:lnTo>
                    <a:pt x="2207" y="2539"/>
                  </a:lnTo>
                  <a:lnTo>
                    <a:pt x="1909" y="2568"/>
                  </a:lnTo>
                  <a:lnTo>
                    <a:pt x="1651" y="2627"/>
                  </a:lnTo>
                  <a:lnTo>
                    <a:pt x="1469" y="2721"/>
                  </a:lnTo>
                  <a:lnTo>
                    <a:pt x="1322" y="2843"/>
                  </a:lnTo>
                  <a:lnTo>
                    <a:pt x="1251" y="2882"/>
                  </a:lnTo>
                  <a:lnTo>
                    <a:pt x="1186" y="3000"/>
                  </a:lnTo>
                  <a:lnTo>
                    <a:pt x="1231" y="3090"/>
                  </a:lnTo>
                  <a:lnTo>
                    <a:pt x="1253" y="3243"/>
                  </a:lnTo>
                  <a:lnTo>
                    <a:pt x="1206" y="3386"/>
                  </a:lnTo>
                  <a:lnTo>
                    <a:pt x="1138" y="3503"/>
                  </a:lnTo>
                  <a:lnTo>
                    <a:pt x="1047" y="3568"/>
                  </a:lnTo>
                  <a:lnTo>
                    <a:pt x="990" y="3598"/>
                  </a:lnTo>
                  <a:lnTo>
                    <a:pt x="895" y="3671"/>
                  </a:lnTo>
                  <a:lnTo>
                    <a:pt x="846" y="3748"/>
                  </a:lnTo>
                  <a:lnTo>
                    <a:pt x="900" y="3817"/>
                  </a:lnTo>
                  <a:lnTo>
                    <a:pt x="1049" y="3874"/>
                  </a:lnTo>
                  <a:lnTo>
                    <a:pt x="1159" y="3952"/>
                  </a:lnTo>
                  <a:lnTo>
                    <a:pt x="1272" y="3905"/>
                  </a:lnTo>
                  <a:lnTo>
                    <a:pt x="1375" y="3811"/>
                  </a:lnTo>
                  <a:lnTo>
                    <a:pt x="1500" y="3789"/>
                  </a:lnTo>
                  <a:lnTo>
                    <a:pt x="1562" y="3898"/>
                  </a:lnTo>
                  <a:lnTo>
                    <a:pt x="1479" y="4034"/>
                  </a:lnTo>
                  <a:lnTo>
                    <a:pt x="1276" y="4180"/>
                  </a:lnTo>
                  <a:lnTo>
                    <a:pt x="967" y="4357"/>
                  </a:lnTo>
                  <a:lnTo>
                    <a:pt x="603" y="4579"/>
                  </a:lnTo>
                  <a:lnTo>
                    <a:pt x="227" y="4739"/>
                  </a:lnTo>
                  <a:lnTo>
                    <a:pt x="77" y="4776"/>
                  </a:lnTo>
                  <a:lnTo>
                    <a:pt x="0" y="4852"/>
                  </a:lnTo>
                  <a:lnTo>
                    <a:pt x="90" y="4896"/>
                  </a:lnTo>
                  <a:lnTo>
                    <a:pt x="253" y="4896"/>
                  </a:lnTo>
                  <a:lnTo>
                    <a:pt x="574" y="4762"/>
                  </a:lnTo>
                  <a:lnTo>
                    <a:pt x="1090" y="4512"/>
                  </a:lnTo>
                  <a:lnTo>
                    <a:pt x="1721" y="4146"/>
                  </a:lnTo>
                  <a:lnTo>
                    <a:pt x="1947" y="4061"/>
                  </a:lnTo>
                  <a:lnTo>
                    <a:pt x="2151" y="4010"/>
                  </a:lnTo>
                  <a:lnTo>
                    <a:pt x="2424" y="3876"/>
                  </a:lnTo>
                  <a:lnTo>
                    <a:pt x="2669" y="3694"/>
                  </a:lnTo>
                  <a:lnTo>
                    <a:pt x="2845" y="3589"/>
                  </a:lnTo>
                  <a:lnTo>
                    <a:pt x="3007" y="3485"/>
                  </a:lnTo>
                  <a:lnTo>
                    <a:pt x="3144" y="3448"/>
                  </a:lnTo>
                  <a:lnTo>
                    <a:pt x="3223" y="3477"/>
                  </a:lnTo>
                  <a:lnTo>
                    <a:pt x="3316" y="3526"/>
                  </a:lnTo>
                  <a:lnTo>
                    <a:pt x="3468" y="3467"/>
                  </a:lnTo>
                  <a:lnTo>
                    <a:pt x="3802" y="3365"/>
                  </a:lnTo>
                  <a:lnTo>
                    <a:pt x="3944" y="3233"/>
                  </a:lnTo>
                  <a:lnTo>
                    <a:pt x="4086" y="3138"/>
                  </a:lnTo>
                  <a:lnTo>
                    <a:pt x="4204" y="3181"/>
                  </a:lnTo>
                  <a:lnTo>
                    <a:pt x="4397" y="3244"/>
                  </a:lnTo>
                  <a:lnTo>
                    <a:pt x="4521" y="3281"/>
                  </a:lnTo>
                  <a:lnTo>
                    <a:pt x="4639" y="3339"/>
                  </a:lnTo>
                  <a:lnTo>
                    <a:pt x="4775" y="3368"/>
                  </a:lnTo>
                  <a:lnTo>
                    <a:pt x="4854" y="3425"/>
                  </a:lnTo>
                  <a:lnTo>
                    <a:pt x="5019" y="3462"/>
                  </a:lnTo>
                  <a:lnTo>
                    <a:pt x="5175" y="3517"/>
                  </a:lnTo>
                  <a:lnTo>
                    <a:pt x="5355" y="3539"/>
                  </a:lnTo>
                  <a:lnTo>
                    <a:pt x="5417" y="3626"/>
                  </a:lnTo>
                  <a:lnTo>
                    <a:pt x="5565" y="3719"/>
                  </a:lnTo>
                  <a:lnTo>
                    <a:pt x="5597" y="3852"/>
                  </a:lnTo>
                  <a:lnTo>
                    <a:pt x="5745" y="3981"/>
                  </a:lnTo>
                  <a:lnTo>
                    <a:pt x="5908" y="3981"/>
                  </a:lnTo>
                  <a:lnTo>
                    <a:pt x="6085" y="4147"/>
                  </a:lnTo>
                  <a:lnTo>
                    <a:pt x="6174" y="4375"/>
                  </a:lnTo>
                  <a:lnTo>
                    <a:pt x="6176" y="4532"/>
                  </a:lnTo>
                  <a:lnTo>
                    <a:pt x="6104" y="4646"/>
                  </a:lnTo>
                  <a:lnTo>
                    <a:pt x="6105" y="4760"/>
                  </a:lnTo>
                  <a:lnTo>
                    <a:pt x="6133" y="4859"/>
                  </a:lnTo>
                  <a:lnTo>
                    <a:pt x="6182" y="4992"/>
                  </a:lnTo>
                  <a:lnTo>
                    <a:pt x="6142" y="5132"/>
                  </a:lnTo>
                  <a:lnTo>
                    <a:pt x="6087" y="5256"/>
                  </a:lnTo>
                  <a:lnTo>
                    <a:pt x="6047" y="5423"/>
                  </a:lnTo>
                  <a:lnTo>
                    <a:pt x="5980" y="5547"/>
                  </a:lnTo>
                  <a:lnTo>
                    <a:pt x="5974" y="5648"/>
                  </a:lnTo>
                  <a:lnTo>
                    <a:pt x="5991" y="5729"/>
                  </a:lnTo>
                  <a:lnTo>
                    <a:pt x="6063" y="5807"/>
                  </a:lnTo>
                  <a:lnTo>
                    <a:pt x="6052" y="5953"/>
                  </a:lnTo>
                  <a:lnTo>
                    <a:pt x="5940" y="6067"/>
                  </a:lnTo>
                  <a:lnTo>
                    <a:pt x="5904" y="6154"/>
                  </a:lnTo>
                  <a:lnTo>
                    <a:pt x="5939" y="6241"/>
                  </a:lnTo>
                  <a:lnTo>
                    <a:pt x="6058" y="6365"/>
                  </a:lnTo>
                  <a:lnTo>
                    <a:pt x="6223" y="6556"/>
                  </a:lnTo>
                  <a:lnTo>
                    <a:pt x="6343" y="6699"/>
                  </a:lnTo>
                  <a:lnTo>
                    <a:pt x="6434" y="6845"/>
                  </a:lnTo>
                  <a:lnTo>
                    <a:pt x="6500" y="7107"/>
                  </a:lnTo>
                  <a:lnTo>
                    <a:pt x="6489" y="7297"/>
                  </a:lnTo>
                  <a:lnTo>
                    <a:pt x="6460" y="7435"/>
                  </a:lnTo>
                  <a:lnTo>
                    <a:pt x="6404" y="7536"/>
                  </a:lnTo>
                  <a:lnTo>
                    <a:pt x="6347" y="7646"/>
                  </a:lnTo>
                  <a:lnTo>
                    <a:pt x="6233" y="7774"/>
                  </a:lnTo>
                  <a:lnTo>
                    <a:pt x="6155" y="7825"/>
                  </a:lnTo>
                  <a:lnTo>
                    <a:pt x="6116" y="7774"/>
                  </a:lnTo>
                  <a:lnTo>
                    <a:pt x="6099" y="7686"/>
                  </a:lnTo>
                  <a:lnTo>
                    <a:pt x="6184" y="7556"/>
                  </a:lnTo>
                  <a:lnTo>
                    <a:pt x="6118" y="7534"/>
                  </a:lnTo>
                  <a:lnTo>
                    <a:pt x="5937" y="7519"/>
                  </a:lnTo>
                  <a:lnTo>
                    <a:pt x="5869" y="7534"/>
                  </a:lnTo>
                  <a:lnTo>
                    <a:pt x="5847" y="7626"/>
                  </a:lnTo>
                  <a:lnTo>
                    <a:pt x="5773" y="7891"/>
                  </a:lnTo>
                  <a:lnTo>
                    <a:pt x="5640" y="8226"/>
                  </a:lnTo>
                  <a:lnTo>
                    <a:pt x="5551" y="8409"/>
                  </a:lnTo>
                  <a:lnTo>
                    <a:pt x="5477" y="8496"/>
                  </a:lnTo>
                  <a:lnTo>
                    <a:pt x="5437" y="8605"/>
                  </a:lnTo>
                  <a:lnTo>
                    <a:pt x="5358" y="8684"/>
                  </a:lnTo>
                  <a:lnTo>
                    <a:pt x="5286" y="8789"/>
                  </a:lnTo>
                  <a:lnTo>
                    <a:pt x="5207" y="8896"/>
                  </a:lnTo>
                  <a:lnTo>
                    <a:pt x="5129" y="8983"/>
                  </a:lnTo>
                  <a:lnTo>
                    <a:pt x="5067" y="9121"/>
                  </a:lnTo>
                  <a:lnTo>
                    <a:pt x="4998" y="9301"/>
                  </a:lnTo>
                  <a:lnTo>
                    <a:pt x="4938" y="9544"/>
                  </a:lnTo>
                  <a:lnTo>
                    <a:pt x="4887" y="9705"/>
                  </a:lnTo>
                  <a:lnTo>
                    <a:pt x="4728" y="9947"/>
                  </a:lnTo>
                  <a:lnTo>
                    <a:pt x="4614" y="10032"/>
                  </a:lnTo>
                  <a:lnTo>
                    <a:pt x="4588" y="10124"/>
                  </a:lnTo>
                  <a:lnTo>
                    <a:pt x="4607" y="10221"/>
                  </a:lnTo>
                  <a:lnTo>
                    <a:pt x="4667" y="10298"/>
                  </a:lnTo>
                  <a:lnTo>
                    <a:pt x="4646" y="10400"/>
                  </a:lnTo>
                  <a:lnTo>
                    <a:pt x="4578" y="10466"/>
                  </a:lnTo>
                  <a:lnTo>
                    <a:pt x="4533" y="10596"/>
                  </a:lnTo>
                  <a:lnTo>
                    <a:pt x="4533" y="10730"/>
                  </a:lnTo>
                  <a:lnTo>
                    <a:pt x="4564" y="10866"/>
                  </a:lnTo>
                  <a:lnTo>
                    <a:pt x="4615" y="10975"/>
                  </a:lnTo>
                  <a:lnTo>
                    <a:pt x="4687" y="11050"/>
                  </a:lnTo>
                  <a:lnTo>
                    <a:pt x="4672" y="11124"/>
                  </a:lnTo>
                  <a:lnTo>
                    <a:pt x="4602" y="11167"/>
                  </a:lnTo>
                  <a:lnTo>
                    <a:pt x="4575" y="11232"/>
                  </a:lnTo>
                  <a:lnTo>
                    <a:pt x="4638" y="11310"/>
                  </a:lnTo>
                  <a:lnTo>
                    <a:pt x="4658" y="11489"/>
                  </a:lnTo>
                  <a:lnTo>
                    <a:pt x="4708" y="11732"/>
                  </a:lnTo>
                  <a:lnTo>
                    <a:pt x="4757" y="12031"/>
                  </a:lnTo>
                  <a:lnTo>
                    <a:pt x="4809" y="12198"/>
                  </a:lnTo>
                  <a:lnTo>
                    <a:pt x="4889" y="12242"/>
                  </a:lnTo>
                  <a:lnTo>
                    <a:pt x="4983" y="12307"/>
                  </a:lnTo>
                  <a:lnTo>
                    <a:pt x="5074" y="12365"/>
                  </a:lnTo>
                  <a:lnTo>
                    <a:pt x="5182" y="12551"/>
                  </a:lnTo>
                  <a:lnTo>
                    <a:pt x="5257" y="12784"/>
                  </a:lnTo>
                  <a:lnTo>
                    <a:pt x="5291" y="13051"/>
                  </a:lnTo>
                  <a:lnTo>
                    <a:pt x="5251" y="13252"/>
                  </a:lnTo>
                  <a:lnTo>
                    <a:pt x="5228" y="13427"/>
                  </a:lnTo>
                  <a:lnTo>
                    <a:pt x="5243" y="13556"/>
                  </a:lnTo>
                  <a:lnTo>
                    <a:pt x="5361" y="13731"/>
                  </a:lnTo>
                  <a:lnTo>
                    <a:pt x="5475" y="14018"/>
                  </a:lnTo>
                  <a:lnTo>
                    <a:pt x="5549" y="14237"/>
                  </a:lnTo>
                  <a:lnTo>
                    <a:pt x="5534" y="14380"/>
                  </a:lnTo>
                  <a:lnTo>
                    <a:pt x="5455" y="14489"/>
                  </a:lnTo>
                  <a:lnTo>
                    <a:pt x="5444" y="14620"/>
                  </a:lnTo>
                  <a:lnTo>
                    <a:pt x="5538" y="14705"/>
                  </a:lnTo>
                  <a:lnTo>
                    <a:pt x="5553" y="14790"/>
                  </a:lnTo>
                  <a:lnTo>
                    <a:pt x="5597" y="14873"/>
                  </a:lnTo>
                  <a:lnTo>
                    <a:pt x="5705" y="14957"/>
                  </a:lnTo>
                  <a:lnTo>
                    <a:pt x="5832" y="15137"/>
                  </a:lnTo>
                  <a:lnTo>
                    <a:pt x="5849" y="15280"/>
                  </a:lnTo>
                  <a:lnTo>
                    <a:pt x="5806" y="15409"/>
                  </a:lnTo>
                  <a:lnTo>
                    <a:pt x="5785" y="15479"/>
                  </a:lnTo>
                  <a:lnTo>
                    <a:pt x="5785" y="15568"/>
                  </a:lnTo>
                  <a:lnTo>
                    <a:pt x="5876" y="15690"/>
                  </a:lnTo>
                  <a:lnTo>
                    <a:pt x="5983" y="15842"/>
                  </a:lnTo>
                  <a:lnTo>
                    <a:pt x="6074" y="15973"/>
                  </a:lnTo>
                  <a:lnTo>
                    <a:pt x="6165" y="16095"/>
                  </a:lnTo>
                  <a:lnTo>
                    <a:pt x="6241" y="16141"/>
                  </a:lnTo>
                  <a:lnTo>
                    <a:pt x="6223" y="16045"/>
                  </a:lnTo>
                  <a:lnTo>
                    <a:pt x="6167" y="15916"/>
                  </a:lnTo>
                  <a:lnTo>
                    <a:pt x="6083" y="15746"/>
                  </a:lnTo>
                  <a:lnTo>
                    <a:pt x="6049" y="15645"/>
                  </a:lnTo>
                  <a:lnTo>
                    <a:pt x="6033" y="15535"/>
                  </a:lnTo>
                  <a:lnTo>
                    <a:pt x="6033" y="15389"/>
                  </a:lnTo>
                  <a:lnTo>
                    <a:pt x="6006" y="15260"/>
                  </a:lnTo>
                  <a:lnTo>
                    <a:pt x="5944" y="15173"/>
                  </a:lnTo>
                  <a:lnTo>
                    <a:pt x="5928" y="15052"/>
                  </a:lnTo>
                  <a:lnTo>
                    <a:pt x="5923" y="14877"/>
                  </a:lnTo>
                  <a:lnTo>
                    <a:pt x="5917" y="14782"/>
                  </a:lnTo>
                  <a:lnTo>
                    <a:pt x="5826" y="14534"/>
                  </a:lnTo>
                  <a:lnTo>
                    <a:pt x="5720" y="14254"/>
                  </a:lnTo>
                  <a:lnTo>
                    <a:pt x="5646" y="13909"/>
                  </a:lnTo>
                  <a:lnTo>
                    <a:pt x="5549" y="13654"/>
                  </a:lnTo>
                  <a:lnTo>
                    <a:pt x="5538" y="13489"/>
                  </a:lnTo>
                  <a:lnTo>
                    <a:pt x="5583" y="13314"/>
                  </a:lnTo>
                  <a:lnTo>
                    <a:pt x="5657" y="13214"/>
                  </a:lnTo>
                  <a:lnTo>
                    <a:pt x="5739" y="13178"/>
                  </a:lnTo>
                  <a:lnTo>
                    <a:pt x="5837" y="13204"/>
                  </a:lnTo>
                  <a:lnTo>
                    <a:pt x="6002" y="13298"/>
                  </a:lnTo>
                  <a:lnTo>
                    <a:pt x="6041" y="13466"/>
                  </a:lnTo>
                  <a:lnTo>
                    <a:pt x="6021" y="13669"/>
                  </a:lnTo>
                  <a:lnTo>
                    <a:pt x="6083" y="13842"/>
                  </a:lnTo>
                  <a:lnTo>
                    <a:pt x="6123" y="14044"/>
                  </a:lnTo>
                  <a:lnTo>
                    <a:pt x="6214" y="14248"/>
                  </a:lnTo>
                  <a:lnTo>
                    <a:pt x="6284" y="14430"/>
                  </a:lnTo>
                  <a:lnTo>
                    <a:pt x="6364" y="14595"/>
                  </a:lnTo>
                  <a:lnTo>
                    <a:pt x="6436" y="14724"/>
                  </a:lnTo>
                  <a:lnTo>
                    <a:pt x="6560" y="14862"/>
                  </a:lnTo>
                  <a:lnTo>
                    <a:pt x="6578" y="15043"/>
                  </a:lnTo>
                  <a:lnTo>
                    <a:pt x="6534" y="15102"/>
                  </a:lnTo>
                  <a:lnTo>
                    <a:pt x="6506" y="15225"/>
                  </a:lnTo>
                  <a:lnTo>
                    <a:pt x="6626" y="15313"/>
                  </a:lnTo>
                  <a:lnTo>
                    <a:pt x="6758" y="15490"/>
                  </a:lnTo>
                  <a:lnTo>
                    <a:pt x="6832" y="15660"/>
                  </a:lnTo>
                  <a:lnTo>
                    <a:pt x="6946" y="15755"/>
                  </a:lnTo>
                  <a:lnTo>
                    <a:pt x="7001" y="15932"/>
                  </a:lnTo>
                  <a:lnTo>
                    <a:pt x="7069" y="16078"/>
                  </a:lnTo>
                  <a:lnTo>
                    <a:pt x="7141" y="16216"/>
                  </a:lnTo>
                  <a:lnTo>
                    <a:pt x="7193" y="16447"/>
                  </a:lnTo>
                  <a:lnTo>
                    <a:pt x="7230" y="16668"/>
                  </a:lnTo>
                  <a:lnTo>
                    <a:pt x="7224" y="16870"/>
                  </a:lnTo>
                  <a:lnTo>
                    <a:pt x="7174" y="17029"/>
                  </a:lnTo>
                  <a:lnTo>
                    <a:pt x="7125" y="17173"/>
                  </a:lnTo>
                  <a:lnTo>
                    <a:pt x="7142" y="17291"/>
                  </a:lnTo>
                  <a:lnTo>
                    <a:pt x="7204" y="17363"/>
                  </a:lnTo>
                  <a:lnTo>
                    <a:pt x="7292" y="17443"/>
                  </a:lnTo>
                  <a:lnTo>
                    <a:pt x="7417" y="17611"/>
                  </a:lnTo>
                  <a:lnTo>
                    <a:pt x="7500" y="17756"/>
                  </a:lnTo>
                  <a:lnTo>
                    <a:pt x="7591" y="17820"/>
                  </a:lnTo>
                  <a:lnTo>
                    <a:pt x="7800" y="17893"/>
                  </a:lnTo>
                  <a:lnTo>
                    <a:pt x="7925" y="18009"/>
                  </a:lnTo>
                  <a:lnTo>
                    <a:pt x="8090" y="18111"/>
                  </a:lnTo>
                  <a:lnTo>
                    <a:pt x="8241" y="18220"/>
                  </a:lnTo>
                  <a:lnTo>
                    <a:pt x="8372" y="18315"/>
                  </a:lnTo>
                  <a:lnTo>
                    <a:pt x="8507" y="18400"/>
                  </a:lnTo>
                  <a:lnTo>
                    <a:pt x="8706" y="18516"/>
                  </a:lnTo>
                  <a:lnTo>
                    <a:pt x="8842" y="18596"/>
                  </a:lnTo>
                  <a:lnTo>
                    <a:pt x="8943" y="18660"/>
                  </a:lnTo>
                  <a:lnTo>
                    <a:pt x="9047" y="18713"/>
                  </a:lnTo>
                  <a:lnTo>
                    <a:pt x="9142" y="18769"/>
                  </a:lnTo>
                  <a:lnTo>
                    <a:pt x="9212" y="18725"/>
                  </a:lnTo>
                  <a:lnTo>
                    <a:pt x="9284" y="18698"/>
                  </a:lnTo>
                  <a:lnTo>
                    <a:pt x="9443" y="18618"/>
                  </a:lnTo>
                  <a:lnTo>
                    <a:pt x="9551" y="18567"/>
                  </a:lnTo>
                  <a:lnTo>
                    <a:pt x="9694" y="18567"/>
                  </a:lnTo>
                  <a:lnTo>
                    <a:pt x="9830" y="18670"/>
                  </a:lnTo>
                  <a:lnTo>
                    <a:pt x="10001" y="18799"/>
                  </a:lnTo>
                  <a:lnTo>
                    <a:pt x="10103" y="18897"/>
                  </a:lnTo>
                  <a:lnTo>
                    <a:pt x="10183" y="19065"/>
                  </a:lnTo>
                  <a:lnTo>
                    <a:pt x="10280" y="19194"/>
                  </a:lnTo>
                  <a:lnTo>
                    <a:pt x="10399" y="19279"/>
                  </a:lnTo>
                  <a:lnTo>
                    <a:pt x="10524" y="19345"/>
                  </a:lnTo>
                  <a:lnTo>
                    <a:pt x="10621" y="19420"/>
                  </a:lnTo>
                  <a:lnTo>
                    <a:pt x="10755" y="19493"/>
                  </a:lnTo>
                  <a:lnTo>
                    <a:pt x="10877" y="19578"/>
                  </a:lnTo>
                  <a:lnTo>
                    <a:pt x="11002" y="19607"/>
                  </a:lnTo>
                  <a:lnTo>
                    <a:pt x="11156" y="19612"/>
                  </a:lnTo>
                  <a:lnTo>
                    <a:pt x="11241" y="19532"/>
                  </a:lnTo>
                  <a:lnTo>
                    <a:pt x="11335" y="19547"/>
                  </a:lnTo>
                  <a:lnTo>
                    <a:pt x="11364" y="19707"/>
                  </a:lnTo>
                  <a:lnTo>
                    <a:pt x="11392" y="19855"/>
                  </a:lnTo>
                  <a:lnTo>
                    <a:pt x="11426" y="19991"/>
                  </a:lnTo>
                  <a:lnTo>
                    <a:pt x="11500" y="20114"/>
                  </a:lnTo>
                  <a:lnTo>
                    <a:pt x="11589" y="20243"/>
                  </a:lnTo>
                  <a:lnTo>
                    <a:pt x="11653" y="20382"/>
                  </a:lnTo>
                  <a:lnTo>
                    <a:pt x="11664" y="20506"/>
                  </a:lnTo>
                  <a:lnTo>
                    <a:pt x="11682" y="20676"/>
                  </a:lnTo>
                  <a:lnTo>
                    <a:pt x="11772" y="20819"/>
                  </a:lnTo>
                  <a:lnTo>
                    <a:pt x="11902" y="20848"/>
                  </a:lnTo>
                  <a:lnTo>
                    <a:pt x="12025" y="20953"/>
                  </a:lnTo>
                  <a:lnTo>
                    <a:pt x="12094" y="21084"/>
                  </a:lnTo>
                  <a:lnTo>
                    <a:pt x="12179" y="21177"/>
                  </a:lnTo>
                  <a:lnTo>
                    <a:pt x="12295" y="21296"/>
                  </a:lnTo>
                  <a:lnTo>
                    <a:pt x="12435" y="21310"/>
                  </a:lnTo>
                  <a:lnTo>
                    <a:pt x="12549" y="21391"/>
                  </a:lnTo>
                  <a:lnTo>
                    <a:pt x="12667" y="21461"/>
                  </a:lnTo>
                  <a:lnTo>
                    <a:pt x="12729" y="21510"/>
                  </a:lnTo>
                  <a:lnTo>
                    <a:pt x="12864" y="21571"/>
                  </a:lnTo>
                  <a:lnTo>
                    <a:pt x="12989" y="21600"/>
                  </a:lnTo>
                  <a:lnTo>
                    <a:pt x="13033" y="21529"/>
                  </a:lnTo>
                  <a:lnTo>
                    <a:pt x="12995" y="21406"/>
                  </a:lnTo>
                  <a:lnTo>
                    <a:pt x="13103" y="21304"/>
                  </a:lnTo>
                  <a:lnTo>
                    <a:pt x="13183" y="21223"/>
                  </a:lnTo>
                  <a:lnTo>
                    <a:pt x="13268" y="21158"/>
                  </a:lnTo>
                  <a:lnTo>
                    <a:pt x="13213" y="21056"/>
                  </a:lnTo>
                  <a:lnTo>
                    <a:pt x="13081" y="21093"/>
                  </a:lnTo>
                  <a:lnTo>
                    <a:pt x="12971" y="21149"/>
                  </a:lnTo>
                  <a:lnTo>
                    <a:pt x="12887" y="21241"/>
                  </a:lnTo>
                  <a:lnTo>
                    <a:pt x="12803" y="21285"/>
                  </a:lnTo>
                  <a:lnTo>
                    <a:pt x="12762" y="21202"/>
                  </a:lnTo>
                  <a:lnTo>
                    <a:pt x="12656" y="21154"/>
                  </a:lnTo>
                  <a:lnTo>
                    <a:pt x="12537" y="21095"/>
                  </a:lnTo>
                  <a:lnTo>
                    <a:pt x="12412" y="20986"/>
                  </a:lnTo>
                  <a:lnTo>
                    <a:pt x="12350" y="20797"/>
                  </a:lnTo>
                  <a:lnTo>
                    <a:pt x="12262" y="20656"/>
                  </a:lnTo>
                  <a:lnTo>
                    <a:pt x="12209" y="20570"/>
                  </a:lnTo>
                  <a:lnTo>
                    <a:pt x="12187" y="20410"/>
                  </a:lnTo>
                  <a:lnTo>
                    <a:pt x="12198" y="20249"/>
                  </a:lnTo>
                  <a:lnTo>
                    <a:pt x="12225" y="20028"/>
                  </a:lnTo>
                  <a:lnTo>
                    <a:pt x="12236" y="19853"/>
                  </a:lnTo>
                  <a:lnTo>
                    <a:pt x="12264" y="19692"/>
                  </a:lnTo>
                  <a:lnTo>
                    <a:pt x="12287" y="19534"/>
                  </a:lnTo>
                  <a:lnTo>
                    <a:pt x="12302" y="19376"/>
                  </a:lnTo>
                  <a:lnTo>
                    <a:pt x="12330" y="19230"/>
                  </a:lnTo>
                  <a:lnTo>
                    <a:pt x="12364" y="19073"/>
                  </a:lnTo>
                  <a:lnTo>
                    <a:pt x="12324" y="18924"/>
                  </a:lnTo>
                  <a:lnTo>
                    <a:pt x="12279" y="18783"/>
                  </a:lnTo>
                  <a:lnTo>
                    <a:pt x="12107" y="18728"/>
                  </a:lnTo>
                  <a:lnTo>
                    <a:pt x="11924" y="18714"/>
                  </a:lnTo>
                  <a:lnTo>
                    <a:pt x="11751" y="18714"/>
                  </a:lnTo>
                  <a:lnTo>
                    <a:pt x="11628" y="18765"/>
                  </a:lnTo>
                  <a:lnTo>
                    <a:pt x="11406" y="18816"/>
                  </a:lnTo>
                  <a:lnTo>
                    <a:pt x="11165" y="18816"/>
                  </a:lnTo>
                  <a:lnTo>
                    <a:pt x="11133" y="18658"/>
                  </a:lnTo>
                  <a:lnTo>
                    <a:pt x="11154" y="18467"/>
                  </a:lnTo>
                  <a:lnTo>
                    <a:pt x="11237" y="18145"/>
                  </a:lnTo>
                  <a:lnTo>
                    <a:pt x="11347" y="17912"/>
                  </a:lnTo>
                  <a:lnTo>
                    <a:pt x="11460" y="17663"/>
                  </a:lnTo>
                  <a:lnTo>
                    <a:pt x="11505" y="17483"/>
                  </a:lnTo>
                  <a:lnTo>
                    <a:pt x="11604" y="17196"/>
                  </a:lnTo>
                  <a:lnTo>
                    <a:pt x="11683" y="17024"/>
                  </a:lnTo>
                  <a:lnTo>
                    <a:pt x="11689" y="16887"/>
                  </a:lnTo>
                  <a:lnTo>
                    <a:pt x="11632" y="16817"/>
                  </a:lnTo>
                  <a:lnTo>
                    <a:pt x="11551" y="16802"/>
                  </a:lnTo>
                  <a:lnTo>
                    <a:pt x="11477" y="16780"/>
                  </a:lnTo>
                  <a:lnTo>
                    <a:pt x="11365" y="16780"/>
                  </a:lnTo>
                  <a:lnTo>
                    <a:pt x="11234" y="16802"/>
                  </a:lnTo>
                  <a:lnTo>
                    <a:pt x="11104" y="16839"/>
                  </a:lnTo>
                  <a:lnTo>
                    <a:pt x="11028" y="16887"/>
                  </a:lnTo>
                  <a:lnTo>
                    <a:pt x="10924" y="16956"/>
                  </a:lnTo>
                  <a:lnTo>
                    <a:pt x="10890" y="17029"/>
                  </a:lnTo>
                  <a:lnTo>
                    <a:pt x="10884" y="17157"/>
                  </a:lnTo>
                  <a:lnTo>
                    <a:pt x="10833" y="17347"/>
                  </a:lnTo>
                  <a:lnTo>
                    <a:pt x="10751" y="17509"/>
                  </a:lnTo>
                  <a:lnTo>
                    <a:pt x="10649" y="17596"/>
                  </a:lnTo>
                  <a:lnTo>
                    <a:pt x="10454" y="17759"/>
                  </a:lnTo>
                  <a:lnTo>
                    <a:pt x="10312" y="17818"/>
                  </a:lnTo>
                  <a:lnTo>
                    <a:pt x="10135" y="17898"/>
                  </a:lnTo>
                  <a:lnTo>
                    <a:pt x="9999" y="17898"/>
                  </a:lnTo>
                  <a:lnTo>
                    <a:pt x="9792" y="17879"/>
                  </a:lnTo>
                  <a:lnTo>
                    <a:pt x="9606" y="17831"/>
                  </a:lnTo>
                  <a:lnTo>
                    <a:pt x="9447" y="17654"/>
                  </a:lnTo>
                  <a:lnTo>
                    <a:pt x="9334" y="17487"/>
                  </a:lnTo>
                  <a:lnTo>
                    <a:pt x="9279" y="17285"/>
                  </a:lnTo>
                  <a:lnTo>
                    <a:pt x="9196" y="16914"/>
                  </a:lnTo>
                  <a:lnTo>
                    <a:pt x="9146" y="16624"/>
                  </a:lnTo>
                  <a:lnTo>
                    <a:pt x="9129" y="16345"/>
                  </a:lnTo>
                  <a:lnTo>
                    <a:pt x="9167" y="16032"/>
                  </a:lnTo>
                  <a:lnTo>
                    <a:pt x="9286" y="15655"/>
                  </a:lnTo>
                  <a:lnTo>
                    <a:pt x="9383" y="15401"/>
                  </a:lnTo>
                  <a:lnTo>
                    <a:pt x="9400" y="15183"/>
                  </a:lnTo>
                  <a:lnTo>
                    <a:pt x="9406" y="14977"/>
                  </a:lnTo>
                  <a:lnTo>
                    <a:pt x="9444" y="14790"/>
                  </a:lnTo>
                  <a:lnTo>
                    <a:pt x="9506" y="14595"/>
                  </a:lnTo>
                  <a:lnTo>
                    <a:pt x="9635" y="14457"/>
                  </a:lnTo>
                  <a:lnTo>
                    <a:pt x="9806" y="14284"/>
                  </a:lnTo>
                  <a:lnTo>
                    <a:pt x="10189" y="14050"/>
                  </a:lnTo>
                  <a:lnTo>
                    <a:pt x="10354" y="13911"/>
                  </a:lnTo>
                  <a:lnTo>
                    <a:pt x="10480" y="13836"/>
                  </a:lnTo>
                  <a:lnTo>
                    <a:pt x="10603" y="13720"/>
                  </a:lnTo>
                  <a:lnTo>
                    <a:pt x="10739" y="13684"/>
                  </a:lnTo>
                  <a:lnTo>
                    <a:pt x="10870" y="13684"/>
                  </a:lnTo>
                  <a:lnTo>
                    <a:pt x="10993" y="13742"/>
                  </a:lnTo>
                  <a:lnTo>
                    <a:pt x="11150" y="13886"/>
                  </a:lnTo>
                  <a:lnTo>
                    <a:pt x="11296" y="13993"/>
                  </a:lnTo>
                  <a:lnTo>
                    <a:pt x="11413" y="14043"/>
                  </a:lnTo>
                  <a:lnTo>
                    <a:pt x="11504" y="14043"/>
                  </a:lnTo>
                  <a:lnTo>
                    <a:pt x="11606" y="13970"/>
                  </a:lnTo>
                  <a:lnTo>
                    <a:pt x="11711" y="13735"/>
                  </a:lnTo>
                  <a:lnTo>
                    <a:pt x="11875" y="13611"/>
                  </a:lnTo>
                  <a:lnTo>
                    <a:pt x="12014" y="13548"/>
                  </a:lnTo>
                  <a:lnTo>
                    <a:pt x="12178" y="13504"/>
                  </a:lnTo>
                  <a:lnTo>
                    <a:pt x="12297" y="13548"/>
                  </a:lnTo>
                  <a:lnTo>
                    <a:pt x="12373" y="13646"/>
                  </a:lnTo>
                  <a:lnTo>
                    <a:pt x="12497" y="13704"/>
                  </a:lnTo>
                  <a:lnTo>
                    <a:pt x="12604" y="13781"/>
                  </a:lnTo>
                  <a:lnTo>
                    <a:pt x="12701" y="13812"/>
                  </a:lnTo>
                  <a:lnTo>
                    <a:pt x="12778" y="13740"/>
                  </a:lnTo>
                  <a:lnTo>
                    <a:pt x="12875" y="13710"/>
                  </a:lnTo>
                  <a:lnTo>
                    <a:pt x="12998" y="13746"/>
                  </a:lnTo>
                  <a:lnTo>
                    <a:pt x="13081" y="13890"/>
                  </a:lnTo>
                  <a:lnTo>
                    <a:pt x="13168" y="13996"/>
                  </a:lnTo>
                  <a:lnTo>
                    <a:pt x="13228" y="14124"/>
                  </a:lnTo>
                  <a:lnTo>
                    <a:pt x="13245" y="14260"/>
                  </a:lnTo>
                  <a:lnTo>
                    <a:pt x="13188" y="14382"/>
                  </a:lnTo>
                  <a:lnTo>
                    <a:pt x="13150" y="14515"/>
                  </a:lnTo>
                  <a:lnTo>
                    <a:pt x="13150" y="14661"/>
                  </a:lnTo>
                  <a:lnTo>
                    <a:pt x="13213" y="14744"/>
                  </a:lnTo>
                  <a:lnTo>
                    <a:pt x="13265" y="14853"/>
                  </a:lnTo>
                  <a:lnTo>
                    <a:pt x="13283" y="15108"/>
                  </a:lnTo>
                  <a:lnTo>
                    <a:pt x="13334" y="15290"/>
                  </a:lnTo>
                  <a:lnTo>
                    <a:pt x="13452" y="15424"/>
                  </a:lnTo>
                  <a:lnTo>
                    <a:pt x="13548" y="15365"/>
                  </a:lnTo>
                  <a:lnTo>
                    <a:pt x="13603" y="15222"/>
                  </a:lnTo>
                  <a:lnTo>
                    <a:pt x="13654" y="15037"/>
                  </a:lnTo>
                  <a:lnTo>
                    <a:pt x="13654" y="14814"/>
                  </a:lnTo>
                  <a:lnTo>
                    <a:pt x="13681" y="14602"/>
                  </a:lnTo>
                  <a:lnTo>
                    <a:pt x="13650" y="14293"/>
                  </a:lnTo>
                  <a:lnTo>
                    <a:pt x="13616" y="14170"/>
                  </a:lnTo>
                  <a:lnTo>
                    <a:pt x="13599" y="13973"/>
                  </a:lnTo>
                  <a:lnTo>
                    <a:pt x="13582" y="13688"/>
                  </a:lnTo>
                  <a:lnTo>
                    <a:pt x="13593" y="13506"/>
                  </a:lnTo>
                  <a:lnTo>
                    <a:pt x="13658" y="13353"/>
                  </a:lnTo>
                  <a:lnTo>
                    <a:pt x="13728" y="13200"/>
                  </a:lnTo>
                  <a:lnTo>
                    <a:pt x="13825" y="13091"/>
                  </a:lnTo>
                  <a:lnTo>
                    <a:pt x="13927" y="12967"/>
                  </a:lnTo>
                  <a:lnTo>
                    <a:pt x="14218" y="12701"/>
                  </a:lnTo>
                  <a:lnTo>
                    <a:pt x="14326" y="12563"/>
                  </a:lnTo>
                  <a:lnTo>
                    <a:pt x="14453" y="12468"/>
                  </a:lnTo>
                  <a:lnTo>
                    <a:pt x="14577" y="12404"/>
                  </a:lnTo>
                  <a:lnTo>
                    <a:pt x="14723" y="12341"/>
                  </a:lnTo>
                  <a:lnTo>
                    <a:pt x="14852" y="12246"/>
                  </a:lnTo>
                  <a:lnTo>
                    <a:pt x="14935" y="12127"/>
                  </a:lnTo>
                  <a:lnTo>
                    <a:pt x="15055" y="12032"/>
                  </a:lnTo>
                  <a:lnTo>
                    <a:pt x="15152" y="11945"/>
                  </a:lnTo>
                  <a:lnTo>
                    <a:pt x="15263" y="11753"/>
                  </a:lnTo>
                  <a:lnTo>
                    <a:pt x="15280" y="11595"/>
                  </a:lnTo>
                  <a:lnTo>
                    <a:pt x="15303" y="11434"/>
                  </a:lnTo>
                  <a:lnTo>
                    <a:pt x="15281" y="11276"/>
                  </a:lnTo>
                  <a:lnTo>
                    <a:pt x="15281" y="11116"/>
                  </a:lnTo>
                  <a:lnTo>
                    <a:pt x="15303" y="10934"/>
                  </a:lnTo>
                  <a:lnTo>
                    <a:pt x="15389" y="10761"/>
                  </a:lnTo>
                  <a:lnTo>
                    <a:pt x="15482" y="10761"/>
                  </a:lnTo>
                  <a:lnTo>
                    <a:pt x="15499" y="10880"/>
                  </a:lnTo>
                  <a:lnTo>
                    <a:pt x="15546" y="11021"/>
                  </a:lnTo>
                  <a:lnTo>
                    <a:pt x="15614" y="10967"/>
                  </a:lnTo>
                  <a:lnTo>
                    <a:pt x="15535" y="10727"/>
                  </a:lnTo>
                  <a:lnTo>
                    <a:pt x="15650" y="10569"/>
                  </a:lnTo>
                  <a:lnTo>
                    <a:pt x="15762" y="10432"/>
                  </a:lnTo>
                  <a:lnTo>
                    <a:pt x="16024" y="10381"/>
                  </a:lnTo>
                  <a:lnTo>
                    <a:pt x="16117" y="10289"/>
                  </a:lnTo>
                  <a:lnTo>
                    <a:pt x="16183" y="10120"/>
                  </a:lnTo>
                  <a:lnTo>
                    <a:pt x="16253" y="10035"/>
                  </a:lnTo>
                  <a:lnTo>
                    <a:pt x="16440" y="9841"/>
                  </a:lnTo>
                  <a:lnTo>
                    <a:pt x="16600" y="9797"/>
                  </a:lnTo>
                  <a:lnTo>
                    <a:pt x="16827" y="9761"/>
                  </a:lnTo>
                  <a:lnTo>
                    <a:pt x="16975" y="9680"/>
                  </a:lnTo>
                  <a:lnTo>
                    <a:pt x="17100" y="9613"/>
                  </a:lnTo>
                  <a:lnTo>
                    <a:pt x="17191" y="9547"/>
                  </a:lnTo>
                  <a:lnTo>
                    <a:pt x="17242" y="9250"/>
                  </a:lnTo>
                  <a:lnTo>
                    <a:pt x="17356" y="9134"/>
                  </a:lnTo>
                  <a:lnTo>
                    <a:pt x="17482" y="9045"/>
                  </a:lnTo>
                  <a:lnTo>
                    <a:pt x="17579" y="8965"/>
                  </a:lnTo>
                  <a:lnTo>
                    <a:pt x="17788" y="8827"/>
                  </a:lnTo>
                  <a:lnTo>
                    <a:pt x="17966" y="8684"/>
                  </a:lnTo>
                  <a:lnTo>
                    <a:pt x="18192" y="8613"/>
                  </a:lnTo>
                  <a:lnTo>
                    <a:pt x="18339" y="8516"/>
                  </a:lnTo>
                  <a:lnTo>
                    <a:pt x="18489" y="8428"/>
                  </a:lnTo>
                  <a:lnTo>
                    <a:pt x="18633" y="8365"/>
                  </a:lnTo>
                  <a:lnTo>
                    <a:pt x="18762" y="8309"/>
                  </a:lnTo>
                  <a:lnTo>
                    <a:pt x="18913" y="8309"/>
                  </a:lnTo>
                  <a:lnTo>
                    <a:pt x="19010" y="8350"/>
                  </a:lnTo>
                  <a:lnTo>
                    <a:pt x="19016" y="8472"/>
                  </a:lnTo>
                  <a:lnTo>
                    <a:pt x="18873" y="8513"/>
                  </a:lnTo>
                  <a:lnTo>
                    <a:pt x="18706" y="8635"/>
                  </a:lnTo>
                  <a:lnTo>
                    <a:pt x="18595" y="8691"/>
                  </a:lnTo>
                  <a:lnTo>
                    <a:pt x="18495" y="8751"/>
                  </a:lnTo>
                  <a:lnTo>
                    <a:pt x="18450" y="8839"/>
                  </a:lnTo>
                  <a:lnTo>
                    <a:pt x="18511" y="8931"/>
                  </a:lnTo>
                  <a:lnTo>
                    <a:pt x="18611" y="8931"/>
                  </a:lnTo>
                  <a:lnTo>
                    <a:pt x="18791" y="8827"/>
                  </a:lnTo>
                  <a:lnTo>
                    <a:pt x="18930" y="8727"/>
                  </a:lnTo>
                  <a:lnTo>
                    <a:pt x="19074" y="8650"/>
                  </a:lnTo>
                  <a:lnTo>
                    <a:pt x="19244" y="8635"/>
                  </a:lnTo>
                  <a:cubicBezTo>
                    <a:pt x="19290" y="8619"/>
                    <a:pt x="19335" y="8600"/>
                    <a:pt x="19379" y="8579"/>
                  </a:cubicBezTo>
                  <a:cubicBezTo>
                    <a:pt x="19434" y="8553"/>
                    <a:pt x="19488" y="8523"/>
                    <a:pt x="19541" y="8489"/>
                  </a:cubicBezTo>
                  <a:lnTo>
                    <a:pt x="19653" y="8409"/>
                  </a:lnTo>
                  <a:lnTo>
                    <a:pt x="19869" y="8294"/>
                  </a:lnTo>
                  <a:lnTo>
                    <a:pt x="19833" y="8195"/>
                  </a:lnTo>
                  <a:lnTo>
                    <a:pt x="19698" y="8202"/>
                  </a:lnTo>
                  <a:lnTo>
                    <a:pt x="19554" y="8292"/>
                  </a:lnTo>
                  <a:lnTo>
                    <a:pt x="19488" y="8314"/>
                  </a:lnTo>
                  <a:lnTo>
                    <a:pt x="19341" y="8314"/>
                  </a:lnTo>
                  <a:lnTo>
                    <a:pt x="19174" y="8207"/>
                  </a:lnTo>
                  <a:lnTo>
                    <a:pt x="18993" y="8112"/>
                  </a:lnTo>
                  <a:lnTo>
                    <a:pt x="18933" y="7978"/>
                  </a:lnTo>
                  <a:lnTo>
                    <a:pt x="18938" y="7840"/>
                  </a:lnTo>
                  <a:lnTo>
                    <a:pt x="18944" y="7690"/>
                  </a:lnTo>
                  <a:lnTo>
                    <a:pt x="19006" y="7610"/>
                  </a:lnTo>
                  <a:lnTo>
                    <a:pt x="19140" y="7428"/>
                  </a:lnTo>
                  <a:lnTo>
                    <a:pt x="19187" y="7345"/>
                  </a:lnTo>
                  <a:lnTo>
                    <a:pt x="19237" y="7180"/>
                  </a:lnTo>
                  <a:lnTo>
                    <a:pt x="19106" y="7144"/>
                  </a:lnTo>
                  <a:lnTo>
                    <a:pt x="18892" y="7163"/>
                  </a:lnTo>
                  <a:lnTo>
                    <a:pt x="18659" y="7228"/>
                  </a:lnTo>
                  <a:lnTo>
                    <a:pt x="18407" y="7344"/>
                  </a:lnTo>
                  <a:lnTo>
                    <a:pt x="18286" y="7459"/>
                  </a:lnTo>
                  <a:lnTo>
                    <a:pt x="18115" y="7495"/>
                  </a:lnTo>
                  <a:lnTo>
                    <a:pt x="18053" y="7522"/>
                  </a:lnTo>
                  <a:lnTo>
                    <a:pt x="17997" y="7406"/>
                  </a:lnTo>
                  <a:lnTo>
                    <a:pt x="18048" y="7304"/>
                  </a:lnTo>
                  <a:lnTo>
                    <a:pt x="18150" y="7238"/>
                  </a:lnTo>
                  <a:lnTo>
                    <a:pt x="18577" y="7007"/>
                  </a:lnTo>
                  <a:lnTo>
                    <a:pt x="18765" y="6862"/>
                  </a:lnTo>
                  <a:cubicBezTo>
                    <a:pt x="18809" y="6831"/>
                    <a:pt x="18854" y="6805"/>
                    <a:pt x="18901" y="6781"/>
                  </a:cubicBezTo>
                  <a:cubicBezTo>
                    <a:pt x="18965" y="6749"/>
                    <a:pt x="19031" y="6724"/>
                    <a:pt x="19098" y="6706"/>
                  </a:cubicBezTo>
                  <a:lnTo>
                    <a:pt x="19233" y="6665"/>
                  </a:lnTo>
                  <a:lnTo>
                    <a:pt x="19413" y="6636"/>
                  </a:lnTo>
                  <a:lnTo>
                    <a:pt x="19652" y="6658"/>
                  </a:lnTo>
                  <a:lnTo>
                    <a:pt x="19921" y="6687"/>
                  </a:lnTo>
                  <a:lnTo>
                    <a:pt x="20075" y="6660"/>
                  </a:lnTo>
                  <a:lnTo>
                    <a:pt x="20242" y="6618"/>
                  </a:lnTo>
                  <a:lnTo>
                    <a:pt x="20490" y="6615"/>
                  </a:lnTo>
                  <a:lnTo>
                    <a:pt x="20803" y="6477"/>
                  </a:lnTo>
                  <a:lnTo>
                    <a:pt x="20930" y="6409"/>
                  </a:lnTo>
                  <a:cubicBezTo>
                    <a:pt x="20988" y="6390"/>
                    <a:pt x="21045" y="6366"/>
                    <a:pt x="21099" y="6336"/>
                  </a:cubicBezTo>
                  <a:cubicBezTo>
                    <a:pt x="21140" y="6313"/>
                    <a:pt x="21179" y="6288"/>
                    <a:pt x="21217" y="6260"/>
                  </a:cubicBezTo>
                  <a:lnTo>
                    <a:pt x="21276" y="6209"/>
                  </a:lnTo>
                  <a:lnTo>
                    <a:pt x="21373" y="6131"/>
                  </a:lnTo>
                  <a:cubicBezTo>
                    <a:pt x="21397" y="6115"/>
                    <a:pt x="21420" y="6096"/>
                    <a:pt x="21441" y="6073"/>
                  </a:cubicBezTo>
                  <a:cubicBezTo>
                    <a:pt x="21471" y="6042"/>
                    <a:pt x="21497" y="6005"/>
                    <a:pt x="21518" y="5964"/>
                  </a:cubicBezTo>
                  <a:lnTo>
                    <a:pt x="21583" y="5842"/>
                  </a:lnTo>
                  <a:lnTo>
                    <a:pt x="21600" y="5716"/>
                  </a:lnTo>
                  <a:lnTo>
                    <a:pt x="21594" y="5645"/>
                  </a:lnTo>
                  <a:lnTo>
                    <a:pt x="21471" y="5526"/>
                  </a:lnTo>
                  <a:lnTo>
                    <a:pt x="21403" y="5467"/>
                  </a:lnTo>
                  <a:lnTo>
                    <a:pt x="21327" y="5446"/>
                  </a:lnTo>
                  <a:lnTo>
                    <a:pt x="21196" y="5446"/>
                  </a:lnTo>
                  <a:lnTo>
                    <a:pt x="21091" y="5453"/>
                  </a:lnTo>
                  <a:lnTo>
                    <a:pt x="20995" y="5547"/>
                  </a:lnTo>
                  <a:lnTo>
                    <a:pt x="20900" y="5567"/>
                  </a:lnTo>
                  <a:lnTo>
                    <a:pt x="20828" y="5523"/>
                  </a:lnTo>
                  <a:lnTo>
                    <a:pt x="20828" y="5416"/>
                  </a:lnTo>
                  <a:cubicBezTo>
                    <a:pt x="20860" y="5376"/>
                    <a:pt x="20896" y="5339"/>
                    <a:pt x="20934" y="5307"/>
                  </a:cubicBezTo>
                  <a:cubicBezTo>
                    <a:pt x="20959" y="5286"/>
                    <a:pt x="20985" y="5266"/>
                    <a:pt x="21011" y="5249"/>
                  </a:cubicBezTo>
                  <a:lnTo>
                    <a:pt x="20920" y="5120"/>
                  </a:lnTo>
                  <a:lnTo>
                    <a:pt x="20871" y="4942"/>
                  </a:lnTo>
                  <a:lnTo>
                    <a:pt x="20814" y="4814"/>
                  </a:lnTo>
                  <a:lnTo>
                    <a:pt x="20734" y="4712"/>
                  </a:lnTo>
                  <a:lnTo>
                    <a:pt x="20746" y="4563"/>
                  </a:lnTo>
                  <a:lnTo>
                    <a:pt x="20846" y="4476"/>
                  </a:lnTo>
                  <a:lnTo>
                    <a:pt x="20856" y="4345"/>
                  </a:lnTo>
                  <a:lnTo>
                    <a:pt x="20833" y="4183"/>
                  </a:lnTo>
                  <a:lnTo>
                    <a:pt x="20762" y="4113"/>
                  </a:lnTo>
                  <a:lnTo>
                    <a:pt x="20722" y="4001"/>
                  </a:lnTo>
                  <a:cubicBezTo>
                    <a:pt x="20752" y="3980"/>
                    <a:pt x="20776" y="3947"/>
                    <a:pt x="20790" y="3907"/>
                  </a:cubicBezTo>
                  <a:cubicBezTo>
                    <a:pt x="20808" y="3857"/>
                    <a:pt x="20810" y="3800"/>
                    <a:pt x="20796" y="3749"/>
                  </a:cubicBezTo>
                  <a:lnTo>
                    <a:pt x="20745" y="3647"/>
                  </a:lnTo>
                  <a:lnTo>
                    <a:pt x="20720" y="3537"/>
                  </a:lnTo>
                  <a:lnTo>
                    <a:pt x="20625" y="3493"/>
                  </a:lnTo>
                  <a:lnTo>
                    <a:pt x="20528" y="3632"/>
                  </a:lnTo>
                  <a:lnTo>
                    <a:pt x="20392" y="3756"/>
                  </a:lnTo>
                  <a:lnTo>
                    <a:pt x="20250" y="3892"/>
                  </a:lnTo>
                  <a:lnTo>
                    <a:pt x="20115" y="4018"/>
                  </a:lnTo>
                  <a:lnTo>
                    <a:pt x="19946" y="4098"/>
                  </a:lnTo>
                  <a:lnTo>
                    <a:pt x="19822" y="4091"/>
                  </a:lnTo>
                  <a:lnTo>
                    <a:pt x="19744" y="4074"/>
                  </a:lnTo>
                  <a:lnTo>
                    <a:pt x="19649" y="3952"/>
                  </a:lnTo>
                  <a:lnTo>
                    <a:pt x="19564" y="3858"/>
                  </a:lnTo>
                  <a:lnTo>
                    <a:pt x="19617" y="3705"/>
                  </a:lnTo>
                  <a:lnTo>
                    <a:pt x="19691" y="3562"/>
                  </a:lnTo>
                  <a:lnTo>
                    <a:pt x="19670" y="3362"/>
                  </a:lnTo>
                  <a:lnTo>
                    <a:pt x="19615" y="3265"/>
                  </a:lnTo>
                  <a:lnTo>
                    <a:pt x="19484" y="3118"/>
                  </a:lnTo>
                  <a:lnTo>
                    <a:pt x="19382" y="3053"/>
                  </a:lnTo>
                  <a:lnTo>
                    <a:pt x="19268" y="2958"/>
                  </a:lnTo>
                  <a:lnTo>
                    <a:pt x="19145" y="2912"/>
                  </a:lnTo>
                  <a:lnTo>
                    <a:pt x="19014" y="2919"/>
                  </a:lnTo>
                  <a:lnTo>
                    <a:pt x="18924" y="2834"/>
                  </a:lnTo>
                  <a:lnTo>
                    <a:pt x="18793" y="2819"/>
                  </a:lnTo>
                  <a:lnTo>
                    <a:pt x="18658" y="2819"/>
                  </a:lnTo>
                  <a:lnTo>
                    <a:pt x="18524" y="2863"/>
                  </a:lnTo>
                  <a:lnTo>
                    <a:pt x="18416" y="2934"/>
                  </a:lnTo>
                  <a:lnTo>
                    <a:pt x="18334" y="2997"/>
                  </a:lnTo>
                  <a:lnTo>
                    <a:pt x="18277" y="3133"/>
                  </a:lnTo>
                  <a:lnTo>
                    <a:pt x="18228" y="3344"/>
                  </a:lnTo>
                  <a:lnTo>
                    <a:pt x="18114" y="3556"/>
                  </a:lnTo>
                  <a:lnTo>
                    <a:pt x="18057" y="3665"/>
                  </a:lnTo>
                  <a:lnTo>
                    <a:pt x="17966" y="3765"/>
                  </a:lnTo>
                  <a:lnTo>
                    <a:pt x="17864" y="3806"/>
                  </a:lnTo>
                  <a:lnTo>
                    <a:pt x="17813" y="3908"/>
                  </a:lnTo>
                  <a:lnTo>
                    <a:pt x="17790" y="3988"/>
                  </a:lnTo>
                  <a:lnTo>
                    <a:pt x="17790" y="4105"/>
                  </a:lnTo>
                  <a:lnTo>
                    <a:pt x="17807" y="4220"/>
                  </a:lnTo>
                  <a:lnTo>
                    <a:pt x="17813" y="4330"/>
                  </a:lnTo>
                  <a:lnTo>
                    <a:pt x="17807" y="4419"/>
                  </a:lnTo>
                  <a:lnTo>
                    <a:pt x="17727" y="4570"/>
                  </a:lnTo>
                  <a:lnTo>
                    <a:pt x="17608" y="4723"/>
                  </a:lnTo>
                  <a:lnTo>
                    <a:pt x="17570" y="4807"/>
                  </a:lnTo>
                  <a:lnTo>
                    <a:pt x="17479" y="4941"/>
                  </a:lnTo>
                  <a:lnTo>
                    <a:pt x="17394" y="5028"/>
                  </a:lnTo>
                  <a:lnTo>
                    <a:pt x="17345" y="5072"/>
                  </a:lnTo>
                  <a:lnTo>
                    <a:pt x="17172" y="5175"/>
                  </a:lnTo>
                  <a:lnTo>
                    <a:pt x="17093" y="5197"/>
                  </a:lnTo>
                  <a:lnTo>
                    <a:pt x="16951" y="5269"/>
                  </a:lnTo>
                  <a:lnTo>
                    <a:pt x="16873" y="5378"/>
                  </a:lnTo>
                  <a:lnTo>
                    <a:pt x="16811" y="5487"/>
                  </a:lnTo>
                  <a:lnTo>
                    <a:pt x="16771" y="5592"/>
                  </a:lnTo>
                  <a:lnTo>
                    <a:pt x="16743" y="5750"/>
                  </a:lnTo>
                  <a:lnTo>
                    <a:pt x="16726" y="5871"/>
                  </a:lnTo>
                  <a:lnTo>
                    <a:pt x="16709" y="5944"/>
                  </a:lnTo>
                  <a:lnTo>
                    <a:pt x="16652" y="6076"/>
                  </a:lnTo>
                  <a:lnTo>
                    <a:pt x="16601" y="6191"/>
                  </a:lnTo>
                  <a:lnTo>
                    <a:pt x="16482" y="6279"/>
                  </a:lnTo>
                  <a:lnTo>
                    <a:pt x="16345" y="6351"/>
                  </a:lnTo>
                  <a:lnTo>
                    <a:pt x="16220" y="6410"/>
                  </a:lnTo>
                  <a:lnTo>
                    <a:pt x="16108" y="6417"/>
                  </a:lnTo>
                  <a:lnTo>
                    <a:pt x="16026" y="6249"/>
                  </a:lnTo>
                  <a:lnTo>
                    <a:pt x="15965" y="6129"/>
                  </a:lnTo>
                  <a:lnTo>
                    <a:pt x="15948" y="6014"/>
                  </a:lnTo>
                  <a:lnTo>
                    <a:pt x="15982" y="5833"/>
                  </a:lnTo>
                  <a:lnTo>
                    <a:pt x="16056" y="5667"/>
                  </a:lnTo>
                  <a:lnTo>
                    <a:pt x="16079" y="5551"/>
                  </a:lnTo>
                  <a:lnTo>
                    <a:pt x="16130" y="5398"/>
                  </a:lnTo>
                  <a:lnTo>
                    <a:pt x="16168" y="5299"/>
                  </a:lnTo>
                  <a:lnTo>
                    <a:pt x="16158" y="5212"/>
                  </a:lnTo>
                  <a:lnTo>
                    <a:pt x="16120" y="5149"/>
                  </a:lnTo>
                  <a:lnTo>
                    <a:pt x="16044" y="5134"/>
                  </a:lnTo>
                  <a:lnTo>
                    <a:pt x="15842" y="5066"/>
                  </a:lnTo>
                  <a:lnTo>
                    <a:pt x="15649" y="5016"/>
                  </a:lnTo>
                  <a:lnTo>
                    <a:pt x="15519" y="4899"/>
                  </a:lnTo>
                  <a:lnTo>
                    <a:pt x="15428" y="4807"/>
                  </a:lnTo>
                  <a:lnTo>
                    <a:pt x="15295" y="4703"/>
                  </a:lnTo>
                  <a:lnTo>
                    <a:pt x="15101" y="4615"/>
                  </a:lnTo>
                  <a:lnTo>
                    <a:pt x="15030" y="4608"/>
                  </a:lnTo>
                  <a:lnTo>
                    <a:pt x="14853" y="4596"/>
                  </a:lnTo>
                  <a:lnTo>
                    <a:pt x="14711" y="4533"/>
                  </a:lnTo>
                  <a:lnTo>
                    <a:pt x="14656" y="4441"/>
                  </a:lnTo>
                  <a:lnTo>
                    <a:pt x="14613" y="4335"/>
                  </a:lnTo>
                  <a:lnTo>
                    <a:pt x="14581" y="4174"/>
                  </a:lnTo>
                  <a:lnTo>
                    <a:pt x="14534" y="4070"/>
                  </a:lnTo>
                  <a:lnTo>
                    <a:pt x="14451" y="4048"/>
                  </a:lnTo>
                  <a:lnTo>
                    <a:pt x="14384" y="3982"/>
                  </a:lnTo>
                  <a:lnTo>
                    <a:pt x="14380" y="3875"/>
                  </a:lnTo>
                  <a:lnTo>
                    <a:pt x="14437" y="3743"/>
                  </a:lnTo>
                  <a:lnTo>
                    <a:pt x="14496" y="3639"/>
                  </a:lnTo>
                  <a:lnTo>
                    <a:pt x="14589" y="3529"/>
                  </a:lnTo>
                  <a:lnTo>
                    <a:pt x="14644" y="3420"/>
                  </a:lnTo>
                  <a:lnTo>
                    <a:pt x="14712" y="3355"/>
                  </a:lnTo>
                  <a:lnTo>
                    <a:pt x="14846" y="3290"/>
                  </a:lnTo>
                  <a:lnTo>
                    <a:pt x="14960" y="3224"/>
                  </a:lnTo>
                  <a:lnTo>
                    <a:pt x="15117" y="3068"/>
                  </a:lnTo>
                  <a:lnTo>
                    <a:pt x="15265" y="2971"/>
                  </a:lnTo>
                  <a:lnTo>
                    <a:pt x="15367" y="2891"/>
                  </a:lnTo>
                  <a:lnTo>
                    <a:pt x="15479" y="2833"/>
                  </a:lnTo>
                  <a:lnTo>
                    <a:pt x="15627" y="2760"/>
                  </a:lnTo>
                  <a:lnTo>
                    <a:pt x="15801" y="2672"/>
                  </a:lnTo>
                  <a:lnTo>
                    <a:pt x="15902" y="2616"/>
                  </a:lnTo>
                  <a:lnTo>
                    <a:pt x="15953" y="2544"/>
                  </a:lnTo>
                  <a:lnTo>
                    <a:pt x="15902" y="2480"/>
                  </a:lnTo>
                  <a:lnTo>
                    <a:pt x="15942" y="2320"/>
                  </a:lnTo>
                  <a:lnTo>
                    <a:pt x="16029" y="2276"/>
                  </a:lnTo>
                  <a:lnTo>
                    <a:pt x="16111" y="2336"/>
                  </a:lnTo>
                  <a:lnTo>
                    <a:pt x="16338" y="2329"/>
                  </a:lnTo>
                  <a:lnTo>
                    <a:pt x="16515" y="2242"/>
                  </a:lnTo>
                  <a:lnTo>
                    <a:pt x="16662" y="2213"/>
                  </a:lnTo>
                  <a:lnTo>
                    <a:pt x="16803" y="2154"/>
                  </a:lnTo>
                  <a:lnTo>
                    <a:pt x="16958" y="2088"/>
                  </a:lnTo>
                  <a:lnTo>
                    <a:pt x="16928" y="1994"/>
                  </a:lnTo>
                  <a:lnTo>
                    <a:pt x="16828" y="1852"/>
                  </a:lnTo>
                  <a:lnTo>
                    <a:pt x="16746" y="1775"/>
                  </a:lnTo>
                  <a:lnTo>
                    <a:pt x="16786" y="1685"/>
                  </a:lnTo>
                  <a:lnTo>
                    <a:pt x="16894" y="1649"/>
                  </a:lnTo>
                  <a:lnTo>
                    <a:pt x="17022" y="1728"/>
                  </a:lnTo>
                  <a:cubicBezTo>
                    <a:pt x="17065" y="1745"/>
                    <a:pt x="17109" y="1754"/>
                    <a:pt x="17154" y="1754"/>
                  </a:cubicBezTo>
                  <a:cubicBezTo>
                    <a:pt x="17193" y="1754"/>
                    <a:pt x="17232" y="1748"/>
                    <a:pt x="17270" y="1735"/>
                  </a:cubicBezTo>
                  <a:lnTo>
                    <a:pt x="17369" y="1675"/>
                  </a:lnTo>
                  <a:lnTo>
                    <a:pt x="17463" y="1580"/>
                  </a:lnTo>
                  <a:lnTo>
                    <a:pt x="17617" y="1551"/>
                  </a:lnTo>
                  <a:lnTo>
                    <a:pt x="17797" y="1546"/>
                  </a:lnTo>
                  <a:lnTo>
                    <a:pt x="17945" y="1517"/>
                  </a:lnTo>
                  <a:cubicBezTo>
                    <a:pt x="18025" y="1530"/>
                    <a:pt x="18106" y="1530"/>
                    <a:pt x="18186" y="1517"/>
                  </a:cubicBezTo>
                  <a:cubicBezTo>
                    <a:pt x="18230" y="1510"/>
                    <a:pt x="18274" y="1499"/>
                    <a:pt x="18316" y="1480"/>
                  </a:cubicBezTo>
                  <a:cubicBezTo>
                    <a:pt x="18379" y="1453"/>
                    <a:pt x="18437" y="1411"/>
                    <a:pt x="18487" y="1357"/>
                  </a:cubicBezTo>
                  <a:lnTo>
                    <a:pt x="18576" y="1269"/>
                  </a:lnTo>
                  <a:lnTo>
                    <a:pt x="18679" y="1133"/>
                  </a:lnTo>
                  <a:lnTo>
                    <a:pt x="18740" y="1033"/>
                  </a:lnTo>
                  <a:lnTo>
                    <a:pt x="18827" y="887"/>
                  </a:lnTo>
                  <a:lnTo>
                    <a:pt x="18865" y="773"/>
                  </a:lnTo>
                  <a:lnTo>
                    <a:pt x="18842" y="683"/>
                  </a:lnTo>
                  <a:lnTo>
                    <a:pt x="18706" y="662"/>
                  </a:lnTo>
                  <a:lnTo>
                    <a:pt x="18611" y="642"/>
                  </a:lnTo>
                  <a:lnTo>
                    <a:pt x="18371" y="642"/>
                  </a:lnTo>
                  <a:lnTo>
                    <a:pt x="18303" y="678"/>
                  </a:lnTo>
                  <a:lnTo>
                    <a:pt x="18196" y="812"/>
                  </a:lnTo>
                  <a:lnTo>
                    <a:pt x="18035" y="1029"/>
                  </a:lnTo>
                  <a:lnTo>
                    <a:pt x="17939" y="1072"/>
                  </a:lnTo>
                  <a:lnTo>
                    <a:pt x="17774" y="1203"/>
                  </a:lnTo>
                  <a:lnTo>
                    <a:pt x="17708" y="1283"/>
                  </a:lnTo>
                  <a:lnTo>
                    <a:pt x="17630" y="1324"/>
                  </a:lnTo>
                  <a:lnTo>
                    <a:pt x="17575" y="1297"/>
                  </a:lnTo>
                  <a:lnTo>
                    <a:pt x="17456" y="1210"/>
                  </a:lnTo>
                  <a:lnTo>
                    <a:pt x="17478" y="1123"/>
                  </a:lnTo>
                  <a:lnTo>
                    <a:pt x="17579" y="987"/>
                  </a:lnTo>
                  <a:lnTo>
                    <a:pt x="17620" y="848"/>
                  </a:lnTo>
                  <a:lnTo>
                    <a:pt x="17580" y="746"/>
                  </a:lnTo>
                  <a:lnTo>
                    <a:pt x="17480" y="713"/>
                  </a:lnTo>
                  <a:lnTo>
                    <a:pt x="17389" y="669"/>
                  </a:lnTo>
                  <a:lnTo>
                    <a:pt x="17377" y="770"/>
                  </a:lnTo>
                  <a:lnTo>
                    <a:pt x="17275" y="843"/>
                  </a:lnTo>
                  <a:lnTo>
                    <a:pt x="17223" y="719"/>
                  </a:lnTo>
                  <a:lnTo>
                    <a:pt x="17188" y="550"/>
                  </a:lnTo>
                  <a:lnTo>
                    <a:pt x="17158" y="474"/>
                  </a:lnTo>
                  <a:lnTo>
                    <a:pt x="17158" y="393"/>
                  </a:lnTo>
                  <a:lnTo>
                    <a:pt x="17262" y="250"/>
                  </a:lnTo>
                  <a:lnTo>
                    <a:pt x="17279" y="137"/>
                  </a:lnTo>
                  <a:lnTo>
                    <a:pt x="17211" y="42"/>
                  </a:lnTo>
                  <a:lnTo>
                    <a:pt x="17121" y="0"/>
                  </a:lnTo>
                  <a:lnTo>
                    <a:pt x="16997" y="69"/>
                  </a:lnTo>
                  <a:lnTo>
                    <a:pt x="16878" y="193"/>
                  </a:lnTo>
                  <a:lnTo>
                    <a:pt x="16739" y="264"/>
                  </a:lnTo>
                  <a:lnTo>
                    <a:pt x="16601" y="308"/>
                  </a:lnTo>
                  <a:lnTo>
                    <a:pt x="16495" y="385"/>
                  </a:lnTo>
                  <a:lnTo>
                    <a:pt x="16478" y="478"/>
                  </a:lnTo>
                  <a:lnTo>
                    <a:pt x="16580" y="499"/>
                  </a:lnTo>
                  <a:lnTo>
                    <a:pt x="16696" y="652"/>
                  </a:lnTo>
                  <a:lnTo>
                    <a:pt x="16774" y="698"/>
                  </a:lnTo>
                  <a:lnTo>
                    <a:pt x="16711" y="834"/>
                  </a:lnTo>
                  <a:lnTo>
                    <a:pt x="16611" y="914"/>
                  </a:lnTo>
                  <a:lnTo>
                    <a:pt x="16484" y="970"/>
                  </a:lnTo>
                  <a:lnTo>
                    <a:pt x="16336" y="992"/>
                  </a:lnTo>
                  <a:lnTo>
                    <a:pt x="16211" y="1072"/>
                  </a:lnTo>
                  <a:lnTo>
                    <a:pt x="16065" y="1208"/>
                  </a:lnTo>
                  <a:lnTo>
                    <a:pt x="15938" y="1300"/>
                  </a:lnTo>
                  <a:lnTo>
                    <a:pt x="15900" y="1403"/>
                  </a:lnTo>
                  <a:lnTo>
                    <a:pt x="15840" y="1405"/>
                  </a:lnTo>
                  <a:lnTo>
                    <a:pt x="15806" y="1296"/>
                  </a:lnTo>
                  <a:lnTo>
                    <a:pt x="15726" y="1252"/>
                  </a:lnTo>
                  <a:lnTo>
                    <a:pt x="15631" y="1267"/>
                  </a:lnTo>
                  <a:lnTo>
                    <a:pt x="15605" y="1192"/>
                  </a:lnTo>
                  <a:cubicBezTo>
                    <a:pt x="15584" y="1165"/>
                    <a:pt x="15559" y="1144"/>
                    <a:pt x="15531" y="1131"/>
                  </a:cubicBezTo>
                  <a:cubicBezTo>
                    <a:pt x="15512" y="1122"/>
                    <a:pt x="15491" y="1117"/>
                    <a:pt x="15471" y="1117"/>
                  </a:cubicBezTo>
                  <a:lnTo>
                    <a:pt x="15344" y="1117"/>
                  </a:lnTo>
                  <a:lnTo>
                    <a:pt x="15199" y="1177"/>
                  </a:lnTo>
                  <a:lnTo>
                    <a:pt x="15108" y="1170"/>
                  </a:lnTo>
                  <a:lnTo>
                    <a:pt x="14956" y="1162"/>
                  </a:lnTo>
                  <a:lnTo>
                    <a:pt x="14865" y="1119"/>
                  </a:lnTo>
                  <a:cubicBezTo>
                    <a:pt x="14833" y="1105"/>
                    <a:pt x="14801" y="1091"/>
                    <a:pt x="14769" y="1075"/>
                  </a:cubicBezTo>
                  <a:cubicBezTo>
                    <a:pt x="14722" y="1053"/>
                    <a:pt x="14676" y="1028"/>
                    <a:pt x="14628" y="1010"/>
                  </a:cubicBezTo>
                  <a:cubicBezTo>
                    <a:pt x="14586" y="993"/>
                    <a:pt x="14542" y="981"/>
                    <a:pt x="14498" y="973"/>
                  </a:cubicBezTo>
                  <a:lnTo>
                    <a:pt x="14362" y="995"/>
                  </a:lnTo>
                  <a:lnTo>
                    <a:pt x="14227" y="1051"/>
                  </a:lnTo>
                  <a:lnTo>
                    <a:pt x="14126" y="1073"/>
                  </a:lnTo>
                  <a:lnTo>
                    <a:pt x="14007" y="1095"/>
                  </a:lnTo>
                  <a:lnTo>
                    <a:pt x="13915" y="1160"/>
                  </a:lnTo>
                  <a:lnTo>
                    <a:pt x="13864" y="1223"/>
                  </a:lnTo>
                  <a:lnTo>
                    <a:pt x="13791" y="1318"/>
                  </a:lnTo>
                  <a:cubicBezTo>
                    <a:pt x="13779" y="1341"/>
                    <a:pt x="13766" y="1364"/>
                    <a:pt x="13753" y="1386"/>
                  </a:cubicBezTo>
                  <a:cubicBezTo>
                    <a:pt x="13728" y="1427"/>
                    <a:pt x="13701" y="1467"/>
                    <a:pt x="13670" y="1500"/>
                  </a:cubicBezTo>
                  <a:cubicBezTo>
                    <a:pt x="13638" y="1533"/>
                    <a:pt x="13603" y="1560"/>
                    <a:pt x="13565" y="1580"/>
                  </a:cubicBezTo>
                  <a:lnTo>
                    <a:pt x="13469" y="1480"/>
                  </a:lnTo>
                  <a:lnTo>
                    <a:pt x="13459" y="1310"/>
                  </a:lnTo>
                  <a:lnTo>
                    <a:pt x="13425" y="1176"/>
                  </a:lnTo>
                  <a:lnTo>
                    <a:pt x="13378" y="1120"/>
                  </a:lnTo>
                  <a:lnTo>
                    <a:pt x="13268" y="1101"/>
                  </a:lnTo>
                  <a:lnTo>
                    <a:pt x="13148" y="1115"/>
                  </a:lnTo>
                  <a:lnTo>
                    <a:pt x="13089" y="1183"/>
                  </a:lnTo>
                  <a:lnTo>
                    <a:pt x="13018" y="1183"/>
                  </a:lnTo>
                  <a:lnTo>
                    <a:pt x="12818" y="1192"/>
                  </a:lnTo>
                  <a:lnTo>
                    <a:pt x="12642" y="1192"/>
                  </a:lnTo>
                  <a:lnTo>
                    <a:pt x="12500" y="1104"/>
                  </a:lnTo>
                  <a:lnTo>
                    <a:pt x="12494" y="1027"/>
                  </a:lnTo>
                  <a:lnTo>
                    <a:pt x="12560" y="956"/>
                  </a:lnTo>
                  <a:lnTo>
                    <a:pt x="12650" y="915"/>
                  </a:lnTo>
                  <a:lnTo>
                    <a:pt x="12674" y="840"/>
                  </a:lnTo>
                  <a:lnTo>
                    <a:pt x="12555" y="840"/>
                  </a:lnTo>
                  <a:lnTo>
                    <a:pt x="12364" y="876"/>
                  </a:lnTo>
                  <a:lnTo>
                    <a:pt x="12266" y="825"/>
                  </a:lnTo>
                  <a:lnTo>
                    <a:pt x="12129" y="723"/>
                  </a:lnTo>
                  <a:lnTo>
                    <a:pt x="11999" y="650"/>
                  </a:lnTo>
                  <a:lnTo>
                    <a:pt x="11913" y="614"/>
                  </a:lnTo>
                  <a:lnTo>
                    <a:pt x="11760" y="572"/>
                  </a:lnTo>
                  <a:lnTo>
                    <a:pt x="11642" y="550"/>
                  </a:lnTo>
                  <a:lnTo>
                    <a:pt x="11514" y="550"/>
                  </a:lnTo>
                  <a:lnTo>
                    <a:pt x="11415" y="558"/>
                  </a:lnTo>
                  <a:lnTo>
                    <a:pt x="11319" y="601"/>
                  </a:lnTo>
                  <a:lnTo>
                    <a:pt x="11143" y="637"/>
                  </a:lnTo>
                  <a:lnTo>
                    <a:pt x="11018" y="616"/>
                  </a:lnTo>
                  <a:lnTo>
                    <a:pt x="10847" y="514"/>
                  </a:lnTo>
                  <a:lnTo>
                    <a:pt x="10762" y="449"/>
                  </a:lnTo>
                  <a:lnTo>
                    <a:pt x="10681" y="458"/>
                  </a:lnTo>
                  <a:lnTo>
                    <a:pt x="10573" y="509"/>
                  </a:lnTo>
                  <a:lnTo>
                    <a:pt x="10499" y="546"/>
                  </a:lnTo>
                  <a:lnTo>
                    <a:pt x="10376" y="524"/>
                  </a:lnTo>
                  <a:lnTo>
                    <a:pt x="10291" y="502"/>
                  </a:lnTo>
                  <a:lnTo>
                    <a:pt x="10121" y="517"/>
                  </a:lnTo>
                  <a:lnTo>
                    <a:pt x="9918" y="575"/>
                  </a:lnTo>
                  <a:lnTo>
                    <a:pt x="9714" y="655"/>
                  </a:lnTo>
                  <a:lnTo>
                    <a:pt x="9448" y="747"/>
                  </a:lnTo>
                  <a:lnTo>
                    <a:pt x="9329" y="769"/>
                  </a:lnTo>
                  <a:lnTo>
                    <a:pt x="8951" y="819"/>
                  </a:lnTo>
                  <a:lnTo>
                    <a:pt x="8616" y="776"/>
                  </a:lnTo>
                  <a:lnTo>
                    <a:pt x="8127" y="613"/>
                  </a:lnTo>
                  <a:lnTo>
                    <a:pt x="7941" y="509"/>
                  </a:lnTo>
                  <a:lnTo>
                    <a:pt x="7648" y="483"/>
                  </a:lnTo>
                  <a:lnTo>
                    <a:pt x="7075" y="407"/>
                  </a:lnTo>
                  <a:lnTo>
                    <a:pt x="6936" y="356"/>
                  </a:lnTo>
                  <a:lnTo>
                    <a:pt x="6817" y="290"/>
                  </a:lnTo>
                  <a:lnTo>
                    <a:pt x="6682" y="254"/>
                  </a:lnTo>
                  <a:lnTo>
                    <a:pt x="6466" y="217"/>
                  </a:lnTo>
                  <a:lnTo>
                    <a:pt x="6284" y="195"/>
                  </a:lnTo>
                  <a:lnTo>
                    <a:pt x="6126" y="188"/>
                  </a:lnTo>
                  <a:lnTo>
                    <a:pt x="5969" y="188"/>
                  </a:lnTo>
                  <a:lnTo>
                    <a:pt x="5690" y="225"/>
                  </a:lnTo>
                  <a:lnTo>
                    <a:pt x="5320" y="268"/>
                  </a:lnTo>
                  <a:lnTo>
                    <a:pt x="5074" y="361"/>
                  </a:lnTo>
                  <a:lnTo>
                    <a:pt x="4688" y="433"/>
                  </a:lnTo>
                  <a:lnTo>
                    <a:pt x="4586" y="477"/>
                  </a:lnTo>
                  <a:lnTo>
                    <a:pt x="4348" y="572"/>
                  </a:lnTo>
                  <a:lnTo>
                    <a:pt x="4054" y="701"/>
                  </a:lnTo>
                  <a:lnTo>
                    <a:pt x="3823" y="793"/>
                  </a:lnTo>
                  <a:lnTo>
                    <a:pt x="3588" y="866"/>
                  </a:lnTo>
                  <a:lnTo>
                    <a:pt x="3471" y="862"/>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082" name="Shape 1487"/>
            <p:cNvSpPr/>
            <p:nvPr/>
          </p:nvSpPr>
          <p:spPr>
            <a:xfrm>
              <a:off x="2366399" y="337172"/>
              <a:ext cx="724686" cy="261276"/>
            </a:xfrm>
            <a:custGeom>
              <a:avLst/>
              <a:gdLst/>
              <a:ahLst/>
              <a:cxnLst>
                <a:cxn ang="0">
                  <a:pos x="wd2" y="hd2"/>
                </a:cxn>
                <a:cxn ang="5400000">
                  <a:pos x="wd2" y="hd2"/>
                </a:cxn>
                <a:cxn ang="10800000">
                  <a:pos x="wd2" y="hd2"/>
                </a:cxn>
                <a:cxn ang="16200000">
                  <a:pos x="wd2" y="hd2"/>
                </a:cxn>
              </a:cxnLst>
              <a:rect l="0" t="0" r="r" b="b"/>
              <a:pathLst>
                <a:path w="21600" h="21600" extrusionOk="0">
                  <a:moveTo>
                    <a:pt x="5634" y="1167"/>
                  </a:moveTo>
                  <a:lnTo>
                    <a:pt x="4811" y="2252"/>
                  </a:lnTo>
                  <a:lnTo>
                    <a:pt x="2967" y="4498"/>
                  </a:lnTo>
                  <a:lnTo>
                    <a:pt x="1963" y="5618"/>
                  </a:lnTo>
                  <a:lnTo>
                    <a:pt x="576" y="7014"/>
                  </a:lnTo>
                  <a:lnTo>
                    <a:pt x="80" y="8227"/>
                  </a:lnTo>
                  <a:lnTo>
                    <a:pt x="0" y="9312"/>
                  </a:lnTo>
                  <a:lnTo>
                    <a:pt x="451" y="10588"/>
                  </a:lnTo>
                  <a:lnTo>
                    <a:pt x="1016" y="11735"/>
                  </a:lnTo>
                  <a:cubicBezTo>
                    <a:pt x="1189" y="11851"/>
                    <a:pt x="1367" y="11914"/>
                    <a:pt x="1545" y="11921"/>
                  </a:cubicBezTo>
                  <a:cubicBezTo>
                    <a:pt x="2101" y="11944"/>
                    <a:pt x="2642" y="11441"/>
                    <a:pt x="3079" y="10495"/>
                  </a:cubicBezTo>
                  <a:lnTo>
                    <a:pt x="3970" y="9406"/>
                  </a:lnTo>
                  <a:lnTo>
                    <a:pt x="5427" y="8286"/>
                  </a:lnTo>
                  <a:lnTo>
                    <a:pt x="6330" y="8286"/>
                  </a:lnTo>
                  <a:lnTo>
                    <a:pt x="7392" y="10183"/>
                  </a:lnTo>
                  <a:lnTo>
                    <a:pt x="7965" y="10836"/>
                  </a:lnTo>
                  <a:lnTo>
                    <a:pt x="7774" y="11797"/>
                  </a:lnTo>
                  <a:lnTo>
                    <a:pt x="7111" y="12073"/>
                  </a:lnTo>
                  <a:cubicBezTo>
                    <a:pt x="6813" y="12042"/>
                    <a:pt x="6516" y="12011"/>
                    <a:pt x="6219" y="11980"/>
                  </a:cubicBezTo>
                  <a:cubicBezTo>
                    <a:pt x="5914" y="11948"/>
                    <a:pt x="5609" y="11917"/>
                    <a:pt x="5304" y="11886"/>
                  </a:cubicBezTo>
                  <a:lnTo>
                    <a:pt x="5201" y="13473"/>
                  </a:lnTo>
                  <a:lnTo>
                    <a:pt x="6409" y="14126"/>
                  </a:lnTo>
                  <a:cubicBezTo>
                    <a:pt x="6963" y="14051"/>
                    <a:pt x="7516" y="13958"/>
                    <a:pt x="8069" y="13846"/>
                  </a:cubicBezTo>
                  <a:cubicBezTo>
                    <a:pt x="8714" y="13716"/>
                    <a:pt x="9358" y="13560"/>
                    <a:pt x="10001" y="13380"/>
                  </a:cubicBezTo>
                  <a:lnTo>
                    <a:pt x="10642" y="15239"/>
                  </a:lnTo>
                  <a:lnTo>
                    <a:pt x="9896" y="15981"/>
                  </a:lnTo>
                  <a:cubicBezTo>
                    <a:pt x="9546" y="16191"/>
                    <a:pt x="9192" y="16347"/>
                    <a:pt x="8836" y="16448"/>
                  </a:cubicBezTo>
                  <a:cubicBezTo>
                    <a:pt x="7951" y="16697"/>
                    <a:pt x="7059" y="16604"/>
                    <a:pt x="6183" y="16172"/>
                  </a:cubicBezTo>
                  <a:lnTo>
                    <a:pt x="4831" y="16172"/>
                  </a:lnTo>
                  <a:lnTo>
                    <a:pt x="4764" y="17467"/>
                  </a:lnTo>
                  <a:lnTo>
                    <a:pt x="5860" y="18555"/>
                  </a:lnTo>
                  <a:lnTo>
                    <a:pt x="7450" y="19951"/>
                  </a:lnTo>
                  <a:lnTo>
                    <a:pt x="9207" y="21320"/>
                  </a:lnTo>
                  <a:lnTo>
                    <a:pt x="10369" y="21600"/>
                  </a:lnTo>
                  <a:lnTo>
                    <a:pt x="11950" y="21507"/>
                  </a:lnTo>
                  <a:lnTo>
                    <a:pt x="13656" y="20231"/>
                  </a:lnTo>
                  <a:cubicBezTo>
                    <a:pt x="13887" y="19682"/>
                    <a:pt x="14168" y="19316"/>
                    <a:pt x="14469" y="19174"/>
                  </a:cubicBezTo>
                  <a:cubicBezTo>
                    <a:pt x="14818" y="19009"/>
                    <a:pt x="15172" y="19150"/>
                    <a:pt x="15519" y="19329"/>
                  </a:cubicBezTo>
                  <a:cubicBezTo>
                    <a:pt x="15975" y="19564"/>
                    <a:pt x="16427" y="19863"/>
                    <a:pt x="16872" y="20224"/>
                  </a:cubicBezTo>
                  <a:lnTo>
                    <a:pt x="18689" y="19850"/>
                  </a:lnTo>
                  <a:lnTo>
                    <a:pt x="20146" y="18544"/>
                  </a:lnTo>
                  <a:lnTo>
                    <a:pt x="21195" y="17237"/>
                  </a:lnTo>
                  <a:lnTo>
                    <a:pt x="21600" y="15873"/>
                  </a:lnTo>
                  <a:lnTo>
                    <a:pt x="21374" y="15130"/>
                  </a:lnTo>
                  <a:cubicBezTo>
                    <a:pt x="21049" y="15131"/>
                    <a:pt x="20734" y="14814"/>
                    <a:pt x="20486" y="14235"/>
                  </a:cubicBezTo>
                  <a:cubicBezTo>
                    <a:pt x="20325" y="13859"/>
                    <a:pt x="20198" y="13383"/>
                    <a:pt x="20115" y="12847"/>
                  </a:cubicBezTo>
                  <a:cubicBezTo>
                    <a:pt x="20094" y="12509"/>
                    <a:pt x="20094" y="12163"/>
                    <a:pt x="20115" y="11824"/>
                  </a:cubicBezTo>
                  <a:cubicBezTo>
                    <a:pt x="20168" y="10953"/>
                    <a:pt x="20353" y="10185"/>
                    <a:pt x="20623" y="9709"/>
                  </a:cubicBezTo>
                  <a:lnTo>
                    <a:pt x="21199" y="6443"/>
                  </a:lnTo>
                  <a:lnTo>
                    <a:pt x="21301" y="5513"/>
                  </a:lnTo>
                  <a:cubicBezTo>
                    <a:pt x="21336" y="5080"/>
                    <a:pt x="21268" y="4633"/>
                    <a:pt x="21131" y="4397"/>
                  </a:cubicBezTo>
                  <a:cubicBezTo>
                    <a:pt x="20903" y="4004"/>
                    <a:pt x="20627" y="4349"/>
                    <a:pt x="20376" y="4646"/>
                  </a:cubicBezTo>
                  <a:cubicBezTo>
                    <a:pt x="20058" y="5024"/>
                    <a:pt x="19716" y="5284"/>
                    <a:pt x="19439" y="5860"/>
                  </a:cubicBezTo>
                  <a:cubicBezTo>
                    <a:pt x="19169" y="6418"/>
                    <a:pt x="18986" y="7219"/>
                    <a:pt x="18761" y="7909"/>
                  </a:cubicBezTo>
                  <a:cubicBezTo>
                    <a:pt x="18530" y="8617"/>
                    <a:pt x="18255" y="9207"/>
                    <a:pt x="17949" y="9651"/>
                  </a:cubicBezTo>
                  <a:lnTo>
                    <a:pt x="17192" y="8997"/>
                  </a:lnTo>
                  <a:cubicBezTo>
                    <a:pt x="17245" y="8451"/>
                    <a:pt x="17264" y="7885"/>
                    <a:pt x="17249" y="7321"/>
                  </a:cubicBezTo>
                  <a:cubicBezTo>
                    <a:pt x="17234" y="6788"/>
                    <a:pt x="17188" y="6264"/>
                    <a:pt x="17113" y="5770"/>
                  </a:cubicBezTo>
                  <a:lnTo>
                    <a:pt x="16235" y="5863"/>
                  </a:lnTo>
                  <a:lnTo>
                    <a:pt x="15637" y="7539"/>
                  </a:lnTo>
                  <a:lnTo>
                    <a:pt x="14936" y="7349"/>
                  </a:lnTo>
                  <a:lnTo>
                    <a:pt x="14394" y="6820"/>
                  </a:lnTo>
                  <a:lnTo>
                    <a:pt x="13160" y="5925"/>
                  </a:lnTo>
                  <a:lnTo>
                    <a:pt x="12891" y="4996"/>
                  </a:lnTo>
                  <a:lnTo>
                    <a:pt x="12371" y="3658"/>
                  </a:lnTo>
                  <a:lnTo>
                    <a:pt x="11460" y="2356"/>
                  </a:lnTo>
                  <a:lnTo>
                    <a:pt x="10150" y="1298"/>
                  </a:lnTo>
                  <a:lnTo>
                    <a:pt x="9103" y="649"/>
                  </a:lnTo>
                  <a:lnTo>
                    <a:pt x="8371" y="2"/>
                  </a:lnTo>
                  <a:lnTo>
                    <a:pt x="7461" y="0"/>
                  </a:lnTo>
                  <a:lnTo>
                    <a:pt x="6933" y="376"/>
                  </a:lnTo>
                  <a:lnTo>
                    <a:pt x="5634" y="1167"/>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083" name="Shape 1488"/>
            <p:cNvSpPr/>
            <p:nvPr/>
          </p:nvSpPr>
          <p:spPr>
            <a:xfrm>
              <a:off x="3148374" y="548423"/>
              <a:ext cx="125633" cy="62424"/>
            </a:xfrm>
            <a:custGeom>
              <a:avLst/>
              <a:gdLst/>
              <a:ahLst/>
              <a:cxnLst>
                <a:cxn ang="0">
                  <a:pos x="wd2" y="hd2"/>
                </a:cxn>
                <a:cxn ang="5400000">
                  <a:pos x="wd2" y="hd2"/>
                </a:cxn>
                <a:cxn ang="10800000">
                  <a:pos x="wd2" y="hd2"/>
                </a:cxn>
                <a:cxn ang="16200000">
                  <a:pos x="wd2" y="hd2"/>
                </a:cxn>
              </a:cxnLst>
              <a:rect l="0" t="0" r="r" b="b"/>
              <a:pathLst>
                <a:path w="21600" h="21600" extrusionOk="0">
                  <a:moveTo>
                    <a:pt x="10670" y="2473"/>
                  </a:moveTo>
                  <a:lnTo>
                    <a:pt x="5361" y="4164"/>
                  </a:lnTo>
                  <a:lnTo>
                    <a:pt x="2017" y="7047"/>
                  </a:lnTo>
                  <a:lnTo>
                    <a:pt x="0" y="10954"/>
                  </a:lnTo>
                  <a:lnTo>
                    <a:pt x="2552" y="17693"/>
                  </a:lnTo>
                  <a:lnTo>
                    <a:pt x="5850" y="21600"/>
                  </a:lnTo>
                  <a:cubicBezTo>
                    <a:pt x="7389" y="21202"/>
                    <a:pt x="8897" y="20415"/>
                    <a:pt x="10337" y="19256"/>
                  </a:cubicBezTo>
                  <a:cubicBezTo>
                    <a:pt x="12339" y="17645"/>
                    <a:pt x="14178" y="15341"/>
                    <a:pt x="16135" y="13527"/>
                  </a:cubicBezTo>
                  <a:cubicBezTo>
                    <a:pt x="17883" y="11907"/>
                    <a:pt x="19716" y="10684"/>
                    <a:pt x="21600" y="9880"/>
                  </a:cubicBezTo>
                  <a:lnTo>
                    <a:pt x="21014" y="4151"/>
                  </a:lnTo>
                  <a:lnTo>
                    <a:pt x="17112" y="2719"/>
                  </a:lnTo>
                  <a:lnTo>
                    <a:pt x="14661" y="0"/>
                  </a:lnTo>
                  <a:lnTo>
                    <a:pt x="10670" y="2473"/>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084" name="Shape 1489"/>
            <p:cNvSpPr/>
            <p:nvPr/>
          </p:nvSpPr>
          <p:spPr>
            <a:xfrm>
              <a:off x="3194889" y="353458"/>
              <a:ext cx="224695" cy="114660"/>
            </a:xfrm>
            <a:custGeom>
              <a:avLst/>
              <a:gdLst/>
              <a:ahLst/>
              <a:cxnLst>
                <a:cxn ang="0">
                  <a:pos x="wd2" y="hd2"/>
                </a:cxn>
                <a:cxn ang="5400000">
                  <a:pos x="wd2" y="hd2"/>
                </a:cxn>
                <a:cxn ang="10800000">
                  <a:pos x="wd2" y="hd2"/>
                </a:cxn>
                <a:cxn ang="16200000">
                  <a:pos x="wd2" y="hd2"/>
                </a:cxn>
              </a:cxnLst>
              <a:rect l="0" t="0" r="r" b="b"/>
              <a:pathLst>
                <a:path w="21600" h="21600" extrusionOk="0">
                  <a:moveTo>
                    <a:pt x="9855" y="8070"/>
                  </a:moveTo>
                  <a:lnTo>
                    <a:pt x="7801" y="11552"/>
                  </a:lnTo>
                  <a:lnTo>
                    <a:pt x="5516" y="10656"/>
                  </a:lnTo>
                  <a:lnTo>
                    <a:pt x="2915" y="8883"/>
                  </a:lnTo>
                  <a:lnTo>
                    <a:pt x="484" y="9938"/>
                  </a:lnTo>
                  <a:lnTo>
                    <a:pt x="0" y="12339"/>
                  </a:lnTo>
                  <a:lnTo>
                    <a:pt x="2322" y="13819"/>
                  </a:lnTo>
                  <a:lnTo>
                    <a:pt x="4989" y="16372"/>
                  </a:lnTo>
                  <a:lnTo>
                    <a:pt x="6259" y="21600"/>
                  </a:lnTo>
                  <a:lnTo>
                    <a:pt x="8764" y="21166"/>
                  </a:lnTo>
                  <a:lnTo>
                    <a:pt x="11419" y="18835"/>
                  </a:lnTo>
                  <a:lnTo>
                    <a:pt x="13595" y="17559"/>
                  </a:lnTo>
                  <a:lnTo>
                    <a:pt x="16209" y="16717"/>
                  </a:lnTo>
                  <a:lnTo>
                    <a:pt x="18103" y="12039"/>
                  </a:lnTo>
                  <a:lnTo>
                    <a:pt x="18868" y="8289"/>
                  </a:lnTo>
                  <a:lnTo>
                    <a:pt x="21600" y="2573"/>
                  </a:lnTo>
                  <a:lnTo>
                    <a:pt x="21345" y="797"/>
                  </a:lnTo>
                  <a:lnTo>
                    <a:pt x="19965" y="0"/>
                  </a:lnTo>
                  <a:lnTo>
                    <a:pt x="18121" y="1761"/>
                  </a:lnTo>
                  <a:lnTo>
                    <a:pt x="15430" y="3083"/>
                  </a:lnTo>
                  <a:cubicBezTo>
                    <a:pt x="14909" y="2790"/>
                    <a:pt x="14357" y="2790"/>
                    <a:pt x="13836" y="3083"/>
                  </a:cubicBezTo>
                  <a:cubicBezTo>
                    <a:pt x="13246" y="3416"/>
                    <a:pt x="12725" y="4109"/>
                    <a:pt x="12352" y="5060"/>
                  </a:cubicBezTo>
                  <a:lnTo>
                    <a:pt x="9855" y="807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085" name="Shape 1490"/>
            <p:cNvSpPr/>
            <p:nvPr/>
          </p:nvSpPr>
          <p:spPr>
            <a:xfrm>
              <a:off x="3436584" y="352761"/>
              <a:ext cx="174790" cy="76394"/>
            </a:xfrm>
            <a:custGeom>
              <a:avLst/>
              <a:gdLst/>
              <a:ahLst/>
              <a:cxnLst>
                <a:cxn ang="0">
                  <a:pos x="wd2" y="hd2"/>
                </a:cxn>
                <a:cxn ang="5400000">
                  <a:pos x="wd2" y="hd2"/>
                </a:cxn>
                <a:cxn ang="10800000">
                  <a:pos x="wd2" y="hd2"/>
                </a:cxn>
                <a:cxn ang="16200000">
                  <a:pos x="wd2" y="hd2"/>
                </a:cxn>
              </a:cxnLst>
              <a:rect l="0" t="0" r="r" b="b"/>
              <a:pathLst>
                <a:path w="21600" h="21600" extrusionOk="0">
                  <a:moveTo>
                    <a:pt x="16283" y="0"/>
                  </a:moveTo>
                  <a:lnTo>
                    <a:pt x="11928" y="3126"/>
                  </a:lnTo>
                  <a:lnTo>
                    <a:pt x="8108" y="3244"/>
                  </a:lnTo>
                  <a:lnTo>
                    <a:pt x="5428" y="5147"/>
                  </a:lnTo>
                  <a:lnTo>
                    <a:pt x="1745" y="9615"/>
                  </a:lnTo>
                  <a:lnTo>
                    <a:pt x="0" y="15547"/>
                  </a:lnTo>
                  <a:lnTo>
                    <a:pt x="588" y="20642"/>
                  </a:lnTo>
                  <a:lnTo>
                    <a:pt x="3255" y="21600"/>
                  </a:lnTo>
                  <a:lnTo>
                    <a:pt x="5550" y="17130"/>
                  </a:lnTo>
                  <a:lnTo>
                    <a:pt x="11731" y="15960"/>
                  </a:lnTo>
                  <a:lnTo>
                    <a:pt x="16226" y="17237"/>
                  </a:lnTo>
                  <a:lnTo>
                    <a:pt x="19914" y="14058"/>
                  </a:lnTo>
                  <a:lnTo>
                    <a:pt x="21459" y="10547"/>
                  </a:lnTo>
                  <a:lnTo>
                    <a:pt x="21600" y="3750"/>
                  </a:lnTo>
                  <a:lnTo>
                    <a:pt x="20248" y="1848"/>
                  </a:lnTo>
                  <a:lnTo>
                    <a:pt x="16283"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086" name="Shape 1491"/>
            <p:cNvSpPr/>
            <p:nvPr/>
          </p:nvSpPr>
          <p:spPr>
            <a:xfrm>
              <a:off x="3674378" y="254648"/>
              <a:ext cx="430920" cy="98741"/>
            </a:xfrm>
            <a:custGeom>
              <a:avLst/>
              <a:gdLst/>
              <a:ahLst/>
              <a:cxnLst>
                <a:cxn ang="0">
                  <a:pos x="wd2" y="hd2"/>
                </a:cxn>
                <a:cxn ang="5400000">
                  <a:pos x="wd2" y="hd2"/>
                </a:cxn>
                <a:cxn ang="10800000">
                  <a:pos x="wd2" y="hd2"/>
                </a:cxn>
                <a:cxn ang="16200000">
                  <a:pos x="wd2" y="hd2"/>
                </a:cxn>
              </a:cxnLst>
              <a:rect l="0" t="0" r="r" b="b"/>
              <a:pathLst>
                <a:path w="21600" h="21600" extrusionOk="0">
                  <a:moveTo>
                    <a:pt x="3838" y="93"/>
                  </a:moveTo>
                  <a:lnTo>
                    <a:pt x="2736" y="1503"/>
                  </a:lnTo>
                  <a:lnTo>
                    <a:pt x="1623" y="3591"/>
                  </a:lnTo>
                  <a:lnTo>
                    <a:pt x="622" y="6051"/>
                  </a:lnTo>
                  <a:lnTo>
                    <a:pt x="0" y="11309"/>
                  </a:lnTo>
                  <a:cubicBezTo>
                    <a:pt x="23" y="12625"/>
                    <a:pt x="147" y="13870"/>
                    <a:pt x="350" y="14850"/>
                  </a:cubicBezTo>
                  <a:cubicBezTo>
                    <a:pt x="1005" y="17999"/>
                    <a:pt x="2162" y="17761"/>
                    <a:pt x="2744" y="14356"/>
                  </a:cubicBezTo>
                  <a:lnTo>
                    <a:pt x="5745" y="14109"/>
                  </a:lnTo>
                  <a:lnTo>
                    <a:pt x="6941" y="15344"/>
                  </a:lnTo>
                  <a:lnTo>
                    <a:pt x="7732" y="17545"/>
                  </a:lnTo>
                  <a:lnTo>
                    <a:pt x="11998" y="18080"/>
                  </a:lnTo>
                  <a:lnTo>
                    <a:pt x="14484" y="17092"/>
                  </a:lnTo>
                  <a:lnTo>
                    <a:pt x="15087" y="21600"/>
                  </a:lnTo>
                  <a:lnTo>
                    <a:pt x="16550" y="21600"/>
                  </a:lnTo>
                  <a:lnTo>
                    <a:pt x="17231" y="19140"/>
                  </a:lnTo>
                  <a:lnTo>
                    <a:pt x="18865" y="15518"/>
                  </a:lnTo>
                  <a:lnTo>
                    <a:pt x="20308" y="14036"/>
                  </a:lnTo>
                  <a:lnTo>
                    <a:pt x="21600" y="11412"/>
                  </a:lnTo>
                  <a:cubicBezTo>
                    <a:pt x="21334" y="10787"/>
                    <a:pt x="21058" y="10251"/>
                    <a:pt x="20774" y="9806"/>
                  </a:cubicBezTo>
                  <a:cubicBezTo>
                    <a:pt x="20288" y="9047"/>
                    <a:pt x="19783" y="8563"/>
                    <a:pt x="19275" y="8160"/>
                  </a:cubicBezTo>
                  <a:cubicBezTo>
                    <a:pt x="18598" y="7622"/>
                    <a:pt x="17913" y="7228"/>
                    <a:pt x="17224" y="7172"/>
                  </a:cubicBezTo>
                  <a:cubicBezTo>
                    <a:pt x="16485" y="7113"/>
                    <a:pt x="15746" y="7444"/>
                    <a:pt x="15026" y="8160"/>
                  </a:cubicBezTo>
                  <a:lnTo>
                    <a:pt x="12369" y="8407"/>
                  </a:lnTo>
                  <a:lnTo>
                    <a:pt x="10911" y="9394"/>
                  </a:lnTo>
                  <a:lnTo>
                    <a:pt x="8883" y="10619"/>
                  </a:lnTo>
                  <a:lnTo>
                    <a:pt x="7915" y="8232"/>
                  </a:lnTo>
                  <a:lnTo>
                    <a:pt x="5806" y="3786"/>
                  </a:lnTo>
                  <a:lnTo>
                    <a:pt x="5241" y="0"/>
                  </a:lnTo>
                  <a:lnTo>
                    <a:pt x="3838" y="93"/>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087" name="Shape 1492"/>
            <p:cNvSpPr/>
            <p:nvPr/>
          </p:nvSpPr>
          <p:spPr>
            <a:xfrm>
              <a:off x="3876516" y="0"/>
              <a:ext cx="987314" cy="279920"/>
            </a:xfrm>
            <a:custGeom>
              <a:avLst/>
              <a:gdLst/>
              <a:ahLst/>
              <a:cxnLst>
                <a:cxn ang="0">
                  <a:pos x="wd2" y="hd2"/>
                </a:cxn>
                <a:cxn ang="5400000">
                  <a:pos x="wd2" y="hd2"/>
                </a:cxn>
                <a:cxn ang="10800000">
                  <a:pos x="wd2" y="hd2"/>
                </a:cxn>
                <a:cxn ang="16200000">
                  <a:pos x="wd2" y="hd2"/>
                </a:cxn>
              </a:cxnLst>
              <a:rect l="0" t="0" r="r" b="b"/>
              <a:pathLst>
                <a:path w="21600" h="21600" extrusionOk="0">
                  <a:moveTo>
                    <a:pt x="5561" y="13378"/>
                  </a:moveTo>
                  <a:lnTo>
                    <a:pt x="5088" y="13526"/>
                  </a:lnTo>
                  <a:lnTo>
                    <a:pt x="4669" y="12962"/>
                  </a:lnTo>
                  <a:lnTo>
                    <a:pt x="4219" y="12959"/>
                  </a:lnTo>
                  <a:lnTo>
                    <a:pt x="3753" y="12614"/>
                  </a:lnTo>
                  <a:lnTo>
                    <a:pt x="3243" y="12700"/>
                  </a:lnTo>
                  <a:lnTo>
                    <a:pt x="3001" y="13654"/>
                  </a:lnTo>
                  <a:lnTo>
                    <a:pt x="3447" y="14348"/>
                  </a:lnTo>
                  <a:lnTo>
                    <a:pt x="4117" y="13825"/>
                  </a:lnTo>
                  <a:lnTo>
                    <a:pt x="4612" y="14954"/>
                  </a:lnTo>
                  <a:lnTo>
                    <a:pt x="4247" y="16144"/>
                  </a:lnTo>
                  <a:lnTo>
                    <a:pt x="3401" y="16493"/>
                  </a:lnTo>
                  <a:lnTo>
                    <a:pt x="3037" y="17070"/>
                  </a:lnTo>
                  <a:lnTo>
                    <a:pt x="2338" y="17502"/>
                  </a:lnTo>
                  <a:lnTo>
                    <a:pt x="1089" y="17154"/>
                  </a:lnTo>
                  <a:lnTo>
                    <a:pt x="368" y="16144"/>
                  </a:lnTo>
                  <a:lnTo>
                    <a:pt x="0" y="16754"/>
                  </a:lnTo>
                  <a:lnTo>
                    <a:pt x="473" y="17680"/>
                  </a:lnTo>
                  <a:lnTo>
                    <a:pt x="1410" y="19248"/>
                  </a:lnTo>
                  <a:cubicBezTo>
                    <a:pt x="1564" y="19437"/>
                    <a:pt x="1722" y="19583"/>
                    <a:pt x="1882" y="19684"/>
                  </a:cubicBezTo>
                  <a:cubicBezTo>
                    <a:pt x="2315" y="19954"/>
                    <a:pt x="2758" y="19895"/>
                    <a:pt x="3184" y="19509"/>
                  </a:cubicBezTo>
                  <a:lnTo>
                    <a:pt x="4003" y="18899"/>
                  </a:lnTo>
                  <a:lnTo>
                    <a:pt x="4865" y="19684"/>
                  </a:lnTo>
                  <a:lnTo>
                    <a:pt x="5810" y="21600"/>
                  </a:lnTo>
                  <a:lnTo>
                    <a:pt x="6299" y="20087"/>
                  </a:lnTo>
                  <a:cubicBezTo>
                    <a:pt x="6564" y="19546"/>
                    <a:pt x="6838" y="19061"/>
                    <a:pt x="7119" y="18634"/>
                  </a:cubicBezTo>
                  <a:cubicBezTo>
                    <a:pt x="7498" y="18061"/>
                    <a:pt x="7889" y="17595"/>
                    <a:pt x="8288" y="17241"/>
                  </a:cubicBezTo>
                  <a:lnTo>
                    <a:pt x="8943" y="16573"/>
                  </a:lnTo>
                  <a:cubicBezTo>
                    <a:pt x="9325" y="16367"/>
                    <a:pt x="9696" y="15967"/>
                    <a:pt x="10045" y="15386"/>
                  </a:cubicBezTo>
                  <a:cubicBezTo>
                    <a:pt x="10339" y="14896"/>
                    <a:pt x="10614" y="14282"/>
                    <a:pt x="10865" y="13557"/>
                  </a:cubicBezTo>
                  <a:lnTo>
                    <a:pt x="11910" y="11553"/>
                  </a:lnTo>
                  <a:lnTo>
                    <a:pt x="12755" y="10329"/>
                  </a:lnTo>
                  <a:lnTo>
                    <a:pt x="14123" y="9460"/>
                  </a:lnTo>
                  <a:lnTo>
                    <a:pt x="15016" y="8853"/>
                  </a:lnTo>
                  <a:lnTo>
                    <a:pt x="16306" y="7600"/>
                  </a:lnTo>
                  <a:lnTo>
                    <a:pt x="17582" y="6587"/>
                  </a:lnTo>
                  <a:lnTo>
                    <a:pt x="19014" y="5139"/>
                  </a:lnTo>
                  <a:lnTo>
                    <a:pt x="20556" y="3047"/>
                  </a:lnTo>
                  <a:lnTo>
                    <a:pt x="21202" y="1453"/>
                  </a:lnTo>
                  <a:lnTo>
                    <a:pt x="21600" y="174"/>
                  </a:lnTo>
                  <a:lnTo>
                    <a:pt x="21294" y="0"/>
                  </a:lnTo>
                  <a:lnTo>
                    <a:pt x="20633" y="10"/>
                  </a:lnTo>
                  <a:lnTo>
                    <a:pt x="19151" y="1139"/>
                  </a:lnTo>
                  <a:cubicBezTo>
                    <a:pt x="18849" y="1367"/>
                    <a:pt x="18545" y="1570"/>
                    <a:pt x="18239" y="1749"/>
                  </a:cubicBezTo>
                  <a:cubicBezTo>
                    <a:pt x="17545" y="2156"/>
                    <a:pt x="16846" y="2436"/>
                    <a:pt x="16143" y="2588"/>
                  </a:cubicBezTo>
                  <a:lnTo>
                    <a:pt x="14478" y="2326"/>
                  </a:lnTo>
                  <a:lnTo>
                    <a:pt x="13302" y="2239"/>
                  </a:lnTo>
                  <a:lnTo>
                    <a:pt x="12681" y="2239"/>
                  </a:lnTo>
                  <a:lnTo>
                    <a:pt x="11912" y="2497"/>
                  </a:lnTo>
                  <a:lnTo>
                    <a:pt x="10970" y="2932"/>
                  </a:lnTo>
                  <a:cubicBezTo>
                    <a:pt x="10552" y="3620"/>
                    <a:pt x="10097" y="3995"/>
                    <a:pt x="9635" y="4036"/>
                  </a:cubicBezTo>
                  <a:cubicBezTo>
                    <a:pt x="9179" y="4076"/>
                    <a:pt x="8728" y="3788"/>
                    <a:pt x="8276" y="3600"/>
                  </a:cubicBezTo>
                  <a:cubicBezTo>
                    <a:pt x="7888" y="3439"/>
                    <a:pt x="7498" y="3352"/>
                    <a:pt x="7108" y="3339"/>
                  </a:cubicBezTo>
                  <a:lnTo>
                    <a:pt x="6305" y="3339"/>
                  </a:lnTo>
                  <a:lnTo>
                    <a:pt x="5909" y="3945"/>
                  </a:lnTo>
                  <a:lnTo>
                    <a:pt x="6356" y="4864"/>
                  </a:lnTo>
                  <a:lnTo>
                    <a:pt x="6967" y="5096"/>
                  </a:lnTo>
                  <a:cubicBezTo>
                    <a:pt x="7229" y="5258"/>
                    <a:pt x="7491" y="5403"/>
                    <a:pt x="7755" y="5531"/>
                  </a:cubicBezTo>
                  <a:cubicBezTo>
                    <a:pt x="8151" y="5725"/>
                    <a:pt x="8549" y="5880"/>
                    <a:pt x="8948" y="5996"/>
                  </a:cubicBezTo>
                  <a:cubicBezTo>
                    <a:pt x="9130" y="6050"/>
                    <a:pt x="9312" y="6050"/>
                    <a:pt x="9493" y="5996"/>
                  </a:cubicBezTo>
                  <a:cubicBezTo>
                    <a:pt x="9721" y="5928"/>
                    <a:pt x="9946" y="5776"/>
                    <a:pt x="10171" y="5648"/>
                  </a:cubicBezTo>
                  <a:cubicBezTo>
                    <a:pt x="10400" y="5517"/>
                    <a:pt x="10629" y="5411"/>
                    <a:pt x="10859" y="5328"/>
                  </a:cubicBezTo>
                  <a:lnTo>
                    <a:pt x="11646" y="6374"/>
                  </a:lnTo>
                  <a:lnTo>
                    <a:pt x="11398" y="7992"/>
                  </a:lnTo>
                  <a:lnTo>
                    <a:pt x="10289" y="8686"/>
                  </a:lnTo>
                  <a:cubicBezTo>
                    <a:pt x="9973" y="8994"/>
                    <a:pt x="9649" y="9198"/>
                    <a:pt x="9321" y="9296"/>
                  </a:cubicBezTo>
                  <a:cubicBezTo>
                    <a:pt x="8943" y="9409"/>
                    <a:pt x="8562" y="9380"/>
                    <a:pt x="8186" y="9209"/>
                  </a:cubicBezTo>
                  <a:lnTo>
                    <a:pt x="7166" y="9034"/>
                  </a:lnTo>
                  <a:cubicBezTo>
                    <a:pt x="6949" y="8622"/>
                    <a:pt x="6715" y="8329"/>
                    <a:pt x="6473" y="8167"/>
                  </a:cubicBezTo>
                  <a:cubicBezTo>
                    <a:pt x="6175" y="7967"/>
                    <a:pt x="5868" y="7967"/>
                    <a:pt x="5570" y="8167"/>
                  </a:cubicBezTo>
                  <a:lnTo>
                    <a:pt x="4985" y="8744"/>
                  </a:lnTo>
                  <a:lnTo>
                    <a:pt x="5399" y="10189"/>
                  </a:lnTo>
                  <a:lnTo>
                    <a:pt x="5614" y="11056"/>
                  </a:lnTo>
                  <a:lnTo>
                    <a:pt x="5762" y="12595"/>
                  </a:lnTo>
                  <a:lnTo>
                    <a:pt x="5561" y="13378"/>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088" name="Shape 1493"/>
            <p:cNvSpPr/>
            <p:nvPr/>
          </p:nvSpPr>
          <p:spPr>
            <a:xfrm>
              <a:off x="4471279" y="8239"/>
              <a:ext cx="1922825" cy="985710"/>
            </a:xfrm>
            <a:custGeom>
              <a:avLst/>
              <a:gdLst/>
              <a:ahLst/>
              <a:cxnLst>
                <a:cxn ang="0">
                  <a:pos x="wd2" y="hd2"/>
                </a:cxn>
                <a:cxn ang="5400000">
                  <a:pos x="wd2" y="hd2"/>
                </a:cxn>
                <a:cxn ang="10800000">
                  <a:pos x="wd2" y="hd2"/>
                </a:cxn>
                <a:cxn ang="16200000">
                  <a:pos x="wd2" y="hd2"/>
                </a:cxn>
              </a:cxnLst>
              <a:rect l="0" t="0" r="r" b="b"/>
              <a:pathLst>
                <a:path w="21600" h="21600" extrusionOk="0">
                  <a:moveTo>
                    <a:pt x="4570" y="1596"/>
                  </a:moveTo>
                  <a:lnTo>
                    <a:pt x="3927" y="2113"/>
                  </a:lnTo>
                  <a:lnTo>
                    <a:pt x="2963" y="3015"/>
                  </a:lnTo>
                  <a:lnTo>
                    <a:pt x="2197" y="3378"/>
                  </a:lnTo>
                  <a:cubicBezTo>
                    <a:pt x="1959" y="3423"/>
                    <a:pt x="1720" y="3456"/>
                    <a:pt x="1481" y="3477"/>
                  </a:cubicBezTo>
                  <a:cubicBezTo>
                    <a:pt x="1325" y="3490"/>
                    <a:pt x="1168" y="3498"/>
                    <a:pt x="1012" y="3501"/>
                  </a:cubicBezTo>
                  <a:lnTo>
                    <a:pt x="480" y="3625"/>
                  </a:lnTo>
                  <a:lnTo>
                    <a:pt x="0" y="4046"/>
                  </a:lnTo>
                  <a:lnTo>
                    <a:pt x="205" y="4266"/>
                  </a:lnTo>
                  <a:lnTo>
                    <a:pt x="192" y="4578"/>
                  </a:lnTo>
                  <a:lnTo>
                    <a:pt x="145" y="4873"/>
                  </a:lnTo>
                  <a:lnTo>
                    <a:pt x="366" y="5235"/>
                  </a:lnTo>
                  <a:cubicBezTo>
                    <a:pt x="483" y="5325"/>
                    <a:pt x="606" y="5381"/>
                    <a:pt x="731" y="5399"/>
                  </a:cubicBezTo>
                  <a:cubicBezTo>
                    <a:pt x="871" y="5420"/>
                    <a:pt x="1012" y="5394"/>
                    <a:pt x="1152" y="5399"/>
                  </a:cubicBezTo>
                  <a:cubicBezTo>
                    <a:pt x="1276" y="5404"/>
                    <a:pt x="1400" y="5432"/>
                    <a:pt x="1522" y="5399"/>
                  </a:cubicBezTo>
                  <a:cubicBezTo>
                    <a:pt x="1649" y="5365"/>
                    <a:pt x="1769" y="5267"/>
                    <a:pt x="1892" y="5202"/>
                  </a:cubicBezTo>
                  <a:cubicBezTo>
                    <a:pt x="2058" y="5116"/>
                    <a:pt x="2231" y="5090"/>
                    <a:pt x="2402" y="5128"/>
                  </a:cubicBezTo>
                  <a:lnTo>
                    <a:pt x="2767" y="5276"/>
                  </a:lnTo>
                  <a:cubicBezTo>
                    <a:pt x="2900" y="5352"/>
                    <a:pt x="3033" y="5420"/>
                    <a:pt x="3167" y="5482"/>
                  </a:cubicBezTo>
                  <a:cubicBezTo>
                    <a:pt x="3243" y="5518"/>
                    <a:pt x="3319" y="5551"/>
                    <a:pt x="3395" y="5581"/>
                  </a:cubicBezTo>
                  <a:lnTo>
                    <a:pt x="3650" y="5902"/>
                  </a:lnTo>
                  <a:lnTo>
                    <a:pt x="4020" y="6514"/>
                  </a:lnTo>
                  <a:lnTo>
                    <a:pt x="4415" y="7659"/>
                  </a:lnTo>
                  <a:lnTo>
                    <a:pt x="4440" y="8450"/>
                  </a:lnTo>
                  <a:lnTo>
                    <a:pt x="4352" y="9024"/>
                  </a:lnTo>
                  <a:lnTo>
                    <a:pt x="4531" y="9485"/>
                  </a:lnTo>
                  <a:lnTo>
                    <a:pt x="4876" y="9749"/>
                  </a:lnTo>
                  <a:lnTo>
                    <a:pt x="5054" y="10490"/>
                  </a:lnTo>
                  <a:lnTo>
                    <a:pt x="5054" y="11980"/>
                  </a:lnTo>
                  <a:lnTo>
                    <a:pt x="4876" y="12838"/>
                  </a:lnTo>
                  <a:lnTo>
                    <a:pt x="4638" y="13183"/>
                  </a:lnTo>
                  <a:lnTo>
                    <a:pt x="3903" y="13807"/>
                  </a:lnTo>
                  <a:lnTo>
                    <a:pt x="3525" y="14343"/>
                  </a:lnTo>
                  <a:lnTo>
                    <a:pt x="3368" y="15002"/>
                  </a:lnTo>
                  <a:lnTo>
                    <a:pt x="3321" y="15677"/>
                  </a:lnTo>
                  <a:cubicBezTo>
                    <a:pt x="3404" y="15780"/>
                    <a:pt x="3470" y="15925"/>
                    <a:pt x="3512" y="16096"/>
                  </a:cubicBezTo>
                  <a:cubicBezTo>
                    <a:pt x="3580" y="16367"/>
                    <a:pt x="3585" y="16682"/>
                    <a:pt x="3525" y="16960"/>
                  </a:cubicBezTo>
                  <a:lnTo>
                    <a:pt x="3385" y="17619"/>
                  </a:lnTo>
                  <a:lnTo>
                    <a:pt x="3351" y="18130"/>
                  </a:lnTo>
                  <a:lnTo>
                    <a:pt x="3444" y="18881"/>
                  </a:lnTo>
                  <a:lnTo>
                    <a:pt x="3708" y="19400"/>
                  </a:lnTo>
                  <a:lnTo>
                    <a:pt x="4236" y="20174"/>
                  </a:lnTo>
                  <a:lnTo>
                    <a:pt x="4376" y="20719"/>
                  </a:lnTo>
                  <a:lnTo>
                    <a:pt x="4670" y="21057"/>
                  </a:lnTo>
                  <a:lnTo>
                    <a:pt x="4900" y="21337"/>
                  </a:lnTo>
                  <a:lnTo>
                    <a:pt x="5157" y="21600"/>
                  </a:lnTo>
                  <a:lnTo>
                    <a:pt x="5715" y="21600"/>
                  </a:lnTo>
                  <a:lnTo>
                    <a:pt x="6033" y="21031"/>
                  </a:lnTo>
                  <a:lnTo>
                    <a:pt x="6548" y="20355"/>
                  </a:lnTo>
                  <a:lnTo>
                    <a:pt x="6705" y="19796"/>
                  </a:lnTo>
                  <a:lnTo>
                    <a:pt x="6910" y="19062"/>
                  </a:lnTo>
                  <a:lnTo>
                    <a:pt x="7139" y="18519"/>
                  </a:lnTo>
                  <a:lnTo>
                    <a:pt x="7301" y="17868"/>
                  </a:lnTo>
                  <a:lnTo>
                    <a:pt x="7390" y="17406"/>
                  </a:lnTo>
                  <a:lnTo>
                    <a:pt x="7761" y="16591"/>
                  </a:lnTo>
                  <a:cubicBezTo>
                    <a:pt x="7873" y="16404"/>
                    <a:pt x="7997" y="16246"/>
                    <a:pt x="8131" y="16121"/>
                  </a:cubicBezTo>
                  <a:cubicBezTo>
                    <a:pt x="8328" y="15937"/>
                    <a:pt x="8542" y="15828"/>
                    <a:pt x="8761" y="15801"/>
                  </a:cubicBezTo>
                  <a:lnTo>
                    <a:pt x="9305" y="15727"/>
                  </a:lnTo>
                  <a:cubicBezTo>
                    <a:pt x="9405" y="15710"/>
                    <a:pt x="9504" y="15685"/>
                    <a:pt x="9603" y="15652"/>
                  </a:cubicBezTo>
                  <a:cubicBezTo>
                    <a:pt x="9812" y="15583"/>
                    <a:pt x="10017" y="15478"/>
                    <a:pt x="10216" y="15339"/>
                  </a:cubicBezTo>
                  <a:cubicBezTo>
                    <a:pt x="10289" y="15303"/>
                    <a:pt x="10361" y="15262"/>
                    <a:pt x="10433" y="15215"/>
                  </a:cubicBezTo>
                  <a:cubicBezTo>
                    <a:pt x="10645" y="15077"/>
                    <a:pt x="10849" y="14891"/>
                    <a:pt x="11040" y="14663"/>
                  </a:cubicBezTo>
                  <a:lnTo>
                    <a:pt x="11355" y="14177"/>
                  </a:lnTo>
                  <a:lnTo>
                    <a:pt x="11891" y="13522"/>
                  </a:lnTo>
                  <a:lnTo>
                    <a:pt x="12235" y="13078"/>
                  </a:lnTo>
                  <a:lnTo>
                    <a:pt x="12847" y="13004"/>
                  </a:lnTo>
                  <a:lnTo>
                    <a:pt x="13102" y="13144"/>
                  </a:lnTo>
                  <a:lnTo>
                    <a:pt x="13519" y="13218"/>
                  </a:lnTo>
                  <a:lnTo>
                    <a:pt x="13829" y="13053"/>
                  </a:lnTo>
                  <a:lnTo>
                    <a:pt x="14271" y="12814"/>
                  </a:lnTo>
                  <a:lnTo>
                    <a:pt x="14663" y="12566"/>
                  </a:lnTo>
                  <a:lnTo>
                    <a:pt x="15084" y="12467"/>
                  </a:lnTo>
                  <a:lnTo>
                    <a:pt x="15497" y="12402"/>
                  </a:lnTo>
                  <a:lnTo>
                    <a:pt x="15854" y="12327"/>
                  </a:lnTo>
                  <a:lnTo>
                    <a:pt x="16108" y="12327"/>
                  </a:lnTo>
                  <a:lnTo>
                    <a:pt x="16138" y="11701"/>
                  </a:lnTo>
                  <a:lnTo>
                    <a:pt x="15849" y="11379"/>
                  </a:lnTo>
                  <a:cubicBezTo>
                    <a:pt x="15736" y="11393"/>
                    <a:pt x="15622" y="11407"/>
                    <a:pt x="15509" y="11420"/>
                  </a:cubicBezTo>
                  <a:cubicBezTo>
                    <a:pt x="15303" y="11445"/>
                    <a:pt x="15098" y="11470"/>
                    <a:pt x="14892" y="11494"/>
                  </a:cubicBezTo>
                  <a:lnTo>
                    <a:pt x="14740" y="11123"/>
                  </a:lnTo>
                  <a:cubicBezTo>
                    <a:pt x="14769" y="10919"/>
                    <a:pt x="14851" y="10760"/>
                    <a:pt x="14956" y="10703"/>
                  </a:cubicBezTo>
                  <a:cubicBezTo>
                    <a:pt x="15099" y="10626"/>
                    <a:pt x="15250" y="10749"/>
                    <a:pt x="15322" y="11000"/>
                  </a:cubicBezTo>
                  <a:cubicBezTo>
                    <a:pt x="15374" y="10900"/>
                    <a:pt x="15405" y="10769"/>
                    <a:pt x="15412" y="10629"/>
                  </a:cubicBezTo>
                  <a:cubicBezTo>
                    <a:pt x="15424" y="10350"/>
                    <a:pt x="15341" y="10089"/>
                    <a:pt x="15207" y="9985"/>
                  </a:cubicBezTo>
                  <a:lnTo>
                    <a:pt x="15493" y="9515"/>
                  </a:lnTo>
                  <a:cubicBezTo>
                    <a:pt x="15637" y="9640"/>
                    <a:pt x="15768" y="9813"/>
                    <a:pt x="15880" y="10027"/>
                  </a:cubicBezTo>
                  <a:cubicBezTo>
                    <a:pt x="15998" y="10251"/>
                    <a:pt x="16093" y="10517"/>
                    <a:pt x="16160" y="10810"/>
                  </a:cubicBezTo>
                  <a:lnTo>
                    <a:pt x="16658" y="11082"/>
                  </a:lnTo>
                  <a:lnTo>
                    <a:pt x="16895" y="10959"/>
                  </a:lnTo>
                  <a:lnTo>
                    <a:pt x="17018" y="10515"/>
                  </a:lnTo>
                  <a:lnTo>
                    <a:pt x="16294" y="9855"/>
                  </a:lnTo>
                  <a:lnTo>
                    <a:pt x="16103" y="9419"/>
                  </a:lnTo>
                  <a:lnTo>
                    <a:pt x="15695" y="8999"/>
                  </a:lnTo>
                  <a:lnTo>
                    <a:pt x="15487" y="8406"/>
                  </a:lnTo>
                  <a:lnTo>
                    <a:pt x="15870" y="8134"/>
                  </a:lnTo>
                  <a:lnTo>
                    <a:pt x="16533" y="8547"/>
                  </a:lnTo>
                  <a:cubicBezTo>
                    <a:pt x="16596" y="8499"/>
                    <a:pt x="16659" y="8450"/>
                    <a:pt x="16721" y="8398"/>
                  </a:cubicBezTo>
                  <a:cubicBezTo>
                    <a:pt x="16929" y="8224"/>
                    <a:pt x="17132" y="8026"/>
                    <a:pt x="17328" y="7805"/>
                  </a:cubicBezTo>
                  <a:lnTo>
                    <a:pt x="17788" y="7319"/>
                  </a:lnTo>
                  <a:lnTo>
                    <a:pt x="18210" y="6429"/>
                  </a:lnTo>
                  <a:lnTo>
                    <a:pt x="18235" y="5884"/>
                  </a:lnTo>
                  <a:cubicBezTo>
                    <a:pt x="18303" y="5655"/>
                    <a:pt x="18399" y="5463"/>
                    <a:pt x="18515" y="5325"/>
                  </a:cubicBezTo>
                  <a:cubicBezTo>
                    <a:pt x="18632" y="5186"/>
                    <a:pt x="18765" y="5106"/>
                    <a:pt x="18902" y="5094"/>
                  </a:cubicBezTo>
                  <a:lnTo>
                    <a:pt x="18902" y="4509"/>
                  </a:lnTo>
                  <a:lnTo>
                    <a:pt x="18817" y="4263"/>
                  </a:lnTo>
                  <a:lnTo>
                    <a:pt x="18746" y="3869"/>
                  </a:lnTo>
                  <a:lnTo>
                    <a:pt x="18880" y="3190"/>
                  </a:lnTo>
                  <a:lnTo>
                    <a:pt x="19186" y="2499"/>
                  </a:lnTo>
                  <a:lnTo>
                    <a:pt x="19696" y="2178"/>
                  </a:lnTo>
                  <a:lnTo>
                    <a:pt x="20121" y="2202"/>
                  </a:lnTo>
                  <a:lnTo>
                    <a:pt x="20414" y="1856"/>
                  </a:lnTo>
                  <a:lnTo>
                    <a:pt x="21001" y="1881"/>
                  </a:lnTo>
                  <a:cubicBezTo>
                    <a:pt x="21065" y="1886"/>
                    <a:pt x="21130" y="1860"/>
                    <a:pt x="21188" y="1807"/>
                  </a:cubicBezTo>
                  <a:cubicBezTo>
                    <a:pt x="21269" y="1732"/>
                    <a:pt x="21335" y="1607"/>
                    <a:pt x="21375" y="1452"/>
                  </a:cubicBezTo>
                  <a:lnTo>
                    <a:pt x="21591" y="1348"/>
                  </a:lnTo>
                  <a:lnTo>
                    <a:pt x="21600" y="1011"/>
                  </a:lnTo>
                  <a:lnTo>
                    <a:pt x="21150" y="975"/>
                  </a:lnTo>
                  <a:cubicBezTo>
                    <a:pt x="20995" y="1003"/>
                    <a:pt x="20843" y="1062"/>
                    <a:pt x="20694" y="1151"/>
                  </a:cubicBezTo>
                  <a:cubicBezTo>
                    <a:pt x="20557" y="1233"/>
                    <a:pt x="20423" y="1342"/>
                    <a:pt x="20282" y="1390"/>
                  </a:cubicBezTo>
                  <a:cubicBezTo>
                    <a:pt x="20093" y="1454"/>
                    <a:pt x="19900" y="1411"/>
                    <a:pt x="19724" y="1265"/>
                  </a:cubicBezTo>
                  <a:cubicBezTo>
                    <a:pt x="19577" y="1262"/>
                    <a:pt x="19430" y="1212"/>
                    <a:pt x="19291" y="1117"/>
                  </a:cubicBezTo>
                  <a:cubicBezTo>
                    <a:pt x="19095" y="983"/>
                    <a:pt x="18917" y="763"/>
                    <a:pt x="18772" y="474"/>
                  </a:cubicBezTo>
                  <a:lnTo>
                    <a:pt x="18083" y="0"/>
                  </a:lnTo>
                  <a:lnTo>
                    <a:pt x="16508" y="3"/>
                  </a:lnTo>
                  <a:lnTo>
                    <a:pt x="15693" y="275"/>
                  </a:lnTo>
                  <a:lnTo>
                    <a:pt x="14944" y="531"/>
                  </a:lnTo>
                  <a:lnTo>
                    <a:pt x="14463" y="291"/>
                  </a:lnTo>
                  <a:lnTo>
                    <a:pt x="13875" y="143"/>
                  </a:lnTo>
                  <a:lnTo>
                    <a:pt x="13340" y="291"/>
                  </a:lnTo>
                  <a:lnTo>
                    <a:pt x="12195" y="653"/>
                  </a:lnTo>
                  <a:lnTo>
                    <a:pt x="10633" y="1133"/>
                  </a:lnTo>
                  <a:lnTo>
                    <a:pt x="9702" y="1133"/>
                  </a:lnTo>
                  <a:lnTo>
                    <a:pt x="8978" y="1388"/>
                  </a:lnTo>
                  <a:lnTo>
                    <a:pt x="8396" y="1388"/>
                  </a:lnTo>
                  <a:lnTo>
                    <a:pt x="7809" y="1141"/>
                  </a:lnTo>
                  <a:lnTo>
                    <a:pt x="7009" y="1092"/>
                  </a:lnTo>
                  <a:lnTo>
                    <a:pt x="6559" y="1002"/>
                  </a:lnTo>
                  <a:lnTo>
                    <a:pt x="5776" y="1002"/>
                  </a:lnTo>
                  <a:lnTo>
                    <a:pt x="5285" y="1142"/>
                  </a:lnTo>
                  <a:lnTo>
                    <a:pt x="4570" y="1596"/>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089" name="Shape 1494"/>
            <p:cNvSpPr/>
            <p:nvPr/>
          </p:nvSpPr>
          <p:spPr>
            <a:xfrm>
              <a:off x="3588422" y="368841"/>
              <a:ext cx="791155" cy="549823"/>
            </a:xfrm>
            <a:custGeom>
              <a:avLst/>
              <a:gdLst/>
              <a:ahLst/>
              <a:cxnLst>
                <a:cxn ang="0">
                  <a:pos x="wd2" y="hd2"/>
                </a:cxn>
                <a:cxn ang="5400000">
                  <a:pos x="wd2" y="hd2"/>
                </a:cxn>
                <a:cxn ang="10800000">
                  <a:pos x="wd2" y="hd2"/>
                </a:cxn>
                <a:cxn ang="16200000">
                  <a:pos x="wd2" y="hd2"/>
                </a:cxn>
              </a:cxnLst>
              <a:rect l="0" t="0" r="r" b="b"/>
              <a:pathLst>
                <a:path w="21600" h="21600" extrusionOk="0">
                  <a:moveTo>
                    <a:pt x="8021" y="593"/>
                  </a:moveTo>
                  <a:lnTo>
                    <a:pt x="7339" y="943"/>
                  </a:lnTo>
                  <a:lnTo>
                    <a:pt x="6138" y="1776"/>
                  </a:lnTo>
                  <a:lnTo>
                    <a:pt x="5808" y="2763"/>
                  </a:lnTo>
                  <a:lnTo>
                    <a:pt x="5092" y="3323"/>
                  </a:lnTo>
                  <a:cubicBezTo>
                    <a:pt x="4981" y="3552"/>
                    <a:pt x="4794" y="3681"/>
                    <a:pt x="4600" y="3663"/>
                  </a:cubicBezTo>
                  <a:cubicBezTo>
                    <a:pt x="4347" y="3639"/>
                    <a:pt x="4136" y="3380"/>
                    <a:pt x="4082" y="3027"/>
                  </a:cubicBezTo>
                  <a:lnTo>
                    <a:pt x="4399" y="1979"/>
                  </a:lnTo>
                  <a:lnTo>
                    <a:pt x="5690" y="798"/>
                  </a:lnTo>
                  <a:lnTo>
                    <a:pt x="5100" y="0"/>
                  </a:lnTo>
                  <a:cubicBezTo>
                    <a:pt x="4899" y="133"/>
                    <a:pt x="4693" y="250"/>
                    <a:pt x="4483" y="350"/>
                  </a:cubicBezTo>
                  <a:cubicBezTo>
                    <a:pt x="4069" y="547"/>
                    <a:pt x="3640" y="676"/>
                    <a:pt x="3206" y="735"/>
                  </a:cubicBezTo>
                  <a:lnTo>
                    <a:pt x="2729" y="1223"/>
                  </a:lnTo>
                  <a:lnTo>
                    <a:pt x="1867" y="1975"/>
                  </a:lnTo>
                  <a:lnTo>
                    <a:pt x="1287" y="3024"/>
                  </a:lnTo>
                  <a:lnTo>
                    <a:pt x="765" y="3246"/>
                  </a:lnTo>
                  <a:lnTo>
                    <a:pt x="240" y="4131"/>
                  </a:lnTo>
                  <a:lnTo>
                    <a:pt x="0" y="4706"/>
                  </a:lnTo>
                  <a:lnTo>
                    <a:pt x="488" y="5355"/>
                  </a:lnTo>
                  <a:lnTo>
                    <a:pt x="1157" y="5843"/>
                  </a:lnTo>
                  <a:lnTo>
                    <a:pt x="1737" y="6153"/>
                  </a:lnTo>
                  <a:lnTo>
                    <a:pt x="2377" y="6286"/>
                  </a:lnTo>
                  <a:lnTo>
                    <a:pt x="3276" y="6064"/>
                  </a:lnTo>
                  <a:lnTo>
                    <a:pt x="4259" y="5754"/>
                  </a:lnTo>
                  <a:lnTo>
                    <a:pt x="5354" y="6094"/>
                  </a:lnTo>
                  <a:lnTo>
                    <a:pt x="6511" y="6183"/>
                  </a:lnTo>
                  <a:lnTo>
                    <a:pt x="7184" y="6626"/>
                  </a:lnTo>
                  <a:cubicBezTo>
                    <a:pt x="7405" y="6541"/>
                    <a:pt x="7623" y="6437"/>
                    <a:pt x="7835" y="6316"/>
                  </a:cubicBezTo>
                  <a:cubicBezTo>
                    <a:pt x="8220" y="6096"/>
                    <a:pt x="8587" y="5819"/>
                    <a:pt x="8931" y="5490"/>
                  </a:cubicBezTo>
                  <a:lnTo>
                    <a:pt x="9355" y="5312"/>
                  </a:lnTo>
                  <a:lnTo>
                    <a:pt x="9932" y="5575"/>
                  </a:lnTo>
                  <a:lnTo>
                    <a:pt x="10644" y="6240"/>
                  </a:lnTo>
                  <a:lnTo>
                    <a:pt x="11141" y="6846"/>
                  </a:lnTo>
                  <a:lnTo>
                    <a:pt x="12060" y="7539"/>
                  </a:lnTo>
                  <a:lnTo>
                    <a:pt x="12619" y="8736"/>
                  </a:lnTo>
                  <a:lnTo>
                    <a:pt x="13095" y="10006"/>
                  </a:lnTo>
                  <a:lnTo>
                    <a:pt x="13435" y="11054"/>
                  </a:lnTo>
                  <a:lnTo>
                    <a:pt x="14056" y="11586"/>
                  </a:lnTo>
                  <a:lnTo>
                    <a:pt x="14914" y="12148"/>
                  </a:lnTo>
                  <a:lnTo>
                    <a:pt x="14833" y="12869"/>
                  </a:lnTo>
                  <a:lnTo>
                    <a:pt x="14379" y="13177"/>
                  </a:lnTo>
                  <a:lnTo>
                    <a:pt x="13740" y="13602"/>
                  </a:lnTo>
                  <a:lnTo>
                    <a:pt x="12986" y="13647"/>
                  </a:lnTo>
                  <a:lnTo>
                    <a:pt x="12638" y="13264"/>
                  </a:lnTo>
                  <a:lnTo>
                    <a:pt x="11587" y="13042"/>
                  </a:lnTo>
                  <a:lnTo>
                    <a:pt x="10513" y="13484"/>
                  </a:lnTo>
                  <a:lnTo>
                    <a:pt x="9841" y="14502"/>
                  </a:lnTo>
                  <a:lnTo>
                    <a:pt x="9564" y="15162"/>
                  </a:lnTo>
                  <a:lnTo>
                    <a:pt x="9078" y="15545"/>
                  </a:lnTo>
                  <a:lnTo>
                    <a:pt x="7809" y="15678"/>
                  </a:lnTo>
                  <a:lnTo>
                    <a:pt x="6983" y="15367"/>
                  </a:lnTo>
                  <a:lnTo>
                    <a:pt x="6084" y="15147"/>
                  </a:lnTo>
                  <a:lnTo>
                    <a:pt x="5096" y="15369"/>
                  </a:lnTo>
                  <a:lnTo>
                    <a:pt x="4413" y="16019"/>
                  </a:lnTo>
                  <a:lnTo>
                    <a:pt x="5045" y="16668"/>
                  </a:lnTo>
                  <a:lnTo>
                    <a:pt x="6285" y="16934"/>
                  </a:lnTo>
                  <a:lnTo>
                    <a:pt x="7287" y="16420"/>
                  </a:lnTo>
                  <a:lnTo>
                    <a:pt x="8059" y="16243"/>
                  </a:lnTo>
                  <a:lnTo>
                    <a:pt x="9091" y="16300"/>
                  </a:lnTo>
                  <a:lnTo>
                    <a:pt x="9462" y="16921"/>
                  </a:lnTo>
                  <a:lnTo>
                    <a:pt x="9564" y="17355"/>
                  </a:lnTo>
                  <a:lnTo>
                    <a:pt x="9891" y="18150"/>
                  </a:lnTo>
                  <a:lnTo>
                    <a:pt x="10014" y="18797"/>
                  </a:lnTo>
                  <a:lnTo>
                    <a:pt x="10439" y="19327"/>
                  </a:lnTo>
                  <a:lnTo>
                    <a:pt x="10902" y="19443"/>
                  </a:lnTo>
                  <a:lnTo>
                    <a:pt x="12019" y="20417"/>
                  </a:lnTo>
                  <a:lnTo>
                    <a:pt x="12722" y="21245"/>
                  </a:lnTo>
                  <a:lnTo>
                    <a:pt x="14241" y="21600"/>
                  </a:lnTo>
                  <a:lnTo>
                    <a:pt x="14643" y="21336"/>
                  </a:lnTo>
                  <a:lnTo>
                    <a:pt x="15294" y="20804"/>
                  </a:lnTo>
                  <a:cubicBezTo>
                    <a:pt x="15170" y="20619"/>
                    <a:pt x="15023" y="20469"/>
                    <a:pt x="14861" y="20360"/>
                  </a:cubicBezTo>
                  <a:cubicBezTo>
                    <a:pt x="14623" y="20200"/>
                    <a:pt x="14358" y="20132"/>
                    <a:pt x="14128" y="19948"/>
                  </a:cubicBezTo>
                  <a:cubicBezTo>
                    <a:pt x="13879" y="19749"/>
                    <a:pt x="13688" y="19429"/>
                    <a:pt x="13590" y="19046"/>
                  </a:cubicBezTo>
                  <a:lnTo>
                    <a:pt x="13158" y="18532"/>
                  </a:lnTo>
                  <a:lnTo>
                    <a:pt x="13427" y="18017"/>
                  </a:lnTo>
                  <a:lnTo>
                    <a:pt x="14110" y="18105"/>
                  </a:lnTo>
                  <a:lnTo>
                    <a:pt x="14793" y="18460"/>
                  </a:lnTo>
                  <a:lnTo>
                    <a:pt x="15377" y="18697"/>
                  </a:lnTo>
                  <a:lnTo>
                    <a:pt x="15778" y="19005"/>
                  </a:lnTo>
                  <a:lnTo>
                    <a:pt x="16295" y="19094"/>
                  </a:lnTo>
                  <a:lnTo>
                    <a:pt x="16532" y="18785"/>
                  </a:lnTo>
                  <a:lnTo>
                    <a:pt x="16863" y="17974"/>
                  </a:lnTo>
                  <a:lnTo>
                    <a:pt x="16832" y="16720"/>
                  </a:lnTo>
                  <a:lnTo>
                    <a:pt x="16410" y="15436"/>
                  </a:lnTo>
                  <a:lnTo>
                    <a:pt x="16038" y="14519"/>
                  </a:lnTo>
                  <a:lnTo>
                    <a:pt x="16348" y="13987"/>
                  </a:lnTo>
                  <a:lnTo>
                    <a:pt x="17092" y="13263"/>
                  </a:lnTo>
                  <a:lnTo>
                    <a:pt x="17959" y="13751"/>
                  </a:lnTo>
                  <a:cubicBezTo>
                    <a:pt x="18224" y="13919"/>
                    <a:pt x="18489" y="14087"/>
                    <a:pt x="18755" y="14253"/>
                  </a:cubicBezTo>
                  <a:cubicBezTo>
                    <a:pt x="19010" y="14412"/>
                    <a:pt x="19265" y="14570"/>
                    <a:pt x="19521" y="14726"/>
                  </a:cubicBezTo>
                  <a:lnTo>
                    <a:pt x="20059" y="14800"/>
                  </a:lnTo>
                  <a:cubicBezTo>
                    <a:pt x="20261" y="14738"/>
                    <a:pt x="20456" y="14633"/>
                    <a:pt x="20638" y="14490"/>
                  </a:cubicBezTo>
                  <a:cubicBezTo>
                    <a:pt x="21053" y="14162"/>
                    <a:pt x="21380" y="13647"/>
                    <a:pt x="21569" y="13026"/>
                  </a:cubicBezTo>
                  <a:lnTo>
                    <a:pt x="21600" y="12364"/>
                  </a:lnTo>
                  <a:lnTo>
                    <a:pt x="20876" y="11537"/>
                  </a:lnTo>
                  <a:lnTo>
                    <a:pt x="20172" y="11271"/>
                  </a:lnTo>
                  <a:cubicBezTo>
                    <a:pt x="19977" y="10989"/>
                    <a:pt x="19782" y="10709"/>
                    <a:pt x="19585" y="10430"/>
                  </a:cubicBezTo>
                  <a:cubicBezTo>
                    <a:pt x="19314" y="10044"/>
                    <a:pt x="19041" y="9659"/>
                    <a:pt x="18768" y="9277"/>
                  </a:cubicBezTo>
                  <a:lnTo>
                    <a:pt x="18552" y="8352"/>
                  </a:lnTo>
                  <a:lnTo>
                    <a:pt x="18707" y="7850"/>
                  </a:lnTo>
                  <a:lnTo>
                    <a:pt x="18707" y="7053"/>
                  </a:lnTo>
                  <a:lnTo>
                    <a:pt x="18460" y="6506"/>
                  </a:lnTo>
                  <a:lnTo>
                    <a:pt x="17665" y="6018"/>
                  </a:lnTo>
                  <a:lnTo>
                    <a:pt x="16139" y="5357"/>
                  </a:lnTo>
                  <a:lnTo>
                    <a:pt x="15519" y="4734"/>
                  </a:lnTo>
                  <a:lnTo>
                    <a:pt x="14962" y="3542"/>
                  </a:lnTo>
                  <a:lnTo>
                    <a:pt x="14662" y="2965"/>
                  </a:lnTo>
                  <a:lnTo>
                    <a:pt x="14176" y="2226"/>
                  </a:lnTo>
                  <a:lnTo>
                    <a:pt x="13369" y="2581"/>
                  </a:lnTo>
                  <a:lnTo>
                    <a:pt x="12408" y="3126"/>
                  </a:lnTo>
                  <a:lnTo>
                    <a:pt x="11913" y="2771"/>
                  </a:lnTo>
                  <a:cubicBezTo>
                    <a:pt x="11698" y="2567"/>
                    <a:pt x="11484" y="2360"/>
                    <a:pt x="11271" y="2150"/>
                  </a:cubicBezTo>
                  <a:cubicBezTo>
                    <a:pt x="11036" y="1918"/>
                    <a:pt x="10801" y="1682"/>
                    <a:pt x="10569" y="1443"/>
                  </a:cubicBezTo>
                  <a:lnTo>
                    <a:pt x="9607" y="777"/>
                  </a:lnTo>
                  <a:lnTo>
                    <a:pt x="9009" y="497"/>
                  </a:lnTo>
                  <a:lnTo>
                    <a:pt x="8021" y="593"/>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090" name="Shape 1495"/>
            <p:cNvSpPr/>
            <p:nvPr/>
          </p:nvSpPr>
          <p:spPr>
            <a:xfrm>
              <a:off x="3421987" y="756496"/>
              <a:ext cx="200177" cy="94223"/>
            </a:xfrm>
            <a:custGeom>
              <a:avLst/>
              <a:gdLst/>
              <a:ahLst/>
              <a:cxnLst>
                <a:cxn ang="0">
                  <a:pos x="wd2" y="hd2"/>
                </a:cxn>
                <a:cxn ang="5400000">
                  <a:pos x="wd2" y="hd2"/>
                </a:cxn>
                <a:cxn ang="10800000">
                  <a:pos x="wd2" y="hd2"/>
                </a:cxn>
                <a:cxn ang="16200000">
                  <a:pos x="wd2" y="hd2"/>
                </a:cxn>
              </a:cxnLst>
              <a:rect l="0" t="0" r="r" b="b"/>
              <a:pathLst>
                <a:path w="21486" h="21600" extrusionOk="0">
                  <a:moveTo>
                    <a:pt x="14288" y="2825"/>
                  </a:moveTo>
                  <a:lnTo>
                    <a:pt x="10337" y="0"/>
                  </a:lnTo>
                  <a:lnTo>
                    <a:pt x="6944" y="635"/>
                  </a:lnTo>
                  <a:lnTo>
                    <a:pt x="4261" y="5531"/>
                  </a:lnTo>
                  <a:lnTo>
                    <a:pt x="923" y="10880"/>
                  </a:lnTo>
                  <a:lnTo>
                    <a:pt x="0" y="13544"/>
                  </a:lnTo>
                  <a:lnTo>
                    <a:pt x="505" y="17480"/>
                  </a:lnTo>
                  <a:lnTo>
                    <a:pt x="3926" y="18763"/>
                  </a:lnTo>
                  <a:lnTo>
                    <a:pt x="6234" y="16694"/>
                  </a:lnTo>
                  <a:lnTo>
                    <a:pt x="9366" y="14882"/>
                  </a:lnTo>
                  <a:cubicBezTo>
                    <a:pt x="10482" y="14254"/>
                    <a:pt x="11657" y="14254"/>
                    <a:pt x="12773" y="14882"/>
                  </a:cubicBezTo>
                  <a:cubicBezTo>
                    <a:pt x="14008" y="15576"/>
                    <a:pt x="15124" y="17010"/>
                    <a:pt x="15986" y="19012"/>
                  </a:cubicBezTo>
                  <a:lnTo>
                    <a:pt x="19647" y="21600"/>
                  </a:lnTo>
                  <a:cubicBezTo>
                    <a:pt x="20643" y="20974"/>
                    <a:pt x="21364" y="19135"/>
                    <a:pt x="21472" y="16942"/>
                  </a:cubicBezTo>
                  <a:cubicBezTo>
                    <a:pt x="21600" y="14339"/>
                    <a:pt x="20855" y="11900"/>
                    <a:pt x="19682" y="11085"/>
                  </a:cubicBezTo>
                  <a:lnTo>
                    <a:pt x="16154" y="7063"/>
                  </a:lnTo>
                  <a:lnTo>
                    <a:pt x="14288" y="2825"/>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091" name="Shape 1496"/>
            <p:cNvSpPr/>
            <p:nvPr/>
          </p:nvSpPr>
          <p:spPr>
            <a:xfrm>
              <a:off x="4063151" y="1468558"/>
              <a:ext cx="285471" cy="227022"/>
            </a:xfrm>
            <a:custGeom>
              <a:avLst/>
              <a:gdLst/>
              <a:ahLst/>
              <a:cxnLst>
                <a:cxn ang="0">
                  <a:pos x="wd2" y="hd2"/>
                </a:cxn>
                <a:cxn ang="5400000">
                  <a:pos x="wd2" y="hd2"/>
                </a:cxn>
                <a:cxn ang="10800000">
                  <a:pos x="wd2" y="hd2"/>
                </a:cxn>
                <a:cxn ang="16200000">
                  <a:pos x="wd2" y="hd2"/>
                </a:cxn>
              </a:cxnLst>
              <a:rect l="0" t="0" r="r" b="b"/>
              <a:pathLst>
                <a:path w="21600" h="21600" extrusionOk="0">
                  <a:moveTo>
                    <a:pt x="13617" y="713"/>
                  </a:moveTo>
                  <a:lnTo>
                    <a:pt x="12158" y="1430"/>
                  </a:lnTo>
                  <a:lnTo>
                    <a:pt x="10460" y="3510"/>
                  </a:lnTo>
                  <a:lnTo>
                    <a:pt x="9735" y="5219"/>
                  </a:lnTo>
                  <a:lnTo>
                    <a:pt x="8711" y="7368"/>
                  </a:lnTo>
                  <a:lnTo>
                    <a:pt x="6506" y="9587"/>
                  </a:lnTo>
                  <a:lnTo>
                    <a:pt x="4116" y="10124"/>
                  </a:lnTo>
                  <a:lnTo>
                    <a:pt x="3238" y="12590"/>
                  </a:lnTo>
                  <a:lnTo>
                    <a:pt x="2264" y="14703"/>
                  </a:lnTo>
                  <a:lnTo>
                    <a:pt x="112" y="15347"/>
                  </a:lnTo>
                  <a:lnTo>
                    <a:pt x="0" y="16883"/>
                  </a:lnTo>
                  <a:lnTo>
                    <a:pt x="2956" y="16668"/>
                  </a:lnTo>
                  <a:lnTo>
                    <a:pt x="4669" y="16668"/>
                  </a:lnTo>
                  <a:lnTo>
                    <a:pt x="6963" y="17384"/>
                  </a:lnTo>
                  <a:lnTo>
                    <a:pt x="8339" y="17778"/>
                  </a:lnTo>
                  <a:lnTo>
                    <a:pt x="7794" y="19707"/>
                  </a:lnTo>
                  <a:lnTo>
                    <a:pt x="8250" y="21600"/>
                  </a:lnTo>
                  <a:lnTo>
                    <a:pt x="9877" y="20459"/>
                  </a:lnTo>
                  <a:lnTo>
                    <a:pt x="9307" y="17997"/>
                  </a:lnTo>
                  <a:lnTo>
                    <a:pt x="11744" y="17389"/>
                  </a:lnTo>
                  <a:lnTo>
                    <a:pt x="13751" y="17389"/>
                  </a:lnTo>
                  <a:lnTo>
                    <a:pt x="15873" y="16529"/>
                  </a:lnTo>
                  <a:lnTo>
                    <a:pt x="18822" y="16207"/>
                  </a:lnTo>
                  <a:lnTo>
                    <a:pt x="20342" y="15240"/>
                  </a:lnTo>
                  <a:lnTo>
                    <a:pt x="21600" y="14632"/>
                  </a:lnTo>
                  <a:lnTo>
                    <a:pt x="18847" y="11235"/>
                  </a:lnTo>
                  <a:lnTo>
                    <a:pt x="17711" y="9945"/>
                  </a:lnTo>
                  <a:lnTo>
                    <a:pt x="15740" y="9095"/>
                  </a:lnTo>
                  <a:lnTo>
                    <a:pt x="13625" y="8379"/>
                  </a:lnTo>
                  <a:lnTo>
                    <a:pt x="12948" y="7206"/>
                  </a:lnTo>
                  <a:cubicBezTo>
                    <a:pt x="12674" y="6625"/>
                    <a:pt x="12582" y="5938"/>
                    <a:pt x="12690" y="5277"/>
                  </a:cubicBezTo>
                  <a:cubicBezTo>
                    <a:pt x="12841" y="4349"/>
                    <a:pt x="13359" y="3580"/>
                    <a:pt x="14066" y="3237"/>
                  </a:cubicBezTo>
                  <a:cubicBezTo>
                    <a:pt x="14497" y="2942"/>
                    <a:pt x="14876" y="2541"/>
                    <a:pt x="15181" y="2059"/>
                  </a:cubicBezTo>
                  <a:cubicBezTo>
                    <a:pt x="15444" y="1642"/>
                    <a:pt x="15646" y="1171"/>
                    <a:pt x="15779" y="667"/>
                  </a:cubicBezTo>
                  <a:lnTo>
                    <a:pt x="15098" y="0"/>
                  </a:lnTo>
                  <a:lnTo>
                    <a:pt x="13617" y="713"/>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092" name="Shape 1497"/>
            <p:cNvSpPr/>
            <p:nvPr/>
          </p:nvSpPr>
          <p:spPr>
            <a:xfrm>
              <a:off x="3534862" y="2418303"/>
              <a:ext cx="64251" cy="46977"/>
            </a:xfrm>
            <a:custGeom>
              <a:avLst/>
              <a:gdLst/>
              <a:ahLst/>
              <a:cxnLst>
                <a:cxn ang="0">
                  <a:pos x="wd2" y="hd2"/>
                </a:cxn>
                <a:cxn ang="5400000">
                  <a:pos x="wd2" y="hd2"/>
                </a:cxn>
                <a:cxn ang="10800000">
                  <a:pos x="wd2" y="hd2"/>
                </a:cxn>
                <a:cxn ang="16200000">
                  <a:pos x="wd2" y="hd2"/>
                </a:cxn>
              </a:cxnLst>
              <a:rect l="0" t="0" r="r" b="b"/>
              <a:pathLst>
                <a:path w="21600" h="21600" extrusionOk="0">
                  <a:moveTo>
                    <a:pt x="9449" y="0"/>
                  </a:moveTo>
                  <a:lnTo>
                    <a:pt x="4511" y="2596"/>
                  </a:lnTo>
                  <a:lnTo>
                    <a:pt x="0" y="15912"/>
                  </a:lnTo>
                  <a:lnTo>
                    <a:pt x="12679" y="21600"/>
                  </a:lnTo>
                  <a:lnTo>
                    <a:pt x="21600" y="12688"/>
                  </a:lnTo>
                  <a:lnTo>
                    <a:pt x="9449"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093" name="Shape 1498"/>
            <p:cNvSpPr/>
            <p:nvPr/>
          </p:nvSpPr>
          <p:spPr>
            <a:xfrm>
              <a:off x="2459088" y="2968054"/>
              <a:ext cx="500734" cy="179100"/>
            </a:xfrm>
            <a:custGeom>
              <a:avLst/>
              <a:gdLst/>
              <a:ahLst/>
              <a:cxnLst>
                <a:cxn ang="0">
                  <a:pos x="wd2" y="hd2"/>
                </a:cxn>
                <a:cxn ang="5400000">
                  <a:pos x="wd2" y="hd2"/>
                </a:cxn>
                <a:cxn ang="10800000">
                  <a:pos x="wd2" y="hd2"/>
                </a:cxn>
                <a:cxn ang="16200000">
                  <a:pos x="wd2" y="hd2"/>
                </a:cxn>
              </a:cxnLst>
              <a:rect l="0" t="0" r="r" b="b"/>
              <a:pathLst>
                <a:path w="21600" h="21424" extrusionOk="0">
                  <a:moveTo>
                    <a:pt x="6693" y="0"/>
                  </a:moveTo>
                  <a:lnTo>
                    <a:pt x="3994" y="298"/>
                  </a:lnTo>
                  <a:lnTo>
                    <a:pt x="1905" y="1849"/>
                  </a:lnTo>
                  <a:lnTo>
                    <a:pt x="0" y="4685"/>
                  </a:lnTo>
                  <a:lnTo>
                    <a:pt x="3" y="8050"/>
                  </a:lnTo>
                  <a:lnTo>
                    <a:pt x="2136" y="6609"/>
                  </a:lnTo>
                  <a:lnTo>
                    <a:pt x="5761" y="4730"/>
                  </a:lnTo>
                  <a:lnTo>
                    <a:pt x="7958" y="6075"/>
                  </a:lnTo>
                  <a:lnTo>
                    <a:pt x="10066" y="8095"/>
                  </a:lnTo>
                  <a:lnTo>
                    <a:pt x="12698" y="10886"/>
                  </a:lnTo>
                  <a:lnTo>
                    <a:pt x="13431" y="13491"/>
                  </a:lnTo>
                  <a:lnTo>
                    <a:pt x="13576" y="16728"/>
                  </a:lnTo>
                  <a:lnTo>
                    <a:pt x="13202" y="18838"/>
                  </a:lnTo>
                  <a:lnTo>
                    <a:pt x="14379" y="19732"/>
                  </a:lnTo>
                  <a:lnTo>
                    <a:pt x="15587" y="19372"/>
                  </a:lnTo>
                  <a:lnTo>
                    <a:pt x="17041" y="19372"/>
                  </a:lnTo>
                  <a:lnTo>
                    <a:pt x="17973" y="20722"/>
                  </a:lnTo>
                  <a:cubicBezTo>
                    <a:pt x="18362" y="21404"/>
                    <a:pt x="18837" y="21600"/>
                    <a:pt x="19281" y="21263"/>
                  </a:cubicBezTo>
                  <a:cubicBezTo>
                    <a:pt x="19538" y="21068"/>
                    <a:pt x="19773" y="20698"/>
                    <a:pt x="19965" y="20188"/>
                  </a:cubicBezTo>
                  <a:lnTo>
                    <a:pt x="20995" y="19018"/>
                  </a:lnTo>
                  <a:lnTo>
                    <a:pt x="21584" y="18883"/>
                  </a:lnTo>
                  <a:lnTo>
                    <a:pt x="21600" y="16502"/>
                  </a:lnTo>
                  <a:lnTo>
                    <a:pt x="20145" y="14116"/>
                  </a:lnTo>
                  <a:cubicBezTo>
                    <a:pt x="19497" y="13439"/>
                    <a:pt x="18849" y="12764"/>
                    <a:pt x="18200" y="12091"/>
                  </a:cubicBezTo>
                  <a:cubicBezTo>
                    <a:pt x="17606" y="11474"/>
                    <a:pt x="17013" y="10859"/>
                    <a:pt x="16418" y="10245"/>
                  </a:cubicBezTo>
                  <a:lnTo>
                    <a:pt x="14034" y="5974"/>
                  </a:lnTo>
                  <a:lnTo>
                    <a:pt x="11880" y="2378"/>
                  </a:lnTo>
                  <a:lnTo>
                    <a:pt x="9839" y="1348"/>
                  </a:lnTo>
                  <a:lnTo>
                    <a:pt x="8476" y="678"/>
                  </a:lnTo>
                  <a:lnTo>
                    <a:pt x="6693"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094" name="Shape 1499"/>
            <p:cNvSpPr/>
            <p:nvPr/>
          </p:nvSpPr>
          <p:spPr>
            <a:xfrm>
              <a:off x="2895417" y="3149350"/>
              <a:ext cx="331512" cy="103692"/>
            </a:xfrm>
            <a:custGeom>
              <a:avLst/>
              <a:gdLst/>
              <a:ahLst/>
              <a:cxnLst>
                <a:cxn ang="0">
                  <a:pos x="wd2" y="hd2"/>
                </a:cxn>
                <a:cxn ang="5400000">
                  <a:pos x="wd2" y="hd2"/>
                </a:cxn>
                <a:cxn ang="10800000">
                  <a:pos x="wd2" y="hd2"/>
                </a:cxn>
                <a:cxn ang="16200000">
                  <a:pos x="wd2" y="hd2"/>
                </a:cxn>
              </a:cxnLst>
              <a:rect l="0" t="0" r="r" b="b"/>
              <a:pathLst>
                <a:path w="21600" h="21321" extrusionOk="0">
                  <a:moveTo>
                    <a:pt x="8080" y="2346"/>
                  </a:moveTo>
                  <a:lnTo>
                    <a:pt x="7608" y="5248"/>
                  </a:lnTo>
                  <a:lnTo>
                    <a:pt x="9192" y="9941"/>
                  </a:lnTo>
                  <a:lnTo>
                    <a:pt x="8133" y="13268"/>
                  </a:lnTo>
                  <a:lnTo>
                    <a:pt x="6167" y="13491"/>
                  </a:lnTo>
                  <a:cubicBezTo>
                    <a:pt x="5337" y="12924"/>
                    <a:pt x="4494" y="12536"/>
                    <a:pt x="3646" y="12331"/>
                  </a:cubicBezTo>
                  <a:cubicBezTo>
                    <a:pt x="2705" y="12103"/>
                    <a:pt x="1759" y="12099"/>
                    <a:pt x="817" y="12321"/>
                  </a:cubicBezTo>
                  <a:lnTo>
                    <a:pt x="0" y="15310"/>
                  </a:lnTo>
                  <a:lnTo>
                    <a:pt x="1925" y="18019"/>
                  </a:lnTo>
                  <a:lnTo>
                    <a:pt x="4070" y="18251"/>
                  </a:lnTo>
                  <a:lnTo>
                    <a:pt x="5845" y="19877"/>
                  </a:lnTo>
                  <a:lnTo>
                    <a:pt x="7598" y="18329"/>
                  </a:lnTo>
                  <a:lnTo>
                    <a:pt x="9746" y="17400"/>
                  </a:lnTo>
                  <a:cubicBezTo>
                    <a:pt x="10130" y="18713"/>
                    <a:pt x="10602" y="19744"/>
                    <a:pt x="11128" y="20417"/>
                  </a:cubicBezTo>
                  <a:cubicBezTo>
                    <a:pt x="11927" y="21440"/>
                    <a:pt x="12812" y="21600"/>
                    <a:pt x="13644" y="20872"/>
                  </a:cubicBezTo>
                  <a:cubicBezTo>
                    <a:pt x="14104" y="19420"/>
                    <a:pt x="14627" y="18174"/>
                    <a:pt x="15196" y="17168"/>
                  </a:cubicBezTo>
                  <a:cubicBezTo>
                    <a:pt x="15866" y="15984"/>
                    <a:pt x="16591" y="15148"/>
                    <a:pt x="17341" y="14614"/>
                  </a:cubicBezTo>
                  <a:cubicBezTo>
                    <a:pt x="18005" y="14141"/>
                    <a:pt x="18684" y="13907"/>
                    <a:pt x="19365" y="13918"/>
                  </a:cubicBezTo>
                  <a:lnTo>
                    <a:pt x="20717" y="13841"/>
                  </a:lnTo>
                  <a:lnTo>
                    <a:pt x="21600" y="12215"/>
                  </a:lnTo>
                  <a:lnTo>
                    <a:pt x="21378" y="8984"/>
                  </a:lnTo>
                  <a:lnTo>
                    <a:pt x="19406" y="7282"/>
                  </a:lnTo>
                  <a:lnTo>
                    <a:pt x="18248" y="4350"/>
                  </a:lnTo>
                  <a:lnTo>
                    <a:pt x="15434" y="1333"/>
                  </a:lnTo>
                  <a:lnTo>
                    <a:pt x="12671" y="459"/>
                  </a:lnTo>
                  <a:lnTo>
                    <a:pt x="10801" y="0"/>
                  </a:lnTo>
                  <a:lnTo>
                    <a:pt x="9496" y="697"/>
                  </a:lnTo>
                  <a:lnTo>
                    <a:pt x="8080" y="2346"/>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095" name="Shape 1500"/>
            <p:cNvSpPr/>
            <p:nvPr/>
          </p:nvSpPr>
          <p:spPr>
            <a:xfrm>
              <a:off x="2717185" y="3210670"/>
              <a:ext cx="108483" cy="45652"/>
            </a:xfrm>
            <a:custGeom>
              <a:avLst/>
              <a:gdLst/>
              <a:ahLst/>
              <a:cxnLst>
                <a:cxn ang="0">
                  <a:pos x="wd2" y="hd2"/>
                </a:cxn>
                <a:cxn ang="5400000">
                  <a:pos x="wd2" y="hd2"/>
                </a:cxn>
                <a:cxn ang="10800000">
                  <a:pos x="wd2" y="hd2"/>
                </a:cxn>
                <a:cxn ang="16200000">
                  <a:pos x="wd2" y="hd2"/>
                </a:cxn>
              </a:cxnLst>
              <a:rect l="0" t="0" r="r" b="b"/>
              <a:pathLst>
                <a:path w="21600" h="21600" extrusionOk="0">
                  <a:moveTo>
                    <a:pt x="9960" y="778"/>
                  </a:moveTo>
                  <a:lnTo>
                    <a:pt x="5952" y="0"/>
                  </a:lnTo>
                  <a:lnTo>
                    <a:pt x="0" y="4529"/>
                  </a:lnTo>
                  <a:lnTo>
                    <a:pt x="4023" y="14144"/>
                  </a:lnTo>
                  <a:lnTo>
                    <a:pt x="9924" y="18396"/>
                  </a:lnTo>
                  <a:lnTo>
                    <a:pt x="16715" y="21600"/>
                  </a:lnTo>
                  <a:lnTo>
                    <a:pt x="21157" y="18240"/>
                  </a:lnTo>
                  <a:lnTo>
                    <a:pt x="21600" y="11139"/>
                  </a:lnTo>
                  <a:lnTo>
                    <a:pt x="17129" y="5862"/>
                  </a:lnTo>
                  <a:lnTo>
                    <a:pt x="14054" y="2835"/>
                  </a:lnTo>
                  <a:lnTo>
                    <a:pt x="9960" y="778"/>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096" name="Shape 1501"/>
            <p:cNvSpPr/>
            <p:nvPr/>
          </p:nvSpPr>
          <p:spPr>
            <a:xfrm>
              <a:off x="3277518" y="3209067"/>
              <a:ext cx="83591" cy="43960"/>
            </a:xfrm>
            <a:custGeom>
              <a:avLst/>
              <a:gdLst/>
              <a:ahLst/>
              <a:cxnLst>
                <a:cxn ang="0">
                  <a:pos x="wd2" y="hd2"/>
                </a:cxn>
                <a:cxn ang="5400000">
                  <a:pos x="wd2" y="hd2"/>
                </a:cxn>
                <a:cxn ang="10800000">
                  <a:pos x="wd2" y="hd2"/>
                </a:cxn>
                <a:cxn ang="16200000">
                  <a:pos x="wd2" y="hd2"/>
                </a:cxn>
              </a:cxnLst>
              <a:rect l="0" t="0" r="r" b="b"/>
              <a:pathLst>
                <a:path w="21600" h="21600" extrusionOk="0">
                  <a:moveTo>
                    <a:pt x="12717" y="0"/>
                  </a:moveTo>
                  <a:lnTo>
                    <a:pt x="6904" y="785"/>
                  </a:lnTo>
                  <a:lnTo>
                    <a:pt x="2619" y="2158"/>
                  </a:lnTo>
                  <a:lnTo>
                    <a:pt x="0" y="9325"/>
                  </a:lnTo>
                  <a:lnTo>
                    <a:pt x="1145" y="14597"/>
                  </a:lnTo>
                  <a:cubicBezTo>
                    <a:pt x="2957" y="16107"/>
                    <a:pt x="4818" y="17397"/>
                    <a:pt x="6717" y="18458"/>
                  </a:cubicBezTo>
                  <a:cubicBezTo>
                    <a:pt x="9466" y="19994"/>
                    <a:pt x="12285" y="21046"/>
                    <a:pt x="15138" y="21600"/>
                  </a:cubicBezTo>
                  <a:lnTo>
                    <a:pt x="21600" y="11985"/>
                  </a:lnTo>
                  <a:lnTo>
                    <a:pt x="18686" y="4286"/>
                  </a:lnTo>
                  <a:lnTo>
                    <a:pt x="12717"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097" name="Shape 1502"/>
            <p:cNvSpPr/>
            <p:nvPr/>
          </p:nvSpPr>
          <p:spPr>
            <a:xfrm>
              <a:off x="3022509" y="2975191"/>
              <a:ext cx="72542" cy="44153"/>
            </a:xfrm>
            <a:custGeom>
              <a:avLst/>
              <a:gdLst/>
              <a:ahLst/>
              <a:cxnLst>
                <a:cxn ang="0">
                  <a:pos x="wd2" y="hd2"/>
                </a:cxn>
                <a:cxn ang="5400000">
                  <a:pos x="wd2" y="hd2"/>
                </a:cxn>
                <a:cxn ang="10800000">
                  <a:pos x="wd2" y="hd2"/>
                </a:cxn>
                <a:cxn ang="16200000">
                  <a:pos x="wd2" y="hd2"/>
                </a:cxn>
              </a:cxnLst>
              <a:rect l="0" t="0" r="r" b="b"/>
              <a:pathLst>
                <a:path w="21600" h="21600" extrusionOk="0">
                  <a:moveTo>
                    <a:pt x="10591" y="2096"/>
                  </a:moveTo>
                  <a:lnTo>
                    <a:pt x="5726" y="2074"/>
                  </a:lnTo>
                  <a:lnTo>
                    <a:pt x="0" y="12257"/>
                  </a:lnTo>
                  <a:lnTo>
                    <a:pt x="3941" y="21600"/>
                  </a:lnTo>
                  <a:lnTo>
                    <a:pt x="9231" y="16101"/>
                  </a:lnTo>
                  <a:lnTo>
                    <a:pt x="15549" y="13362"/>
                  </a:lnTo>
                  <a:lnTo>
                    <a:pt x="21600" y="7815"/>
                  </a:lnTo>
                  <a:lnTo>
                    <a:pt x="20020" y="727"/>
                  </a:lnTo>
                  <a:lnTo>
                    <a:pt x="15874" y="0"/>
                  </a:lnTo>
                  <a:lnTo>
                    <a:pt x="10591" y="2096"/>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098" name="Shape 1503"/>
            <p:cNvSpPr/>
            <p:nvPr/>
          </p:nvSpPr>
          <p:spPr>
            <a:xfrm>
              <a:off x="2933521" y="3019505"/>
              <a:ext cx="59585" cy="28610"/>
            </a:xfrm>
            <a:custGeom>
              <a:avLst/>
              <a:gdLst/>
              <a:ahLst/>
              <a:cxnLst>
                <a:cxn ang="0">
                  <a:pos x="wd2" y="hd2"/>
                </a:cxn>
                <a:cxn ang="5400000">
                  <a:pos x="wd2" y="hd2"/>
                </a:cxn>
                <a:cxn ang="10800000">
                  <a:pos x="wd2" y="hd2"/>
                </a:cxn>
                <a:cxn ang="16200000">
                  <a:pos x="wd2" y="hd2"/>
                </a:cxn>
              </a:cxnLst>
              <a:rect l="0" t="0" r="r" b="b"/>
              <a:pathLst>
                <a:path w="21600" h="21600" extrusionOk="0">
                  <a:moveTo>
                    <a:pt x="13268" y="0"/>
                  </a:moveTo>
                  <a:lnTo>
                    <a:pt x="6280" y="4263"/>
                  </a:lnTo>
                  <a:lnTo>
                    <a:pt x="0" y="14496"/>
                  </a:lnTo>
                  <a:lnTo>
                    <a:pt x="4170" y="17941"/>
                  </a:lnTo>
                  <a:lnTo>
                    <a:pt x="13786" y="19078"/>
                  </a:lnTo>
                  <a:lnTo>
                    <a:pt x="21583" y="21600"/>
                  </a:lnTo>
                  <a:lnTo>
                    <a:pt x="21600" y="6005"/>
                  </a:lnTo>
                  <a:lnTo>
                    <a:pt x="13268"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099" name="Shape 1504"/>
            <p:cNvSpPr/>
            <p:nvPr/>
          </p:nvSpPr>
          <p:spPr>
            <a:xfrm>
              <a:off x="2777313" y="2822274"/>
              <a:ext cx="42223" cy="78500"/>
            </a:xfrm>
            <a:custGeom>
              <a:avLst/>
              <a:gdLst/>
              <a:ahLst/>
              <a:cxnLst>
                <a:cxn ang="0">
                  <a:pos x="wd2" y="hd2"/>
                </a:cxn>
                <a:cxn ang="5400000">
                  <a:pos x="wd2" y="hd2"/>
                </a:cxn>
                <a:cxn ang="10800000">
                  <a:pos x="wd2" y="hd2"/>
                </a:cxn>
                <a:cxn ang="16200000">
                  <a:pos x="wd2" y="hd2"/>
                </a:cxn>
              </a:cxnLst>
              <a:rect l="0" t="0" r="r" b="b"/>
              <a:pathLst>
                <a:path w="21600" h="21600" extrusionOk="0">
                  <a:moveTo>
                    <a:pt x="6366" y="0"/>
                  </a:moveTo>
                  <a:lnTo>
                    <a:pt x="15" y="2162"/>
                  </a:lnTo>
                  <a:lnTo>
                    <a:pt x="9987" y="9811"/>
                  </a:lnTo>
                  <a:lnTo>
                    <a:pt x="0" y="12733"/>
                  </a:lnTo>
                  <a:lnTo>
                    <a:pt x="12126" y="20150"/>
                  </a:lnTo>
                  <a:lnTo>
                    <a:pt x="19276" y="21600"/>
                  </a:lnTo>
                  <a:lnTo>
                    <a:pt x="21600" y="16009"/>
                  </a:lnTo>
                  <a:lnTo>
                    <a:pt x="14089" y="12940"/>
                  </a:lnTo>
                  <a:lnTo>
                    <a:pt x="16973" y="9329"/>
                  </a:lnTo>
                  <a:lnTo>
                    <a:pt x="16973" y="1873"/>
                  </a:lnTo>
                  <a:lnTo>
                    <a:pt x="6366"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00" name="Shape 1505"/>
            <p:cNvSpPr/>
            <p:nvPr/>
          </p:nvSpPr>
          <p:spPr>
            <a:xfrm>
              <a:off x="2780795" y="2749129"/>
              <a:ext cx="50455" cy="51309"/>
            </a:xfrm>
            <a:custGeom>
              <a:avLst/>
              <a:gdLst/>
              <a:ahLst/>
              <a:cxnLst>
                <a:cxn ang="0">
                  <a:pos x="wd2" y="hd2"/>
                </a:cxn>
                <a:cxn ang="5400000">
                  <a:pos x="wd2" y="hd2"/>
                </a:cxn>
                <a:cxn ang="10800000">
                  <a:pos x="wd2" y="hd2"/>
                </a:cxn>
                <a:cxn ang="16200000">
                  <a:pos x="wd2" y="hd2"/>
                </a:cxn>
              </a:cxnLst>
              <a:rect l="0" t="0" r="r" b="b"/>
              <a:pathLst>
                <a:path w="21600" h="21600" extrusionOk="0">
                  <a:moveTo>
                    <a:pt x="2939" y="3032"/>
                  </a:moveTo>
                  <a:lnTo>
                    <a:pt x="13971" y="0"/>
                  </a:lnTo>
                  <a:lnTo>
                    <a:pt x="21600" y="3050"/>
                  </a:lnTo>
                  <a:lnTo>
                    <a:pt x="17401" y="7736"/>
                  </a:lnTo>
                  <a:lnTo>
                    <a:pt x="11620" y="11520"/>
                  </a:lnTo>
                  <a:lnTo>
                    <a:pt x="10649" y="17817"/>
                  </a:lnTo>
                  <a:lnTo>
                    <a:pt x="3854" y="21600"/>
                  </a:lnTo>
                  <a:lnTo>
                    <a:pt x="0" y="19243"/>
                  </a:lnTo>
                  <a:lnTo>
                    <a:pt x="2779" y="14669"/>
                  </a:lnTo>
                  <a:lnTo>
                    <a:pt x="6081" y="9182"/>
                  </a:lnTo>
                  <a:lnTo>
                    <a:pt x="2939" y="3032"/>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01" name="Shape 1506"/>
            <p:cNvSpPr/>
            <p:nvPr/>
          </p:nvSpPr>
          <p:spPr>
            <a:xfrm>
              <a:off x="2849122" y="2751481"/>
              <a:ext cx="37597" cy="54094"/>
            </a:xfrm>
            <a:custGeom>
              <a:avLst/>
              <a:gdLst/>
              <a:ahLst/>
              <a:cxnLst>
                <a:cxn ang="0">
                  <a:pos x="wd2" y="hd2"/>
                </a:cxn>
                <a:cxn ang="5400000">
                  <a:pos x="wd2" y="hd2"/>
                </a:cxn>
                <a:cxn ang="10800000">
                  <a:pos x="wd2" y="hd2"/>
                </a:cxn>
                <a:cxn ang="16200000">
                  <a:pos x="wd2" y="hd2"/>
                </a:cxn>
              </a:cxnLst>
              <a:rect l="0" t="0" r="r" b="b"/>
              <a:pathLst>
                <a:path w="21600" h="21600" extrusionOk="0">
                  <a:moveTo>
                    <a:pt x="9070" y="0"/>
                  </a:moveTo>
                  <a:lnTo>
                    <a:pt x="14242" y="3737"/>
                  </a:lnTo>
                  <a:lnTo>
                    <a:pt x="21600" y="9259"/>
                  </a:lnTo>
                  <a:lnTo>
                    <a:pt x="18987" y="16321"/>
                  </a:lnTo>
                  <a:lnTo>
                    <a:pt x="8344" y="21600"/>
                  </a:lnTo>
                  <a:lnTo>
                    <a:pt x="5690" y="16490"/>
                  </a:lnTo>
                  <a:lnTo>
                    <a:pt x="2563" y="11082"/>
                  </a:lnTo>
                  <a:lnTo>
                    <a:pt x="0" y="2684"/>
                  </a:lnTo>
                  <a:lnTo>
                    <a:pt x="9070"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02" name="Shape 1507"/>
            <p:cNvSpPr/>
            <p:nvPr/>
          </p:nvSpPr>
          <p:spPr>
            <a:xfrm>
              <a:off x="2813929" y="2812412"/>
              <a:ext cx="43086" cy="24381"/>
            </a:xfrm>
            <a:custGeom>
              <a:avLst/>
              <a:gdLst/>
              <a:ahLst/>
              <a:cxnLst>
                <a:cxn ang="0">
                  <a:pos x="wd2" y="hd2"/>
                </a:cxn>
                <a:cxn ang="5400000">
                  <a:pos x="wd2" y="hd2"/>
                </a:cxn>
                <a:cxn ang="10800000">
                  <a:pos x="wd2" y="hd2"/>
                </a:cxn>
                <a:cxn ang="16200000">
                  <a:pos x="wd2" y="hd2"/>
                </a:cxn>
              </a:cxnLst>
              <a:rect l="0" t="0" r="r" b="b"/>
              <a:pathLst>
                <a:path w="21600" h="21600" extrusionOk="0">
                  <a:moveTo>
                    <a:pt x="6041" y="0"/>
                  </a:moveTo>
                  <a:lnTo>
                    <a:pt x="13043" y="2762"/>
                  </a:lnTo>
                  <a:lnTo>
                    <a:pt x="21600" y="12283"/>
                  </a:lnTo>
                  <a:lnTo>
                    <a:pt x="16470" y="21600"/>
                  </a:lnTo>
                  <a:lnTo>
                    <a:pt x="5285" y="18232"/>
                  </a:lnTo>
                  <a:lnTo>
                    <a:pt x="0" y="10410"/>
                  </a:lnTo>
                  <a:lnTo>
                    <a:pt x="6041"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03" name="Shape 1508"/>
            <p:cNvSpPr/>
            <p:nvPr/>
          </p:nvSpPr>
          <p:spPr>
            <a:xfrm>
              <a:off x="2918046" y="2886658"/>
              <a:ext cx="24382" cy="36997"/>
            </a:xfrm>
            <a:custGeom>
              <a:avLst/>
              <a:gdLst/>
              <a:ahLst/>
              <a:cxnLst>
                <a:cxn ang="0">
                  <a:pos x="wd2" y="hd2"/>
                </a:cxn>
                <a:cxn ang="5400000">
                  <a:pos x="wd2" y="hd2"/>
                </a:cxn>
                <a:cxn ang="10800000">
                  <a:pos x="wd2" y="hd2"/>
                </a:cxn>
                <a:cxn ang="16200000">
                  <a:pos x="wd2" y="hd2"/>
                </a:cxn>
              </a:cxnLst>
              <a:rect l="0" t="0" r="r" b="b"/>
              <a:pathLst>
                <a:path w="21600" h="21600" extrusionOk="0">
                  <a:moveTo>
                    <a:pt x="11704" y="0"/>
                  </a:moveTo>
                  <a:lnTo>
                    <a:pt x="0" y="5659"/>
                  </a:lnTo>
                  <a:lnTo>
                    <a:pt x="2963" y="18412"/>
                  </a:lnTo>
                  <a:lnTo>
                    <a:pt x="21600" y="21600"/>
                  </a:lnTo>
                  <a:lnTo>
                    <a:pt x="21600" y="6494"/>
                  </a:lnTo>
                  <a:lnTo>
                    <a:pt x="11704"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04" name="Shape 1509"/>
            <p:cNvSpPr/>
            <p:nvPr/>
          </p:nvSpPr>
          <p:spPr>
            <a:xfrm>
              <a:off x="2924509" y="2945692"/>
              <a:ext cx="37274" cy="24397"/>
            </a:xfrm>
            <a:custGeom>
              <a:avLst/>
              <a:gdLst/>
              <a:ahLst/>
              <a:cxnLst>
                <a:cxn ang="0">
                  <a:pos x="wd2" y="hd2"/>
                </a:cxn>
                <a:cxn ang="5400000">
                  <a:pos x="wd2" y="hd2"/>
                </a:cxn>
                <a:cxn ang="10800000">
                  <a:pos x="wd2" y="hd2"/>
                </a:cxn>
                <a:cxn ang="16200000">
                  <a:pos x="wd2" y="hd2"/>
                </a:cxn>
              </a:cxnLst>
              <a:rect l="0" t="0" r="r" b="b"/>
              <a:pathLst>
                <a:path w="21600" h="21600" extrusionOk="0">
                  <a:moveTo>
                    <a:pt x="17341" y="1756"/>
                  </a:moveTo>
                  <a:lnTo>
                    <a:pt x="5869" y="0"/>
                  </a:lnTo>
                  <a:lnTo>
                    <a:pt x="0" y="5101"/>
                  </a:lnTo>
                  <a:lnTo>
                    <a:pt x="11023" y="21600"/>
                  </a:lnTo>
                  <a:lnTo>
                    <a:pt x="21600" y="19642"/>
                  </a:lnTo>
                  <a:lnTo>
                    <a:pt x="17341" y="1756"/>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05" name="Shape 1510"/>
            <p:cNvSpPr/>
            <p:nvPr/>
          </p:nvSpPr>
          <p:spPr>
            <a:xfrm>
              <a:off x="2553772" y="3147218"/>
              <a:ext cx="47227" cy="31522"/>
            </a:xfrm>
            <a:custGeom>
              <a:avLst/>
              <a:gdLst/>
              <a:ahLst/>
              <a:cxnLst>
                <a:cxn ang="0">
                  <a:pos x="wd2" y="hd2"/>
                </a:cxn>
                <a:cxn ang="5400000">
                  <a:pos x="wd2" y="hd2"/>
                </a:cxn>
                <a:cxn ang="10800000">
                  <a:pos x="wd2" y="hd2"/>
                </a:cxn>
                <a:cxn ang="16200000">
                  <a:pos x="wd2" y="hd2"/>
                </a:cxn>
              </a:cxnLst>
              <a:rect l="0" t="0" r="r" b="b"/>
              <a:pathLst>
                <a:path w="21600" h="21600" extrusionOk="0">
                  <a:moveTo>
                    <a:pt x="3640" y="1640"/>
                  </a:moveTo>
                  <a:lnTo>
                    <a:pt x="0" y="7796"/>
                  </a:lnTo>
                  <a:lnTo>
                    <a:pt x="2602" y="18763"/>
                  </a:lnTo>
                  <a:lnTo>
                    <a:pt x="14365" y="21600"/>
                  </a:lnTo>
                  <a:lnTo>
                    <a:pt x="21600" y="10799"/>
                  </a:lnTo>
                  <a:lnTo>
                    <a:pt x="12284" y="0"/>
                  </a:lnTo>
                  <a:lnTo>
                    <a:pt x="3640" y="164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06" name="Shape 1511"/>
            <p:cNvSpPr/>
            <p:nvPr/>
          </p:nvSpPr>
          <p:spPr>
            <a:xfrm>
              <a:off x="3386652" y="3199514"/>
              <a:ext cx="50102" cy="30331"/>
            </a:xfrm>
            <a:custGeom>
              <a:avLst/>
              <a:gdLst/>
              <a:ahLst/>
              <a:cxnLst>
                <a:cxn ang="0">
                  <a:pos x="wd2" y="hd2"/>
                </a:cxn>
                <a:cxn ang="5400000">
                  <a:pos x="wd2" y="hd2"/>
                </a:cxn>
                <a:cxn ang="10800000">
                  <a:pos x="wd2" y="hd2"/>
                </a:cxn>
                <a:cxn ang="16200000">
                  <a:pos x="wd2" y="hd2"/>
                </a:cxn>
              </a:cxnLst>
              <a:rect l="0" t="0" r="r" b="b"/>
              <a:pathLst>
                <a:path w="21600" h="21600" extrusionOk="0">
                  <a:moveTo>
                    <a:pt x="13908" y="0"/>
                  </a:moveTo>
                  <a:lnTo>
                    <a:pt x="4923" y="5629"/>
                  </a:lnTo>
                  <a:lnTo>
                    <a:pt x="0" y="15233"/>
                  </a:lnTo>
                  <a:lnTo>
                    <a:pt x="11838" y="21600"/>
                  </a:lnTo>
                  <a:lnTo>
                    <a:pt x="21600" y="13561"/>
                  </a:lnTo>
                  <a:lnTo>
                    <a:pt x="13908"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07" name="Shape 1512"/>
            <p:cNvSpPr/>
            <p:nvPr/>
          </p:nvSpPr>
          <p:spPr>
            <a:xfrm>
              <a:off x="3367837" y="3246556"/>
              <a:ext cx="42405" cy="28369"/>
            </a:xfrm>
            <a:custGeom>
              <a:avLst/>
              <a:gdLst/>
              <a:ahLst/>
              <a:cxnLst>
                <a:cxn ang="0">
                  <a:pos x="wd2" y="hd2"/>
                </a:cxn>
                <a:cxn ang="5400000">
                  <a:pos x="wd2" y="hd2"/>
                </a:cxn>
                <a:cxn ang="10800000">
                  <a:pos x="wd2" y="hd2"/>
                </a:cxn>
                <a:cxn ang="16200000">
                  <a:pos x="wd2" y="hd2"/>
                </a:cxn>
              </a:cxnLst>
              <a:rect l="0" t="0" r="r" b="b"/>
              <a:pathLst>
                <a:path w="21600" h="21600" extrusionOk="0">
                  <a:moveTo>
                    <a:pt x="9631" y="0"/>
                  </a:moveTo>
                  <a:lnTo>
                    <a:pt x="0" y="4044"/>
                  </a:lnTo>
                  <a:lnTo>
                    <a:pt x="1813" y="14722"/>
                  </a:lnTo>
                  <a:lnTo>
                    <a:pt x="18125" y="21600"/>
                  </a:lnTo>
                  <a:lnTo>
                    <a:pt x="21600" y="6160"/>
                  </a:lnTo>
                  <a:lnTo>
                    <a:pt x="9631"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08" name="Shape 1513"/>
            <p:cNvSpPr/>
            <p:nvPr/>
          </p:nvSpPr>
          <p:spPr>
            <a:xfrm>
              <a:off x="3459755" y="3279524"/>
              <a:ext cx="53400" cy="34111"/>
            </a:xfrm>
            <a:custGeom>
              <a:avLst/>
              <a:gdLst/>
              <a:ahLst/>
              <a:cxnLst>
                <a:cxn ang="0">
                  <a:pos x="wd2" y="hd2"/>
                </a:cxn>
                <a:cxn ang="5400000">
                  <a:pos x="wd2" y="hd2"/>
                </a:cxn>
                <a:cxn ang="10800000">
                  <a:pos x="wd2" y="hd2"/>
                </a:cxn>
                <a:cxn ang="16200000">
                  <a:pos x="wd2" y="hd2"/>
                </a:cxn>
              </a:cxnLst>
              <a:rect l="0" t="0" r="r" b="b"/>
              <a:pathLst>
                <a:path w="21600" h="21600" extrusionOk="0">
                  <a:moveTo>
                    <a:pt x="11523" y="6376"/>
                  </a:moveTo>
                  <a:lnTo>
                    <a:pt x="4204" y="0"/>
                  </a:lnTo>
                  <a:lnTo>
                    <a:pt x="0" y="8047"/>
                  </a:lnTo>
                  <a:lnTo>
                    <a:pt x="10142" y="21600"/>
                  </a:lnTo>
                  <a:lnTo>
                    <a:pt x="18861" y="21123"/>
                  </a:lnTo>
                  <a:lnTo>
                    <a:pt x="21600" y="13528"/>
                  </a:lnTo>
                  <a:lnTo>
                    <a:pt x="16408" y="10012"/>
                  </a:lnTo>
                  <a:lnTo>
                    <a:pt x="11523" y="6376"/>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09" name="Shape 1514"/>
            <p:cNvSpPr/>
            <p:nvPr/>
          </p:nvSpPr>
          <p:spPr>
            <a:xfrm>
              <a:off x="3520734" y="3253228"/>
              <a:ext cx="33209" cy="35054"/>
            </a:xfrm>
            <a:custGeom>
              <a:avLst/>
              <a:gdLst/>
              <a:ahLst/>
              <a:cxnLst>
                <a:cxn ang="0">
                  <a:pos x="wd2" y="hd2"/>
                </a:cxn>
                <a:cxn ang="5400000">
                  <a:pos x="wd2" y="hd2"/>
                </a:cxn>
                <a:cxn ang="10800000">
                  <a:pos x="wd2" y="hd2"/>
                </a:cxn>
                <a:cxn ang="16200000">
                  <a:pos x="wd2" y="hd2"/>
                </a:cxn>
              </a:cxnLst>
              <a:rect l="0" t="0" r="r" b="b"/>
              <a:pathLst>
                <a:path w="21600" h="21600" extrusionOk="0">
                  <a:moveTo>
                    <a:pt x="6626" y="0"/>
                  </a:moveTo>
                  <a:lnTo>
                    <a:pt x="20027" y="3450"/>
                  </a:lnTo>
                  <a:lnTo>
                    <a:pt x="21600" y="15366"/>
                  </a:lnTo>
                  <a:lnTo>
                    <a:pt x="15221" y="21600"/>
                  </a:lnTo>
                  <a:lnTo>
                    <a:pt x="10567" y="15424"/>
                  </a:lnTo>
                  <a:lnTo>
                    <a:pt x="0" y="9425"/>
                  </a:lnTo>
                  <a:lnTo>
                    <a:pt x="6626"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10" name="Shape 1515"/>
            <p:cNvSpPr/>
            <p:nvPr/>
          </p:nvSpPr>
          <p:spPr>
            <a:xfrm>
              <a:off x="3450047" y="3209881"/>
              <a:ext cx="24382" cy="243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009"/>
                  </a:lnTo>
                  <a:lnTo>
                    <a:pt x="4094" y="21600"/>
                  </a:lnTo>
                  <a:lnTo>
                    <a:pt x="19333" y="19457"/>
                  </a:lnTo>
                  <a:lnTo>
                    <a:pt x="21600"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11" name="Shape 1516"/>
            <p:cNvSpPr/>
            <p:nvPr/>
          </p:nvSpPr>
          <p:spPr>
            <a:xfrm>
              <a:off x="3576005" y="3256375"/>
              <a:ext cx="37578" cy="35476"/>
            </a:xfrm>
            <a:custGeom>
              <a:avLst/>
              <a:gdLst/>
              <a:ahLst/>
              <a:cxnLst>
                <a:cxn ang="0">
                  <a:pos x="wd2" y="hd2"/>
                </a:cxn>
                <a:cxn ang="5400000">
                  <a:pos x="wd2" y="hd2"/>
                </a:cxn>
                <a:cxn ang="10800000">
                  <a:pos x="wd2" y="hd2"/>
                </a:cxn>
                <a:cxn ang="16200000">
                  <a:pos x="wd2" y="hd2"/>
                </a:cxn>
              </a:cxnLst>
              <a:rect l="0" t="0" r="r" b="b"/>
              <a:pathLst>
                <a:path w="21600" h="21600" extrusionOk="0">
                  <a:moveTo>
                    <a:pt x="4658" y="0"/>
                  </a:moveTo>
                  <a:lnTo>
                    <a:pt x="0" y="6332"/>
                  </a:lnTo>
                  <a:lnTo>
                    <a:pt x="2862" y="20225"/>
                  </a:lnTo>
                  <a:lnTo>
                    <a:pt x="16398" y="21600"/>
                  </a:lnTo>
                  <a:lnTo>
                    <a:pt x="21600" y="13406"/>
                  </a:lnTo>
                  <a:lnTo>
                    <a:pt x="12259" y="9052"/>
                  </a:lnTo>
                  <a:lnTo>
                    <a:pt x="4658"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12" name="Shape 1517"/>
            <p:cNvSpPr/>
            <p:nvPr/>
          </p:nvSpPr>
          <p:spPr>
            <a:xfrm>
              <a:off x="3536091" y="3313740"/>
              <a:ext cx="24381" cy="24381"/>
            </a:xfrm>
            <a:custGeom>
              <a:avLst/>
              <a:gdLst/>
              <a:ahLst/>
              <a:cxnLst>
                <a:cxn ang="0">
                  <a:pos x="wd2" y="hd2"/>
                </a:cxn>
                <a:cxn ang="5400000">
                  <a:pos x="wd2" y="hd2"/>
                </a:cxn>
                <a:cxn ang="10800000">
                  <a:pos x="wd2" y="hd2"/>
                </a:cxn>
                <a:cxn ang="16200000">
                  <a:pos x="wd2" y="hd2"/>
                </a:cxn>
              </a:cxnLst>
              <a:rect l="0" t="0" r="r" b="b"/>
              <a:pathLst>
                <a:path w="21600" h="21600" extrusionOk="0">
                  <a:moveTo>
                    <a:pt x="12399" y="0"/>
                  </a:moveTo>
                  <a:lnTo>
                    <a:pt x="0" y="5671"/>
                  </a:lnTo>
                  <a:lnTo>
                    <a:pt x="2675" y="21600"/>
                  </a:lnTo>
                  <a:lnTo>
                    <a:pt x="21600" y="16063"/>
                  </a:lnTo>
                  <a:lnTo>
                    <a:pt x="12399"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13" name="Shape 1518"/>
            <p:cNvSpPr/>
            <p:nvPr/>
          </p:nvSpPr>
          <p:spPr>
            <a:xfrm>
              <a:off x="3581233" y="3316363"/>
              <a:ext cx="31038" cy="50106"/>
            </a:xfrm>
            <a:custGeom>
              <a:avLst/>
              <a:gdLst/>
              <a:ahLst/>
              <a:cxnLst>
                <a:cxn ang="0">
                  <a:pos x="wd2" y="hd2"/>
                </a:cxn>
                <a:cxn ang="5400000">
                  <a:pos x="wd2" y="hd2"/>
                </a:cxn>
                <a:cxn ang="10800000">
                  <a:pos x="wd2" y="hd2"/>
                </a:cxn>
                <a:cxn ang="16200000">
                  <a:pos x="wd2" y="hd2"/>
                </a:cxn>
              </a:cxnLst>
              <a:rect l="0" t="0" r="r" b="b"/>
              <a:pathLst>
                <a:path w="21600" h="21600" extrusionOk="0">
                  <a:moveTo>
                    <a:pt x="5991" y="1945"/>
                  </a:moveTo>
                  <a:lnTo>
                    <a:pt x="1244" y="7766"/>
                  </a:lnTo>
                  <a:lnTo>
                    <a:pt x="0" y="16103"/>
                  </a:lnTo>
                  <a:lnTo>
                    <a:pt x="7919" y="21600"/>
                  </a:lnTo>
                  <a:lnTo>
                    <a:pt x="15566" y="13365"/>
                  </a:lnTo>
                  <a:lnTo>
                    <a:pt x="21600" y="6755"/>
                  </a:lnTo>
                  <a:lnTo>
                    <a:pt x="18962" y="0"/>
                  </a:lnTo>
                  <a:lnTo>
                    <a:pt x="5991" y="1945"/>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14" name="Shape 1519"/>
            <p:cNvSpPr/>
            <p:nvPr/>
          </p:nvSpPr>
          <p:spPr>
            <a:xfrm>
              <a:off x="3598554" y="3374679"/>
              <a:ext cx="27654" cy="26032"/>
            </a:xfrm>
            <a:custGeom>
              <a:avLst/>
              <a:gdLst/>
              <a:ahLst/>
              <a:cxnLst>
                <a:cxn ang="0">
                  <a:pos x="wd2" y="hd2"/>
                </a:cxn>
                <a:cxn ang="5400000">
                  <a:pos x="wd2" y="hd2"/>
                </a:cxn>
                <a:cxn ang="10800000">
                  <a:pos x="wd2" y="hd2"/>
                </a:cxn>
                <a:cxn ang="16200000">
                  <a:pos x="wd2" y="hd2"/>
                </a:cxn>
              </a:cxnLst>
              <a:rect l="0" t="0" r="r" b="b"/>
              <a:pathLst>
                <a:path w="21600" h="21600" extrusionOk="0">
                  <a:moveTo>
                    <a:pt x="14469" y="0"/>
                  </a:moveTo>
                  <a:lnTo>
                    <a:pt x="4293" y="1913"/>
                  </a:lnTo>
                  <a:lnTo>
                    <a:pt x="0" y="13206"/>
                  </a:lnTo>
                  <a:lnTo>
                    <a:pt x="8574" y="21600"/>
                  </a:lnTo>
                  <a:lnTo>
                    <a:pt x="21600" y="15041"/>
                  </a:lnTo>
                  <a:lnTo>
                    <a:pt x="14469"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15" name="Shape 1520"/>
            <p:cNvSpPr/>
            <p:nvPr/>
          </p:nvSpPr>
          <p:spPr>
            <a:xfrm>
              <a:off x="3174257" y="3522805"/>
              <a:ext cx="36990" cy="51131"/>
            </a:xfrm>
            <a:custGeom>
              <a:avLst/>
              <a:gdLst/>
              <a:ahLst/>
              <a:cxnLst>
                <a:cxn ang="0">
                  <a:pos x="wd2" y="hd2"/>
                </a:cxn>
                <a:cxn ang="5400000">
                  <a:pos x="wd2" y="hd2"/>
                </a:cxn>
                <a:cxn ang="10800000">
                  <a:pos x="wd2" y="hd2"/>
                </a:cxn>
                <a:cxn ang="16200000">
                  <a:pos x="wd2" y="hd2"/>
                </a:cxn>
              </a:cxnLst>
              <a:rect l="0" t="0" r="r" b="b"/>
              <a:pathLst>
                <a:path w="21600" h="21600" extrusionOk="0">
                  <a:moveTo>
                    <a:pt x="5948" y="0"/>
                  </a:moveTo>
                  <a:lnTo>
                    <a:pt x="0" y="7133"/>
                  </a:lnTo>
                  <a:lnTo>
                    <a:pt x="2568" y="12598"/>
                  </a:lnTo>
                  <a:lnTo>
                    <a:pt x="10534" y="21600"/>
                  </a:lnTo>
                  <a:lnTo>
                    <a:pt x="21600" y="16991"/>
                  </a:lnTo>
                  <a:lnTo>
                    <a:pt x="13411" y="4789"/>
                  </a:lnTo>
                  <a:lnTo>
                    <a:pt x="5948"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16" name="Shape 1521"/>
            <p:cNvSpPr/>
            <p:nvPr/>
          </p:nvSpPr>
          <p:spPr>
            <a:xfrm>
              <a:off x="3117657" y="3519845"/>
              <a:ext cx="26154" cy="43990"/>
            </a:xfrm>
            <a:custGeom>
              <a:avLst/>
              <a:gdLst/>
              <a:ahLst/>
              <a:cxnLst>
                <a:cxn ang="0">
                  <a:pos x="wd2" y="hd2"/>
                </a:cxn>
                <a:cxn ang="5400000">
                  <a:pos x="wd2" y="hd2"/>
                </a:cxn>
                <a:cxn ang="10800000">
                  <a:pos x="wd2" y="hd2"/>
                </a:cxn>
                <a:cxn ang="16200000">
                  <a:pos x="wd2" y="hd2"/>
                </a:cxn>
              </a:cxnLst>
              <a:rect l="0" t="0" r="r" b="b"/>
              <a:pathLst>
                <a:path w="21600" h="21600" extrusionOk="0">
                  <a:moveTo>
                    <a:pt x="2385" y="0"/>
                  </a:moveTo>
                  <a:lnTo>
                    <a:pt x="0" y="5129"/>
                  </a:lnTo>
                  <a:lnTo>
                    <a:pt x="434" y="19428"/>
                  </a:lnTo>
                  <a:lnTo>
                    <a:pt x="19135" y="21600"/>
                  </a:lnTo>
                  <a:lnTo>
                    <a:pt x="21600" y="14762"/>
                  </a:lnTo>
                  <a:lnTo>
                    <a:pt x="16043" y="5916"/>
                  </a:lnTo>
                  <a:lnTo>
                    <a:pt x="2385"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17" name="Shape 1522"/>
            <p:cNvSpPr/>
            <p:nvPr/>
          </p:nvSpPr>
          <p:spPr>
            <a:xfrm>
              <a:off x="3617645" y="3421729"/>
              <a:ext cx="29896" cy="27842"/>
            </a:xfrm>
            <a:custGeom>
              <a:avLst/>
              <a:gdLst/>
              <a:ahLst/>
              <a:cxnLst>
                <a:cxn ang="0">
                  <a:pos x="wd2" y="hd2"/>
                </a:cxn>
                <a:cxn ang="5400000">
                  <a:pos x="wd2" y="hd2"/>
                </a:cxn>
                <a:cxn ang="10800000">
                  <a:pos x="wd2" y="hd2"/>
                </a:cxn>
                <a:cxn ang="16200000">
                  <a:pos x="wd2" y="hd2"/>
                </a:cxn>
              </a:cxnLst>
              <a:rect l="0" t="0" r="r" b="b"/>
              <a:pathLst>
                <a:path w="21600" h="21600" extrusionOk="0">
                  <a:moveTo>
                    <a:pt x="8114" y="0"/>
                  </a:moveTo>
                  <a:lnTo>
                    <a:pt x="0" y="7264"/>
                  </a:lnTo>
                  <a:lnTo>
                    <a:pt x="3469" y="21600"/>
                  </a:lnTo>
                  <a:lnTo>
                    <a:pt x="16705" y="21600"/>
                  </a:lnTo>
                  <a:lnTo>
                    <a:pt x="21600" y="6746"/>
                  </a:lnTo>
                  <a:lnTo>
                    <a:pt x="8114"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18" name="Shape 1523"/>
            <p:cNvSpPr/>
            <p:nvPr/>
          </p:nvSpPr>
          <p:spPr>
            <a:xfrm>
              <a:off x="3584740" y="3466368"/>
              <a:ext cx="24381" cy="35281"/>
            </a:xfrm>
            <a:custGeom>
              <a:avLst/>
              <a:gdLst/>
              <a:ahLst/>
              <a:cxnLst>
                <a:cxn ang="0">
                  <a:pos x="wd2" y="hd2"/>
                </a:cxn>
                <a:cxn ang="5400000">
                  <a:pos x="wd2" y="hd2"/>
                </a:cxn>
                <a:cxn ang="10800000">
                  <a:pos x="wd2" y="hd2"/>
                </a:cxn>
                <a:cxn ang="16200000">
                  <a:pos x="wd2" y="hd2"/>
                </a:cxn>
              </a:cxnLst>
              <a:rect l="0" t="0" r="r" b="b"/>
              <a:pathLst>
                <a:path w="21600" h="21600" extrusionOk="0">
                  <a:moveTo>
                    <a:pt x="7562" y="0"/>
                  </a:moveTo>
                  <a:lnTo>
                    <a:pt x="0" y="10629"/>
                  </a:lnTo>
                  <a:lnTo>
                    <a:pt x="15829" y="21600"/>
                  </a:lnTo>
                  <a:lnTo>
                    <a:pt x="21600" y="10397"/>
                  </a:lnTo>
                  <a:lnTo>
                    <a:pt x="7562"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19" name="Shape 1524"/>
            <p:cNvSpPr/>
            <p:nvPr/>
          </p:nvSpPr>
          <p:spPr>
            <a:xfrm>
              <a:off x="3563932" y="3511484"/>
              <a:ext cx="24380" cy="27382"/>
            </a:xfrm>
            <a:custGeom>
              <a:avLst/>
              <a:gdLst/>
              <a:ahLst/>
              <a:cxnLst>
                <a:cxn ang="0">
                  <a:pos x="wd2" y="hd2"/>
                </a:cxn>
                <a:cxn ang="5400000">
                  <a:pos x="wd2" y="hd2"/>
                </a:cxn>
                <a:cxn ang="10800000">
                  <a:pos x="wd2" y="hd2"/>
                </a:cxn>
                <a:cxn ang="16200000">
                  <a:pos x="wd2" y="hd2"/>
                </a:cxn>
              </a:cxnLst>
              <a:rect l="0" t="0" r="r" b="b"/>
              <a:pathLst>
                <a:path w="21600" h="21600" extrusionOk="0">
                  <a:moveTo>
                    <a:pt x="5327" y="736"/>
                  </a:moveTo>
                  <a:lnTo>
                    <a:pt x="0" y="9568"/>
                  </a:lnTo>
                  <a:lnTo>
                    <a:pt x="5961" y="21600"/>
                  </a:lnTo>
                  <a:lnTo>
                    <a:pt x="20526" y="21266"/>
                  </a:lnTo>
                  <a:lnTo>
                    <a:pt x="21600" y="0"/>
                  </a:lnTo>
                  <a:lnTo>
                    <a:pt x="5327" y="736"/>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20" name="Shape 1525"/>
            <p:cNvSpPr/>
            <p:nvPr/>
          </p:nvSpPr>
          <p:spPr>
            <a:xfrm>
              <a:off x="3533917" y="3563832"/>
              <a:ext cx="24381" cy="32843"/>
            </a:xfrm>
            <a:custGeom>
              <a:avLst/>
              <a:gdLst/>
              <a:ahLst/>
              <a:cxnLst>
                <a:cxn ang="0">
                  <a:pos x="wd2" y="hd2"/>
                </a:cxn>
                <a:cxn ang="5400000">
                  <a:pos x="wd2" y="hd2"/>
                </a:cxn>
                <a:cxn ang="10800000">
                  <a:pos x="wd2" y="hd2"/>
                </a:cxn>
                <a:cxn ang="16200000">
                  <a:pos x="wd2" y="hd2"/>
                </a:cxn>
              </a:cxnLst>
              <a:rect l="0" t="0" r="r" b="b"/>
              <a:pathLst>
                <a:path w="21600" h="21600" extrusionOk="0">
                  <a:moveTo>
                    <a:pt x="11127" y="0"/>
                  </a:moveTo>
                  <a:lnTo>
                    <a:pt x="0" y="9654"/>
                  </a:lnTo>
                  <a:lnTo>
                    <a:pt x="3308" y="20145"/>
                  </a:lnTo>
                  <a:lnTo>
                    <a:pt x="16235" y="21600"/>
                  </a:lnTo>
                  <a:lnTo>
                    <a:pt x="21600" y="6811"/>
                  </a:lnTo>
                  <a:lnTo>
                    <a:pt x="11127"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21" name="Shape 1526"/>
            <p:cNvSpPr/>
            <p:nvPr/>
          </p:nvSpPr>
          <p:spPr>
            <a:xfrm>
              <a:off x="3513907" y="3639280"/>
              <a:ext cx="58367" cy="57415"/>
            </a:xfrm>
            <a:custGeom>
              <a:avLst/>
              <a:gdLst/>
              <a:ahLst/>
              <a:cxnLst>
                <a:cxn ang="0">
                  <a:pos x="wd2" y="hd2"/>
                </a:cxn>
                <a:cxn ang="5400000">
                  <a:pos x="wd2" y="hd2"/>
                </a:cxn>
                <a:cxn ang="10800000">
                  <a:pos x="wd2" y="hd2"/>
                </a:cxn>
                <a:cxn ang="16200000">
                  <a:pos x="wd2" y="hd2"/>
                </a:cxn>
              </a:cxnLst>
              <a:rect l="0" t="0" r="r" b="b"/>
              <a:pathLst>
                <a:path w="21600" h="21600" extrusionOk="0">
                  <a:moveTo>
                    <a:pt x="14904" y="867"/>
                  </a:moveTo>
                  <a:lnTo>
                    <a:pt x="8331" y="0"/>
                  </a:lnTo>
                  <a:lnTo>
                    <a:pt x="2816" y="2733"/>
                  </a:lnTo>
                  <a:lnTo>
                    <a:pt x="6666" y="6397"/>
                  </a:lnTo>
                  <a:lnTo>
                    <a:pt x="2928" y="11440"/>
                  </a:lnTo>
                  <a:lnTo>
                    <a:pt x="0" y="16520"/>
                  </a:lnTo>
                  <a:lnTo>
                    <a:pt x="4665" y="21600"/>
                  </a:lnTo>
                  <a:lnTo>
                    <a:pt x="15744" y="21600"/>
                  </a:lnTo>
                  <a:lnTo>
                    <a:pt x="16989" y="14679"/>
                  </a:lnTo>
                  <a:lnTo>
                    <a:pt x="17830" y="9194"/>
                  </a:lnTo>
                  <a:lnTo>
                    <a:pt x="21600" y="3831"/>
                  </a:lnTo>
                  <a:lnTo>
                    <a:pt x="19513" y="592"/>
                  </a:lnTo>
                  <a:lnTo>
                    <a:pt x="14904" y="867"/>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22" name="Shape 1527"/>
            <p:cNvSpPr/>
            <p:nvPr/>
          </p:nvSpPr>
          <p:spPr>
            <a:xfrm>
              <a:off x="3680858" y="3493749"/>
              <a:ext cx="38315" cy="32661"/>
            </a:xfrm>
            <a:custGeom>
              <a:avLst/>
              <a:gdLst/>
              <a:ahLst/>
              <a:cxnLst>
                <a:cxn ang="0">
                  <a:pos x="wd2" y="hd2"/>
                </a:cxn>
                <a:cxn ang="5400000">
                  <a:pos x="wd2" y="hd2"/>
                </a:cxn>
                <a:cxn ang="10800000">
                  <a:pos x="wd2" y="hd2"/>
                </a:cxn>
                <a:cxn ang="16200000">
                  <a:pos x="wd2" y="hd2"/>
                </a:cxn>
              </a:cxnLst>
              <a:rect l="0" t="0" r="r" b="b"/>
              <a:pathLst>
                <a:path w="21600" h="21600" extrusionOk="0">
                  <a:moveTo>
                    <a:pt x="6204" y="0"/>
                  </a:moveTo>
                  <a:lnTo>
                    <a:pt x="385" y="10265"/>
                  </a:lnTo>
                  <a:lnTo>
                    <a:pt x="0" y="20853"/>
                  </a:lnTo>
                  <a:lnTo>
                    <a:pt x="13483" y="21600"/>
                  </a:lnTo>
                  <a:lnTo>
                    <a:pt x="21600" y="18646"/>
                  </a:lnTo>
                  <a:lnTo>
                    <a:pt x="9663" y="9934"/>
                  </a:lnTo>
                  <a:lnTo>
                    <a:pt x="6204"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23" name="Shape 1528"/>
            <p:cNvSpPr/>
            <p:nvPr/>
          </p:nvSpPr>
          <p:spPr>
            <a:xfrm>
              <a:off x="3574901" y="3599983"/>
              <a:ext cx="32004" cy="24381"/>
            </a:xfrm>
            <a:custGeom>
              <a:avLst/>
              <a:gdLst/>
              <a:ahLst/>
              <a:cxnLst>
                <a:cxn ang="0">
                  <a:pos x="wd2" y="hd2"/>
                </a:cxn>
                <a:cxn ang="5400000">
                  <a:pos x="wd2" y="hd2"/>
                </a:cxn>
                <a:cxn ang="10800000">
                  <a:pos x="wd2" y="hd2"/>
                </a:cxn>
                <a:cxn ang="16200000">
                  <a:pos x="wd2" y="hd2"/>
                </a:cxn>
              </a:cxnLst>
              <a:rect l="0" t="0" r="r" b="b"/>
              <a:pathLst>
                <a:path w="21600" h="21600" extrusionOk="0">
                  <a:moveTo>
                    <a:pt x="17020" y="3205"/>
                  </a:moveTo>
                  <a:lnTo>
                    <a:pt x="7333" y="0"/>
                  </a:lnTo>
                  <a:lnTo>
                    <a:pt x="0" y="8914"/>
                  </a:lnTo>
                  <a:lnTo>
                    <a:pt x="4730" y="21600"/>
                  </a:lnTo>
                  <a:lnTo>
                    <a:pt x="21600" y="21600"/>
                  </a:lnTo>
                  <a:lnTo>
                    <a:pt x="17020" y="3205"/>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24" name="Shape 1529"/>
            <p:cNvSpPr/>
            <p:nvPr/>
          </p:nvSpPr>
          <p:spPr>
            <a:xfrm>
              <a:off x="1123956" y="1485900"/>
              <a:ext cx="123996" cy="110687"/>
            </a:xfrm>
            <a:custGeom>
              <a:avLst/>
              <a:gdLst/>
              <a:ahLst/>
              <a:cxnLst>
                <a:cxn ang="0">
                  <a:pos x="wd2" y="hd2"/>
                </a:cxn>
                <a:cxn ang="5400000">
                  <a:pos x="wd2" y="hd2"/>
                </a:cxn>
                <a:cxn ang="10800000">
                  <a:pos x="wd2" y="hd2"/>
                </a:cxn>
                <a:cxn ang="16200000">
                  <a:pos x="wd2" y="hd2"/>
                </a:cxn>
              </a:cxnLst>
              <a:rect l="0" t="0" r="r" b="b"/>
              <a:pathLst>
                <a:path w="21600" h="21600" extrusionOk="0">
                  <a:moveTo>
                    <a:pt x="6117" y="146"/>
                  </a:moveTo>
                  <a:lnTo>
                    <a:pt x="3502" y="1771"/>
                  </a:lnTo>
                  <a:lnTo>
                    <a:pt x="0" y="2955"/>
                  </a:lnTo>
                  <a:lnTo>
                    <a:pt x="708" y="6398"/>
                  </a:lnTo>
                  <a:lnTo>
                    <a:pt x="4312" y="9886"/>
                  </a:lnTo>
                  <a:lnTo>
                    <a:pt x="5691" y="13614"/>
                  </a:lnTo>
                  <a:lnTo>
                    <a:pt x="8851" y="16257"/>
                  </a:lnTo>
                  <a:lnTo>
                    <a:pt x="10889" y="16698"/>
                  </a:lnTo>
                  <a:lnTo>
                    <a:pt x="13588" y="19994"/>
                  </a:lnTo>
                  <a:lnTo>
                    <a:pt x="16096" y="21600"/>
                  </a:lnTo>
                  <a:lnTo>
                    <a:pt x="19232" y="21600"/>
                  </a:lnTo>
                  <a:lnTo>
                    <a:pt x="21394" y="20279"/>
                  </a:lnTo>
                  <a:lnTo>
                    <a:pt x="21600" y="17056"/>
                  </a:lnTo>
                  <a:lnTo>
                    <a:pt x="19554" y="13017"/>
                  </a:lnTo>
                  <a:lnTo>
                    <a:pt x="19158" y="10006"/>
                  </a:lnTo>
                  <a:lnTo>
                    <a:pt x="17375" y="5389"/>
                  </a:lnTo>
                  <a:lnTo>
                    <a:pt x="14075" y="5389"/>
                  </a:lnTo>
                  <a:lnTo>
                    <a:pt x="11979" y="3782"/>
                  </a:lnTo>
                  <a:lnTo>
                    <a:pt x="10857" y="1891"/>
                  </a:lnTo>
                  <a:lnTo>
                    <a:pt x="8909" y="0"/>
                  </a:lnTo>
                  <a:lnTo>
                    <a:pt x="6117" y="146"/>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25" name="Shape 1530"/>
            <p:cNvSpPr/>
            <p:nvPr/>
          </p:nvSpPr>
          <p:spPr>
            <a:xfrm>
              <a:off x="1120077" y="1206327"/>
              <a:ext cx="65912" cy="72728"/>
            </a:xfrm>
            <a:custGeom>
              <a:avLst/>
              <a:gdLst/>
              <a:ahLst/>
              <a:cxnLst>
                <a:cxn ang="0">
                  <a:pos x="wd2" y="hd2"/>
                </a:cxn>
                <a:cxn ang="5400000">
                  <a:pos x="wd2" y="hd2"/>
                </a:cxn>
                <a:cxn ang="10800000">
                  <a:pos x="wd2" y="hd2"/>
                </a:cxn>
                <a:cxn ang="16200000">
                  <a:pos x="wd2" y="hd2"/>
                </a:cxn>
              </a:cxnLst>
              <a:rect l="0" t="0" r="r" b="b"/>
              <a:pathLst>
                <a:path w="21600" h="21600" extrusionOk="0">
                  <a:moveTo>
                    <a:pt x="16460" y="0"/>
                  </a:moveTo>
                  <a:lnTo>
                    <a:pt x="9924" y="1900"/>
                  </a:lnTo>
                  <a:lnTo>
                    <a:pt x="4018" y="6719"/>
                  </a:lnTo>
                  <a:lnTo>
                    <a:pt x="0" y="11386"/>
                  </a:lnTo>
                  <a:lnTo>
                    <a:pt x="7069" y="14725"/>
                  </a:lnTo>
                  <a:lnTo>
                    <a:pt x="9537" y="18288"/>
                  </a:lnTo>
                  <a:lnTo>
                    <a:pt x="13341" y="21600"/>
                  </a:lnTo>
                  <a:lnTo>
                    <a:pt x="16742" y="19182"/>
                  </a:lnTo>
                  <a:lnTo>
                    <a:pt x="14522" y="13942"/>
                  </a:lnTo>
                  <a:lnTo>
                    <a:pt x="18621" y="10604"/>
                  </a:lnTo>
                  <a:lnTo>
                    <a:pt x="21600" y="4903"/>
                  </a:lnTo>
                  <a:lnTo>
                    <a:pt x="16460"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26" name="Shape 1531"/>
            <p:cNvSpPr/>
            <p:nvPr/>
          </p:nvSpPr>
          <p:spPr>
            <a:xfrm>
              <a:off x="1113998" y="1123067"/>
              <a:ext cx="41819" cy="63077"/>
            </a:xfrm>
            <a:custGeom>
              <a:avLst/>
              <a:gdLst/>
              <a:ahLst/>
              <a:cxnLst>
                <a:cxn ang="0">
                  <a:pos x="wd2" y="hd2"/>
                </a:cxn>
                <a:cxn ang="5400000">
                  <a:pos x="wd2" y="hd2"/>
                </a:cxn>
                <a:cxn ang="10800000">
                  <a:pos x="wd2" y="hd2"/>
                </a:cxn>
                <a:cxn ang="16200000">
                  <a:pos x="wd2" y="hd2"/>
                </a:cxn>
              </a:cxnLst>
              <a:rect l="0" t="0" r="r" b="b"/>
              <a:pathLst>
                <a:path w="21600" h="21600" extrusionOk="0">
                  <a:moveTo>
                    <a:pt x="15900" y="0"/>
                  </a:moveTo>
                  <a:lnTo>
                    <a:pt x="5701" y="4155"/>
                  </a:lnTo>
                  <a:lnTo>
                    <a:pt x="0" y="9292"/>
                  </a:lnTo>
                  <a:lnTo>
                    <a:pt x="3627" y="15800"/>
                  </a:lnTo>
                  <a:lnTo>
                    <a:pt x="11688" y="21600"/>
                  </a:lnTo>
                  <a:lnTo>
                    <a:pt x="13818" y="14011"/>
                  </a:lnTo>
                  <a:lnTo>
                    <a:pt x="14405" y="8116"/>
                  </a:lnTo>
                  <a:lnTo>
                    <a:pt x="21600" y="3749"/>
                  </a:lnTo>
                  <a:lnTo>
                    <a:pt x="15900"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27" name="Shape 1532"/>
            <p:cNvSpPr/>
            <p:nvPr/>
          </p:nvSpPr>
          <p:spPr>
            <a:xfrm>
              <a:off x="1169032" y="1152799"/>
              <a:ext cx="24382" cy="27674"/>
            </a:xfrm>
            <a:custGeom>
              <a:avLst/>
              <a:gdLst/>
              <a:ahLst/>
              <a:cxnLst>
                <a:cxn ang="0">
                  <a:pos x="wd2" y="hd2"/>
                </a:cxn>
                <a:cxn ang="5400000">
                  <a:pos x="wd2" y="hd2"/>
                </a:cxn>
                <a:cxn ang="10800000">
                  <a:pos x="wd2" y="hd2"/>
                </a:cxn>
                <a:cxn ang="16200000">
                  <a:pos x="wd2" y="hd2"/>
                </a:cxn>
              </a:cxnLst>
              <a:rect l="0" t="0" r="r" b="b"/>
              <a:pathLst>
                <a:path w="21600" h="21600" extrusionOk="0">
                  <a:moveTo>
                    <a:pt x="6929" y="0"/>
                  </a:moveTo>
                  <a:lnTo>
                    <a:pt x="0" y="10904"/>
                  </a:lnTo>
                  <a:lnTo>
                    <a:pt x="10299" y="21600"/>
                  </a:lnTo>
                  <a:lnTo>
                    <a:pt x="21600" y="13776"/>
                  </a:lnTo>
                  <a:lnTo>
                    <a:pt x="19395" y="5259"/>
                  </a:lnTo>
                  <a:lnTo>
                    <a:pt x="6929"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28" name="Shape 1533"/>
            <p:cNvSpPr/>
            <p:nvPr/>
          </p:nvSpPr>
          <p:spPr>
            <a:xfrm>
              <a:off x="334397" y="1103581"/>
              <a:ext cx="136065" cy="63986"/>
            </a:xfrm>
            <a:custGeom>
              <a:avLst/>
              <a:gdLst/>
              <a:ahLst/>
              <a:cxnLst>
                <a:cxn ang="0">
                  <a:pos x="wd2" y="hd2"/>
                </a:cxn>
                <a:cxn ang="5400000">
                  <a:pos x="wd2" y="hd2"/>
                </a:cxn>
                <a:cxn ang="10800000">
                  <a:pos x="wd2" y="hd2"/>
                </a:cxn>
                <a:cxn ang="16200000">
                  <a:pos x="wd2" y="hd2"/>
                </a:cxn>
              </a:cxnLst>
              <a:rect l="0" t="0" r="r" b="b"/>
              <a:pathLst>
                <a:path w="21600" h="21600" extrusionOk="0">
                  <a:moveTo>
                    <a:pt x="17537" y="2831"/>
                  </a:moveTo>
                  <a:lnTo>
                    <a:pt x="10161" y="8024"/>
                  </a:lnTo>
                  <a:lnTo>
                    <a:pt x="5271" y="9340"/>
                  </a:lnTo>
                  <a:lnTo>
                    <a:pt x="1171" y="14295"/>
                  </a:lnTo>
                  <a:lnTo>
                    <a:pt x="0" y="19330"/>
                  </a:lnTo>
                  <a:lnTo>
                    <a:pt x="3343" y="21600"/>
                  </a:lnTo>
                  <a:lnTo>
                    <a:pt x="5268" y="16011"/>
                  </a:lnTo>
                  <a:lnTo>
                    <a:pt x="8817" y="15249"/>
                  </a:lnTo>
                  <a:lnTo>
                    <a:pt x="11276" y="14486"/>
                  </a:lnTo>
                  <a:lnTo>
                    <a:pt x="14517" y="13724"/>
                  </a:lnTo>
                  <a:lnTo>
                    <a:pt x="18179" y="13089"/>
                  </a:lnTo>
                  <a:lnTo>
                    <a:pt x="21239" y="5467"/>
                  </a:lnTo>
                  <a:lnTo>
                    <a:pt x="21600" y="162"/>
                  </a:lnTo>
                  <a:lnTo>
                    <a:pt x="19638" y="0"/>
                  </a:lnTo>
                  <a:lnTo>
                    <a:pt x="17537" y="2831"/>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29" name="Shape 1534"/>
            <p:cNvSpPr/>
            <p:nvPr/>
          </p:nvSpPr>
          <p:spPr>
            <a:xfrm>
              <a:off x="2542145" y="3557385"/>
              <a:ext cx="2348330" cy="3526736"/>
            </a:xfrm>
            <a:custGeom>
              <a:avLst/>
              <a:gdLst/>
              <a:ahLst/>
              <a:cxnLst>
                <a:cxn ang="0">
                  <a:pos x="wd2" y="hd2"/>
                </a:cxn>
                <a:cxn ang="5400000">
                  <a:pos x="wd2" y="hd2"/>
                </a:cxn>
                <a:cxn ang="10800000">
                  <a:pos x="wd2" y="hd2"/>
                </a:cxn>
                <a:cxn ang="16200000">
                  <a:pos x="wd2" y="hd2"/>
                </a:cxn>
              </a:cxnLst>
              <a:rect l="0" t="0" r="r" b="b"/>
              <a:pathLst>
                <a:path w="21600" h="21600" extrusionOk="0">
                  <a:moveTo>
                    <a:pt x="869" y="1016"/>
                  </a:moveTo>
                  <a:lnTo>
                    <a:pt x="1153" y="974"/>
                  </a:lnTo>
                  <a:lnTo>
                    <a:pt x="1415" y="1017"/>
                  </a:lnTo>
                  <a:lnTo>
                    <a:pt x="1706" y="1125"/>
                  </a:lnTo>
                  <a:lnTo>
                    <a:pt x="1964" y="1238"/>
                  </a:lnTo>
                  <a:lnTo>
                    <a:pt x="2173" y="1355"/>
                  </a:lnTo>
                  <a:lnTo>
                    <a:pt x="2350" y="1292"/>
                  </a:lnTo>
                  <a:lnTo>
                    <a:pt x="2416" y="1193"/>
                  </a:lnTo>
                  <a:lnTo>
                    <a:pt x="2643" y="1138"/>
                  </a:lnTo>
                  <a:lnTo>
                    <a:pt x="2768" y="931"/>
                  </a:lnTo>
                  <a:lnTo>
                    <a:pt x="2901" y="758"/>
                  </a:lnTo>
                  <a:lnTo>
                    <a:pt x="3075" y="584"/>
                  </a:lnTo>
                  <a:lnTo>
                    <a:pt x="3218" y="492"/>
                  </a:lnTo>
                  <a:lnTo>
                    <a:pt x="3455" y="405"/>
                  </a:lnTo>
                  <a:lnTo>
                    <a:pt x="3796" y="405"/>
                  </a:lnTo>
                  <a:lnTo>
                    <a:pt x="4006" y="344"/>
                  </a:lnTo>
                  <a:lnTo>
                    <a:pt x="4155" y="198"/>
                  </a:lnTo>
                  <a:lnTo>
                    <a:pt x="4308" y="101"/>
                  </a:lnTo>
                  <a:lnTo>
                    <a:pt x="4423" y="34"/>
                  </a:lnTo>
                  <a:lnTo>
                    <a:pt x="4684" y="0"/>
                  </a:lnTo>
                  <a:lnTo>
                    <a:pt x="4809" y="15"/>
                  </a:lnTo>
                  <a:lnTo>
                    <a:pt x="4798" y="104"/>
                  </a:lnTo>
                  <a:lnTo>
                    <a:pt x="4656" y="173"/>
                  </a:lnTo>
                  <a:lnTo>
                    <a:pt x="4518" y="268"/>
                  </a:lnTo>
                  <a:lnTo>
                    <a:pt x="4466" y="385"/>
                  </a:lnTo>
                  <a:lnTo>
                    <a:pt x="4483" y="636"/>
                  </a:lnTo>
                  <a:lnTo>
                    <a:pt x="4421" y="753"/>
                  </a:lnTo>
                  <a:lnTo>
                    <a:pt x="4365" y="838"/>
                  </a:lnTo>
                  <a:lnTo>
                    <a:pt x="4375" y="962"/>
                  </a:lnTo>
                  <a:lnTo>
                    <a:pt x="4434" y="1080"/>
                  </a:lnTo>
                  <a:lnTo>
                    <a:pt x="4626" y="1121"/>
                  </a:lnTo>
                  <a:lnTo>
                    <a:pt x="4821" y="1077"/>
                  </a:lnTo>
                  <a:lnTo>
                    <a:pt x="4911" y="964"/>
                  </a:lnTo>
                  <a:lnTo>
                    <a:pt x="5012" y="863"/>
                  </a:lnTo>
                  <a:lnTo>
                    <a:pt x="5002" y="773"/>
                  </a:lnTo>
                  <a:lnTo>
                    <a:pt x="4888" y="691"/>
                  </a:lnTo>
                  <a:lnTo>
                    <a:pt x="4815" y="594"/>
                  </a:lnTo>
                  <a:cubicBezTo>
                    <a:pt x="4810" y="569"/>
                    <a:pt x="4818" y="543"/>
                    <a:pt x="4835" y="521"/>
                  </a:cubicBezTo>
                  <a:cubicBezTo>
                    <a:pt x="4864" y="484"/>
                    <a:pt x="4917" y="459"/>
                    <a:pt x="4977" y="452"/>
                  </a:cubicBezTo>
                  <a:lnTo>
                    <a:pt x="5179" y="365"/>
                  </a:lnTo>
                  <a:lnTo>
                    <a:pt x="5325" y="234"/>
                  </a:lnTo>
                  <a:lnTo>
                    <a:pt x="5398" y="181"/>
                  </a:lnTo>
                  <a:lnTo>
                    <a:pt x="5513" y="174"/>
                  </a:lnTo>
                  <a:lnTo>
                    <a:pt x="5658" y="180"/>
                  </a:lnTo>
                  <a:lnTo>
                    <a:pt x="5845" y="279"/>
                  </a:lnTo>
                  <a:lnTo>
                    <a:pt x="6023" y="369"/>
                  </a:lnTo>
                  <a:lnTo>
                    <a:pt x="6158" y="486"/>
                  </a:lnTo>
                  <a:lnTo>
                    <a:pt x="6252" y="563"/>
                  </a:lnTo>
                  <a:lnTo>
                    <a:pt x="6423" y="602"/>
                  </a:lnTo>
                  <a:lnTo>
                    <a:pt x="6760" y="602"/>
                  </a:lnTo>
                  <a:lnTo>
                    <a:pt x="6916" y="629"/>
                  </a:lnTo>
                  <a:lnTo>
                    <a:pt x="7159" y="658"/>
                  </a:lnTo>
                  <a:lnTo>
                    <a:pt x="7344" y="698"/>
                  </a:lnTo>
                  <a:lnTo>
                    <a:pt x="7500" y="785"/>
                  </a:lnTo>
                  <a:lnTo>
                    <a:pt x="7792" y="799"/>
                  </a:lnTo>
                  <a:lnTo>
                    <a:pt x="7945" y="725"/>
                  </a:lnTo>
                  <a:lnTo>
                    <a:pt x="8130" y="720"/>
                  </a:lnTo>
                  <a:lnTo>
                    <a:pt x="8343" y="741"/>
                  </a:lnTo>
                  <a:lnTo>
                    <a:pt x="8508" y="799"/>
                  </a:lnTo>
                  <a:lnTo>
                    <a:pt x="8764" y="882"/>
                  </a:lnTo>
                  <a:lnTo>
                    <a:pt x="9015" y="958"/>
                  </a:lnTo>
                  <a:lnTo>
                    <a:pt x="9502" y="1062"/>
                  </a:lnTo>
                  <a:lnTo>
                    <a:pt x="9816" y="1193"/>
                  </a:lnTo>
                  <a:lnTo>
                    <a:pt x="9920" y="1317"/>
                  </a:lnTo>
                  <a:lnTo>
                    <a:pt x="10065" y="1399"/>
                  </a:lnTo>
                  <a:lnTo>
                    <a:pt x="10187" y="1473"/>
                  </a:lnTo>
                  <a:lnTo>
                    <a:pt x="10298" y="1576"/>
                  </a:lnTo>
                  <a:lnTo>
                    <a:pt x="10339" y="1679"/>
                  </a:lnTo>
                  <a:lnTo>
                    <a:pt x="10420" y="1769"/>
                  </a:lnTo>
                  <a:lnTo>
                    <a:pt x="10606" y="1887"/>
                  </a:lnTo>
                  <a:lnTo>
                    <a:pt x="10818" y="2000"/>
                  </a:lnTo>
                  <a:lnTo>
                    <a:pt x="11131" y="2123"/>
                  </a:lnTo>
                  <a:lnTo>
                    <a:pt x="11378" y="2178"/>
                  </a:lnTo>
                  <a:lnTo>
                    <a:pt x="11636" y="2243"/>
                  </a:lnTo>
                  <a:lnTo>
                    <a:pt x="11855" y="2243"/>
                  </a:lnTo>
                  <a:lnTo>
                    <a:pt x="11990" y="2181"/>
                  </a:lnTo>
                  <a:lnTo>
                    <a:pt x="12151" y="2160"/>
                  </a:lnTo>
                  <a:lnTo>
                    <a:pt x="12356" y="2167"/>
                  </a:lnTo>
                  <a:lnTo>
                    <a:pt x="12575" y="2208"/>
                  </a:lnTo>
                  <a:lnTo>
                    <a:pt x="12707" y="2236"/>
                  </a:lnTo>
                  <a:lnTo>
                    <a:pt x="12850" y="2254"/>
                  </a:lnTo>
                  <a:lnTo>
                    <a:pt x="12964" y="2298"/>
                  </a:lnTo>
                  <a:lnTo>
                    <a:pt x="13152" y="2421"/>
                  </a:lnTo>
                  <a:lnTo>
                    <a:pt x="13358" y="2525"/>
                  </a:lnTo>
                  <a:lnTo>
                    <a:pt x="13524" y="2594"/>
                  </a:lnTo>
                  <a:lnTo>
                    <a:pt x="13666" y="2651"/>
                  </a:lnTo>
                  <a:lnTo>
                    <a:pt x="13833" y="2742"/>
                  </a:lnTo>
                  <a:lnTo>
                    <a:pt x="13864" y="2891"/>
                  </a:lnTo>
                  <a:lnTo>
                    <a:pt x="13944" y="3025"/>
                  </a:lnTo>
                  <a:lnTo>
                    <a:pt x="14059" y="3126"/>
                  </a:lnTo>
                  <a:lnTo>
                    <a:pt x="14069" y="3246"/>
                  </a:lnTo>
                  <a:lnTo>
                    <a:pt x="14069" y="3383"/>
                  </a:lnTo>
                  <a:lnTo>
                    <a:pt x="14132" y="3485"/>
                  </a:lnTo>
                  <a:lnTo>
                    <a:pt x="14251" y="3544"/>
                  </a:lnTo>
                  <a:lnTo>
                    <a:pt x="14376" y="3565"/>
                  </a:lnTo>
                  <a:lnTo>
                    <a:pt x="14376" y="3654"/>
                  </a:lnTo>
                  <a:lnTo>
                    <a:pt x="14240" y="3723"/>
                  </a:lnTo>
                  <a:lnTo>
                    <a:pt x="14147" y="3806"/>
                  </a:lnTo>
                  <a:lnTo>
                    <a:pt x="14084" y="3898"/>
                  </a:lnTo>
                  <a:lnTo>
                    <a:pt x="14021" y="4015"/>
                  </a:lnTo>
                  <a:lnTo>
                    <a:pt x="13892" y="4050"/>
                  </a:lnTo>
                  <a:lnTo>
                    <a:pt x="13746" y="4071"/>
                  </a:lnTo>
                  <a:lnTo>
                    <a:pt x="13369" y="4317"/>
                  </a:lnTo>
                  <a:lnTo>
                    <a:pt x="13296" y="4414"/>
                  </a:lnTo>
                  <a:lnTo>
                    <a:pt x="13244" y="4544"/>
                  </a:lnTo>
                  <a:lnTo>
                    <a:pt x="13401" y="4640"/>
                  </a:lnTo>
                  <a:lnTo>
                    <a:pt x="13638" y="4623"/>
                  </a:lnTo>
                  <a:lnTo>
                    <a:pt x="13801" y="4475"/>
                  </a:lnTo>
                  <a:lnTo>
                    <a:pt x="14058" y="4319"/>
                  </a:lnTo>
                  <a:lnTo>
                    <a:pt x="14233" y="4211"/>
                  </a:lnTo>
                  <a:lnTo>
                    <a:pt x="14406" y="4124"/>
                  </a:lnTo>
                  <a:lnTo>
                    <a:pt x="14601" y="4061"/>
                  </a:lnTo>
                  <a:lnTo>
                    <a:pt x="14824" y="4068"/>
                  </a:lnTo>
                  <a:lnTo>
                    <a:pt x="14950" y="4135"/>
                  </a:lnTo>
                  <a:lnTo>
                    <a:pt x="15054" y="4245"/>
                  </a:lnTo>
                  <a:lnTo>
                    <a:pt x="15054" y="4370"/>
                  </a:lnTo>
                  <a:lnTo>
                    <a:pt x="14772" y="4500"/>
                  </a:lnTo>
                  <a:lnTo>
                    <a:pt x="14706" y="4615"/>
                  </a:lnTo>
                  <a:lnTo>
                    <a:pt x="14561" y="4643"/>
                  </a:lnTo>
                  <a:lnTo>
                    <a:pt x="14369" y="4636"/>
                  </a:lnTo>
                  <a:lnTo>
                    <a:pt x="14297" y="4713"/>
                  </a:lnTo>
                  <a:lnTo>
                    <a:pt x="14537" y="4754"/>
                  </a:lnTo>
                  <a:lnTo>
                    <a:pt x="14713" y="4770"/>
                  </a:lnTo>
                  <a:lnTo>
                    <a:pt x="14862" y="4841"/>
                  </a:lnTo>
                  <a:lnTo>
                    <a:pt x="15018" y="4770"/>
                  </a:lnTo>
                  <a:lnTo>
                    <a:pt x="15209" y="4692"/>
                  </a:lnTo>
                  <a:lnTo>
                    <a:pt x="15341" y="4566"/>
                  </a:lnTo>
                  <a:lnTo>
                    <a:pt x="15491" y="4466"/>
                  </a:lnTo>
                  <a:lnTo>
                    <a:pt x="15585" y="4369"/>
                  </a:lnTo>
                  <a:lnTo>
                    <a:pt x="15846" y="4342"/>
                  </a:lnTo>
                  <a:lnTo>
                    <a:pt x="16125" y="4370"/>
                  </a:lnTo>
                  <a:lnTo>
                    <a:pt x="16397" y="4508"/>
                  </a:lnTo>
                  <a:lnTo>
                    <a:pt x="16564" y="4666"/>
                  </a:lnTo>
                  <a:lnTo>
                    <a:pt x="16723" y="4714"/>
                  </a:lnTo>
                  <a:lnTo>
                    <a:pt x="16844" y="4787"/>
                  </a:lnTo>
                  <a:lnTo>
                    <a:pt x="16817" y="4904"/>
                  </a:lnTo>
                  <a:lnTo>
                    <a:pt x="16751" y="4982"/>
                  </a:lnTo>
                  <a:lnTo>
                    <a:pt x="16751" y="5058"/>
                  </a:lnTo>
                  <a:lnTo>
                    <a:pt x="16949" y="5154"/>
                  </a:lnTo>
                  <a:lnTo>
                    <a:pt x="17116" y="5085"/>
                  </a:lnTo>
                  <a:lnTo>
                    <a:pt x="17332" y="5023"/>
                  </a:lnTo>
                  <a:lnTo>
                    <a:pt x="17569" y="4982"/>
                  </a:lnTo>
                  <a:lnTo>
                    <a:pt x="17746" y="4988"/>
                  </a:lnTo>
                  <a:lnTo>
                    <a:pt x="18122" y="5071"/>
                  </a:lnTo>
                  <a:lnTo>
                    <a:pt x="18476" y="5071"/>
                  </a:lnTo>
                  <a:lnTo>
                    <a:pt x="18914" y="5085"/>
                  </a:lnTo>
                  <a:lnTo>
                    <a:pt x="19226" y="5085"/>
                  </a:lnTo>
                  <a:lnTo>
                    <a:pt x="19337" y="5145"/>
                  </a:lnTo>
                  <a:lnTo>
                    <a:pt x="19417" y="5245"/>
                  </a:lnTo>
                  <a:lnTo>
                    <a:pt x="19501" y="5384"/>
                  </a:lnTo>
                  <a:lnTo>
                    <a:pt x="19761" y="5515"/>
                  </a:lnTo>
                  <a:lnTo>
                    <a:pt x="20054" y="5632"/>
                  </a:lnTo>
                  <a:lnTo>
                    <a:pt x="20337" y="5763"/>
                  </a:lnTo>
                  <a:lnTo>
                    <a:pt x="20783" y="5818"/>
                  </a:lnTo>
                  <a:lnTo>
                    <a:pt x="21128" y="5832"/>
                  </a:lnTo>
                  <a:lnTo>
                    <a:pt x="21292" y="5922"/>
                  </a:lnTo>
                  <a:lnTo>
                    <a:pt x="21413" y="6000"/>
                  </a:lnTo>
                  <a:lnTo>
                    <a:pt x="21423" y="6110"/>
                  </a:lnTo>
                  <a:lnTo>
                    <a:pt x="21496" y="6233"/>
                  </a:lnTo>
                  <a:lnTo>
                    <a:pt x="21548" y="6335"/>
                  </a:lnTo>
                  <a:lnTo>
                    <a:pt x="21600" y="6459"/>
                  </a:lnTo>
                  <a:lnTo>
                    <a:pt x="21558" y="6567"/>
                  </a:lnTo>
                  <a:lnTo>
                    <a:pt x="21548" y="6744"/>
                  </a:lnTo>
                  <a:lnTo>
                    <a:pt x="21416" y="6872"/>
                  </a:lnTo>
                  <a:lnTo>
                    <a:pt x="21374" y="6999"/>
                  </a:lnTo>
                  <a:lnTo>
                    <a:pt x="21263" y="7141"/>
                  </a:lnTo>
                  <a:lnTo>
                    <a:pt x="20928" y="7257"/>
                  </a:lnTo>
                  <a:lnTo>
                    <a:pt x="20782" y="7498"/>
                  </a:lnTo>
                  <a:lnTo>
                    <a:pt x="20646" y="7643"/>
                  </a:lnTo>
                  <a:lnTo>
                    <a:pt x="20531" y="7747"/>
                  </a:lnTo>
                  <a:lnTo>
                    <a:pt x="20344" y="7910"/>
                  </a:lnTo>
                  <a:lnTo>
                    <a:pt x="20222" y="8109"/>
                  </a:lnTo>
                  <a:lnTo>
                    <a:pt x="19916" y="8196"/>
                  </a:lnTo>
                  <a:lnTo>
                    <a:pt x="19700" y="8360"/>
                  </a:lnTo>
                  <a:lnTo>
                    <a:pt x="19631" y="8498"/>
                  </a:lnTo>
                  <a:lnTo>
                    <a:pt x="19615" y="8867"/>
                  </a:lnTo>
                  <a:lnTo>
                    <a:pt x="19688" y="9089"/>
                  </a:lnTo>
                  <a:lnTo>
                    <a:pt x="19688" y="9302"/>
                  </a:lnTo>
                  <a:lnTo>
                    <a:pt x="19705" y="9546"/>
                  </a:lnTo>
                  <a:lnTo>
                    <a:pt x="19653" y="9772"/>
                  </a:lnTo>
                  <a:lnTo>
                    <a:pt x="19612" y="9950"/>
                  </a:lnTo>
                  <a:lnTo>
                    <a:pt x="19580" y="10104"/>
                  </a:lnTo>
                  <a:lnTo>
                    <a:pt x="19559" y="10281"/>
                  </a:lnTo>
                  <a:lnTo>
                    <a:pt x="19465" y="10449"/>
                  </a:lnTo>
                  <a:lnTo>
                    <a:pt x="19444" y="10661"/>
                  </a:lnTo>
                  <a:lnTo>
                    <a:pt x="19392" y="10797"/>
                  </a:lnTo>
                  <a:lnTo>
                    <a:pt x="19322" y="10935"/>
                  </a:lnTo>
                  <a:lnTo>
                    <a:pt x="19169" y="11064"/>
                  </a:lnTo>
                  <a:lnTo>
                    <a:pt x="19033" y="11278"/>
                  </a:lnTo>
                  <a:lnTo>
                    <a:pt x="18939" y="11393"/>
                  </a:lnTo>
                  <a:lnTo>
                    <a:pt x="18834" y="11511"/>
                  </a:lnTo>
                  <a:lnTo>
                    <a:pt x="18562" y="11665"/>
                  </a:lnTo>
                  <a:lnTo>
                    <a:pt x="18374" y="11762"/>
                  </a:lnTo>
                  <a:lnTo>
                    <a:pt x="18204" y="11755"/>
                  </a:lnTo>
                  <a:lnTo>
                    <a:pt x="18048" y="11735"/>
                  </a:lnTo>
                  <a:lnTo>
                    <a:pt x="17899" y="11638"/>
                  </a:lnTo>
                  <a:lnTo>
                    <a:pt x="17642" y="11707"/>
                  </a:lnTo>
                  <a:lnTo>
                    <a:pt x="17486" y="11796"/>
                  </a:lnTo>
                  <a:lnTo>
                    <a:pt x="17287" y="11941"/>
                  </a:lnTo>
                  <a:lnTo>
                    <a:pt x="17134" y="11969"/>
                  </a:lnTo>
                  <a:lnTo>
                    <a:pt x="16834" y="12015"/>
                  </a:lnTo>
                  <a:lnTo>
                    <a:pt x="16534" y="12077"/>
                  </a:lnTo>
                  <a:lnTo>
                    <a:pt x="16336" y="12167"/>
                  </a:lnTo>
                  <a:lnTo>
                    <a:pt x="16253" y="12270"/>
                  </a:lnTo>
                  <a:lnTo>
                    <a:pt x="16183" y="12325"/>
                  </a:lnTo>
                  <a:lnTo>
                    <a:pt x="16027" y="12380"/>
                  </a:lnTo>
                  <a:lnTo>
                    <a:pt x="15916" y="12449"/>
                  </a:lnTo>
                  <a:lnTo>
                    <a:pt x="15804" y="12518"/>
                  </a:lnTo>
                  <a:lnTo>
                    <a:pt x="15752" y="12629"/>
                  </a:lnTo>
                  <a:lnTo>
                    <a:pt x="15825" y="12724"/>
                  </a:lnTo>
                  <a:lnTo>
                    <a:pt x="15951" y="12849"/>
                  </a:lnTo>
                  <a:lnTo>
                    <a:pt x="15961" y="13008"/>
                  </a:lnTo>
                  <a:lnTo>
                    <a:pt x="15909" y="13192"/>
                  </a:lnTo>
                  <a:cubicBezTo>
                    <a:pt x="15880" y="13228"/>
                    <a:pt x="15856" y="13266"/>
                    <a:pt x="15840" y="13305"/>
                  </a:cubicBezTo>
                  <a:cubicBezTo>
                    <a:pt x="15812" y="13369"/>
                    <a:pt x="15801" y="13436"/>
                    <a:pt x="15809" y="13503"/>
                  </a:cubicBezTo>
                  <a:lnTo>
                    <a:pt x="15600" y="13652"/>
                  </a:lnTo>
                  <a:lnTo>
                    <a:pt x="15506" y="13742"/>
                  </a:lnTo>
                  <a:lnTo>
                    <a:pt x="15464" y="13846"/>
                  </a:lnTo>
                  <a:cubicBezTo>
                    <a:pt x="15464" y="13877"/>
                    <a:pt x="15464" y="13909"/>
                    <a:pt x="15464" y="13940"/>
                  </a:cubicBezTo>
                  <a:cubicBezTo>
                    <a:pt x="15464" y="13981"/>
                    <a:pt x="15464" y="14022"/>
                    <a:pt x="15464" y="14062"/>
                  </a:cubicBezTo>
                  <a:lnTo>
                    <a:pt x="15412" y="14177"/>
                  </a:lnTo>
                  <a:lnTo>
                    <a:pt x="15183" y="14308"/>
                  </a:lnTo>
                  <a:lnTo>
                    <a:pt x="15048" y="14443"/>
                  </a:lnTo>
                  <a:lnTo>
                    <a:pt x="14923" y="14578"/>
                  </a:lnTo>
                  <a:lnTo>
                    <a:pt x="14840" y="14707"/>
                  </a:lnTo>
                  <a:lnTo>
                    <a:pt x="14760" y="14868"/>
                  </a:lnTo>
                  <a:cubicBezTo>
                    <a:pt x="14740" y="14913"/>
                    <a:pt x="14716" y="14957"/>
                    <a:pt x="14687" y="14999"/>
                  </a:cubicBezTo>
                  <a:cubicBezTo>
                    <a:pt x="14660" y="15040"/>
                    <a:pt x="14629" y="15079"/>
                    <a:pt x="14593" y="15116"/>
                  </a:cubicBezTo>
                  <a:cubicBezTo>
                    <a:pt x="14565" y="15141"/>
                    <a:pt x="14538" y="15167"/>
                    <a:pt x="14510" y="15192"/>
                  </a:cubicBezTo>
                  <a:cubicBezTo>
                    <a:pt x="14469" y="15230"/>
                    <a:pt x="14429" y="15268"/>
                    <a:pt x="14390" y="15307"/>
                  </a:cubicBezTo>
                  <a:lnTo>
                    <a:pt x="14233" y="15431"/>
                  </a:lnTo>
                  <a:lnTo>
                    <a:pt x="14123" y="15518"/>
                  </a:lnTo>
                  <a:lnTo>
                    <a:pt x="13872" y="15628"/>
                  </a:lnTo>
                  <a:lnTo>
                    <a:pt x="13685" y="15663"/>
                  </a:lnTo>
                  <a:lnTo>
                    <a:pt x="13323" y="15670"/>
                  </a:lnTo>
                  <a:cubicBezTo>
                    <a:pt x="13286" y="15642"/>
                    <a:pt x="13245" y="15616"/>
                    <a:pt x="13201" y="15594"/>
                  </a:cubicBezTo>
                  <a:cubicBezTo>
                    <a:pt x="13122" y="15553"/>
                    <a:pt x="13034" y="15521"/>
                    <a:pt x="12939" y="15499"/>
                  </a:cubicBezTo>
                  <a:cubicBezTo>
                    <a:pt x="12851" y="15484"/>
                    <a:pt x="12764" y="15467"/>
                    <a:pt x="12678" y="15446"/>
                  </a:cubicBezTo>
                  <a:cubicBezTo>
                    <a:pt x="12585" y="15424"/>
                    <a:pt x="12495" y="15399"/>
                    <a:pt x="12406" y="15370"/>
                  </a:cubicBezTo>
                  <a:lnTo>
                    <a:pt x="12194" y="15426"/>
                  </a:lnTo>
                  <a:lnTo>
                    <a:pt x="12131" y="15541"/>
                  </a:lnTo>
                  <a:lnTo>
                    <a:pt x="12255" y="15615"/>
                  </a:lnTo>
                  <a:lnTo>
                    <a:pt x="12467" y="15700"/>
                  </a:lnTo>
                  <a:lnTo>
                    <a:pt x="12582" y="15762"/>
                  </a:lnTo>
                  <a:lnTo>
                    <a:pt x="12768" y="15886"/>
                  </a:lnTo>
                  <a:lnTo>
                    <a:pt x="12977" y="16065"/>
                  </a:lnTo>
                  <a:lnTo>
                    <a:pt x="13103" y="16201"/>
                  </a:lnTo>
                  <a:lnTo>
                    <a:pt x="13155" y="16372"/>
                  </a:lnTo>
                  <a:lnTo>
                    <a:pt x="13166" y="16545"/>
                  </a:lnTo>
                  <a:lnTo>
                    <a:pt x="13065" y="16676"/>
                  </a:lnTo>
                  <a:lnTo>
                    <a:pt x="12951" y="16779"/>
                  </a:lnTo>
                  <a:lnTo>
                    <a:pt x="12787" y="16862"/>
                  </a:lnTo>
                  <a:lnTo>
                    <a:pt x="12505" y="16924"/>
                  </a:lnTo>
                  <a:lnTo>
                    <a:pt x="12122" y="16970"/>
                  </a:lnTo>
                  <a:lnTo>
                    <a:pt x="11913" y="16977"/>
                  </a:lnTo>
                  <a:lnTo>
                    <a:pt x="11733" y="16982"/>
                  </a:lnTo>
                  <a:lnTo>
                    <a:pt x="11430" y="16982"/>
                  </a:lnTo>
                  <a:lnTo>
                    <a:pt x="11263" y="17044"/>
                  </a:lnTo>
                  <a:lnTo>
                    <a:pt x="11232" y="17116"/>
                  </a:lnTo>
                  <a:lnTo>
                    <a:pt x="11252" y="17235"/>
                  </a:lnTo>
                  <a:lnTo>
                    <a:pt x="11325" y="17332"/>
                  </a:lnTo>
                  <a:lnTo>
                    <a:pt x="11412" y="17380"/>
                  </a:lnTo>
                  <a:lnTo>
                    <a:pt x="11444" y="17498"/>
                  </a:lnTo>
                  <a:lnTo>
                    <a:pt x="11382" y="17567"/>
                  </a:lnTo>
                  <a:cubicBezTo>
                    <a:pt x="11322" y="17599"/>
                    <a:pt x="11279" y="17642"/>
                    <a:pt x="11257" y="17691"/>
                  </a:cubicBezTo>
                  <a:cubicBezTo>
                    <a:pt x="11240" y="17729"/>
                    <a:pt x="11236" y="17769"/>
                    <a:pt x="11246" y="17808"/>
                  </a:cubicBezTo>
                  <a:lnTo>
                    <a:pt x="11037" y="17802"/>
                  </a:lnTo>
                  <a:lnTo>
                    <a:pt x="10881" y="17726"/>
                  </a:lnTo>
                  <a:lnTo>
                    <a:pt x="10631" y="17622"/>
                  </a:lnTo>
                  <a:lnTo>
                    <a:pt x="10349" y="17581"/>
                  </a:lnTo>
                  <a:lnTo>
                    <a:pt x="10141" y="17677"/>
                  </a:lnTo>
                  <a:lnTo>
                    <a:pt x="10273" y="17815"/>
                  </a:lnTo>
                  <a:cubicBezTo>
                    <a:pt x="10359" y="17814"/>
                    <a:pt x="10437" y="17847"/>
                    <a:pt x="10472" y="17898"/>
                  </a:cubicBezTo>
                  <a:cubicBezTo>
                    <a:pt x="10504" y="17944"/>
                    <a:pt x="10496" y="17997"/>
                    <a:pt x="10451" y="18038"/>
                  </a:cubicBezTo>
                  <a:lnTo>
                    <a:pt x="10493" y="18142"/>
                  </a:lnTo>
                  <a:cubicBezTo>
                    <a:pt x="10535" y="18167"/>
                    <a:pt x="10583" y="18187"/>
                    <a:pt x="10636" y="18201"/>
                  </a:cubicBezTo>
                  <a:cubicBezTo>
                    <a:pt x="10678" y="18213"/>
                    <a:pt x="10723" y="18220"/>
                    <a:pt x="10768" y="18222"/>
                  </a:cubicBezTo>
                  <a:cubicBezTo>
                    <a:pt x="10824" y="18185"/>
                    <a:pt x="10918" y="18194"/>
                    <a:pt x="10956" y="18240"/>
                  </a:cubicBezTo>
                  <a:cubicBezTo>
                    <a:pt x="10983" y="18272"/>
                    <a:pt x="10969" y="18313"/>
                    <a:pt x="10925" y="18335"/>
                  </a:cubicBezTo>
                  <a:lnTo>
                    <a:pt x="10783" y="18390"/>
                  </a:lnTo>
                  <a:lnTo>
                    <a:pt x="10605" y="18448"/>
                  </a:lnTo>
                  <a:lnTo>
                    <a:pt x="10615" y="18589"/>
                  </a:lnTo>
                  <a:lnTo>
                    <a:pt x="10663" y="18651"/>
                  </a:lnTo>
                  <a:lnTo>
                    <a:pt x="10698" y="18740"/>
                  </a:lnTo>
                  <a:lnTo>
                    <a:pt x="10479" y="18860"/>
                  </a:lnTo>
                  <a:lnTo>
                    <a:pt x="10374" y="19045"/>
                  </a:lnTo>
                  <a:lnTo>
                    <a:pt x="10259" y="19180"/>
                  </a:lnTo>
                  <a:lnTo>
                    <a:pt x="10218" y="19263"/>
                  </a:lnTo>
                  <a:lnTo>
                    <a:pt x="10283" y="19367"/>
                  </a:lnTo>
                  <a:lnTo>
                    <a:pt x="10350" y="19544"/>
                  </a:lnTo>
                  <a:lnTo>
                    <a:pt x="10506" y="19579"/>
                  </a:lnTo>
                  <a:lnTo>
                    <a:pt x="10637" y="19689"/>
                  </a:lnTo>
                  <a:lnTo>
                    <a:pt x="10913" y="19767"/>
                  </a:lnTo>
                  <a:lnTo>
                    <a:pt x="11066" y="19942"/>
                  </a:lnTo>
                  <a:lnTo>
                    <a:pt x="11076" y="20069"/>
                  </a:lnTo>
                  <a:lnTo>
                    <a:pt x="10982" y="20241"/>
                  </a:lnTo>
                  <a:lnTo>
                    <a:pt x="10888" y="20363"/>
                  </a:lnTo>
                  <a:lnTo>
                    <a:pt x="10794" y="20527"/>
                  </a:lnTo>
                  <a:cubicBezTo>
                    <a:pt x="10712" y="20573"/>
                    <a:pt x="10646" y="20631"/>
                    <a:pt x="10600" y="20695"/>
                  </a:cubicBezTo>
                  <a:cubicBezTo>
                    <a:pt x="10553" y="20760"/>
                    <a:pt x="10528" y="20830"/>
                    <a:pt x="10526" y="20902"/>
                  </a:cubicBezTo>
                  <a:lnTo>
                    <a:pt x="10613" y="21051"/>
                  </a:lnTo>
                  <a:lnTo>
                    <a:pt x="10773" y="21173"/>
                  </a:lnTo>
                  <a:lnTo>
                    <a:pt x="10846" y="21254"/>
                  </a:lnTo>
                  <a:lnTo>
                    <a:pt x="10766" y="21359"/>
                  </a:lnTo>
                  <a:lnTo>
                    <a:pt x="10536" y="21440"/>
                  </a:lnTo>
                  <a:lnTo>
                    <a:pt x="10441" y="21536"/>
                  </a:lnTo>
                  <a:lnTo>
                    <a:pt x="10363" y="21600"/>
                  </a:lnTo>
                  <a:lnTo>
                    <a:pt x="10225" y="21595"/>
                  </a:lnTo>
                  <a:lnTo>
                    <a:pt x="9866" y="21480"/>
                  </a:lnTo>
                  <a:lnTo>
                    <a:pt x="9668" y="21506"/>
                  </a:lnTo>
                  <a:lnTo>
                    <a:pt x="9418" y="21531"/>
                  </a:lnTo>
                  <a:cubicBezTo>
                    <a:pt x="9428" y="21473"/>
                    <a:pt x="9417" y="21413"/>
                    <a:pt x="9386" y="21358"/>
                  </a:cubicBezTo>
                  <a:cubicBezTo>
                    <a:pt x="9350" y="21293"/>
                    <a:pt x="9286" y="21235"/>
                    <a:pt x="9202" y="21193"/>
                  </a:cubicBezTo>
                  <a:lnTo>
                    <a:pt x="8951" y="21172"/>
                  </a:lnTo>
                  <a:lnTo>
                    <a:pt x="8767" y="21096"/>
                  </a:lnTo>
                  <a:lnTo>
                    <a:pt x="8767" y="20966"/>
                  </a:lnTo>
                  <a:lnTo>
                    <a:pt x="8683" y="20814"/>
                  </a:lnTo>
                  <a:cubicBezTo>
                    <a:pt x="8625" y="20767"/>
                    <a:pt x="8560" y="20724"/>
                    <a:pt x="8489" y="20687"/>
                  </a:cubicBezTo>
                  <a:cubicBezTo>
                    <a:pt x="8402" y="20641"/>
                    <a:pt x="8307" y="20603"/>
                    <a:pt x="8206" y="20574"/>
                  </a:cubicBezTo>
                  <a:lnTo>
                    <a:pt x="8185" y="20340"/>
                  </a:lnTo>
                  <a:lnTo>
                    <a:pt x="8175" y="20091"/>
                  </a:lnTo>
                  <a:cubicBezTo>
                    <a:pt x="8118" y="20014"/>
                    <a:pt x="8052" y="19940"/>
                    <a:pt x="7977" y="19870"/>
                  </a:cubicBezTo>
                  <a:cubicBezTo>
                    <a:pt x="7874" y="19775"/>
                    <a:pt x="7755" y="19687"/>
                    <a:pt x="7622" y="19610"/>
                  </a:cubicBezTo>
                  <a:lnTo>
                    <a:pt x="7320" y="19591"/>
                  </a:lnTo>
                  <a:lnTo>
                    <a:pt x="7269" y="19491"/>
                  </a:lnTo>
                  <a:lnTo>
                    <a:pt x="7463" y="19422"/>
                  </a:lnTo>
                  <a:lnTo>
                    <a:pt x="7664" y="19293"/>
                  </a:lnTo>
                  <a:lnTo>
                    <a:pt x="7747" y="19155"/>
                  </a:lnTo>
                  <a:lnTo>
                    <a:pt x="7862" y="18947"/>
                  </a:lnTo>
                  <a:cubicBezTo>
                    <a:pt x="7859" y="18904"/>
                    <a:pt x="7841" y="18862"/>
                    <a:pt x="7810" y="18823"/>
                  </a:cubicBezTo>
                  <a:cubicBezTo>
                    <a:pt x="7763" y="18763"/>
                    <a:pt x="7687" y="18715"/>
                    <a:pt x="7594" y="18687"/>
                  </a:cubicBezTo>
                  <a:lnTo>
                    <a:pt x="7373" y="18531"/>
                  </a:lnTo>
                  <a:lnTo>
                    <a:pt x="7344" y="18427"/>
                  </a:lnTo>
                  <a:lnTo>
                    <a:pt x="7439" y="18291"/>
                  </a:lnTo>
                  <a:lnTo>
                    <a:pt x="7386" y="18128"/>
                  </a:lnTo>
                  <a:lnTo>
                    <a:pt x="7191" y="18036"/>
                  </a:lnTo>
                  <a:lnTo>
                    <a:pt x="6944" y="17872"/>
                  </a:lnTo>
                  <a:lnTo>
                    <a:pt x="6714" y="17722"/>
                  </a:lnTo>
                  <a:lnTo>
                    <a:pt x="6595" y="17655"/>
                  </a:lnTo>
                  <a:lnTo>
                    <a:pt x="6560" y="17485"/>
                  </a:lnTo>
                  <a:lnTo>
                    <a:pt x="6414" y="17372"/>
                  </a:lnTo>
                  <a:lnTo>
                    <a:pt x="6518" y="17199"/>
                  </a:lnTo>
                  <a:cubicBezTo>
                    <a:pt x="6570" y="17154"/>
                    <a:pt x="6593" y="17097"/>
                    <a:pt x="6581" y="17041"/>
                  </a:cubicBezTo>
                  <a:cubicBezTo>
                    <a:pt x="6561" y="16948"/>
                    <a:pt x="6457" y="16874"/>
                    <a:pt x="6320" y="16854"/>
                  </a:cubicBezTo>
                  <a:cubicBezTo>
                    <a:pt x="6272" y="16815"/>
                    <a:pt x="6237" y="16771"/>
                    <a:pt x="6215" y="16723"/>
                  </a:cubicBezTo>
                  <a:cubicBezTo>
                    <a:pt x="6159" y="16596"/>
                    <a:pt x="6202" y="16460"/>
                    <a:pt x="6330" y="16359"/>
                  </a:cubicBezTo>
                  <a:lnTo>
                    <a:pt x="6341" y="16207"/>
                  </a:lnTo>
                  <a:lnTo>
                    <a:pt x="6351" y="16005"/>
                  </a:lnTo>
                  <a:lnTo>
                    <a:pt x="6382" y="15534"/>
                  </a:lnTo>
                  <a:lnTo>
                    <a:pt x="6330" y="14960"/>
                  </a:lnTo>
                  <a:lnTo>
                    <a:pt x="6125" y="14624"/>
                  </a:lnTo>
                  <a:lnTo>
                    <a:pt x="6027" y="14310"/>
                  </a:lnTo>
                  <a:lnTo>
                    <a:pt x="5975" y="14131"/>
                  </a:lnTo>
                  <a:lnTo>
                    <a:pt x="5925" y="13492"/>
                  </a:lnTo>
                  <a:lnTo>
                    <a:pt x="5925" y="13243"/>
                  </a:lnTo>
                  <a:lnTo>
                    <a:pt x="6020" y="13001"/>
                  </a:lnTo>
                  <a:lnTo>
                    <a:pt x="6020" y="12755"/>
                  </a:lnTo>
                  <a:lnTo>
                    <a:pt x="5988" y="12469"/>
                  </a:lnTo>
                  <a:lnTo>
                    <a:pt x="5842" y="12317"/>
                  </a:lnTo>
                  <a:lnTo>
                    <a:pt x="5852" y="12041"/>
                  </a:lnTo>
                  <a:lnTo>
                    <a:pt x="5936" y="11755"/>
                  </a:lnTo>
                  <a:cubicBezTo>
                    <a:pt x="5963" y="11665"/>
                    <a:pt x="5977" y="11573"/>
                    <a:pt x="5978" y="11481"/>
                  </a:cubicBezTo>
                  <a:cubicBezTo>
                    <a:pt x="5979" y="11396"/>
                    <a:pt x="5968" y="11310"/>
                    <a:pt x="5946" y="11226"/>
                  </a:cubicBezTo>
                  <a:cubicBezTo>
                    <a:pt x="5920" y="11122"/>
                    <a:pt x="5877" y="11021"/>
                    <a:pt x="5817" y="10924"/>
                  </a:cubicBezTo>
                  <a:lnTo>
                    <a:pt x="5790" y="10657"/>
                  </a:lnTo>
                  <a:lnTo>
                    <a:pt x="5779" y="10588"/>
                  </a:lnTo>
                  <a:lnTo>
                    <a:pt x="5509" y="10273"/>
                  </a:lnTo>
                  <a:lnTo>
                    <a:pt x="5325" y="10025"/>
                  </a:lnTo>
                  <a:lnTo>
                    <a:pt x="5081" y="9901"/>
                  </a:lnTo>
                  <a:lnTo>
                    <a:pt x="4781" y="9783"/>
                  </a:lnTo>
                  <a:lnTo>
                    <a:pt x="4531" y="9611"/>
                  </a:lnTo>
                  <a:lnTo>
                    <a:pt x="4066" y="9506"/>
                  </a:lnTo>
                  <a:lnTo>
                    <a:pt x="3850" y="9416"/>
                  </a:lnTo>
                  <a:lnTo>
                    <a:pt x="3285" y="9256"/>
                  </a:lnTo>
                  <a:lnTo>
                    <a:pt x="3020" y="9164"/>
                  </a:lnTo>
                  <a:lnTo>
                    <a:pt x="2895" y="8913"/>
                  </a:lnTo>
                  <a:lnTo>
                    <a:pt x="2752" y="8757"/>
                  </a:lnTo>
                  <a:lnTo>
                    <a:pt x="2626" y="8512"/>
                  </a:lnTo>
                  <a:lnTo>
                    <a:pt x="2494" y="8355"/>
                  </a:lnTo>
                  <a:lnTo>
                    <a:pt x="2330" y="8219"/>
                  </a:lnTo>
                  <a:lnTo>
                    <a:pt x="2088" y="8047"/>
                  </a:lnTo>
                  <a:lnTo>
                    <a:pt x="1976" y="7929"/>
                  </a:lnTo>
                  <a:lnTo>
                    <a:pt x="1868" y="7775"/>
                  </a:lnTo>
                  <a:lnTo>
                    <a:pt x="1712" y="7713"/>
                  </a:lnTo>
                  <a:lnTo>
                    <a:pt x="1653" y="7630"/>
                  </a:lnTo>
                  <a:lnTo>
                    <a:pt x="1559" y="7481"/>
                  </a:lnTo>
                  <a:lnTo>
                    <a:pt x="1499" y="7363"/>
                  </a:lnTo>
                  <a:lnTo>
                    <a:pt x="1332" y="7016"/>
                  </a:lnTo>
                  <a:lnTo>
                    <a:pt x="1207" y="6813"/>
                  </a:lnTo>
                  <a:lnTo>
                    <a:pt x="1072" y="6654"/>
                  </a:lnTo>
                  <a:lnTo>
                    <a:pt x="958" y="6495"/>
                  </a:lnTo>
                  <a:lnTo>
                    <a:pt x="875" y="6420"/>
                  </a:lnTo>
                  <a:lnTo>
                    <a:pt x="683" y="6358"/>
                  </a:lnTo>
                  <a:lnTo>
                    <a:pt x="577" y="6210"/>
                  </a:lnTo>
                  <a:lnTo>
                    <a:pt x="392" y="6183"/>
                  </a:lnTo>
                  <a:lnTo>
                    <a:pt x="270" y="6084"/>
                  </a:lnTo>
                  <a:lnTo>
                    <a:pt x="131" y="5971"/>
                  </a:lnTo>
                  <a:lnTo>
                    <a:pt x="79" y="5813"/>
                  </a:lnTo>
                  <a:lnTo>
                    <a:pt x="38" y="5703"/>
                  </a:lnTo>
                  <a:lnTo>
                    <a:pt x="0" y="5602"/>
                  </a:lnTo>
                  <a:lnTo>
                    <a:pt x="115" y="5491"/>
                  </a:lnTo>
                  <a:lnTo>
                    <a:pt x="268" y="5348"/>
                  </a:lnTo>
                  <a:lnTo>
                    <a:pt x="330" y="5224"/>
                  </a:lnTo>
                  <a:lnTo>
                    <a:pt x="413" y="5153"/>
                  </a:lnTo>
                  <a:lnTo>
                    <a:pt x="602" y="5033"/>
                  </a:lnTo>
                  <a:lnTo>
                    <a:pt x="653" y="4916"/>
                  </a:lnTo>
                  <a:lnTo>
                    <a:pt x="542" y="4875"/>
                  </a:lnTo>
                  <a:lnTo>
                    <a:pt x="350" y="4849"/>
                  </a:lnTo>
                  <a:lnTo>
                    <a:pt x="233" y="4810"/>
                  </a:lnTo>
                  <a:lnTo>
                    <a:pt x="173" y="4693"/>
                  </a:lnTo>
                  <a:lnTo>
                    <a:pt x="132" y="4589"/>
                  </a:lnTo>
                  <a:lnTo>
                    <a:pt x="236" y="4435"/>
                  </a:lnTo>
                  <a:lnTo>
                    <a:pt x="363" y="4279"/>
                  </a:lnTo>
                  <a:lnTo>
                    <a:pt x="464" y="4141"/>
                  </a:lnTo>
                  <a:lnTo>
                    <a:pt x="722" y="3881"/>
                  </a:lnTo>
                  <a:lnTo>
                    <a:pt x="837" y="3725"/>
                  </a:lnTo>
                  <a:lnTo>
                    <a:pt x="878" y="3658"/>
                  </a:lnTo>
                  <a:lnTo>
                    <a:pt x="1105" y="3567"/>
                  </a:lnTo>
                  <a:lnTo>
                    <a:pt x="1275" y="3479"/>
                  </a:lnTo>
                  <a:lnTo>
                    <a:pt x="1338" y="3385"/>
                  </a:lnTo>
                  <a:lnTo>
                    <a:pt x="1359" y="3295"/>
                  </a:lnTo>
                  <a:lnTo>
                    <a:pt x="1523" y="3201"/>
                  </a:lnTo>
                  <a:lnTo>
                    <a:pt x="1707" y="3072"/>
                  </a:lnTo>
                  <a:cubicBezTo>
                    <a:pt x="1704" y="3016"/>
                    <a:pt x="1711" y="2960"/>
                    <a:pt x="1728" y="2906"/>
                  </a:cubicBezTo>
                  <a:cubicBezTo>
                    <a:pt x="1757" y="2814"/>
                    <a:pt x="1814" y="2727"/>
                    <a:pt x="1896" y="2650"/>
                  </a:cubicBezTo>
                  <a:cubicBezTo>
                    <a:pt x="1934" y="2572"/>
                    <a:pt x="1938" y="2488"/>
                    <a:pt x="1906" y="2408"/>
                  </a:cubicBezTo>
                  <a:cubicBezTo>
                    <a:pt x="1883" y="2352"/>
                    <a:pt x="1843" y="2298"/>
                    <a:pt x="1815" y="2242"/>
                  </a:cubicBezTo>
                  <a:cubicBezTo>
                    <a:pt x="1790" y="2191"/>
                    <a:pt x="1776" y="2138"/>
                    <a:pt x="1774" y="2083"/>
                  </a:cubicBezTo>
                  <a:lnTo>
                    <a:pt x="1774" y="1918"/>
                  </a:lnTo>
                  <a:lnTo>
                    <a:pt x="1753" y="1808"/>
                  </a:lnTo>
                  <a:lnTo>
                    <a:pt x="1638" y="1656"/>
                  </a:lnTo>
                  <a:lnTo>
                    <a:pt x="1493" y="1546"/>
                  </a:lnTo>
                  <a:lnTo>
                    <a:pt x="1587" y="1443"/>
                  </a:lnTo>
                  <a:lnTo>
                    <a:pt x="1656" y="1310"/>
                  </a:lnTo>
                  <a:lnTo>
                    <a:pt x="1459" y="1199"/>
                  </a:lnTo>
                  <a:lnTo>
                    <a:pt x="1280" y="1115"/>
                  </a:lnTo>
                  <a:lnTo>
                    <a:pt x="1083" y="1076"/>
                  </a:lnTo>
                  <a:lnTo>
                    <a:pt x="968" y="1103"/>
                  </a:lnTo>
                  <a:lnTo>
                    <a:pt x="869" y="1016"/>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30" name="Shape 1535"/>
            <p:cNvSpPr/>
            <p:nvPr/>
          </p:nvSpPr>
          <p:spPr>
            <a:xfrm>
              <a:off x="3707283" y="7075423"/>
              <a:ext cx="262912" cy="133888"/>
            </a:xfrm>
            <a:custGeom>
              <a:avLst/>
              <a:gdLst/>
              <a:ahLst/>
              <a:cxnLst>
                <a:cxn ang="0">
                  <a:pos x="wd2" y="hd2"/>
                </a:cxn>
                <a:cxn ang="5400000">
                  <a:pos x="wd2" y="hd2"/>
                </a:cxn>
                <a:cxn ang="10800000">
                  <a:pos x="wd2" y="hd2"/>
                </a:cxn>
                <a:cxn ang="16200000">
                  <a:pos x="wd2" y="hd2"/>
                </a:cxn>
              </a:cxnLst>
              <a:rect l="0" t="0" r="r" b="b"/>
              <a:pathLst>
                <a:path w="21600" h="21600" extrusionOk="0">
                  <a:moveTo>
                    <a:pt x="7225" y="3547"/>
                  </a:moveTo>
                  <a:lnTo>
                    <a:pt x="5676" y="1626"/>
                  </a:lnTo>
                  <a:lnTo>
                    <a:pt x="3209" y="0"/>
                  </a:lnTo>
                  <a:lnTo>
                    <a:pt x="1176" y="1709"/>
                  </a:lnTo>
                  <a:lnTo>
                    <a:pt x="993" y="6809"/>
                  </a:lnTo>
                  <a:lnTo>
                    <a:pt x="0" y="9230"/>
                  </a:lnTo>
                  <a:lnTo>
                    <a:pt x="146" y="11719"/>
                  </a:lnTo>
                  <a:lnTo>
                    <a:pt x="1232" y="14861"/>
                  </a:lnTo>
                  <a:lnTo>
                    <a:pt x="2757" y="16925"/>
                  </a:lnTo>
                  <a:lnTo>
                    <a:pt x="4617" y="16204"/>
                  </a:lnTo>
                  <a:lnTo>
                    <a:pt x="6205" y="18329"/>
                  </a:lnTo>
                  <a:lnTo>
                    <a:pt x="6765" y="21054"/>
                  </a:lnTo>
                  <a:lnTo>
                    <a:pt x="9338" y="21600"/>
                  </a:lnTo>
                  <a:lnTo>
                    <a:pt x="10638" y="20386"/>
                  </a:lnTo>
                  <a:lnTo>
                    <a:pt x="12868" y="19239"/>
                  </a:lnTo>
                  <a:cubicBezTo>
                    <a:pt x="13384" y="19258"/>
                    <a:pt x="13900" y="19258"/>
                    <a:pt x="14416" y="19239"/>
                  </a:cubicBezTo>
                  <a:cubicBezTo>
                    <a:pt x="15695" y="19193"/>
                    <a:pt x="16971" y="19031"/>
                    <a:pt x="18242" y="18754"/>
                  </a:cubicBezTo>
                  <a:lnTo>
                    <a:pt x="20946" y="19118"/>
                  </a:lnTo>
                  <a:lnTo>
                    <a:pt x="21600" y="16751"/>
                  </a:lnTo>
                  <a:lnTo>
                    <a:pt x="17600" y="16751"/>
                  </a:lnTo>
                  <a:lnTo>
                    <a:pt x="14802" y="15172"/>
                  </a:lnTo>
                  <a:lnTo>
                    <a:pt x="13214" y="10808"/>
                  </a:lnTo>
                  <a:lnTo>
                    <a:pt x="11408" y="9230"/>
                  </a:lnTo>
                  <a:lnTo>
                    <a:pt x="9731" y="7773"/>
                  </a:lnTo>
                  <a:lnTo>
                    <a:pt x="9139" y="5420"/>
                  </a:lnTo>
                  <a:lnTo>
                    <a:pt x="7225" y="3547"/>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31" name="Shape 1536"/>
            <p:cNvSpPr/>
            <p:nvPr/>
          </p:nvSpPr>
          <p:spPr>
            <a:xfrm>
              <a:off x="4019076" y="6989151"/>
              <a:ext cx="164073" cy="69596"/>
            </a:xfrm>
            <a:custGeom>
              <a:avLst/>
              <a:gdLst/>
              <a:ahLst/>
              <a:cxnLst>
                <a:cxn ang="0">
                  <a:pos x="wd2" y="hd2"/>
                </a:cxn>
                <a:cxn ang="5400000">
                  <a:pos x="wd2" y="hd2"/>
                </a:cxn>
                <a:cxn ang="10800000">
                  <a:pos x="wd2" y="hd2"/>
                </a:cxn>
                <a:cxn ang="16200000">
                  <a:pos x="wd2" y="hd2"/>
                </a:cxn>
              </a:cxnLst>
              <a:rect l="0" t="0" r="r" b="b"/>
              <a:pathLst>
                <a:path w="21600" h="21600" extrusionOk="0">
                  <a:moveTo>
                    <a:pt x="8319" y="0"/>
                  </a:moveTo>
                  <a:lnTo>
                    <a:pt x="5026" y="117"/>
                  </a:lnTo>
                  <a:cubicBezTo>
                    <a:pt x="4484" y="789"/>
                    <a:pt x="3941" y="1461"/>
                    <a:pt x="3399" y="2133"/>
                  </a:cubicBezTo>
                  <a:cubicBezTo>
                    <a:pt x="2857" y="2805"/>
                    <a:pt x="2314" y="3476"/>
                    <a:pt x="1772" y="4148"/>
                  </a:cubicBezTo>
                  <a:lnTo>
                    <a:pt x="4542" y="6577"/>
                  </a:lnTo>
                  <a:lnTo>
                    <a:pt x="3392" y="10753"/>
                  </a:lnTo>
                  <a:lnTo>
                    <a:pt x="0" y="11818"/>
                  </a:lnTo>
                  <a:lnTo>
                    <a:pt x="1581" y="16345"/>
                  </a:lnTo>
                  <a:lnTo>
                    <a:pt x="4913" y="16345"/>
                  </a:lnTo>
                  <a:lnTo>
                    <a:pt x="7757" y="19148"/>
                  </a:lnTo>
                  <a:lnTo>
                    <a:pt x="10993" y="21600"/>
                  </a:lnTo>
                  <a:lnTo>
                    <a:pt x="14223" y="19761"/>
                  </a:lnTo>
                  <a:lnTo>
                    <a:pt x="14972" y="14169"/>
                  </a:lnTo>
                  <a:lnTo>
                    <a:pt x="18108" y="8928"/>
                  </a:lnTo>
                  <a:lnTo>
                    <a:pt x="21600" y="7876"/>
                  </a:lnTo>
                  <a:lnTo>
                    <a:pt x="21600" y="3101"/>
                  </a:lnTo>
                  <a:lnTo>
                    <a:pt x="19411" y="1378"/>
                  </a:lnTo>
                  <a:lnTo>
                    <a:pt x="17621" y="692"/>
                  </a:lnTo>
                  <a:lnTo>
                    <a:pt x="12533" y="2093"/>
                  </a:lnTo>
                  <a:lnTo>
                    <a:pt x="10949" y="1393"/>
                  </a:lnTo>
                  <a:lnTo>
                    <a:pt x="8319"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32" name="Shape 1537"/>
            <p:cNvSpPr/>
            <p:nvPr/>
          </p:nvSpPr>
          <p:spPr>
            <a:xfrm>
              <a:off x="5782126" y="2208303"/>
              <a:ext cx="3395984" cy="3893679"/>
            </a:xfrm>
            <a:custGeom>
              <a:avLst/>
              <a:gdLst/>
              <a:ahLst/>
              <a:cxnLst>
                <a:cxn ang="0">
                  <a:pos x="wd2" y="hd2"/>
                </a:cxn>
                <a:cxn ang="5400000">
                  <a:pos x="wd2" y="hd2"/>
                </a:cxn>
                <a:cxn ang="10800000">
                  <a:pos x="wd2" y="hd2"/>
                </a:cxn>
                <a:cxn ang="16200000">
                  <a:pos x="wd2" y="hd2"/>
                </a:cxn>
              </a:cxnLst>
              <a:rect l="0" t="0" r="r" b="b"/>
              <a:pathLst>
                <a:path w="21600" h="21600" extrusionOk="0">
                  <a:moveTo>
                    <a:pt x="11905" y="1298"/>
                  </a:moveTo>
                  <a:lnTo>
                    <a:pt x="11748" y="1386"/>
                  </a:lnTo>
                  <a:lnTo>
                    <a:pt x="11649" y="1501"/>
                  </a:lnTo>
                  <a:lnTo>
                    <a:pt x="11657" y="1629"/>
                  </a:lnTo>
                  <a:lnTo>
                    <a:pt x="11744" y="1704"/>
                  </a:lnTo>
                  <a:lnTo>
                    <a:pt x="11765" y="1791"/>
                  </a:lnTo>
                  <a:lnTo>
                    <a:pt x="11622" y="1915"/>
                  </a:lnTo>
                  <a:lnTo>
                    <a:pt x="11470" y="2059"/>
                  </a:lnTo>
                  <a:lnTo>
                    <a:pt x="11326" y="2096"/>
                  </a:lnTo>
                  <a:lnTo>
                    <a:pt x="11204" y="2078"/>
                  </a:lnTo>
                  <a:lnTo>
                    <a:pt x="10972" y="2003"/>
                  </a:lnTo>
                  <a:lnTo>
                    <a:pt x="10824" y="1959"/>
                  </a:lnTo>
                  <a:lnTo>
                    <a:pt x="10659" y="1903"/>
                  </a:lnTo>
                  <a:lnTo>
                    <a:pt x="10370" y="1872"/>
                  </a:lnTo>
                  <a:lnTo>
                    <a:pt x="10297" y="1768"/>
                  </a:lnTo>
                  <a:lnTo>
                    <a:pt x="10194" y="1639"/>
                  </a:lnTo>
                  <a:lnTo>
                    <a:pt x="10095" y="1497"/>
                  </a:lnTo>
                  <a:lnTo>
                    <a:pt x="9893" y="1403"/>
                  </a:lnTo>
                  <a:lnTo>
                    <a:pt x="9738" y="1384"/>
                  </a:lnTo>
                  <a:lnTo>
                    <a:pt x="9487" y="1311"/>
                  </a:lnTo>
                  <a:lnTo>
                    <a:pt x="9256" y="1311"/>
                  </a:lnTo>
                  <a:lnTo>
                    <a:pt x="9130" y="1305"/>
                  </a:lnTo>
                  <a:lnTo>
                    <a:pt x="9053" y="1242"/>
                  </a:lnTo>
                  <a:lnTo>
                    <a:pt x="8911" y="1116"/>
                  </a:lnTo>
                  <a:lnTo>
                    <a:pt x="8694" y="947"/>
                  </a:lnTo>
                  <a:lnTo>
                    <a:pt x="8636" y="849"/>
                  </a:lnTo>
                  <a:lnTo>
                    <a:pt x="8687" y="761"/>
                  </a:lnTo>
                  <a:lnTo>
                    <a:pt x="8783" y="636"/>
                  </a:lnTo>
                  <a:lnTo>
                    <a:pt x="8776" y="548"/>
                  </a:lnTo>
                  <a:lnTo>
                    <a:pt x="8704" y="440"/>
                  </a:lnTo>
                  <a:lnTo>
                    <a:pt x="8651" y="369"/>
                  </a:lnTo>
                  <a:lnTo>
                    <a:pt x="8694" y="263"/>
                  </a:lnTo>
                  <a:lnTo>
                    <a:pt x="8750" y="213"/>
                  </a:lnTo>
                  <a:lnTo>
                    <a:pt x="8706" y="120"/>
                  </a:lnTo>
                  <a:lnTo>
                    <a:pt x="8574" y="53"/>
                  </a:lnTo>
                  <a:lnTo>
                    <a:pt x="8473" y="0"/>
                  </a:lnTo>
                  <a:lnTo>
                    <a:pt x="8301" y="31"/>
                  </a:lnTo>
                  <a:lnTo>
                    <a:pt x="8038" y="123"/>
                  </a:lnTo>
                  <a:lnTo>
                    <a:pt x="7831" y="167"/>
                  </a:lnTo>
                  <a:lnTo>
                    <a:pt x="7542" y="204"/>
                  </a:lnTo>
                  <a:lnTo>
                    <a:pt x="7323" y="198"/>
                  </a:lnTo>
                  <a:lnTo>
                    <a:pt x="7098" y="173"/>
                  </a:lnTo>
                  <a:lnTo>
                    <a:pt x="6861" y="167"/>
                  </a:lnTo>
                  <a:lnTo>
                    <a:pt x="6735" y="117"/>
                  </a:lnTo>
                  <a:lnTo>
                    <a:pt x="6538" y="97"/>
                  </a:lnTo>
                  <a:lnTo>
                    <a:pt x="6405" y="145"/>
                  </a:lnTo>
                  <a:lnTo>
                    <a:pt x="6221" y="214"/>
                  </a:lnTo>
                  <a:lnTo>
                    <a:pt x="6040" y="224"/>
                  </a:lnTo>
                  <a:lnTo>
                    <a:pt x="5774" y="295"/>
                  </a:lnTo>
                  <a:lnTo>
                    <a:pt x="5503" y="389"/>
                  </a:lnTo>
                  <a:lnTo>
                    <a:pt x="5346" y="481"/>
                  </a:lnTo>
                  <a:lnTo>
                    <a:pt x="5159" y="600"/>
                  </a:lnTo>
                  <a:lnTo>
                    <a:pt x="4994" y="675"/>
                  </a:lnTo>
                  <a:cubicBezTo>
                    <a:pt x="4958" y="685"/>
                    <a:pt x="4920" y="693"/>
                    <a:pt x="4883" y="698"/>
                  </a:cubicBezTo>
                  <a:cubicBezTo>
                    <a:pt x="4849" y="702"/>
                    <a:pt x="4815" y="704"/>
                    <a:pt x="4781" y="704"/>
                  </a:cubicBezTo>
                  <a:lnTo>
                    <a:pt x="4638" y="679"/>
                  </a:lnTo>
                  <a:lnTo>
                    <a:pt x="4547" y="675"/>
                  </a:lnTo>
                  <a:lnTo>
                    <a:pt x="4417" y="656"/>
                  </a:lnTo>
                  <a:lnTo>
                    <a:pt x="4244" y="637"/>
                  </a:lnTo>
                  <a:lnTo>
                    <a:pt x="4107" y="562"/>
                  </a:lnTo>
                  <a:lnTo>
                    <a:pt x="3988" y="482"/>
                  </a:lnTo>
                  <a:lnTo>
                    <a:pt x="3873" y="464"/>
                  </a:lnTo>
                  <a:lnTo>
                    <a:pt x="3807" y="533"/>
                  </a:lnTo>
                  <a:lnTo>
                    <a:pt x="3751" y="608"/>
                  </a:lnTo>
                  <a:lnTo>
                    <a:pt x="3646" y="730"/>
                  </a:lnTo>
                  <a:lnTo>
                    <a:pt x="3580" y="822"/>
                  </a:lnTo>
                  <a:lnTo>
                    <a:pt x="3480" y="939"/>
                  </a:lnTo>
                  <a:lnTo>
                    <a:pt x="3212" y="1058"/>
                  </a:lnTo>
                  <a:lnTo>
                    <a:pt x="2961" y="1162"/>
                  </a:lnTo>
                  <a:lnTo>
                    <a:pt x="2882" y="1237"/>
                  </a:lnTo>
                  <a:lnTo>
                    <a:pt x="2746" y="1325"/>
                  </a:lnTo>
                  <a:lnTo>
                    <a:pt x="2704" y="1430"/>
                  </a:lnTo>
                  <a:lnTo>
                    <a:pt x="2576" y="1610"/>
                  </a:lnTo>
                  <a:lnTo>
                    <a:pt x="2532" y="1707"/>
                  </a:lnTo>
                  <a:lnTo>
                    <a:pt x="2566" y="1826"/>
                  </a:lnTo>
                  <a:lnTo>
                    <a:pt x="2573" y="1918"/>
                  </a:lnTo>
                  <a:lnTo>
                    <a:pt x="2559" y="2012"/>
                  </a:lnTo>
                  <a:lnTo>
                    <a:pt x="2544" y="2114"/>
                  </a:lnTo>
                  <a:lnTo>
                    <a:pt x="2436" y="2195"/>
                  </a:lnTo>
                  <a:lnTo>
                    <a:pt x="2269" y="2330"/>
                  </a:lnTo>
                  <a:lnTo>
                    <a:pt x="2091" y="2512"/>
                  </a:lnTo>
                  <a:lnTo>
                    <a:pt x="1925" y="2605"/>
                  </a:lnTo>
                  <a:lnTo>
                    <a:pt x="1797" y="2653"/>
                  </a:lnTo>
                  <a:lnTo>
                    <a:pt x="1647" y="2722"/>
                  </a:lnTo>
                  <a:lnTo>
                    <a:pt x="1528" y="2808"/>
                  </a:lnTo>
                  <a:lnTo>
                    <a:pt x="1447" y="2931"/>
                  </a:lnTo>
                  <a:lnTo>
                    <a:pt x="1332" y="3038"/>
                  </a:lnTo>
                  <a:lnTo>
                    <a:pt x="1173" y="3213"/>
                  </a:lnTo>
                  <a:lnTo>
                    <a:pt x="1030" y="3388"/>
                  </a:lnTo>
                  <a:lnTo>
                    <a:pt x="1001" y="3475"/>
                  </a:lnTo>
                  <a:lnTo>
                    <a:pt x="951" y="3585"/>
                  </a:lnTo>
                  <a:lnTo>
                    <a:pt x="845" y="3723"/>
                  </a:lnTo>
                  <a:lnTo>
                    <a:pt x="700" y="3911"/>
                  </a:lnTo>
                  <a:lnTo>
                    <a:pt x="650" y="4048"/>
                  </a:lnTo>
                  <a:lnTo>
                    <a:pt x="448" y="4221"/>
                  </a:lnTo>
                  <a:lnTo>
                    <a:pt x="410" y="4305"/>
                  </a:lnTo>
                  <a:lnTo>
                    <a:pt x="349" y="4386"/>
                  </a:lnTo>
                  <a:lnTo>
                    <a:pt x="269" y="4455"/>
                  </a:lnTo>
                  <a:lnTo>
                    <a:pt x="232" y="4555"/>
                  </a:lnTo>
                  <a:lnTo>
                    <a:pt x="226" y="4651"/>
                  </a:lnTo>
                  <a:lnTo>
                    <a:pt x="176" y="4751"/>
                  </a:lnTo>
                  <a:lnTo>
                    <a:pt x="156" y="4813"/>
                  </a:lnTo>
                  <a:lnTo>
                    <a:pt x="163" y="4888"/>
                  </a:lnTo>
                  <a:lnTo>
                    <a:pt x="220" y="5002"/>
                  </a:lnTo>
                  <a:lnTo>
                    <a:pt x="292" y="5121"/>
                  </a:lnTo>
                  <a:lnTo>
                    <a:pt x="355" y="5258"/>
                  </a:lnTo>
                  <a:lnTo>
                    <a:pt x="369" y="5453"/>
                  </a:lnTo>
                  <a:lnTo>
                    <a:pt x="413" y="5578"/>
                  </a:lnTo>
                  <a:lnTo>
                    <a:pt x="477" y="5695"/>
                  </a:lnTo>
                  <a:lnTo>
                    <a:pt x="477" y="5825"/>
                  </a:lnTo>
                  <a:lnTo>
                    <a:pt x="441" y="5944"/>
                  </a:lnTo>
                  <a:lnTo>
                    <a:pt x="405" y="6019"/>
                  </a:lnTo>
                  <a:lnTo>
                    <a:pt x="391" y="6138"/>
                  </a:lnTo>
                  <a:lnTo>
                    <a:pt x="355" y="6250"/>
                  </a:lnTo>
                  <a:lnTo>
                    <a:pt x="307" y="6323"/>
                  </a:lnTo>
                  <a:lnTo>
                    <a:pt x="280" y="6392"/>
                  </a:lnTo>
                  <a:lnTo>
                    <a:pt x="215" y="6459"/>
                  </a:lnTo>
                  <a:lnTo>
                    <a:pt x="80" y="6545"/>
                  </a:lnTo>
                  <a:lnTo>
                    <a:pt x="0" y="6592"/>
                  </a:lnTo>
                  <a:lnTo>
                    <a:pt x="0" y="6680"/>
                  </a:lnTo>
                  <a:lnTo>
                    <a:pt x="74" y="6761"/>
                  </a:lnTo>
                  <a:lnTo>
                    <a:pt x="110" y="6891"/>
                  </a:lnTo>
                  <a:lnTo>
                    <a:pt x="117" y="7009"/>
                  </a:lnTo>
                  <a:lnTo>
                    <a:pt x="117" y="7138"/>
                  </a:lnTo>
                  <a:lnTo>
                    <a:pt x="61" y="7213"/>
                  </a:lnTo>
                  <a:lnTo>
                    <a:pt x="54" y="7299"/>
                  </a:lnTo>
                  <a:lnTo>
                    <a:pt x="185" y="7447"/>
                  </a:lnTo>
                  <a:lnTo>
                    <a:pt x="278" y="7578"/>
                  </a:lnTo>
                  <a:lnTo>
                    <a:pt x="459" y="7641"/>
                  </a:lnTo>
                  <a:lnTo>
                    <a:pt x="564" y="7676"/>
                  </a:lnTo>
                  <a:lnTo>
                    <a:pt x="670" y="7805"/>
                  </a:lnTo>
                  <a:lnTo>
                    <a:pt x="779" y="7951"/>
                  </a:lnTo>
                  <a:lnTo>
                    <a:pt x="880" y="8070"/>
                  </a:lnTo>
                  <a:lnTo>
                    <a:pt x="1010" y="8216"/>
                  </a:lnTo>
                  <a:lnTo>
                    <a:pt x="1152" y="8321"/>
                  </a:lnTo>
                  <a:lnTo>
                    <a:pt x="1238" y="8546"/>
                  </a:lnTo>
                  <a:lnTo>
                    <a:pt x="1195" y="8652"/>
                  </a:lnTo>
                  <a:lnTo>
                    <a:pt x="1275" y="8822"/>
                  </a:lnTo>
                  <a:lnTo>
                    <a:pt x="1378" y="8876"/>
                  </a:lnTo>
                  <a:lnTo>
                    <a:pt x="1513" y="8970"/>
                  </a:lnTo>
                  <a:lnTo>
                    <a:pt x="1679" y="9195"/>
                  </a:lnTo>
                  <a:lnTo>
                    <a:pt x="1843" y="9284"/>
                  </a:lnTo>
                  <a:lnTo>
                    <a:pt x="1963" y="9393"/>
                  </a:lnTo>
                  <a:lnTo>
                    <a:pt x="2026" y="9468"/>
                  </a:lnTo>
                  <a:lnTo>
                    <a:pt x="2137" y="9480"/>
                  </a:lnTo>
                  <a:lnTo>
                    <a:pt x="2185" y="9549"/>
                  </a:lnTo>
                  <a:lnTo>
                    <a:pt x="2387" y="9655"/>
                  </a:lnTo>
                  <a:lnTo>
                    <a:pt x="2546" y="9722"/>
                  </a:lnTo>
                  <a:lnTo>
                    <a:pt x="2676" y="9747"/>
                  </a:lnTo>
                  <a:lnTo>
                    <a:pt x="2864" y="9801"/>
                  </a:lnTo>
                  <a:lnTo>
                    <a:pt x="3059" y="9868"/>
                  </a:lnTo>
                  <a:lnTo>
                    <a:pt x="3321" y="9803"/>
                  </a:lnTo>
                  <a:lnTo>
                    <a:pt x="3355" y="9741"/>
                  </a:lnTo>
                  <a:lnTo>
                    <a:pt x="3514" y="9656"/>
                  </a:lnTo>
                  <a:lnTo>
                    <a:pt x="3671" y="9656"/>
                  </a:lnTo>
                  <a:lnTo>
                    <a:pt x="3834" y="9668"/>
                  </a:lnTo>
                  <a:lnTo>
                    <a:pt x="3928" y="9618"/>
                  </a:lnTo>
                  <a:lnTo>
                    <a:pt x="4065" y="9568"/>
                  </a:lnTo>
                  <a:lnTo>
                    <a:pt x="4183" y="9562"/>
                  </a:lnTo>
                  <a:lnTo>
                    <a:pt x="4264" y="9614"/>
                  </a:lnTo>
                  <a:lnTo>
                    <a:pt x="4399" y="9656"/>
                  </a:lnTo>
                  <a:lnTo>
                    <a:pt x="4491" y="9685"/>
                  </a:lnTo>
                  <a:lnTo>
                    <a:pt x="4570" y="9697"/>
                  </a:lnTo>
                  <a:lnTo>
                    <a:pt x="4741" y="9672"/>
                  </a:lnTo>
                  <a:lnTo>
                    <a:pt x="4835" y="9629"/>
                  </a:lnTo>
                  <a:lnTo>
                    <a:pt x="5049" y="9541"/>
                  </a:lnTo>
                  <a:lnTo>
                    <a:pt x="5236" y="9504"/>
                  </a:lnTo>
                  <a:lnTo>
                    <a:pt x="5409" y="9560"/>
                  </a:lnTo>
                  <a:lnTo>
                    <a:pt x="5568" y="9456"/>
                  </a:lnTo>
                  <a:lnTo>
                    <a:pt x="5900" y="9362"/>
                  </a:lnTo>
                  <a:lnTo>
                    <a:pt x="6211" y="9231"/>
                  </a:lnTo>
                  <a:lnTo>
                    <a:pt x="6387" y="9206"/>
                  </a:lnTo>
                  <a:lnTo>
                    <a:pt x="6552" y="9212"/>
                  </a:lnTo>
                  <a:lnTo>
                    <a:pt x="6746" y="9256"/>
                  </a:lnTo>
                  <a:lnTo>
                    <a:pt x="6865" y="9309"/>
                  </a:lnTo>
                  <a:lnTo>
                    <a:pt x="6951" y="9353"/>
                  </a:lnTo>
                  <a:lnTo>
                    <a:pt x="7023" y="9409"/>
                  </a:lnTo>
                  <a:lnTo>
                    <a:pt x="7103" y="9497"/>
                  </a:lnTo>
                  <a:lnTo>
                    <a:pt x="7134" y="9626"/>
                  </a:lnTo>
                  <a:lnTo>
                    <a:pt x="7148" y="9713"/>
                  </a:lnTo>
                  <a:lnTo>
                    <a:pt x="7170" y="9786"/>
                  </a:lnTo>
                  <a:lnTo>
                    <a:pt x="7298" y="9829"/>
                  </a:lnTo>
                  <a:lnTo>
                    <a:pt x="7435" y="9842"/>
                  </a:lnTo>
                  <a:lnTo>
                    <a:pt x="7584" y="9786"/>
                  </a:lnTo>
                  <a:lnTo>
                    <a:pt x="7980" y="9786"/>
                  </a:lnTo>
                  <a:lnTo>
                    <a:pt x="8202" y="9831"/>
                  </a:lnTo>
                  <a:lnTo>
                    <a:pt x="8289" y="9968"/>
                  </a:lnTo>
                  <a:lnTo>
                    <a:pt x="8455" y="10087"/>
                  </a:lnTo>
                  <a:lnTo>
                    <a:pt x="8491" y="10175"/>
                  </a:lnTo>
                  <a:lnTo>
                    <a:pt x="8498" y="10323"/>
                  </a:lnTo>
                  <a:lnTo>
                    <a:pt x="8534" y="10455"/>
                  </a:lnTo>
                  <a:lnTo>
                    <a:pt x="8534" y="10567"/>
                  </a:lnTo>
                  <a:lnTo>
                    <a:pt x="8486" y="10709"/>
                  </a:lnTo>
                  <a:lnTo>
                    <a:pt x="8438" y="10877"/>
                  </a:lnTo>
                  <a:lnTo>
                    <a:pt x="8421" y="11008"/>
                  </a:lnTo>
                  <a:lnTo>
                    <a:pt x="8356" y="11171"/>
                  </a:lnTo>
                  <a:lnTo>
                    <a:pt x="8236" y="11348"/>
                  </a:lnTo>
                  <a:lnTo>
                    <a:pt x="8272" y="11458"/>
                  </a:lnTo>
                  <a:lnTo>
                    <a:pt x="8279" y="11545"/>
                  </a:lnTo>
                  <a:lnTo>
                    <a:pt x="8322" y="11649"/>
                  </a:lnTo>
                  <a:lnTo>
                    <a:pt x="8387" y="11749"/>
                  </a:lnTo>
                  <a:lnTo>
                    <a:pt x="8437" y="11849"/>
                  </a:lnTo>
                  <a:lnTo>
                    <a:pt x="8567" y="11936"/>
                  </a:lnTo>
                  <a:lnTo>
                    <a:pt x="8726" y="12086"/>
                  </a:lnTo>
                  <a:lnTo>
                    <a:pt x="8935" y="12257"/>
                  </a:lnTo>
                  <a:lnTo>
                    <a:pt x="9193" y="12538"/>
                  </a:lnTo>
                  <a:lnTo>
                    <a:pt x="9222" y="12667"/>
                  </a:lnTo>
                  <a:lnTo>
                    <a:pt x="9215" y="12761"/>
                  </a:lnTo>
                  <a:lnTo>
                    <a:pt x="9229" y="12888"/>
                  </a:lnTo>
                  <a:lnTo>
                    <a:pt x="9266" y="13018"/>
                  </a:lnTo>
                  <a:lnTo>
                    <a:pt x="9302" y="13097"/>
                  </a:lnTo>
                  <a:lnTo>
                    <a:pt x="9403" y="13235"/>
                  </a:lnTo>
                  <a:lnTo>
                    <a:pt x="9453" y="13316"/>
                  </a:lnTo>
                  <a:lnTo>
                    <a:pt x="9566" y="13451"/>
                  </a:lnTo>
                  <a:lnTo>
                    <a:pt x="9766" y="13633"/>
                  </a:lnTo>
                  <a:lnTo>
                    <a:pt x="9692" y="13770"/>
                  </a:lnTo>
                  <a:lnTo>
                    <a:pt x="9591" y="13864"/>
                  </a:lnTo>
                  <a:lnTo>
                    <a:pt x="9591" y="13962"/>
                  </a:lnTo>
                  <a:lnTo>
                    <a:pt x="9620" y="14068"/>
                  </a:lnTo>
                  <a:lnTo>
                    <a:pt x="9710" y="14197"/>
                  </a:lnTo>
                  <a:lnTo>
                    <a:pt x="9780" y="14370"/>
                  </a:lnTo>
                  <a:lnTo>
                    <a:pt x="9795" y="14482"/>
                  </a:lnTo>
                  <a:lnTo>
                    <a:pt x="9802" y="14588"/>
                  </a:lnTo>
                  <a:lnTo>
                    <a:pt x="9775" y="14690"/>
                  </a:lnTo>
                  <a:lnTo>
                    <a:pt x="9739" y="14790"/>
                  </a:lnTo>
                  <a:lnTo>
                    <a:pt x="9667" y="14915"/>
                  </a:lnTo>
                  <a:lnTo>
                    <a:pt x="9609" y="15021"/>
                  </a:lnTo>
                  <a:lnTo>
                    <a:pt x="9530" y="15132"/>
                  </a:lnTo>
                  <a:lnTo>
                    <a:pt x="9479" y="15276"/>
                  </a:lnTo>
                  <a:lnTo>
                    <a:pt x="9395" y="15443"/>
                  </a:lnTo>
                  <a:lnTo>
                    <a:pt x="9345" y="15586"/>
                  </a:lnTo>
                  <a:lnTo>
                    <a:pt x="9275" y="15726"/>
                  </a:lnTo>
                  <a:lnTo>
                    <a:pt x="9162" y="15929"/>
                  </a:lnTo>
                  <a:lnTo>
                    <a:pt x="9125" y="16060"/>
                  </a:lnTo>
                  <a:lnTo>
                    <a:pt x="9118" y="16204"/>
                  </a:lnTo>
                  <a:lnTo>
                    <a:pt x="9133" y="16366"/>
                  </a:lnTo>
                  <a:lnTo>
                    <a:pt x="9145" y="16558"/>
                  </a:lnTo>
                  <a:lnTo>
                    <a:pt x="9224" y="16671"/>
                  </a:lnTo>
                  <a:lnTo>
                    <a:pt x="9275" y="16808"/>
                  </a:lnTo>
                  <a:lnTo>
                    <a:pt x="9364" y="16942"/>
                  </a:lnTo>
                  <a:lnTo>
                    <a:pt x="9448" y="17105"/>
                  </a:lnTo>
                  <a:lnTo>
                    <a:pt x="9540" y="17211"/>
                  </a:lnTo>
                  <a:lnTo>
                    <a:pt x="9663" y="17399"/>
                  </a:lnTo>
                  <a:lnTo>
                    <a:pt x="9739" y="17522"/>
                  </a:lnTo>
                  <a:lnTo>
                    <a:pt x="9826" y="17703"/>
                  </a:lnTo>
                  <a:lnTo>
                    <a:pt x="9978" y="17846"/>
                  </a:lnTo>
                  <a:lnTo>
                    <a:pt x="9978" y="17984"/>
                  </a:lnTo>
                  <a:lnTo>
                    <a:pt x="10014" y="18084"/>
                  </a:lnTo>
                  <a:lnTo>
                    <a:pt x="10050" y="18240"/>
                  </a:lnTo>
                  <a:lnTo>
                    <a:pt x="10081" y="18371"/>
                  </a:lnTo>
                  <a:lnTo>
                    <a:pt x="10146" y="18518"/>
                  </a:lnTo>
                  <a:lnTo>
                    <a:pt x="10197" y="18674"/>
                  </a:lnTo>
                  <a:lnTo>
                    <a:pt x="10223" y="18828"/>
                  </a:lnTo>
                  <a:lnTo>
                    <a:pt x="10173" y="18905"/>
                  </a:lnTo>
                  <a:cubicBezTo>
                    <a:pt x="10161" y="18932"/>
                    <a:pt x="10154" y="18960"/>
                    <a:pt x="10154" y="18989"/>
                  </a:cubicBezTo>
                  <a:cubicBezTo>
                    <a:pt x="10153" y="19050"/>
                    <a:pt x="10179" y="19109"/>
                    <a:pt x="10226" y="19154"/>
                  </a:cubicBezTo>
                  <a:lnTo>
                    <a:pt x="10226" y="19319"/>
                  </a:lnTo>
                  <a:lnTo>
                    <a:pt x="10198" y="19438"/>
                  </a:lnTo>
                  <a:lnTo>
                    <a:pt x="10205" y="19569"/>
                  </a:lnTo>
                  <a:lnTo>
                    <a:pt x="10335" y="19657"/>
                  </a:lnTo>
                  <a:cubicBezTo>
                    <a:pt x="10390" y="19680"/>
                    <a:pt x="10437" y="19714"/>
                    <a:pt x="10472" y="19757"/>
                  </a:cubicBezTo>
                  <a:cubicBezTo>
                    <a:pt x="10520" y="19816"/>
                    <a:pt x="10543" y="19887"/>
                    <a:pt x="10537" y="19959"/>
                  </a:cubicBezTo>
                  <a:cubicBezTo>
                    <a:pt x="10582" y="19972"/>
                    <a:pt x="10624" y="19991"/>
                    <a:pt x="10662" y="20015"/>
                  </a:cubicBezTo>
                  <a:cubicBezTo>
                    <a:pt x="10709" y="20045"/>
                    <a:pt x="10748" y="20083"/>
                    <a:pt x="10778" y="20126"/>
                  </a:cubicBezTo>
                  <a:lnTo>
                    <a:pt x="10833" y="20258"/>
                  </a:lnTo>
                  <a:lnTo>
                    <a:pt x="10886" y="20443"/>
                  </a:lnTo>
                  <a:lnTo>
                    <a:pt x="10987" y="20518"/>
                  </a:lnTo>
                  <a:lnTo>
                    <a:pt x="11146" y="20643"/>
                  </a:lnTo>
                  <a:lnTo>
                    <a:pt x="11228" y="20767"/>
                  </a:lnTo>
                  <a:lnTo>
                    <a:pt x="11192" y="20929"/>
                  </a:lnTo>
                  <a:lnTo>
                    <a:pt x="11116" y="20979"/>
                  </a:lnTo>
                  <a:lnTo>
                    <a:pt x="11094" y="21129"/>
                  </a:lnTo>
                  <a:lnTo>
                    <a:pt x="11138" y="21216"/>
                  </a:lnTo>
                  <a:lnTo>
                    <a:pt x="11232" y="21323"/>
                  </a:lnTo>
                  <a:lnTo>
                    <a:pt x="11296" y="21404"/>
                  </a:lnTo>
                  <a:lnTo>
                    <a:pt x="11398" y="21485"/>
                  </a:lnTo>
                  <a:lnTo>
                    <a:pt x="11510" y="21554"/>
                  </a:lnTo>
                  <a:lnTo>
                    <a:pt x="11611" y="21600"/>
                  </a:lnTo>
                  <a:lnTo>
                    <a:pt x="11710" y="21587"/>
                  </a:lnTo>
                  <a:lnTo>
                    <a:pt x="11885" y="21519"/>
                  </a:lnTo>
                  <a:lnTo>
                    <a:pt x="12056" y="21494"/>
                  </a:lnTo>
                  <a:lnTo>
                    <a:pt x="12201" y="21481"/>
                  </a:lnTo>
                  <a:lnTo>
                    <a:pt x="12338" y="21418"/>
                  </a:lnTo>
                  <a:lnTo>
                    <a:pt x="12439" y="21389"/>
                  </a:lnTo>
                  <a:lnTo>
                    <a:pt x="12576" y="21408"/>
                  </a:lnTo>
                  <a:lnTo>
                    <a:pt x="12739" y="21426"/>
                  </a:lnTo>
                  <a:lnTo>
                    <a:pt x="12983" y="21499"/>
                  </a:lnTo>
                  <a:lnTo>
                    <a:pt x="13082" y="21535"/>
                  </a:lnTo>
                  <a:lnTo>
                    <a:pt x="13262" y="21478"/>
                  </a:lnTo>
                  <a:lnTo>
                    <a:pt x="13457" y="21372"/>
                  </a:lnTo>
                  <a:lnTo>
                    <a:pt x="13645" y="21293"/>
                  </a:lnTo>
                  <a:lnTo>
                    <a:pt x="13855" y="21184"/>
                  </a:lnTo>
                  <a:lnTo>
                    <a:pt x="13917" y="21124"/>
                  </a:lnTo>
                  <a:lnTo>
                    <a:pt x="14020" y="21112"/>
                  </a:lnTo>
                  <a:lnTo>
                    <a:pt x="14140" y="20918"/>
                  </a:lnTo>
                  <a:lnTo>
                    <a:pt x="14308" y="20841"/>
                  </a:lnTo>
                  <a:lnTo>
                    <a:pt x="14496" y="20735"/>
                  </a:lnTo>
                  <a:lnTo>
                    <a:pt x="14532" y="20631"/>
                  </a:lnTo>
                  <a:cubicBezTo>
                    <a:pt x="14523" y="20597"/>
                    <a:pt x="14526" y="20563"/>
                    <a:pt x="14539" y="20531"/>
                  </a:cubicBezTo>
                  <a:cubicBezTo>
                    <a:pt x="14575" y="20440"/>
                    <a:pt x="14682" y="20384"/>
                    <a:pt x="14791" y="20399"/>
                  </a:cubicBezTo>
                  <a:lnTo>
                    <a:pt x="14996" y="20260"/>
                  </a:lnTo>
                  <a:lnTo>
                    <a:pt x="15107" y="20110"/>
                  </a:lnTo>
                  <a:lnTo>
                    <a:pt x="15150" y="19997"/>
                  </a:lnTo>
                  <a:lnTo>
                    <a:pt x="15186" y="19891"/>
                  </a:lnTo>
                  <a:lnTo>
                    <a:pt x="15369" y="19792"/>
                  </a:lnTo>
                  <a:lnTo>
                    <a:pt x="15454" y="19676"/>
                  </a:lnTo>
                  <a:lnTo>
                    <a:pt x="15576" y="19632"/>
                  </a:lnTo>
                  <a:lnTo>
                    <a:pt x="15638" y="19549"/>
                  </a:lnTo>
                  <a:lnTo>
                    <a:pt x="15609" y="19482"/>
                  </a:lnTo>
                  <a:lnTo>
                    <a:pt x="15554" y="19391"/>
                  </a:lnTo>
                  <a:lnTo>
                    <a:pt x="15540" y="19247"/>
                  </a:lnTo>
                  <a:lnTo>
                    <a:pt x="15594" y="18994"/>
                  </a:lnTo>
                  <a:lnTo>
                    <a:pt x="15680" y="18888"/>
                  </a:lnTo>
                  <a:lnTo>
                    <a:pt x="15783" y="18803"/>
                  </a:lnTo>
                  <a:lnTo>
                    <a:pt x="16108" y="18703"/>
                  </a:lnTo>
                  <a:lnTo>
                    <a:pt x="16294" y="18563"/>
                  </a:lnTo>
                  <a:lnTo>
                    <a:pt x="16356" y="18482"/>
                  </a:lnTo>
                  <a:lnTo>
                    <a:pt x="16450" y="18419"/>
                  </a:lnTo>
                  <a:lnTo>
                    <a:pt x="16505" y="18325"/>
                  </a:lnTo>
                  <a:lnTo>
                    <a:pt x="16541" y="18156"/>
                  </a:lnTo>
                  <a:lnTo>
                    <a:pt x="16548" y="18043"/>
                  </a:lnTo>
                  <a:lnTo>
                    <a:pt x="16548" y="17943"/>
                  </a:lnTo>
                  <a:lnTo>
                    <a:pt x="16457" y="17826"/>
                  </a:lnTo>
                  <a:lnTo>
                    <a:pt x="16334" y="17670"/>
                  </a:lnTo>
                  <a:lnTo>
                    <a:pt x="16240" y="17538"/>
                  </a:lnTo>
                  <a:lnTo>
                    <a:pt x="16254" y="17449"/>
                  </a:lnTo>
                  <a:lnTo>
                    <a:pt x="16304" y="17342"/>
                  </a:lnTo>
                  <a:lnTo>
                    <a:pt x="16369" y="17186"/>
                  </a:lnTo>
                  <a:lnTo>
                    <a:pt x="16451" y="17084"/>
                  </a:lnTo>
                  <a:lnTo>
                    <a:pt x="16585" y="16986"/>
                  </a:lnTo>
                  <a:lnTo>
                    <a:pt x="16672" y="16904"/>
                  </a:lnTo>
                  <a:lnTo>
                    <a:pt x="16819" y="16806"/>
                  </a:lnTo>
                  <a:lnTo>
                    <a:pt x="16908" y="16667"/>
                  </a:lnTo>
                  <a:lnTo>
                    <a:pt x="17014" y="16561"/>
                  </a:lnTo>
                  <a:lnTo>
                    <a:pt x="17093" y="16492"/>
                  </a:lnTo>
                  <a:lnTo>
                    <a:pt x="17208" y="16417"/>
                  </a:lnTo>
                  <a:lnTo>
                    <a:pt x="17512" y="16298"/>
                  </a:lnTo>
                  <a:lnTo>
                    <a:pt x="17764" y="16173"/>
                  </a:lnTo>
                  <a:lnTo>
                    <a:pt x="17834" y="16130"/>
                  </a:lnTo>
                  <a:lnTo>
                    <a:pt x="18026" y="15990"/>
                  </a:lnTo>
                  <a:cubicBezTo>
                    <a:pt x="18082" y="15956"/>
                    <a:pt x="18127" y="15911"/>
                    <a:pt x="18157" y="15859"/>
                  </a:cubicBezTo>
                  <a:cubicBezTo>
                    <a:pt x="18188" y="15803"/>
                    <a:pt x="18203" y="15741"/>
                    <a:pt x="18198" y="15679"/>
                  </a:cubicBezTo>
                  <a:lnTo>
                    <a:pt x="18246" y="15583"/>
                  </a:lnTo>
                  <a:lnTo>
                    <a:pt x="18366" y="15487"/>
                  </a:lnTo>
                  <a:lnTo>
                    <a:pt x="18345" y="15404"/>
                  </a:lnTo>
                  <a:lnTo>
                    <a:pt x="18243" y="15335"/>
                  </a:lnTo>
                  <a:lnTo>
                    <a:pt x="18279" y="15179"/>
                  </a:lnTo>
                  <a:lnTo>
                    <a:pt x="18265" y="15022"/>
                  </a:lnTo>
                  <a:lnTo>
                    <a:pt x="18188" y="14962"/>
                  </a:lnTo>
                  <a:cubicBezTo>
                    <a:pt x="18199" y="14916"/>
                    <a:pt x="18210" y="14869"/>
                    <a:pt x="18222" y="14823"/>
                  </a:cubicBezTo>
                  <a:cubicBezTo>
                    <a:pt x="18246" y="14730"/>
                    <a:pt x="18271" y="14638"/>
                    <a:pt x="18299" y="14547"/>
                  </a:cubicBezTo>
                  <a:lnTo>
                    <a:pt x="18285" y="14483"/>
                  </a:lnTo>
                  <a:lnTo>
                    <a:pt x="18215" y="14353"/>
                  </a:lnTo>
                  <a:lnTo>
                    <a:pt x="18136" y="14247"/>
                  </a:lnTo>
                  <a:lnTo>
                    <a:pt x="18078" y="14173"/>
                  </a:lnTo>
                  <a:lnTo>
                    <a:pt x="18002" y="14079"/>
                  </a:lnTo>
                  <a:lnTo>
                    <a:pt x="17843" y="13717"/>
                  </a:lnTo>
                  <a:lnTo>
                    <a:pt x="17758" y="13550"/>
                  </a:lnTo>
                  <a:lnTo>
                    <a:pt x="17758" y="13409"/>
                  </a:lnTo>
                  <a:lnTo>
                    <a:pt x="17751" y="13334"/>
                  </a:lnTo>
                  <a:lnTo>
                    <a:pt x="17751" y="13215"/>
                  </a:lnTo>
                  <a:lnTo>
                    <a:pt x="17758" y="13096"/>
                  </a:lnTo>
                  <a:lnTo>
                    <a:pt x="17763" y="12990"/>
                  </a:lnTo>
                  <a:lnTo>
                    <a:pt x="17785" y="12871"/>
                  </a:lnTo>
                  <a:lnTo>
                    <a:pt x="17806" y="12777"/>
                  </a:lnTo>
                  <a:lnTo>
                    <a:pt x="17847" y="12656"/>
                  </a:lnTo>
                  <a:lnTo>
                    <a:pt x="17869" y="12508"/>
                  </a:lnTo>
                  <a:lnTo>
                    <a:pt x="17948" y="12397"/>
                  </a:lnTo>
                  <a:lnTo>
                    <a:pt x="17975" y="12341"/>
                  </a:lnTo>
                  <a:lnTo>
                    <a:pt x="18025" y="12266"/>
                  </a:lnTo>
                  <a:lnTo>
                    <a:pt x="18119" y="12160"/>
                  </a:lnTo>
                  <a:lnTo>
                    <a:pt x="18213" y="12103"/>
                  </a:lnTo>
                  <a:lnTo>
                    <a:pt x="18266" y="11989"/>
                  </a:lnTo>
                  <a:lnTo>
                    <a:pt x="18374" y="11916"/>
                  </a:lnTo>
                  <a:lnTo>
                    <a:pt x="18483" y="11840"/>
                  </a:lnTo>
                  <a:lnTo>
                    <a:pt x="18706" y="11666"/>
                  </a:lnTo>
                  <a:lnTo>
                    <a:pt x="18844" y="11494"/>
                  </a:lnTo>
                  <a:lnTo>
                    <a:pt x="18938" y="11331"/>
                  </a:lnTo>
                  <a:lnTo>
                    <a:pt x="19010" y="11281"/>
                  </a:lnTo>
                  <a:lnTo>
                    <a:pt x="19096" y="11194"/>
                  </a:lnTo>
                  <a:lnTo>
                    <a:pt x="19175" y="11131"/>
                  </a:lnTo>
                  <a:lnTo>
                    <a:pt x="19282" y="10996"/>
                  </a:lnTo>
                  <a:lnTo>
                    <a:pt x="19324" y="10940"/>
                  </a:lnTo>
                  <a:lnTo>
                    <a:pt x="19389" y="10872"/>
                  </a:lnTo>
                  <a:lnTo>
                    <a:pt x="19524" y="10799"/>
                  </a:lnTo>
                  <a:cubicBezTo>
                    <a:pt x="19560" y="10778"/>
                    <a:pt x="19596" y="10758"/>
                    <a:pt x="19632" y="10738"/>
                  </a:cubicBezTo>
                  <a:cubicBezTo>
                    <a:pt x="19704" y="10698"/>
                    <a:pt x="19777" y="10660"/>
                    <a:pt x="19849" y="10621"/>
                  </a:cubicBezTo>
                  <a:lnTo>
                    <a:pt x="20001" y="10465"/>
                  </a:lnTo>
                  <a:lnTo>
                    <a:pt x="20044" y="10396"/>
                  </a:lnTo>
                  <a:lnTo>
                    <a:pt x="20145" y="10315"/>
                  </a:lnTo>
                  <a:lnTo>
                    <a:pt x="20246" y="10299"/>
                  </a:lnTo>
                  <a:lnTo>
                    <a:pt x="20366" y="10226"/>
                  </a:lnTo>
                  <a:cubicBezTo>
                    <a:pt x="20392" y="10200"/>
                    <a:pt x="20416" y="10173"/>
                    <a:pt x="20438" y="10144"/>
                  </a:cubicBezTo>
                  <a:cubicBezTo>
                    <a:pt x="20479" y="10093"/>
                    <a:pt x="20513" y="10038"/>
                    <a:pt x="20540" y="9980"/>
                  </a:cubicBezTo>
                  <a:lnTo>
                    <a:pt x="20669" y="9713"/>
                  </a:lnTo>
                  <a:lnTo>
                    <a:pt x="20763" y="9627"/>
                  </a:lnTo>
                  <a:lnTo>
                    <a:pt x="20850" y="9427"/>
                  </a:lnTo>
                  <a:lnTo>
                    <a:pt x="21053" y="9218"/>
                  </a:lnTo>
                  <a:lnTo>
                    <a:pt x="21106" y="9101"/>
                  </a:lnTo>
                  <a:lnTo>
                    <a:pt x="21207" y="8920"/>
                  </a:lnTo>
                  <a:lnTo>
                    <a:pt x="21270" y="8773"/>
                  </a:lnTo>
                  <a:lnTo>
                    <a:pt x="21345" y="8665"/>
                  </a:lnTo>
                  <a:lnTo>
                    <a:pt x="21410" y="8525"/>
                  </a:lnTo>
                  <a:lnTo>
                    <a:pt x="21516" y="8371"/>
                  </a:lnTo>
                  <a:lnTo>
                    <a:pt x="21542" y="8283"/>
                  </a:lnTo>
                  <a:lnTo>
                    <a:pt x="21600" y="8133"/>
                  </a:lnTo>
                  <a:lnTo>
                    <a:pt x="21600" y="8003"/>
                  </a:lnTo>
                  <a:lnTo>
                    <a:pt x="21549" y="7866"/>
                  </a:lnTo>
                  <a:lnTo>
                    <a:pt x="21537" y="7747"/>
                  </a:lnTo>
                  <a:lnTo>
                    <a:pt x="21528" y="7674"/>
                  </a:lnTo>
                  <a:lnTo>
                    <a:pt x="21417" y="7699"/>
                  </a:lnTo>
                  <a:lnTo>
                    <a:pt x="21251" y="7784"/>
                  </a:lnTo>
                  <a:lnTo>
                    <a:pt x="20953" y="7845"/>
                  </a:lnTo>
                  <a:lnTo>
                    <a:pt x="20707" y="7931"/>
                  </a:lnTo>
                  <a:lnTo>
                    <a:pt x="20477" y="7987"/>
                  </a:lnTo>
                  <a:lnTo>
                    <a:pt x="20226" y="8018"/>
                  </a:lnTo>
                  <a:lnTo>
                    <a:pt x="19987" y="8056"/>
                  </a:lnTo>
                  <a:lnTo>
                    <a:pt x="19901" y="8080"/>
                  </a:lnTo>
                  <a:lnTo>
                    <a:pt x="19803" y="8110"/>
                  </a:lnTo>
                  <a:lnTo>
                    <a:pt x="19721" y="8116"/>
                  </a:lnTo>
                  <a:lnTo>
                    <a:pt x="19490" y="8053"/>
                  </a:lnTo>
                  <a:cubicBezTo>
                    <a:pt x="19444" y="8038"/>
                    <a:pt x="19398" y="8022"/>
                    <a:pt x="19353" y="8003"/>
                  </a:cubicBezTo>
                  <a:cubicBezTo>
                    <a:pt x="19301" y="7982"/>
                    <a:pt x="19251" y="7959"/>
                    <a:pt x="19202" y="7934"/>
                  </a:cubicBezTo>
                  <a:lnTo>
                    <a:pt x="19144" y="7826"/>
                  </a:lnTo>
                  <a:lnTo>
                    <a:pt x="19151" y="7733"/>
                  </a:lnTo>
                  <a:lnTo>
                    <a:pt x="19091" y="7614"/>
                  </a:lnTo>
                  <a:lnTo>
                    <a:pt x="19062" y="7518"/>
                  </a:lnTo>
                  <a:lnTo>
                    <a:pt x="19033" y="7385"/>
                  </a:lnTo>
                  <a:lnTo>
                    <a:pt x="18862" y="7343"/>
                  </a:lnTo>
                  <a:lnTo>
                    <a:pt x="18805" y="7243"/>
                  </a:lnTo>
                  <a:lnTo>
                    <a:pt x="18783" y="7166"/>
                  </a:lnTo>
                  <a:lnTo>
                    <a:pt x="18632" y="7073"/>
                  </a:lnTo>
                  <a:lnTo>
                    <a:pt x="18605" y="6906"/>
                  </a:lnTo>
                  <a:lnTo>
                    <a:pt x="18519" y="6897"/>
                  </a:lnTo>
                  <a:cubicBezTo>
                    <a:pt x="18492" y="6901"/>
                    <a:pt x="18465" y="6899"/>
                    <a:pt x="18439" y="6891"/>
                  </a:cubicBezTo>
                  <a:cubicBezTo>
                    <a:pt x="18366" y="6870"/>
                    <a:pt x="18317" y="6810"/>
                    <a:pt x="18316" y="6743"/>
                  </a:cubicBezTo>
                  <a:cubicBezTo>
                    <a:pt x="18302" y="6716"/>
                    <a:pt x="18283" y="6691"/>
                    <a:pt x="18261" y="6668"/>
                  </a:cubicBezTo>
                  <a:cubicBezTo>
                    <a:pt x="18230" y="6636"/>
                    <a:pt x="18191" y="6609"/>
                    <a:pt x="18148" y="6589"/>
                  </a:cubicBezTo>
                  <a:lnTo>
                    <a:pt x="18030" y="6579"/>
                  </a:lnTo>
                  <a:lnTo>
                    <a:pt x="17871" y="6463"/>
                  </a:lnTo>
                  <a:lnTo>
                    <a:pt x="17771" y="6355"/>
                  </a:lnTo>
                  <a:lnTo>
                    <a:pt x="17792" y="6247"/>
                  </a:lnTo>
                  <a:lnTo>
                    <a:pt x="17721" y="6185"/>
                  </a:lnTo>
                  <a:lnTo>
                    <a:pt x="17713" y="6087"/>
                  </a:lnTo>
                  <a:lnTo>
                    <a:pt x="17711" y="6006"/>
                  </a:lnTo>
                  <a:lnTo>
                    <a:pt x="17530" y="5908"/>
                  </a:lnTo>
                  <a:lnTo>
                    <a:pt x="17460" y="5774"/>
                  </a:lnTo>
                  <a:lnTo>
                    <a:pt x="17402" y="5680"/>
                  </a:lnTo>
                  <a:lnTo>
                    <a:pt x="17258" y="5530"/>
                  </a:lnTo>
                  <a:lnTo>
                    <a:pt x="17183" y="5451"/>
                  </a:lnTo>
                  <a:lnTo>
                    <a:pt x="17082" y="5351"/>
                  </a:lnTo>
                  <a:lnTo>
                    <a:pt x="17048" y="5222"/>
                  </a:lnTo>
                  <a:lnTo>
                    <a:pt x="17048" y="5089"/>
                  </a:lnTo>
                  <a:cubicBezTo>
                    <a:pt x="17065" y="5018"/>
                    <a:pt x="17060" y="4945"/>
                    <a:pt x="17034" y="4876"/>
                  </a:cubicBezTo>
                  <a:cubicBezTo>
                    <a:pt x="17013" y="4820"/>
                    <a:pt x="16978" y="4769"/>
                    <a:pt x="16933" y="4726"/>
                  </a:cubicBezTo>
                  <a:lnTo>
                    <a:pt x="16889" y="4630"/>
                  </a:lnTo>
                  <a:lnTo>
                    <a:pt x="16775" y="4458"/>
                  </a:lnTo>
                  <a:lnTo>
                    <a:pt x="16501" y="4341"/>
                  </a:lnTo>
                  <a:lnTo>
                    <a:pt x="16472" y="4199"/>
                  </a:lnTo>
                  <a:cubicBezTo>
                    <a:pt x="16470" y="4140"/>
                    <a:pt x="16461" y="4082"/>
                    <a:pt x="16443" y="4024"/>
                  </a:cubicBezTo>
                  <a:cubicBezTo>
                    <a:pt x="16425" y="3965"/>
                    <a:pt x="16398" y="3909"/>
                    <a:pt x="16363" y="3855"/>
                  </a:cubicBezTo>
                  <a:lnTo>
                    <a:pt x="16291" y="3674"/>
                  </a:lnTo>
                  <a:cubicBezTo>
                    <a:pt x="16289" y="3647"/>
                    <a:pt x="16285" y="3621"/>
                    <a:pt x="16277" y="3595"/>
                  </a:cubicBezTo>
                  <a:cubicBezTo>
                    <a:pt x="16256" y="3522"/>
                    <a:pt x="16213" y="3455"/>
                    <a:pt x="16154" y="3401"/>
                  </a:cubicBezTo>
                  <a:lnTo>
                    <a:pt x="16039" y="3250"/>
                  </a:lnTo>
                  <a:lnTo>
                    <a:pt x="15769" y="2894"/>
                  </a:lnTo>
                  <a:lnTo>
                    <a:pt x="15611" y="2670"/>
                  </a:lnTo>
                  <a:lnTo>
                    <a:pt x="15517" y="2564"/>
                  </a:lnTo>
                  <a:lnTo>
                    <a:pt x="15445" y="2442"/>
                  </a:lnTo>
                  <a:lnTo>
                    <a:pt x="15435" y="2351"/>
                  </a:lnTo>
                  <a:lnTo>
                    <a:pt x="15507" y="2268"/>
                  </a:lnTo>
                  <a:lnTo>
                    <a:pt x="15557" y="2174"/>
                  </a:lnTo>
                  <a:lnTo>
                    <a:pt x="15579" y="2095"/>
                  </a:lnTo>
                  <a:lnTo>
                    <a:pt x="15476" y="1983"/>
                  </a:lnTo>
                  <a:lnTo>
                    <a:pt x="15276" y="1854"/>
                  </a:lnTo>
                  <a:lnTo>
                    <a:pt x="15163" y="1798"/>
                  </a:lnTo>
                  <a:lnTo>
                    <a:pt x="15004" y="1798"/>
                  </a:lnTo>
                  <a:lnTo>
                    <a:pt x="14882" y="1810"/>
                  </a:lnTo>
                  <a:lnTo>
                    <a:pt x="14680" y="1867"/>
                  </a:lnTo>
                  <a:lnTo>
                    <a:pt x="14502" y="1898"/>
                  </a:lnTo>
                  <a:lnTo>
                    <a:pt x="14335" y="1902"/>
                  </a:lnTo>
                  <a:lnTo>
                    <a:pt x="14156" y="1858"/>
                  </a:lnTo>
                  <a:lnTo>
                    <a:pt x="13954" y="1827"/>
                  </a:lnTo>
                  <a:lnTo>
                    <a:pt x="13826" y="1795"/>
                  </a:lnTo>
                  <a:lnTo>
                    <a:pt x="13650" y="1741"/>
                  </a:lnTo>
                  <a:lnTo>
                    <a:pt x="13521" y="1716"/>
                  </a:lnTo>
                  <a:lnTo>
                    <a:pt x="13389" y="1716"/>
                  </a:lnTo>
                  <a:lnTo>
                    <a:pt x="13240" y="1681"/>
                  </a:lnTo>
                  <a:lnTo>
                    <a:pt x="13103" y="1668"/>
                  </a:lnTo>
                  <a:lnTo>
                    <a:pt x="12934" y="1606"/>
                  </a:lnTo>
                  <a:lnTo>
                    <a:pt x="12749" y="1481"/>
                  </a:lnTo>
                  <a:lnTo>
                    <a:pt x="12590" y="1418"/>
                  </a:lnTo>
                  <a:lnTo>
                    <a:pt x="12457" y="1374"/>
                  </a:lnTo>
                  <a:lnTo>
                    <a:pt x="12308" y="1331"/>
                  </a:lnTo>
                  <a:lnTo>
                    <a:pt x="12072" y="1318"/>
                  </a:lnTo>
                  <a:lnTo>
                    <a:pt x="11905" y="1298"/>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33" name="Shape 1538"/>
            <p:cNvSpPr/>
            <p:nvPr/>
          </p:nvSpPr>
          <p:spPr>
            <a:xfrm>
              <a:off x="9420191" y="4494837"/>
              <a:ext cx="33490" cy="40717"/>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0" y="9333"/>
                  </a:lnTo>
                  <a:lnTo>
                    <a:pt x="1832" y="16236"/>
                  </a:lnTo>
                  <a:lnTo>
                    <a:pt x="15030" y="21600"/>
                  </a:lnTo>
                  <a:lnTo>
                    <a:pt x="21600" y="15013"/>
                  </a:lnTo>
                  <a:lnTo>
                    <a:pt x="21600" y="3233"/>
                  </a:lnTo>
                  <a:lnTo>
                    <a:pt x="6326"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34" name="Shape 1539"/>
            <p:cNvSpPr/>
            <p:nvPr/>
          </p:nvSpPr>
          <p:spPr>
            <a:xfrm>
              <a:off x="8761117" y="4904669"/>
              <a:ext cx="370276" cy="708974"/>
            </a:xfrm>
            <a:custGeom>
              <a:avLst/>
              <a:gdLst/>
              <a:ahLst/>
              <a:cxnLst>
                <a:cxn ang="0">
                  <a:pos x="wd2" y="hd2"/>
                </a:cxn>
                <a:cxn ang="5400000">
                  <a:pos x="wd2" y="hd2"/>
                </a:cxn>
                <a:cxn ang="10800000">
                  <a:pos x="wd2" y="hd2"/>
                </a:cxn>
                <a:cxn ang="16200000">
                  <a:pos x="wd2" y="hd2"/>
                </a:cxn>
              </a:cxnLst>
              <a:rect l="0" t="0" r="r" b="b"/>
              <a:pathLst>
                <a:path w="21600" h="21600" extrusionOk="0">
                  <a:moveTo>
                    <a:pt x="18696" y="0"/>
                  </a:moveTo>
                  <a:lnTo>
                    <a:pt x="19918" y="733"/>
                  </a:lnTo>
                  <a:lnTo>
                    <a:pt x="20738" y="1839"/>
                  </a:lnTo>
                  <a:lnTo>
                    <a:pt x="21268" y="2687"/>
                  </a:lnTo>
                  <a:lnTo>
                    <a:pt x="21600" y="3981"/>
                  </a:lnTo>
                  <a:lnTo>
                    <a:pt x="20826" y="5023"/>
                  </a:lnTo>
                  <a:cubicBezTo>
                    <a:pt x="20609" y="5376"/>
                    <a:pt x="20366" y="5724"/>
                    <a:pt x="20097" y="6066"/>
                  </a:cubicBezTo>
                  <a:cubicBezTo>
                    <a:pt x="19662" y="6621"/>
                    <a:pt x="19160" y="7160"/>
                    <a:pt x="18594" y="7681"/>
                  </a:cubicBezTo>
                  <a:lnTo>
                    <a:pt x="17802" y="9136"/>
                  </a:lnTo>
                  <a:lnTo>
                    <a:pt x="17031" y="10592"/>
                  </a:lnTo>
                  <a:cubicBezTo>
                    <a:pt x="16764" y="10920"/>
                    <a:pt x="16499" y="11249"/>
                    <a:pt x="16235" y="11578"/>
                  </a:cubicBezTo>
                  <a:cubicBezTo>
                    <a:pt x="15888" y="12012"/>
                    <a:pt x="15544" y="12446"/>
                    <a:pt x="15203" y="12881"/>
                  </a:cubicBezTo>
                  <a:lnTo>
                    <a:pt x="14606" y="13728"/>
                  </a:lnTo>
                  <a:lnTo>
                    <a:pt x="14010" y="14760"/>
                  </a:lnTo>
                  <a:lnTo>
                    <a:pt x="13215" y="16308"/>
                  </a:lnTo>
                  <a:lnTo>
                    <a:pt x="12950" y="17339"/>
                  </a:lnTo>
                  <a:lnTo>
                    <a:pt x="12553" y="18473"/>
                  </a:lnTo>
                  <a:lnTo>
                    <a:pt x="11359" y="19536"/>
                  </a:lnTo>
                  <a:lnTo>
                    <a:pt x="10161" y="20327"/>
                  </a:lnTo>
                  <a:lnTo>
                    <a:pt x="8567" y="20671"/>
                  </a:lnTo>
                  <a:lnTo>
                    <a:pt x="6435" y="21394"/>
                  </a:lnTo>
                  <a:lnTo>
                    <a:pt x="5446" y="21600"/>
                  </a:lnTo>
                  <a:cubicBezTo>
                    <a:pt x="4959" y="21573"/>
                    <a:pt x="4489" y="21491"/>
                    <a:pt x="4070" y="21359"/>
                  </a:cubicBezTo>
                  <a:cubicBezTo>
                    <a:pt x="3557" y="21198"/>
                    <a:pt x="3137" y="20969"/>
                    <a:pt x="2852" y="20696"/>
                  </a:cubicBezTo>
                  <a:cubicBezTo>
                    <a:pt x="2444" y="20653"/>
                    <a:pt x="2063" y="20558"/>
                    <a:pt x="1743" y="20420"/>
                  </a:cubicBezTo>
                  <a:cubicBezTo>
                    <a:pt x="1252" y="20209"/>
                    <a:pt x="932" y="19911"/>
                    <a:pt x="844" y="19584"/>
                  </a:cubicBezTo>
                  <a:cubicBezTo>
                    <a:pt x="905" y="19197"/>
                    <a:pt x="866" y="18807"/>
                    <a:pt x="730" y="18426"/>
                  </a:cubicBezTo>
                  <a:cubicBezTo>
                    <a:pt x="598" y="18058"/>
                    <a:pt x="376" y="17701"/>
                    <a:pt x="69" y="17362"/>
                  </a:cubicBezTo>
                  <a:lnTo>
                    <a:pt x="0" y="16892"/>
                  </a:lnTo>
                  <a:lnTo>
                    <a:pt x="534" y="16137"/>
                  </a:lnTo>
                  <a:lnTo>
                    <a:pt x="1656" y="15246"/>
                  </a:lnTo>
                  <a:lnTo>
                    <a:pt x="2695" y="14432"/>
                  </a:lnTo>
                  <a:lnTo>
                    <a:pt x="3422" y="13745"/>
                  </a:lnTo>
                  <a:lnTo>
                    <a:pt x="4350" y="12713"/>
                  </a:lnTo>
                  <a:cubicBezTo>
                    <a:pt x="4439" y="12532"/>
                    <a:pt x="4506" y="12348"/>
                    <a:pt x="4549" y="12163"/>
                  </a:cubicBezTo>
                  <a:cubicBezTo>
                    <a:pt x="4652" y="11728"/>
                    <a:pt x="4630" y="11288"/>
                    <a:pt x="4483" y="10857"/>
                  </a:cubicBezTo>
                  <a:lnTo>
                    <a:pt x="3687" y="9791"/>
                  </a:lnTo>
                  <a:cubicBezTo>
                    <a:pt x="3616" y="9483"/>
                    <a:pt x="3616" y="9171"/>
                    <a:pt x="3687" y="8862"/>
                  </a:cubicBezTo>
                  <a:cubicBezTo>
                    <a:pt x="3777" y="8475"/>
                    <a:pt x="3978" y="8097"/>
                    <a:pt x="4284" y="7740"/>
                  </a:cubicBezTo>
                  <a:lnTo>
                    <a:pt x="4594" y="6756"/>
                  </a:lnTo>
                  <a:lnTo>
                    <a:pt x="5588" y="5967"/>
                  </a:lnTo>
                  <a:cubicBezTo>
                    <a:pt x="5955" y="5974"/>
                    <a:pt x="6322" y="5974"/>
                    <a:pt x="6688" y="5967"/>
                  </a:cubicBezTo>
                  <a:cubicBezTo>
                    <a:pt x="7526" y="5953"/>
                    <a:pt x="8361" y="5907"/>
                    <a:pt x="9186" y="5830"/>
                  </a:cubicBezTo>
                  <a:lnTo>
                    <a:pt x="11131" y="5176"/>
                  </a:lnTo>
                  <a:lnTo>
                    <a:pt x="12454" y="4236"/>
                  </a:lnTo>
                  <a:cubicBezTo>
                    <a:pt x="12687" y="3853"/>
                    <a:pt x="13251" y="3548"/>
                    <a:pt x="13980" y="3411"/>
                  </a:cubicBezTo>
                  <a:cubicBezTo>
                    <a:pt x="14318" y="3347"/>
                    <a:pt x="14680" y="3324"/>
                    <a:pt x="15038" y="3342"/>
                  </a:cubicBezTo>
                  <a:cubicBezTo>
                    <a:pt x="15356" y="3221"/>
                    <a:pt x="15665" y="3095"/>
                    <a:pt x="15966" y="2964"/>
                  </a:cubicBezTo>
                  <a:cubicBezTo>
                    <a:pt x="16733" y="2629"/>
                    <a:pt x="17443" y="2261"/>
                    <a:pt x="18088" y="1863"/>
                  </a:cubicBezTo>
                  <a:lnTo>
                    <a:pt x="18685" y="866"/>
                  </a:lnTo>
                  <a:lnTo>
                    <a:pt x="18354" y="341"/>
                  </a:lnTo>
                  <a:lnTo>
                    <a:pt x="18696"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35" name="Shape 1540"/>
            <p:cNvSpPr/>
            <p:nvPr/>
          </p:nvSpPr>
          <p:spPr>
            <a:xfrm>
              <a:off x="8858243" y="4969652"/>
              <a:ext cx="24381" cy="38250"/>
            </a:xfrm>
            <a:custGeom>
              <a:avLst/>
              <a:gdLst/>
              <a:ahLst/>
              <a:cxnLst>
                <a:cxn ang="0">
                  <a:pos x="wd2" y="hd2"/>
                </a:cxn>
                <a:cxn ang="5400000">
                  <a:pos x="wd2" y="hd2"/>
                </a:cxn>
                <a:cxn ang="10800000">
                  <a:pos x="wd2" y="hd2"/>
                </a:cxn>
                <a:cxn ang="16200000">
                  <a:pos x="wd2" y="hd2"/>
                </a:cxn>
              </a:cxnLst>
              <a:rect l="0" t="0" r="r" b="b"/>
              <a:pathLst>
                <a:path w="21600" h="21600" extrusionOk="0">
                  <a:moveTo>
                    <a:pt x="18802" y="0"/>
                  </a:moveTo>
                  <a:lnTo>
                    <a:pt x="4813" y="1913"/>
                  </a:lnTo>
                  <a:lnTo>
                    <a:pt x="0" y="12064"/>
                  </a:lnTo>
                  <a:lnTo>
                    <a:pt x="5083" y="21600"/>
                  </a:lnTo>
                  <a:lnTo>
                    <a:pt x="21600" y="9513"/>
                  </a:lnTo>
                  <a:lnTo>
                    <a:pt x="18802"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36" name="Shape 1541"/>
            <p:cNvSpPr/>
            <p:nvPr/>
          </p:nvSpPr>
          <p:spPr>
            <a:xfrm>
              <a:off x="8819950" y="4910732"/>
              <a:ext cx="31402" cy="30770"/>
            </a:xfrm>
            <a:custGeom>
              <a:avLst/>
              <a:gdLst/>
              <a:ahLst/>
              <a:cxnLst>
                <a:cxn ang="0">
                  <a:pos x="wd2" y="hd2"/>
                </a:cxn>
                <a:cxn ang="5400000">
                  <a:pos x="wd2" y="hd2"/>
                </a:cxn>
                <a:cxn ang="10800000">
                  <a:pos x="wd2" y="hd2"/>
                </a:cxn>
                <a:cxn ang="16200000">
                  <a:pos x="wd2" y="hd2"/>
                </a:cxn>
              </a:cxnLst>
              <a:rect l="0" t="0" r="r" b="b"/>
              <a:pathLst>
                <a:path w="21600" h="21600" extrusionOk="0">
                  <a:moveTo>
                    <a:pt x="18128" y="8886"/>
                  </a:moveTo>
                  <a:lnTo>
                    <a:pt x="8318" y="0"/>
                  </a:lnTo>
                  <a:lnTo>
                    <a:pt x="0" y="6625"/>
                  </a:lnTo>
                  <a:lnTo>
                    <a:pt x="9071" y="16880"/>
                  </a:lnTo>
                  <a:lnTo>
                    <a:pt x="21600" y="21600"/>
                  </a:lnTo>
                  <a:lnTo>
                    <a:pt x="18128" y="8886"/>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37" name="Shape 1542"/>
            <p:cNvSpPr/>
            <p:nvPr/>
          </p:nvSpPr>
          <p:spPr>
            <a:xfrm>
              <a:off x="8781837" y="4930121"/>
              <a:ext cx="30311" cy="24797"/>
            </a:xfrm>
            <a:custGeom>
              <a:avLst/>
              <a:gdLst/>
              <a:ahLst/>
              <a:cxnLst>
                <a:cxn ang="0">
                  <a:pos x="wd2" y="hd2"/>
                </a:cxn>
                <a:cxn ang="5400000">
                  <a:pos x="wd2" y="hd2"/>
                </a:cxn>
                <a:cxn ang="10800000">
                  <a:pos x="wd2" y="hd2"/>
                </a:cxn>
                <a:cxn ang="16200000">
                  <a:pos x="wd2" y="hd2"/>
                </a:cxn>
              </a:cxnLst>
              <a:rect l="0" t="0" r="r" b="b"/>
              <a:pathLst>
                <a:path w="21600" h="21600" extrusionOk="0">
                  <a:moveTo>
                    <a:pt x="7800" y="0"/>
                  </a:moveTo>
                  <a:lnTo>
                    <a:pt x="0" y="2623"/>
                  </a:lnTo>
                  <a:lnTo>
                    <a:pt x="9524" y="21600"/>
                  </a:lnTo>
                  <a:lnTo>
                    <a:pt x="21600" y="20616"/>
                  </a:lnTo>
                  <a:lnTo>
                    <a:pt x="19979" y="3243"/>
                  </a:lnTo>
                  <a:lnTo>
                    <a:pt x="7800"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38" name="Shape 1543"/>
            <p:cNvSpPr/>
            <p:nvPr/>
          </p:nvSpPr>
          <p:spPr>
            <a:xfrm>
              <a:off x="8754309" y="4870010"/>
              <a:ext cx="24380" cy="35826"/>
            </a:xfrm>
            <a:custGeom>
              <a:avLst/>
              <a:gdLst/>
              <a:ahLst/>
              <a:cxnLst>
                <a:cxn ang="0">
                  <a:pos x="wd2" y="hd2"/>
                </a:cxn>
                <a:cxn ang="5400000">
                  <a:pos x="wd2" y="hd2"/>
                </a:cxn>
                <a:cxn ang="10800000">
                  <a:pos x="wd2" y="hd2"/>
                </a:cxn>
                <a:cxn ang="16200000">
                  <a:pos x="wd2" y="hd2"/>
                </a:cxn>
              </a:cxnLst>
              <a:rect l="0" t="0" r="r" b="b"/>
              <a:pathLst>
                <a:path w="21600" h="21600" extrusionOk="0">
                  <a:moveTo>
                    <a:pt x="13062" y="0"/>
                  </a:moveTo>
                  <a:lnTo>
                    <a:pt x="3048" y="6808"/>
                  </a:lnTo>
                  <a:lnTo>
                    <a:pt x="0" y="16890"/>
                  </a:lnTo>
                  <a:lnTo>
                    <a:pt x="17411" y="21600"/>
                  </a:lnTo>
                  <a:lnTo>
                    <a:pt x="21600" y="12326"/>
                  </a:lnTo>
                  <a:lnTo>
                    <a:pt x="13062"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39" name="Shape 1544"/>
            <p:cNvSpPr/>
            <p:nvPr/>
          </p:nvSpPr>
          <p:spPr>
            <a:xfrm>
              <a:off x="9364884" y="5340725"/>
              <a:ext cx="39880" cy="53337"/>
            </a:xfrm>
            <a:custGeom>
              <a:avLst/>
              <a:gdLst/>
              <a:ahLst/>
              <a:cxnLst>
                <a:cxn ang="0">
                  <a:pos x="wd2" y="hd2"/>
                </a:cxn>
                <a:cxn ang="5400000">
                  <a:pos x="wd2" y="hd2"/>
                </a:cxn>
                <a:cxn ang="10800000">
                  <a:pos x="wd2" y="hd2"/>
                </a:cxn>
                <a:cxn ang="16200000">
                  <a:pos x="wd2" y="hd2"/>
                </a:cxn>
              </a:cxnLst>
              <a:rect l="0" t="0" r="r" b="b"/>
              <a:pathLst>
                <a:path w="21600" h="21600" extrusionOk="0">
                  <a:moveTo>
                    <a:pt x="9532" y="0"/>
                  </a:moveTo>
                  <a:lnTo>
                    <a:pt x="1397" y="5278"/>
                  </a:lnTo>
                  <a:lnTo>
                    <a:pt x="0" y="13559"/>
                  </a:lnTo>
                  <a:lnTo>
                    <a:pt x="6822" y="21600"/>
                  </a:lnTo>
                  <a:lnTo>
                    <a:pt x="21600" y="17485"/>
                  </a:lnTo>
                  <a:lnTo>
                    <a:pt x="21600" y="7445"/>
                  </a:lnTo>
                  <a:lnTo>
                    <a:pt x="9532"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40" name="Shape 1545"/>
            <p:cNvSpPr/>
            <p:nvPr/>
          </p:nvSpPr>
          <p:spPr>
            <a:xfrm>
              <a:off x="9458718" y="5299666"/>
              <a:ext cx="24382" cy="35033"/>
            </a:xfrm>
            <a:custGeom>
              <a:avLst/>
              <a:gdLst/>
              <a:ahLst/>
              <a:cxnLst>
                <a:cxn ang="0">
                  <a:pos x="wd2" y="hd2"/>
                </a:cxn>
                <a:cxn ang="5400000">
                  <a:pos x="wd2" y="hd2"/>
                </a:cxn>
                <a:cxn ang="10800000">
                  <a:pos x="wd2" y="hd2"/>
                </a:cxn>
                <a:cxn ang="16200000">
                  <a:pos x="wd2" y="hd2"/>
                </a:cxn>
              </a:cxnLst>
              <a:rect l="0" t="0" r="r" b="b"/>
              <a:pathLst>
                <a:path w="21600" h="21600" extrusionOk="0">
                  <a:moveTo>
                    <a:pt x="17956" y="0"/>
                  </a:moveTo>
                  <a:lnTo>
                    <a:pt x="1750" y="4177"/>
                  </a:lnTo>
                  <a:lnTo>
                    <a:pt x="0" y="18148"/>
                  </a:lnTo>
                  <a:lnTo>
                    <a:pt x="21600" y="21600"/>
                  </a:lnTo>
                  <a:lnTo>
                    <a:pt x="21555" y="10257"/>
                  </a:lnTo>
                  <a:lnTo>
                    <a:pt x="17956"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41" name="Shape 1546"/>
            <p:cNvSpPr/>
            <p:nvPr/>
          </p:nvSpPr>
          <p:spPr>
            <a:xfrm>
              <a:off x="6335099" y="5081005"/>
              <a:ext cx="47487" cy="45102"/>
            </a:xfrm>
            <a:custGeom>
              <a:avLst/>
              <a:gdLst/>
              <a:ahLst/>
              <a:cxnLst>
                <a:cxn ang="0">
                  <a:pos x="wd2" y="hd2"/>
                </a:cxn>
                <a:cxn ang="5400000">
                  <a:pos x="wd2" y="hd2"/>
                </a:cxn>
                <a:cxn ang="10800000">
                  <a:pos x="wd2" y="hd2"/>
                </a:cxn>
                <a:cxn ang="16200000">
                  <a:pos x="wd2" y="hd2"/>
                </a:cxn>
              </a:cxnLst>
              <a:rect l="0" t="0" r="r" b="b"/>
              <a:pathLst>
                <a:path w="21600" h="21600" extrusionOk="0">
                  <a:moveTo>
                    <a:pt x="9397" y="0"/>
                  </a:moveTo>
                  <a:lnTo>
                    <a:pt x="0" y="19826"/>
                  </a:lnTo>
                  <a:lnTo>
                    <a:pt x="21600" y="21600"/>
                  </a:lnTo>
                  <a:lnTo>
                    <a:pt x="9397"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42" name="Shape 1547"/>
            <p:cNvSpPr/>
            <p:nvPr/>
          </p:nvSpPr>
          <p:spPr>
            <a:xfrm>
              <a:off x="6934015" y="4166238"/>
              <a:ext cx="34641" cy="3181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824" y="4121"/>
                  </a:lnTo>
                  <a:lnTo>
                    <a:pt x="0" y="11667"/>
                  </a:lnTo>
                  <a:lnTo>
                    <a:pt x="9389" y="21600"/>
                  </a:lnTo>
                  <a:lnTo>
                    <a:pt x="20674" y="10869"/>
                  </a:lnTo>
                  <a:lnTo>
                    <a:pt x="21600"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43" name="Shape 1548"/>
            <p:cNvSpPr/>
            <p:nvPr/>
          </p:nvSpPr>
          <p:spPr>
            <a:xfrm>
              <a:off x="7043087" y="4026901"/>
              <a:ext cx="30850" cy="24381"/>
            </a:xfrm>
            <a:custGeom>
              <a:avLst/>
              <a:gdLst/>
              <a:ahLst/>
              <a:cxnLst>
                <a:cxn ang="0">
                  <a:pos x="wd2" y="hd2"/>
                </a:cxn>
                <a:cxn ang="5400000">
                  <a:pos x="wd2" y="hd2"/>
                </a:cxn>
                <a:cxn ang="10800000">
                  <a:pos x="wd2" y="hd2"/>
                </a:cxn>
                <a:cxn ang="16200000">
                  <a:pos x="wd2" y="hd2"/>
                </a:cxn>
              </a:cxnLst>
              <a:rect l="0" t="0" r="r" b="b"/>
              <a:pathLst>
                <a:path w="21600" h="21600" extrusionOk="0">
                  <a:moveTo>
                    <a:pt x="11047" y="0"/>
                  </a:moveTo>
                  <a:lnTo>
                    <a:pt x="0" y="5982"/>
                  </a:lnTo>
                  <a:lnTo>
                    <a:pt x="2019" y="20443"/>
                  </a:lnTo>
                  <a:lnTo>
                    <a:pt x="15499" y="21600"/>
                  </a:lnTo>
                  <a:lnTo>
                    <a:pt x="21600" y="4412"/>
                  </a:lnTo>
                  <a:lnTo>
                    <a:pt x="11047"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44" name="Shape 1549"/>
            <p:cNvSpPr/>
            <p:nvPr/>
          </p:nvSpPr>
          <p:spPr>
            <a:xfrm>
              <a:off x="7003212" y="4113059"/>
              <a:ext cx="24382" cy="24381"/>
            </a:xfrm>
            <a:custGeom>
              <a:avLst/>
              <a:gdLst/>
              <a:ahLst/>
              <a:cxnLst>
                <a:cxn ang="0">
                  <a:pos x="wd2" y="hd2"/>
                </a:cxn>
                <a:cxn ang="5400000">
                  <a:pos x="wd2" y="hd2"/>
                </a:cxn>
                <a:cxn ang="10800000">
                  <a:pos x="wd2" y="hd2"/>
                </a:cxn>
                <a:cxn ang="16200000">
                  <a:pos x="wd2" y="hd2"/>
                </a:cxn>
              </a:cxnLst>
              <a:rect l="0" t="0" r="r" b="b"/>
              <a:pathLst>
                <a:path w="21600" h="21600" extrusionOk="0">
                  <a:moveTo>
                    <a:pt x="7211" y="0"/>
                  </a:moveTo>
                  <a:lnTo>
                    <a:pt x="0" y="9014"/>
                  </a:lnTo>
                  <a:lnTo>
                    <a:pt x="7385" y="21600"/>
                  </a:lnTo>
                  <a:lnTo>
                    <a:pt x="21600" y="12069"/>
                  </a:lnTo>
                  <a:lnTo>
                    <a:pt x="17567" y="1769"/>
                  </a:lnTo>
                  <a:lnTo>
                    <a:pt x="7211"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45" name="Shape 1550"/>
            <p:cNvSpPr/>
            <p:nvPr/>
          </p:nvSpPr>
          <p:spPr>
            <a:xfrm>
              <a:off x="5473786" y="3380442"/>
              <a:ext cx="35125" cy="31057"/>
            </a:xfrm>
            <a:custGeom>
              <a:avLst/>
              <a:gdLst/>
              <a:ahLst/>
              <a:cxnLst>
                <a:cxn ang="0">
                  <a:pos x="wd2" y="hd2"/>
                </a:cxn>
                <a:cxn ang="5400000">
                  <a:pos x="wd2" y="hd2"/>
                </a:cxn>
                <a:cxn ang="10800000">
                  <a:pos x="wd2" y="hd2"/>
                </a:cxn>
                <a:cxn ang="16200000">
                  <a:pos x="wd2" y="hd2"/>
                </a:cxn>
              </a:cxnLst>
              <a:rect l="0" t="0" r="r" b="b"/>
              <a:pathLst>
                <a:path w="21600" h="21600" extrusionOk="0">
                  <a:moveTo>
                    <a:pt x="18240" y="3109"/>
                  </a:moveTo>
                  <a:lnTo>
                    <a:pt x="7082" y="0"/>
                  </a:lnTo>
                  <a:lnTo>
                    <a:pt x="0" y="4651"/>
                  </a:lnTo>
                  <a:lnTo>
                    <a:pt x="2157" y="15611"/>
                  </a:lnTo>
                  <a:lnTo>
                    <a:pt x="14637" y="21600"/>
                  </a:lnTo>
                  <a:lnTo>
                    <a:pt x="21600" y="17214"/>
                  </a:lnTo>
                  <a:lnTo>
                    <a:pt x="18240" y="3109"/>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46" name="Shape 1551"/>
            <p:cNvSpPr/>
            <p:nvPr/>
          </p:nvSpPr>
          <p:spPr>
            <a:xfrm>
              <a:off x="5434277" y="3386652"/>
              <a:ext cx="27453" cy="26719"/>
            </a:xfrm>
            <a:custGeom>
              <a:avLst/>
              <a:gdLst/>
              <a:ahLst/>
              <a:cxnLst>
                <a:cxn ang="0">
                  <a:pos x="wd2" y="hd2"/>
                </a:cxn>
                <a:cxn ang="5400000">
                  <a:pos x="wd2" y="hd2"/>
                </a:cxn>
                <a:cxn ang="10800000">
                  <a:pos x="wd2" y="hd2"/>
                </a:cxn>
                <a:cxn ang="16200000">
                  <a:pos x="wd2" y="hd2"/>
                </a:cxn>
              </a:cxnLst>
              <a:rect l="0" t="0" r="r" b="b"/>
              <a:pathLst>
                <a:path w="21600" h="21600" extrusionOk="0">
                  <a:moveTo>
                    <a:pt x="10002" y="0"/>
                  </a:moveTo>
                  <a:lnTo>
                    <a:pt x="2249" y="4561"/>
                  </a:lnTo>
                  <a:lnTo>
                    <a:pt x="0" y="15210"/>
                  </a:lnTo>
                  <a:lnTo>
                    <a:pt x="16269" y="21600"/>
                  </a:lnTo>
                  <a:lnTo>
                    <a:pt x="21600" y="9771"/>
                  </a:lnTo>
                  <a:lnTo>
                    <a:pt x="10002"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47" name="Shape 1552"/>
            <p:cNvSpPr/>
            <p:nvPr/>
          </p:nvSpPr>
          <p:spPr>
            <a:xfrm>
              <a:off x="5424220" y="3325010"/>
              <a:ext cx="24381" cy="24381"/>
            </a:xfrm>
            <a:custGeom>
              <a:avLst/>
              <a:gdLst/>
              <a:ahLst/>
              <a:cxnLst>
                <a:cxn ang="0">
                  <a:pos x="wd2" y="hd2"/>
                </a:cxn>
                <a:cxn ang="5400000">
                  <a:pos x="wd2" y="hd2"/>
                </a:cxn>
                <a:cxn ang="10800000">
                  <a:pos x="wd2" y="hd2"/>
                </a:cxn>
                <a:cxn ang="16200000">
                  <a:pos x="wd2" y="hd2"/>
                </a:cxn>
              </a:cxnLst>
              <a:rect l="0" t="0" r="r" b="b"/>
              <a:pathLst>
                <a:path w="21600" h="21600" extrusionOk="0">
                  <a:moveTo>
                    <a:pt x="15567" y="0"/>
                  </a:moveTo>
                  <a:lnTo>
                    <a:pt x="0" y="5790"/>
                  </a:lnTo>
                  <a:lnTo>
                    <a:pt x="269" y="21257"/>
                  </a:lnTo>
                  <a:lnTo>
                    <a:pt x="21600" y="21600"/>
                  </a:lnTo>
                  <a:lnTo>
                    <a:pt x="15567"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48" name="Shape 1553"/>
            <p:cNvSpPr/>
            <p:nvPr/>
          </p:nvSpPr>
          <p:spPr>
            <a:xfrm>
              <a:off x="5486907" y="3327865"/>
              <a:ext cx="24381" cy="2438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88" y="13213"/>
                  </a:lnTo>
                  <a:lnTo>
                    <a:pt x="15312" y="21600"/>
                  </a:lnTo>
                  <a:lnTo>
                    <a:pt x="21600" y="1906"/>
                  </a:lnTo>
                  <a:lnTo>
                    <a:pt x="0"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49" name="Shape 1554"/>
            <p:cNvSpPr/>
            <p:nvPr/>
          </p:nvSpPr>
          <p:spPr>
            <a:xfrm>
              <a:off x="5354298" y="3278075"/>
              <a:ext cx="24382" cy="32932"/>
            </a:xfrm>
            <a:custGeom>
              <a:avLst/>
              <a:gdLst/>
              <a:ahLst/>
              <a:cxnLst>
                <a:cxn ang="0">
                  <a:pos x="wd2" y="hd2"/>
                </a:cxn>
                <a:cxn ang="5400000">
                  <a:pos x="wd2" y="hd2"/>
                </a:cxn>
                <a:cxn ang="10800000">
                  <a:pos x="wd2" y="hd2"/>
                </a:cxn>
                <a:cxn ang="16200000">
                  <a:pos x="wd2" y="hd2"/>
                </a:cxn>
              </a:cxnLst>
              <a:rect l="0" t="0" r="r" b="b"/>
              <a:pathLst>
                <a:path w="21600" h="21600" extrusionOk="0">
                  <a:moveTo>
                    <a:pt x="0" y="3742"/>
                  </a:moveTo>
                  <a:lnTo>
                    <a:pt x="4329" y="14327"/>
                  </a:lnTo>
                  <a:lnTo>
                    <a:pt x="16819" y="21600"/>
                  </a:lnTo>
                  <a:lnTo>
                    <a:pt x="21600" y="10493"/>
                  </a:lnTo>
                  <a:lnTo>
                    <a:pt x="13195" y="0"/>
                  </a:lnTo>
                  <a:lnTo>
                    <a:pt x="0" y="3742"/>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50" name="Shape 1555"/>
            <p:cNvSpPr/>
            <p:nvPr/>
          </p:nvSpPr>
          <p:spPr>
            <a:xfrm>
              <a:off x="7873398" y="206151"/>
              <a:ext cx="6042981" cy="3952523"/>
            </a:xfrm>
            <a:custGeom>
              <a:avLst/>
              <a:gdLst/>
              <a:ahLst/>
              <a:cxnLst>
                <a:cxn ang="0">
                  <a:pos x="wd2" y="hd2"/>
                </a:cxn>
                <a:cxn ang="5400000">
                  <a:pos x="wd2" y="hd2"/>
                </a:cxn>
                <a:cxn ang="10800000">
                  <a:pos x="wd2" y="hd2"/>
                </a:cxn>
                <a:cxn ang="16200000">
                  <a:pos x="wd2" y="hd2"/>
                </a:cxn>
              </a:cxnLst>
              <a:rect l="0" t="0" r="r" b="b"/>
              <a:pathLst>
                <a:path w="21600" h="21600" extrusionOk="0">
                  <a:moveTo>
                    <a:pt x="3888" y="10223"/>
                  </a:moveTo>
                  <a:lnTo>
                    <a:pt x="3759" y="10132"/>
                  </a:lnTo>
                  <a:lnTo>
                    <a:pt x="3569" y="10003"/>
                  </a:lnTo>
                  <a:lnTo>
                    <a:pt x="3374" y="9884"/>
                  </a:lnTo>
                  <a:lnTo>
                    <a:pt x="3246" y="9786"/>
                  </a:lnTo>
                  <a:lnTo>
                    <a:pt x="3076" y="9629"/>
                  </a:lnTo>
                  <a:lnTo>
                    <a:pt x="2911" y="9493"/>
                  </a:lnTo>
                  <a:lnTo>
                    <a:pt x="2761" y="9429"/>
                  </a:lnTo>
                  <a:lnTo>
                    <a:pt x="2496" y="9413"/>
                  </a:lnTo>
                  <a:lnTo>
                    <a:pt x="2488" y="9536"/>
                  </a:lnTo>
                  <a:lnTo>
                    <a:pt x="2488" y="9685"/>
                  </a:lnTo>
                  <a:lnTo>
                    <a:pt x="2440" y="9710"/>
                  </a:lnTo>
                  <a:lnTo>
                    <a:pt x="2438" y="9806"/>
                  </a:lnTo>
                  <a:lnTo>
                    <a:pt x="2404" y="9868"/>
                  </a:lnTo>
                  <a:lnTo>
                    <a:pt x="2281" y="9898"/>
                  </a:lnTo>
                  <a:lnTo>
                    <a:pt x="2204" y="9935"/>
                  </a:lnTo>
                  <a:lnTo>
                    <a:pt x="2136" y="9972"/>
                  </a:lnTo>
                  <a:lnTo>
                    <a:pt x="2027" y="9972"/>
                  </a:lnTo>
                  <a:lnTo>
                    <a:pt x="2002" y="9923"/>
                  </a:lnTo>
                  <a:lnTo>
                    <a:pt x="1910" y="9911"/>
                  </a:lnTo>
                  <a:lnTo>
                    <a:pt x="1838" y="9882"/>
                  </a:lnTo>
                  <a:lnTo>
                    <a:pt x="1737" y="9753"/>
                  </a:lnTo>
                  <a:lnTo>
                    <a:pt x="1662" y="9674"/>
                  </a:lnTo>
                  <a:lnTo>
                    <a:pt x="1566" y="9632"/>
                  </a:lnTo>
                  <a:lnTo>
                    <a:pt x="1456" y="9632"/>
                  </a:lnTo>
                  <a:lnTo>
                    <a:pt x="1311" y="9556"/>
                  </a:lnTo>
                  <a:lnTo>
                    <a:pt x="1142" y="9550"/>
                  </a:lnTo>
                  <a:lnTo>
                    <a:pt x="1029" y="9601"/>
                  </a:lnTo>
                  <a:lnTo>
                    <a:pt x="892" y="9755"/>
                  </a:lnTo>
                  <a:lnTo>
                    <a:pt x="746" y="9853"/>
                  </a:lnTo>
                  <a:lnTo>
                    <a:pt x="686" y="9775"/>
                  </a:lnTo>
                  <a:lnTo>
                    <a:pt x="637" y="9781"/>
                  </a:lnTo>
                  <a:lnTo>
                    <a:pt x="517" y="9840"/>
                  </a:lnTo>
                  <a:lnTo>
                    <a:pt x="497" y="9942"/>
                  </a:lnTo>
                  <a:lnTo>
                    <a:pt x="434" y="10016"/>
                  </a:lnTo>
                  <a:lnTo>
                    <a:pt x="372" y="10094"/>
                  </a:lnTo>
                  <a:lnTo>
                    <a:pt x="333" y="10172"/>
                  </a:lnTo>
                  <a:lnTo>
                    <a:pt x="266" y="10168"/>
                  </a:lnTo>
                  <a:lnTo>
                    <a:pt x="217" y="10086"/>
                  </a:lnTo>
                  <a:lnTo>
                    <a:pt x="134" y="10086"/>
                  </a:lnTo>
                  <a:lnTo>
                    <a:pt x="77" y="10159"/>
                  </a:lnTo>
                  <a:lnTo>
                    <a:pt x="17" y="10178"/>
                  </a:lnTo>
                  <a:lnTo>
                    <a:pt x="0" y="10303"/>
                  </a:lnTo>
                  <a:lnTo>
                    <a:pt x="78" y="10326"/>
                  </a:lnTo>
                  <a:lnTo>
                    <a:pt x="133" y="10326"/>
                  </a:lnTo>
                  <a:lnTo>
                    <a:pt x="213" y="10443"/>
                  </a:lnTo>
                  <a:lnTo>
                    <a:pt x="190" y="10662"/>
                  </a:lnTo>
                  <a:lnTo>
                    <a:pt x="231" y="10788"/>
                  </a:lnTo>
                  <a:lnTo>
                    <a:pt x="262" y="10847"/>
                  </a:lnTo>
                  <a:lnTo>
                    <a:pt x="282" y="10968"/>
                  </a:lnTo>
                  <a:lnTo>
                    <a:pt x="337" y="11040"/>
                  </a:lnTo>
                  <a:lnTo>
                    <a:pt x="424" y="11071"/>
                  </a:lnTo>
                  <a:lnTo>
                    <a:pt x="465" y="11186"/>
                  </a:lnTo>
                  <a:lnTo>
                    <a:pt x="540" y="11180"/>
                  </a:lnTo>
                  <a:lnTo>
                    <a:pt x="596" y="11201"/>
                  </a:lnTo>
                  <a:lnTo>
                    <a:pt x="645" y="11223"/>
                  </a:lnTo>
                  <a:lnTo>
                    <a:pt x="735" y="11198"/>
                  </a:lnTo>
                  <a:lnTo>
                    <a:pt x="776" y="11089"/>
                  </a:lnTo>
                  <a:lnTo>
                    <a:pt x="857" y="11047"/>
                  </a:lnTo>
                  <a:lnTo>
                    <a:pt x="954" y="11071"/>
                  </a:lnTo>
                  <a:lnTo>
                    <a:pt x="993" y="11139"/>
                  </a:lnTo>
                  <a:lnTo>
                    <a:pt x="1119" y="11238"/>
                  </a:lnTo>
                  <a:lnTo>
                    <a:pt x="1269" y="11219"/>
                  </a:lnTo>
                  <a:lnTo>
                    <a:pt x="1313" y="11207"/>
                  </a:lnTo>
                  <a:lnTo>
                    <a:pt x="1390" y="11119"/>
                  </a:lnTo>
                  <a:lnTo>
                    <a:pt x="1486" y="11040"/>
                  </a:lnTo>
                  <a:lnTo>
                    <a:pt x="1581" y="11016"/>
                  </a:lnTo>
                  <a:lnTo>
                    <a:pt x="1654" y="11065"/>
                  </a:lnTo>
                  <a:lnTo>
                    <a:pt x="1739" y="11096"/>
                  </a:lnTo>
                  <a:lnTo>
                    <a:pt x="1739" y="11260"/>
                  </a:lnTo>
                  <a:lnTo>
                    <a:pt x="1702" y="11340"/>
                  </a:lnTo>
                  <a:lnTo>
                    <a:pt x="1719" y="11558"/>
                  </a:lnTo>
                  <a:lnTo>
                    <a:pt x="1711" y="11714"/>
                  </a:lnTo>
                  <a:lnTo>
                    <a:pt x="1701" y="11890"/>
                  </a:lnTo>
                  <a:lnTo>
                    <a:pt x="1645" y="12051"/>
                  </a:lnTo>
                  <a:lnTo>
                    <a:pt x="1657" y="12205"/>
                  </a:lnTo>
                  <a:cubicBezTo>
                    <a:pt x="1663" y="12254"/>
                    <a:pt x="1664" y="12305"/>
                    <a:pt x="1661" y="12355"/>
                  </a:cubicBezTo>
                  <a:cubicBezTo>
                    <a:pt x="1657" y="12420"/>
                    <a:pt x="1645" y="12483"/>
                    <a:pt x="1626" y="12542"/>
                  </a:cubicBezTo>
                  <a:lnTo>
                    <a:pt x="1585" y="12622"/>
                  </a:lnTo>
                  <a:lnTo>
                    <a:pt x="1546" y="12708"/>
                  </a:lnTo>
                  <a:lnTo>
                    <a:pt x="1479" y="12732"/>
                  </a:lnTo>
                  <a:lnTo>
                    <a:pt x="1386" y="12744"/>
                  </a:lnTo>
                  <a:lnTo>
                    <a:pt x="1285" y="12855"/>
                  </a:lnTo>
                  <a:lnTo>
                    <a:pt x="1201" y="12825"/>
                  </a:lnTo>
                  <a:lnTo>
                    <a:pt x="1164" y="12855"/>
                  </a:lnTo>
                  <a:lnTo>
                    <a:pt x="1228" y="12954"/>
                  </a:lnTo>
                  <a:lnTo>
                    <a:pt x="1263" y="13016"/>
                  </a:lnTo>
                  <a:lnTo>
                    <a:pt x="1239" y="13122"/>
                  </a:lnTo>
                  <a:lnTo>
                    <a:pt x="1307" y="13243"/>
                  </a:lnTo>
                  <a:lnTo>
                    <a:pt x="1359" y="13286"/>
                  </a:lnTo>
                  <a:lnTo>
                    <a:pt x="1408" y="13345"/>
                  </a:lnTo>
                  <a:lnTo>
                    <a:pt x="1404" y="13429"/>
                  </a:lnTo>
                  <a:lnTo>
                    <a:pt x="1404" y="13509"/>
                  </a:lnTo>
                  <a:lnTo>
                    <a:pt x="1481" y="13572"/>
                  </a:lnTo>
                  <a:lnTo>
                    <a:pt x="1558" y="13731"/>
                  </a:lnTo>
                  <a:lnTo>
                    <a:pt x="1602" y="13657"/>
                  </a:lnTo>
                  <a:lnTo>
                    <a:pt x="1602" y="13398"/>
                  </a:lnTo>
                  <a:lnTo>
                    <a:pt x="1659" y="13331"/>
                  </a:lnTo>
                  <a:lnTo>
                    <a:pt x="1705" y="13420"/>
                  </a:lnTo>
                  <a:lnTo>
                    <a:pt x="1741" y="13555"/>
                  </a:lnTo>
                  <a:lnTo>
                    <a:pt x="1778" y="13837"/>
                  </a:lnTo>
                  <a:lnTo>
                    <a:pt x="1857" y="13946"/>
                  </a:lnTo>
                  <a:lnTo>
                    <a:pt x="1897" y="14113"/>
                  </a:lnTo>
                  <a:lnTo>
                    <a:pt x="1945" y="14215"/>
                  </a:lnTo>
                  <a:lnTo>
                    <a:pt x="1995" y="14373"/>
                  </a:lnTo>
                  <a:lnTo>
                    <a:pt x="2107" y="14477"/>
                  </a:lnTo>
                  <a:lnTo>
                    <a:pt x="2161" y="14557"/>
                  </a:lnTo>
                  <a:lnTo>
                    <a:pt x="2205" y="14753"/>
                  </a:lnTo>
                  <a:lnTo>
                    <a:pt x="2226" y="14836"/>
                  </a:lnTo>
                  <a:lnTo>
                    <a:pt x="2263" y="14879"/>
                  </a:lnTo>
                  <a:lnTo>
                    <a:pt x="2376" y="14996"/>
                  </a:lnTo>
                  <a:cubicBezTo>
                    <a:pt x="2426" y="15014"/>
                    <a:pt x="2466" y="15070"/>
                    <a:pt x="2482" y="15144"/>
                  </a:cubicBezTo>
                  <a:cubicBezTo>
                    <a:pt x="2497" y="15214"/>
                    <a:pt x="2488" y="15290"/>
                    <a:pt x="2459" y="15348"/>
                  </a:cubicBezTo>
                  <a:lnTo>
                    <a:pt x="2471" y="15538"/>
                  </a:lnTo>
                  <a:lnTo>
                    <a:pt x="2507" y="15643"/>
                  </a:lnTo>
                  <a:lnTo>
                    <a:pt x="2572" y="15815"/>
                  </a:lnTo>
                  <a:lnTo>
                    <a:pt x="2569" y="15885"/>
                  </a:lnTo>
                  <a:lnTo>
                    <a:pt x="2642" y="16007"/>
                  </a:lnTo>
                  <a:lnTo>
                    <a:pt x="2642" y="16132"/>
                  </a:lnTo>
                  <a:lnTo>
                    <a:pt x="2752" y="16182"/>
                  </a:lnTo>
                  <a:lnTo>
                    <a:pt x="2832" y="16227"/>
                  </a:lnTo>
                  <a:lnTo>
                    <a:pt x="2913" y="16387"/>
                  </a:lnTo>
                  <a:lnTo>
                    <a:pt x="2927" y="16529"/>
                  </a:lnTo>
                  <a:lnTo>
                    <a:pt x="2966" y="16723"/>
                  </a:lnTo>
                  <a:lnTo>
                    <a:pt x="3043" y="16785"/>
                  </a:lnTo>
                  <a:lnTo>
                    <a:pt x="3087" y="16846"/>
                  </a:lnTo>
                  <a:lnTo>
                    <a:pt x="3139" y="16957"/>
                  </a:lnTo>
                  <a:lnTo>
                    <a:pt x="3191" y="17089"/>
                  </a:lnTo>
                  <a:lnTo>
                    <a:pt x="3118" y="17304"/>
                  </a:lnTo>
                  <a:lnTo>
                    <a:pt x="3139" y="17419"/>
                  </a:lnTo>
                  <a:lnTo>
                    <a:pt x="3194" y="17508"/>
                  </a:lnTo>
                  <a:lnTo>
                    <a:pt x="3227" y="17680"/>
                  </a:lnTo>
                  <a:lnTo>
                    <a:pt x="3227" y="17814"/>
                  </a:lnTo>
                  <a:lnTo>
                    <a:pt x="3293" y="17911"/>
                  </a:lnTo>
                  <a:lnTo>
                    <a:pt x="3336" y="18030"/>
                  </a:lnTo>
                  <a:lnTo>
                    <a:pt x="3409" y="18178"/>
                  </a:lnTo>
                  <a:lnTo>
                    <a:pt x="3565" y="18190"/>
                  </a:lnTo>
                  <a:lnTo>
                    <a:pt x="3748" y="18135"/>
                  </a:lnTo>
                  <a:lnTo>
                    <a:pt x="3935" y="18014"/>
                  </a:lnTo>
                  <a:lnTo>
                    <a:pt x="4073" y="17896"/>
                  </a:lnTo>
                  <a:lnTo>
                    <a:pt x="4184" y="17812"/>
                  </a:lnTo>
                  <a:cubicBezTo>
                    <a:pt x="4199" y="17796"/>
                    <a:pt x="4214" y="17780"/>
                    <a:pt x="4230" y="17765"/>
                  </a:cubicBezTo>
                  <a:cubicBezTo>
                    <a:pt x="4287" y="17711"/>
                    <a:pt x="4350" y="17669"/>
                    <a:pt x="4415" y="17640"/>
                  </a:cubicBezTo>
                  <a:lnTo>
                    <a:pt x="4544" y="17598"/>
                  </a:lnTo>
                  <a:lnTo>
                    <a:pt x="4658" y="17456"/>
                  </a:lnTo>
                  <a:lnTo>
                    <a:pt x="4758" y="17382"/>
                  </a:lnTo>
                  <a:lnTo>
                    <a:pt x="4839" y="17253"/>
                  </a:lnTo>
                  <a:lnTo>
                    <a:pt x="4875" y="17128"/>
                  </a:lnTo>
                  <a:lnTo>
                    <a:pt x="4961" y="17019"/>
                  </a:lnTo>
                  <a:cubicBezTo>
                    <a:pt x="4995" y="16986"/>
                    <a:pt x="5032" y="16960"/>
                    <a:pt x="5070" y="16941"/>
                  </a:cubicBezTo>
                  <a:cubicBezTo>
                    <a:pt x="5110" y="16921"/>
                    <a:pt x="5151" y="16908"/>
                    <a:pt x="5192" y="16903"/>
                  </a:cubicBezTo>
                  <a:cubicBezTo>
                    <a:pt x="5225" y="16899"/>
                    <a:pt x="5257" y="16887"/>
                    <a:pt x="5288" y="16869"/>
                  </a:cubicBezTo>
                  <a:cubicBezTo>
                    <a:pt x="5328" y="16844"/>
                    <a:pt x="5365" y="16809"/>
                    <a:pt x="5396" y="16764"/>
                  </a:cubicBezTo>
                  <a:lnTo>
                    <a:pt x="5451" y="16651"/>
                  </a:lnTo>
                  <a:lnTo>
                    <a:pt x="5538" y="16468"/>
                  </a:lnTo>
                  <a:lnTo>
                    <a:pt x="5657" y="16322"/>
                  </a:lnTo>
                  <a:cubicBezTo>
                    <a:pt x="5670" y="16286"/>
                    <a:pt x="5682" y="16249"/>
                    <a:pt x="5694" y="16212"/>
                  </a:cubicBezTo>
                  <a:cubicBezTo>
                    <a:pt x="5710" y="16157"/>
                    <a:pt x="5726" y="16102"/>
                    <a:pt x="5740" y="16045"/>
                  </a:cubicBezTo>
                  <a:lnTo>
                    <a:pt x="5776" y="15879"/>
                  </a:lnTo>
                  <a:cubicBezTo>
                    <a:pt x="5808" y="15838"/>
                    <a:pt x="5839" y="15797"/>
                    <a:pt x="5869" y="15756"/>
                  </a:cubicBezTo>
                  <a:cubicBezTo>
                    <a:pt x="5901" y="15713"/>
                    <a:pt x="5933" y="15670"/>
                    <a:pt x="5964" y="15626"/>
                  </a:cubicBezTo>
                  <a:lnTo>
                    <a:pt x="6029" y="15553"/>
                  </a:lnTo>
                  <a:lnTo>
                    <a:pt x="6063" y="15485"/>
                  </a:lnTo>
                  <a:lnTo>
                    <a:pt x="6063" y="15401"/>
                  </a:lnTo>
                  <a:lnTo>
                    <a:pt x="5965" y="15268"/>
                  </a:lnTo>
                  <a:lnTo>
                    <a:pt x="5871" y="15159"/>
                  </a:lnTo>
                  <a:lnTo>
                    <a:pt x="5830" y="15003"/>
                  </a:lnTo>
                  <a:lnTo>
                    <a:pt x="5748" y="14940"/>
                  </a:lnTo>
                  <a:lnTo>
                    <a:pt x="5631" y="14861"/>
                  </a:lnTo>
                  <a:lnTo>
                    <a:pt x="5505" y="14786"/>
                  </a:lnTo>
                  <a:lnTo>
                    <a:pt x="5437" y="14638"/>
                  </a:lnTo>
                  <a:lnTo>
                    <a:pt x="5414" y="14547"/>
                  </a:lnTo>
                  <a:lnTo>
                    <a:pt x="5434" y="14455"/>
                  </a:lnTo>
                  <a:lnTo>
                    <a:pt x="5487" y="14377"/>
                  </a:lnTo>
                  <a:lnTo>
                    <a:pt x="5436" y="14294"/>
                  </a:lnTo>
                  <a:lnTo>
                    <a:pt x="5436" y="14214"/>
                  </a:lnTo>
                  <a:lnTo>
                    <a:pt x="5394" y="14183"/>
                  </a:lnTo>
                  <a:lnTo>
                    <a:pt x="5375" y="14243"/>
                  </a:lnTo>
                  <a:lnTo>
                    <a:pt x="5340" y="14329"/>
                  </a:lnTo>
                  <a:lnTo>
                    <a:pt x="5256" y="14499"/>
                  </a:lnTo>
                  <a:lnTo>
                    <a:pt x="5091" y="14727"/>
                  </a:lnTo>
                  <a:lnTo>
                    <a:pt x="5056" y="14801"/>
                  </a:lnTo>
                  <a:lnTo>
                    <a:pt x="4994" y="14801"/>
                  </a:lnTo>
                  <a:lnTo>
                    <a:pt x="4947" y="14807"/>
                  </a:lnTo>
                  <a:lnTo>
                    <a:pt x="4906" y="14856"/>
                  </a:lnTo>
                  <a:lnTo>
                    <a:pt x="4740" y="14875"/>
                  </a:lnTo>
                  <a:lnTo>
                    <a:pt x="4692" y="14807"/>
                  </a:lnTo>
                  <a:lnTo>
                    <a:pt x="4634" y="14766"/>
                  </a:lnTo>
                  <a:lnTo>
                    <a:pt x="4581" y="14679"/>
                  </a:lnTo>
                  <a:lnTo>
                    <a:pt x="4674" y="14568"/>
                  </a:lnTo>
                  <a:lnTo>
                    <a:pt x="4648" y="14475"/>
                  </a:lnTo>
                  <a:lnTo>
                    <a:pt x="4550" y="14438"/>
                  </a:lnTo>
                  <a:lnTo>
                    <a:pt x="4562" y="14367"/>
                  </a:lnTo>
                  <a:lnTo>
                    <a:pt x="4522" y="14348"/>
                  </a:lnTo>
                  <a:lnTo>
                    <a:pt x="4490" y="14410"/>
                  </a:lnTo>
                  <a:lnTo>
                    <a:pt x="4462" y="14502"/>
                  </a:lnTo>
                  <a:lnTo>
                    <a:pt x="4337" y="14533"/>
                  </a:lnTo>
                  <a:cubicBezTo>
                    <a:pt x="4331" y="14498"/>
                    <a:pt x="4323" y="14463"/>
                    <a:pt x="4314" y="14428"/>
                  </a:cubicBezTo>
                  <a:cubicBezTo>
                    <a:pt x="4298" y="14362"/>
                    <a:pt x="4278" y="14299"/>
                    <a:pt x="4255" y="14237"/>
                  </a:cubicBezTo>
                  <a:lnTo>
                    <a:pt x="4234" y="14018"/>
                  </a:lnTo>
                  <a:lnTo>
                    <a:pt x="4191" y="13904"/>
                  </a:lnTo>
                  <a:lnTo>
                    <a:pt x="4136" y="13783"/>
                  </a:lnTo>
                  <a:lnTo>
                    <a:pt x="4036" y="13581"/>
                  </a:lnTo>
                  <a:lnTo>
                    <a:pt x="3967" y="13457"/>
                  </a:lnTo>
                  <a:lnTo>
                    <a:pt x="3917" y="13357"/>
                  </a:lnTo>
                  <a:lnTo>
                    <a:pt x="3910" y="13265"/>
                  </a:lnTo>
                  <a:lnTo>
                    <a:pt x="3970" y="13125"/>
                  </a:lnTo>
                  <a:lnTo>
                    <a:pt x="3985" y="13013"/>
                  </a:lnTo>
                  <a:lnTo>
                    <a:pt x="4029" y="12939"/>
                  </a:lnTo>
                  <a:lnTo>
                    <a:pt x="4100" y="12939"/>
                  </a:lnTo>
                  <a:lnTo>
                    <a:pt x="4187" y="12956"/>
                  </a:lnTo>
                  <a:lnTo>
                    <a:pt x="4248" y="13017"/>
                  </a:lnTo>
                  <a:lnTo>
                    <a:pt x="4344" y="13091"/>
                  </a:lnTo>
                  <a:lnTo>
                    <a:pt x="4365" y="13162"/>
                  </a:lnTo>
                  <a:lnTo>
                    <a:pt x="4421" y="13266"/>
                  </a:lnTo>
                  <a:cubicBezTo>
                    <a:pt x="4450" y="13317"/>
                    <a:pt x="4470" y="13379"/>
                    <a:pt x="4479" y="13445"/>
                  </a:cubicBezTo>
                  <a:cubicBezTo>
                    <a:pt x="4485" y="13493"/>
                    <a:pt x="4485" y="13543"/>
                    <a:pt x="4479" y="13591"/>
                  </a:cubicBezTo>
                  <a:lnTo>
                    <a:pt x="4511" y="13696"/>
                  </a:lnTo>
                  <a:lnTo>
                    <a:pt x="4660" y="13788"/>
                  </a:lnTo>
                  <a:lnTo>
                    <a:pt x="4794" y="13899"/>
                  </a:lnTo>
                  <a:lnTo>
                    <a:pt x="4994" y="14024"/>
                  </a:lnTo>
                  <a:lnTo>
                    <a:pt x="5100" y="14092"/>
                  </a:lnTo>
                  <a:lnTo>
                    <a:pt x="5224" y="14082"/>
                  </a:lnTo>
                  <a:lnTo>
                    <a:pt x="5261" y="14033"/>
                  </a:lnTo>
                  <a:lnTo>
                    <a:pt x="5374" y="13959"/>
                  </a:lnTo>
                  <a:lnTo>
                    <a:pt x="5431" y="13947"/>
                  </a:lnTo>
                  <a:lnTo>
                    <a:pt x="5522" y="14062"/>
                  </a:lnTo>
                  <a:cubicBezTo>
                    <a:pt x="5537" y="14073"/>
                    <a:pt x="5550" y="14086"/>
                    <a:pt x="5562" y="14103"/>
                  </a:cubicBezTo>
                  <a:cubicBezTo>
                    <a:pt x="5586" y="14136"/>
                    <a:pt x="5605" y="14180"/>
                    <a:pt x="5614" y="14228"/>
                  </a:cubicBezTo>
                  <a:lnTo>
                    <a:pt x="5643" y="14331"/>
                  </a:lnTo>
                  <a:lnTo>
                    <a:pt x="5698" y="14433"/>
                  </a:lnTo>
                  <a:lnTo>
                    <a:pt x="5848" y="14477"/>
                  </a:lnTo>
                  <a:lnTo>
                    <a:pt x="6003" y="14470"/>
                  </a:lnTo>
                  <a:cubicBezTo>
                    <a:pt x="6040" y="14472"/>
                    <a:pt x="6077" y="14481"/>
                    <a:pt x="6112" y="14497"/>
                  </a:cubicBezTo>
                  <a:cubicBezTo>
                    <a:pt x="6145" y="14512"/>
                    <a:pt x="6176" y="14533"/>
                    <a:pt x="6206" y="14559"/>
                  </a:cubicBezTo>
                  <a:lnTo>
                    <a:pt x="6303" y="14547"/>
                  </a:lnTo>
                  <a:lnTo>
                    <a:pt x="6419" y="14487"/>
                  </a:lnTo>
                  <a:lnTo>
                    <a:pt x="6603" y="14487"/>
                  </a:lnTo>
                  <a:lnTo>
                    <a:pt x="6724" y="14567"/>
                  </a:lnTo>
                  <a:lnTo>
                    <a:pt x="6879" y="14555"/>
                  </a:lnTo>
                  <a:lnTo>
                    <a:pt x="6977" y="14489"/>
                  </a:lnTo>
                  <a:lnTo>
                    <a:pt x="7070" y="14403"/>
                  </a:lnTo>
                  <a:lnTo>
                    <a:pt x="7147" y="14409"/>
                  </a:lnTo>
                  <a:lnTo>
                    <a:pt x="7209" y="14502"/>
                  </a:lnTo>
                  <a:lnTo>
                    <a:pt x="7315" y="14543"/>
                  </a:lnTo>
                  <a:lnTo>
                    <a:pt x="7340" y="14604"/>
                  </a:lnTo>
                  <a:lnTo>
                    <a:pt x="7368" y="14721"/>
                  </a:lnTo>
                  <a:lnTo>
                    <a:pt x="7407" y="14857"/>
                  </a:lnTo>
                  <a:lnTo>
                    <a:pt x="7550" y="14913"/>
                  </a:lnTo>
                  <a:lnTo>
                    <a:pt x="7601" y="14995"/>
                  </a:lnTo>
                  <a:lnTo>
                    <a:pt x="7666" y="15131"/>
                  </a:lnTo>
                  <a:lnTo>
                    <a:pt x="7730" y="15227"/>
                  </a:lnTo>
                  <a:lnTo>
                    <a:pt x="7824" y="15221"/>
                  </a:lnTo>
                  <a:lnTo>
                    <a:pt x="7928" y="15166"/>
                  </a:lnTo>
                  <a:lnTo>
                    <a:pt x="7948" y="15245"/>
                  </a:lnTo>
                  <a:lnTo>
                    <a:pt x="7920" y="15356"/>
                  </a:lnTo>
                  <a:lnTo>
                    <a:pt x="7861" y="15391"/>
                  </a:lnTo>
                  <a:lnTo>
                    <a:pt x="7781" y="15366"/>
                  </a:lnTo>
                  <a:lnTo>
                    <a:pt x="7730" y="15391"/>
                  </a:lnTo>
                  <a:lnTo>
                    <a:pt x="7758" y="15489"/>
                  </a:lnTo>
                  <a:lnTo>
                    <a:pt x="7847" y="15538"/>
                  </a:lnTo>
                  <a:lnTo>
                    <a:pt x="7873" y="15682"/>
                  </a:lnTo>
                  <a:lnTo>
                    <a:pt x="7941" y="15770"/>
                  </a:lnTo>
                  <a:lnTo>
                    <a:pt x="8042" y="15801"/>
                  </a:lnTo>
                  <a:lnTo>
                    <a:pt x="8140" y="15801"/>
                  </a:lnTo>
                  <a:lnTo>
                    <a:pt x="8215" y="15735"/>
                  </a:lnTo>
                  <a:lnTo>
                    <a:pt x="8215" y="15647"/>
                  </a:lnTo>
                  <a:lnTo>
                    <a:pt x="8207" y="15558"/>
                  </a:lnTo>
                  <a:lnTo>
                    <a:pt x="8244" y="15441"/>
                  </a:lnTo>
                  <a:cubicBezTo>
                    <a:pt x="8257" y="15421"/>
                    <a:pt x="8274" y="15406"/>
                    <a:pt x="8293" y="15398"/>
                  </a:cubicBezTo>
                  <a:cubicBezTo>
                    <a:pt x="8324" y="15385"/>
                    <a:pt x="8357" y="15392"/>
                    <a:pt x="8385" y="15417"/>
                  </a:cubicBezTo>
                  <a:lnTo>
                    <a:pt x="8429" y="15521"/>
                  </a:lnTo>
                  <a:lnTo>
                    <a:pt x="8417" y="15693"/>
                  </a:lnTo>
                  <a:lnTo>
                    <a:pt x="8397" y="15792"/>
                  </a:lnTo>
                  <a:lnTo>
                    <a:pt x="8386" y="15933"/>
                  </a:lnTo>
                  <a:lnTo>
                    <a:pt x="8386" y="16079"/>
                  </a:lnTo>
                  <a:lnTo>
                    <a:pt x="8398" y="16182"/>
                  </a:lnTo>
                  <a:lnTo>
                    <a:pt x="8473" y="16441"/>
                  </a:lnTo>
                  <a:lnTo>
                    <a:pt x="8502" y="16728"/>
                  </a:lnTo>
                  <a:lnTo>
                    <a:pt x="8510" y="16868"/>
                  </a:lnTo>
                  <a:lnTo>
                    <a:pt x="8607" y="17022"/>
                  </a:lnTo>
                  <a:lnTo>
                    <a:pt x="8663" y="17133"/>
                  </a:lnTo>
                  <a:lnTo>
                    <a:pt x="8679" y="17303"/>
                  </a:lnTo>
                  <a:lnTo>
                    <a:pt x="8703" y="17418"/>
                  </a:lnTo>
                  <a:lnTo>
                    <a:pt x="8759" y="17603"/>
                  </a:lnTo>
                  <a:lnTo>
                    <a:pt x="8799" y="17688"/>
                  </a:lnTo>
                  <a:lnTo>
                    <a:pt x="8858" y="17815"/>
                  </a:lnTo>
                  <a:lnTo>
                    <a:pt x="8894" y="17957"/>
                  </a:lnTo>
                  <a:lnTo>
                    <a:pt x="8919" y="18076"/>
                  </a:lnTo>
                  <a:lnTo>
                    <a:pt x="8963" y="18226"/>
                  </a:lnTo>
                  <a:lnTo>
                    <a:pt x="9034" y="18456"/>
                  </a:lnTo>
                  <a:lnTo>
                    <a:pt x="9088" y="18673"/>
                  </a:lnTo>
                  <a:lnTo>
                    <a:pt x="9120" y="18766"/>
                  </a:lnTo>
                  <a:lnTo>
                    <a:pt x="9157" y="18876"/>
                  </a:lnTo>
                  <a:lnTo>
                    <a:pt x="9165" y="18992"/>
                  </a:lnTo>
                  <a:lnTo>
                    <a:pt x="9224" y="19229"/>
                  </a:lnTo>
                  <a:lnTo>
                    <a:pt x="9265" y="19340"/>
                  </a:lnTo>
                  <a:lnTo>
                    <a:pt x="9335" y="19401"/>
                  </a:lnTo>
                  <a:lnTo>
                    <a:pt x="9398" y="19455"/>
                  </a:lnTo>
                  <a:lnTo>
                    <a:pt x="9435" y="19534"/>
                  </a:lnTo>
                  <a:lnTo>
                    <a:pt x="9499" y="19529"/>
                  </a:lnTo>
                  <a:cubicBezTo>
                    <a:pt x="9505" y="19494"/>
                    <a:pt x="9512" y="19459"/>
                    <a:pt x="9519" y="19424"/>
                  </a:cubicBezTo>
                  <a:cubicBezTo>
                    <a:pt x="9525" y="19391"/>
                    <a:pt x="9532" y="19357"/>
                    <a:pt x="9539" y="19324"/>
                  </a:cubicBezTo>
                  <a:cubicBezTo>
                    <a:pt x="9570" y="19289"/>
                    <a:pt x="9599" y="19249"/>
                    <a:pt x="9625" y="19204"/>
                  </a:cubicBezTo>
                  <a:cubicBezTo>
                    <a:pt x="9647" y="19167"/>
                    <a:pt x="9667" y="19127"/>
                    <a:pt x="9684" y="19085"/>
                  </a:cubicBezTo>
                  <a:cubicBezTo>
                    <a:pt x="9697" y="19045"/>
                    <a:pt x="9711" y="19006"/>
                    <a:pt x="9726" y="18966"/>
                  </a:cubicBezTo>
                  <a:cubicBezTo>
                    <a:pt x="9741" y="18924"/>
                    <a:pt x="9756" y="18882"/>
                    <a:pt x="9772" y="18841"/>
                  </a:cubicBezTo>
                  <a:cubicBezTo>
                    <a:pt x="9774" y="18775"/>
                    <a:pt x="9777" y="18710"/>
                    <a:pt x="9780" y="18644"/>
                  </a:cubicBezTo>
                  <a:cubicBezTo>
                    <a:pt x="9783" y="18560"/>
                    <a:pt x="9787" y="18477"/>
                    <a:pt x="9791" y="18393"/>
                  </a:cubicBezTo>
                  <a:lnTo>
                    <a:pt x="9799" y="18288"/>
                  </a:lnTo>
                  <a:cubicBezTo>
                    <a:pt x="9805" y="18246"/>
                    <a:pt x="9812" y="18203"/>
                    <a:pt x="9819" y="18161"/>
                  </a:cubicBezTo>
                  <a:cubicBezTo>
                    <a:pt x="9829" y="18099"/>
                    <a:pt x="9840" y="18037"/>
                    <a:pt x="9852" y="17976"/>
                  </a:cubicBezTo>
                  <a:lnTo>
                    <a:pt x="9839" y="17816"/>
                  </a:lnTo>
                  <a:lnTo>
                    <a:pt x="9791" y="17643"/>
                  </a:lnTo>
                  <a:lnTo>
                    <a:pt x="9831" y="17391"/>
                  </a:lnTo>
                  <a:lnTo>
                    <a:pt x="9876" y="17301"/>
                  </a:lnTo>
                  <a:lnTo>
                    <a:pt x="10002" y="17165"/>
                  </a:lnTo>
                  <a:lnTo>
                    <a:pt x="10132" y="17023"/>
                  </a:lnTo>
                  <a:lnTo>
                    <a:pt x="10237" y="16902"/>
                  </a:lnTo>
                  <a:lnTo>
                    <a:pt x="10262" y="16723"/>
                  </a:lnTo>
                  <a:lnTo>
                    <a:pt x="10286" y="16610"/>
                  </a:lnTo>
                  <a:lnTo>
                    <a:pt x="10412" y="16555"/>
                  </a:lnTo>
                  <a:lnTo>
                    <a:pt x="10492" y="16493"/>
                  </a:lnTo>
                  <a:lnTo>
                    <a:pt x="10549" y="16327"/>
                  </a:lnTo>
                  <a:cubicBezTo>
                    <a:pt x="10554" y="16271"/>
                    <a:pt x="10568" y="16218"/>
                    <a:pt x="10590" y="16173"/>
                  </a:cubicBezTo>
                  <a:cubicBezTo>
                    <a:pt x="10626" y="16098"/>
                    <a:pt x="10680" y="16049"/>
                    <a:pt x="10740" y="16037"/>
                  </a:cubicBezTo>
                  <a:lnTo>
                    <a:pt x="10874" y="15975"/>
                  </a:lnTo>
                  <a:lnTo>
                    <a:pt x="10909" y="15840"/>
                  </a:lnTo>
                  <a:lnTo>
                    <a:pt x="10885" y="15717"/>
                  </a:lnTo>
                  <a:lnTo>
                    <a:pt x="10892" y="15606"/>
                  </a:lnTo>
                  <a:lnTo>
                    <a:pt x="11030" y="15483"/>
                  </a:lnTo>
                  <a:lnTo>
                    <a:pt x="11172" y="15422"/>
                  </a:lnTo>
                  <a:lnTo>
                    <a:pt x="11283" y="15422"/>
                  </a:lnTo>
                  <a:lnTo>
                    <a:pt x="11432" y="15358"/>
                  </a:lnTo>
                  <a:cubicBezTo>
                    <a:pt x="11441" y="15314"/>
                    <a:pt x="11462" y="15277"/>
                    <a:pt x="11490" y="15257"/>
                  </a:cubicBezTo>
                  <a:cubicBezTo>
                    <a:pt x="11517" y="15237"/>
                    <a:pt x="11549" y="15235"/>
                    <a:pt x="11578" y="15251"/>
                  </a:cubicBezTo>
                  <a:lnTo>
                    <a:pt x="11664" y="15279"/>
                  </a:lnTo>
                  <a:cubicBezTo>
                    <a:pt x="11683" y="15305"/>
                    <a:pt x="11699" y="15334"/>
                    <a:pt x="11713" y="15365"/>
                  </a:cubicBezTo>
                  <a:cubicBezTo>
                    <a:pt x="11732" y="15408"/>
                    <a:pt x="11745" y="15456"/>
                    <a:pt x="11753" y="15507"/>
                  </a:cubicBezTo>
                  <a:lnTo>
                    <a:pt x="11800" y="15701"/>
                  </a:lnTo>
                  <a:lnTo>
                    <a:pt x="11828" y="15833"/>
                  </a:lnTo>
                  <a:cubicBezTo>
                    <a:pt x="11839" y="15860"/>
                    <a:pt x="11854" y="15883"/>
                    <a:pt x="11872" y="15899"/>
                  </a:cubicBezTo>
                  <a:cubicBezTo>
                    <a:pt x="11906" y="15927"/>
                    <a:pt x="11947" y="15931"/>
                    <a:pt x="11982" y="15909"/>
                  </a:cubicBezTo>
                  <a:lnTo>
                    <a:pt x="12043" y="15981"/>
                  </a:lnTo>
                  <a:lnTo>
                    <a:pt x="12197" y="16141"/>
                  </a:lnTo>
                  <a:cubicBezTo>
                    <a:pt x="12217" y="16216"/>
                    <a:pt x="12238" y="16289"/>
                    <a:pt x="12262" y="16361"/>
                  </a:cubicBezTo>
                  <a:cubicBezTo>
                    <a:pt x="12295" y="16459"/>
                    <a:pt x="12331" y="16555"/>
                    <a:pt x="12368" y="16650"/>
                  </a:cubicBezTo>
                  <a:cubicBezTo>
                    <a:pt x="12386" y="16699"/>
                    <a:pt x="12405" y="16748"/>
                    <a:pt x="12423" y="16798"/>
                  </a:cubicBezTo>
                  <a:lnTo>
                    <a:pt x="12395" y="16894"/>
                  </a:lnTo>
                  <a:lnTo>
                    <a:pt x="12331" y="16954"/>
                  </a:lnTo>
                  <a:lnTo>
                    <a:pt x="12335" y="17094"/>
                  </a:lnTo>
                  <a:cubicBezTo>
                    <a:pt x="12355" y="17119"/>
                    <a:pt x="12375" y="17144"/>
                    <a:pt x="12396" y="17168"/>
                  </a:cubicBezTo>
                  <a:cubicBezTo>
                    <a:pt x="12423" y="17200"/>
                    <a:pt x="12450" y="17230"/>
                    <a:pt x="12478" y="17260"/>
                  </a:cubicBezTo>
                  <a:lnTo>
                    <a:pt x="12575" y="17255"/>
                  </a:lnTo>
                  <a:lnTo>
                    <a:pt x="12636" y="17120"/>
                  </a:lnTo>
                  <a:lnTo>
                    <a:pt x="12693" y="16980"/>
                  </a:lnTo>
                  <a:lnTo>
                    <a:pt x="12800" y="16904"/>
                  </a:lnTo>
                  <a:lnTo>
                    <a:pt x="12877" y="17115"/>
                  </a:lnTo>
                  <a:lnTo>
                    <a:pt x="12945" y="17317"/>
                  </a:lnTo>
                  <a:lnTo>
                    <a:pt x="12957" y="17518"/>
                  </a:lnTo>
                  <a:lnTo>
                    <a:pt x="13008" y="17691"/>
                  </a:lnTo>
                  <a:lnTo>
                    <a:pt x="13054" y="17855"/>
                  </a:lnTo>
                  <a:lnTo>
                    <a:pt x="13127" y="18014"/>
                  </a:lnTo>
                  <a:lnTo>
                    <a:pt x="13171" y="18203"/>
                  </a:lnTo>
                  <a:lnTo>
                    <a:pt x="13183" y="18371"/>
                  </a:lnTo>
                  <a:lnTo>
                    <a:pt x="13148" y="18675"/>
                  </a:lnTo>
                  <a:lnTo>
                    <a:pt x="13144" y="18870"/>
                  </a:lnTo>
                  <a:lnTo>
                    <a:pt x="13159" y="19080"/>
                  </a:lnTo>
                  <a:lnTo>
                    <a:pt x="13159" y="19174"/>
                  </a:lnTo>
                  <a:lnTo>
                    <a:pt x="13117" y="19238"/>
                  </a:lnTo>
                  <a:lnTo>
                    <a:pt x="13113" y="19347"/>
                  </a:lnTo>
                  <a:lnTo>
                    <a:pt x="13125" y="19507"/>
                  </a:lnTo>
                  <a:lnTo>
                    <a:pt x="13186" y="19549"/>
                  </a:lnTo>
                  <a:cubicBezTo>
                    <a:pt x="13215" y="19555"/>
                    <a:pt x="13242" y="19574"/>
                    <a:pt x="13263" y="19604"/>
                  </a:cubicBezTo>
                  <a:cubicBezTo>
                    <a:pt x="13285" y="19635"/>
                    <a:pt x="13300" y="19676"/>
                    <a:pt x="13306" y="19721"/>
                  </a:cubicBezTo>
                  <a:lnTo>
                    <a:pt x="13420" y="19817"/>
                  </a:lnTo>
                  <a:lnTo>
                    <a:pt x="13492" y="19981"/>
                  </a:lnTo>
                  <a:lnTo>
                    <a:pt x="13536" y="20099"/>
                  </a:lnTo>
                  <a:lnTo>
                    <a:pt x="13550" y="20266"/>
                  </a:lnTo>
                  <a:lnTo>
                    <a:pt x="13596" y="20554"/>
                  </a:lnTo>
                  <a:lnTo>
                    <a:pt x="13625" y="20775"/>
                  </a:lnTo>
                  <a:lnTo>
                    <a:pt x="13682" y="20923"/>
                  </a:lnTo>
                  <a:lnTo>
                    <a:pt x="13714" y="21021"/>
                  </a:lnTo>
                  <a:lnTo>
                    <a:pt x="13772" y="21189"/>
                  </a:lnTo>
                  <a:lnTo>
                    <a:pt x="13829" y="21220"/>
                  </a:lnTo>
                  <a:lnTo>
                    <a:pt x="13914" y="21327"/>
                  </a:lnTo>
                  <a:lnTo>
                    <a:pt x="13982" y="21385"/>
                  </a:lnTo>
                  <a:lnTo>
                    <a:pt x="14071" y="21477"/>
                  </a:lnTo>
                  <a:lnTo>
                    <a:pt x="14136" y="21600"/>
                  </a:lnTo>
                  <a:lnTo>
                    <a:pt x="14168" y="21558"/>
                  </a:lnTo>
                  <a:lnTo>
                    <a:pt x="14144" y="21461"/>
                  </a:lnTo>
                  <a:lnTo>
                    <a:pt x="14220" y="21456"/>
                  </a:lnTo>
                  <a:lnTo>
                    <a:pt x="14242" y="21376"/>
                  </a:lnTo>
                  <a:lnTo>
                    <a:pt x="14195" y="21227"/>
                  </a:lnTo>
                  <a:lnTo>
                    <a:pt x="14149" y="21028"/>
                  </a:lnTo>
                  <a:lnTo>
                    <a:pt x="14121" y="20856"/>
                  </a:lnTo>
                  <a:lnTo>
                    <a:pt x="14064" y="20706"/>
                  </a:lnTo>
                  <a:cubicBezTo>
                    <a:pt x="14060" y="20650"/>
                    <a:pt x="14051" y="20596"/>
                    <a:pt x="14037" y="20544"/>
                  </a:cubicBezTo>
                  <a:cubicBezTo>
                    <a:pt x="14023" y="20489"/>
                    <a:pt x="14004" y="20437"/>
                    <a:pt x="13980" y="20389"/>
                  </a:cubicBezTo>
                  <a:lnTo>
                    <a:pt x="13916" y="20256"/>
                  </a:lnTo>
                  <a:lnTo>
                    <a:pt x="13796" y="20153"/>
                  </a:lnTo>
                  <a:lnTo>
                    <a:pt x="13711" y="20030"/>
                  </a:lnTo>
                  <a:lnTo>
                    <a:pt x="13609" y="19920"/>
                  </a:lnTo>
                  <a:cubicBezTo>
                    <a:pt x="13556" y="19920"/>
                    <a:pt x="13507" y="19872"/>
                    <a:pt x="13485" y="19798"/>
                  </a:cubicBezTo>
                  <a:cubicBezTo>
                    <a:pt x="13470" y="19751"/>
                    <a:pt x="13469" y="19697"/>
                    <a:pt x="13481" y="19648"/>
                  </a:cubicBezTo>
                  <a:lnTo>
                    <a:pt x="13460" y="19495"/>
                  </a:lnTo>
                  <a:lnTo>
                    <a:pt x="13452" y="19396"/>
                  </a:lnTo>
                  <a:lnTo>
                    <a:pt x="13387" y="19310"/>
                  </a:lnTo>
                  <a:lnTo>
                    <a:pt x="13305" y="19191"/>
                  </a:lnTo>
                  <a:lnTo>
                    <a:pt x="13276" y="19059"/>
                  </a:lnTo>
                  <a:cubicBezTo>
                    <a:pt x="13277" y="19012"/>
                    <a:pt x="13280" y="18965"/>
                    <a:pt x="13285" y="18918"/>
                  </a:cubicBezTo>
                  <a:cubicBezTo>
                    <a:pt x="13292" y="18843"/>
                    <a:pt x="13304" y="18769"/>
                    <a:pt x="13320" y="18698"/>
                  </a:cubicBezTo>
                  <a:lnTo>
                    <a:pt x="13344" y="18550"/>
                  </a:lnTo>
                  <a:lnTo>
                    <a:pt x="13373" y="18396"/>
                  </a:lnTo>
                  <a:lnTo>
                    <a:pt x="13344" y="18289"/>
                  </a:lnTo>
                  <a:lnTo>
                    <a:pt x="13320" y="18141"/>
                  </a:lnTo>
                  <a:lnTo>
                    <a:pt x="13317" y="18024"/>
                  </a:lnTo>
                  <a:lnTo>
                    <a:pt x="13378" y="17962"/>
                  </a:lnTo>
                  <a:lnTo>
                    <a:pt x="13468" y="17956"/>
                  </a:lnTo>
                  <a:lnTo>
                    <a:pt x="13512" y="18073"/>
                  </a:lnTo>
                  <a:lnTo>
                    <a:pt x="13562" y="18139"/>
                  </a:lnTo>
                  <a:lnTo>
                    <a:pt x="13671" y="18279"/>
                  </a:lnTo>
                  <a:lnTo>
                    <a:pt x="13730" y="18310"/>
                  </a:lnTo>
                  <a:lnTo>
                    <a:pt x="13812" y="18382"/>
                  </a:lnTo>
                  <a:lnTo>
                    <a:pt x="13875" y="18423"/>
                  </a:lnTo>
                  <a:lnTo>
                    <a:pt x="13920" y="18490"/>
                  </a:lnTo>
                  <a:lnTo>
                    <a:pt x="13956" y="18648"/>
                  </a:lnTo>
                  <a:lnTo>
                    <a:pt x="14008" y="18743"/>
                  </a:lnTo>
                  <a:lnTo>
                    <a:pt x="14063" y="18771"/>
                  </a:lnTo>
                  <a:lnTo>
                    <a:pt x="14091" y="18862"/>
                  </a:lnTo>
                  <a:lnTo>
                    <a:pt x="14107" y="18940"/>
                  </a:lnTo>
                  <a:lnTo>
                    <a:pt x="14172" y="18933"/>
                  </a:lnTo>
                  <a:lnTo>
                    <a:pt x="14221" y="18872"/>
                  </a:lnTo>
                  <a:lnTo>
                    <a:pt x="14260" y="18826"/>
                  </a:lnTo>
                  <a:lnTo>
                    <a:pt x="14320" y="18833"/>
                  </a:lnTo>
                  <a:lnTo>
                    <a:pt x="14345" y="18921"/>
                  </a:lnTo>
                  <a:lnTo>
                    <a:pt x="14360" y="19056"/>
                  </a:lnTo>
                  <a:lnTo>
                    <a:pt x="14331" y="19130"/>
                  </a:lnTo>
                  <a:lnTo>
                    <a:pt x="14319" y="19343"/>
                  </a:lnTo>
                  <a:lnTo>
                    <a:pt x="14412" y="19408"/>
                  </a:lnTo>
                  <a:lnTo>
                    <a:pt x="14456" y="19286"/>
                  </a:lnTo>
                  <a:lnTo>
                    <a:pt x="14548" y="19241"/>
                  </a:lnTo>
                  <a:lnTo>
                    <a:pt x="14577" y="19051"/>
                  </a:lnTo>
                  <a:lnTo>
                    <a:pt x="14624" y="18944"/>
                  </a:lnTo>
                  <a:lnTo>
                    <a:pt x="14784" y="18882"/>
                  </a:lnTo>
                  <a:lnTo>
                    <a:pt x="14859" y="18791"/>
                  </a:lnTo>
                  <a:lnTo>
                    <a:pt x="15001" y="18675"/>
                  </a:lnTo>
                  <a:lnTo>
                    <a:pt x="15018" y="18428"/>
                  </a:lnTo>
                  <a:cubicBezTo>
                    <a:pt x="15027" y="18358"/>
                    <a:pt x="15029" y="18286"/>
                    <a:pt x="15026" y="18214"/>
                  </a:cubicBezTo>
                  <a:cubicBezTo>
                    <a:pt x="15023" y="18158"/>
                    <a:pt x="15016" y="18102"/>
                    <a:pt x="15005" y="18048"/>
                  </a:cubicBezTo>
                  <a:lnTo>
                    <a:pt x="14951" y="17795"/>
                  </a:lnTo>
                  <a:lnTo>
                    <a:pt x="14866" y="17561"/>
                  </a:lnTo>
                  <a:lnTo>
                    <a:pt x="14850" y="17352"/>
                  </a:lnTo>
                  <a:lnTo>
                    <a:pt x="14784" y="17141"/>
                  </a:lnTo>
                  <a:lnTo>
                    <a:pt x="14703" y="17036"/>
                  </a:lnTo>
                  <a:lnTo>
                    <a:pt x="14574" y="16931"/>
                  </a:lnTo>
                  <a:lnTo>
                    <a:pt x="14515" y="16866"/>
                  </a:lnTo>
                  <a:lnTo>
                    <a:pt x="14356" y="16669"/>
                  </a:lnTo>
                  <a:lnTo>
                    <a:pt x="14313" y="16504"/>
                  </a:lnTo>
                  <a:lnTo>
                    <a:pt x="14270" y="16280"/>
                  </a:lnTo>
                  <a:lnTo>
                    <a:pt x="14249" y="16054"/>
                  </a:lnTo>
                  <a:lnTo>
                    <a:pt x="14249" y="15855"/>
                  </a:lnTo>
                  <a:lnTo>
                    <a:pt x="14310" y="15701"/>
                  </a:lnTo>
                  <a:lnTo>
                    <a:pt x="14404" y="15603"/>
                  </a:lnTo>
                  <a:lnTo>
                    <a:pt x="14539" y="15572"/>
                  </a:lnTo>
                  <a:lnTo>
                    <a:pt x="14646" y="15529"/>
                  </a:lnTo>
                  <a:lnTo>
                    <a:pt x="14709" y="15498"/>
                  </a:lnTo>
                  <a:lnTo>
                    <a:pt x="14801" y="15566"/>
                  </a:lnTo>
                  <a:lnTo>
                    <a:pt x="14849" y="15613"/>
                  </a:lnTo>
                  <a:lnTo>
                    <a:pt x="14905" y="15711"/>
                  </a:lnTo>
                  <a:lnTo>
                    <a:pt x="14913" y="15816"/>
                  </a:lnTo>
                  <a:lnTo>
                    <a:pt x="14978" y="15932"/>
                  </a:lnTo>
                  <a:lnTo>
                    <a:pt x="15034" y="15903"/>
                  </a:lnTo>
                  <a:lnTo>
                    <a:pt x="15067" y="15749"/>
                  </a:lnTo>
                  <a:lnTo>
                    <a:pt x="15119" y="15621"/>
                  </a:lnTo>
                  <a:lnTo>
                    <a:pt x="15197" y="15541"/>
                  </a:lnTo>
                  <a:lnTo>
                    <a:pt x="15236" y="15492"/>
                  </a:lnTo>
                  <a:lnTo>
                    <a:pt x="15356" y="15426"/>
                  </a:lnTo>
                  <a:lnTo>
                    <a:pt x="15409" y="15420"/>
                  </a:lnTo>
                  <a:lnTo>
                    <a:pt x="15506" y="15420"/>
                  </a:lnTo>
                  <a:cubicBezTo>
                    <a:pt x="15541" y="15410"/>
                    <a:pt x="15576" y="15402"/>
                    <a:pt x="15611" y="15395"/>
                  </a:cubicBezTo>
                  <a:cubicBezTo>
                    <a:pt x="15656" y="15387"/>
                    <a:pt x="15702" y="15382"/>
                    <a:pt x="15748" y="15381"/>
                  </a:cubicBezTo>
                  <a:lnTo>
                    <a:pt x="15797" y="15264"/>
                  </a:lnTo>
                  <a:lnTo>
                    <a:pt x="15824" y="15215"/>
                  </a:lnTo>
                  <a:lnTo>
                    <a:pt x="15922" y="15247"/>
                  </a:lnTo>
                  <a:lnTo>
                    <a:pt x="16095" y="15132"/>
                  </a:lnTo>
                  <a:lnTo>
                    <a:pt x="16192" y="15009"/>
                  </a:lnTo>
                  <a:lnTo>
                    <a:pt x="16270" y="14854"/>
                  </a:lnTo>
                  <a:lnTo>
                    <a:pt x="16310" y="14737"/>
                  </a:lnTo>
                  <a:lnTo>
                    <a:pt x="16407" y="14620"/>
                  </a:lnTo>
                  <a:lnTo>
                    <a:pt x="16439" y="14464"/>
                  </a:lnTo>
                  <a:lnTo>
                    <a:pt x="16441" y="14274"/>
                  </a:lnTo>
                  <a:lnTo>
                    <a:pt x="16474" y="14063"/>
                  </a:lnTo>
                  <a:lnTo>
                    <a:pt x="16523" y="13908"/>
                  </a:lnTo>
                  <a:cubicBezTo>
                    <a:pt x="16537" y="13860"/>
                    <a:pt x="16549" y="13811"/>
                    <a:pt x="16559" y="13760"/>
                  </a:cubicBezTo>
                  <a:cubicBezTo>
                    <a:pt x="16573" y="13694"/>
                    <a:pt x="16583" y="13626"/>
                    <a:pt x="16590" y="13557"/>
                  </a:cubicBezTo>
                  <a:lnTo>
                    <a:pt x="16618" y="13434"/>
                  </a:lnTo>
                  <a:lnTo>
                    <a:pt x="16612" y="13238"/>
                  </a:lnTo>
                  <a:lnTo>
                    <a:pt x="16579" y="13087"/>
                  </a:lnTo>
                  <a:lnTo>
                    <a:pt x="16463" y="13118"/>
                  </a:lnTo>
                  <a:lnTo>
                    <a:pt x="16401" y="13023"/>
                  </a:lnTo>
                  <a:lnTo>
                    <a:pt x="16404" y="12902"/>
                  </a:lnTo>
                  <a:lnTo>
                    <a:pt x="16500" y="12877"/>
                  </a:lnTo>
                  <a:lnTo>
                    <a:pt x="16499" y="12711"/>
                  </a:lnTo>
                  <a:lnTo>
                    <a:pt x="16452" y="12608"/>
                  </a:lnTo>
                  <a:lnTo>
                    <a:pt x="16290" y="12516"/>
                  </a:lnTo>
                  <a:lnTo>
                    <a:pt x="16202" y="12414"/>
                  </a:lnTo>
                  <a:lnTo>
                    <a:pt x="16127" y="12274"/>
                  </a:lnTo>
                  <a:lnTo>
                    <a:pt x="16079" y="12031"/>
                  </a:lnTo>
                  <a:lnTo>
                    <a:pt x="16006" y="11871"/>
                  </a:lnTo>
                  <a:lnTo>
                    <a:pt x="15922" y="11816"/>
                  </a:lnTo>
                  <a:lnTo>
                    <a:pt x="15808" y="11687"/>
                  </a:lnTo>
                  <a:lnTo>
                    <a:pt x="15821" y="11475"/>
                  </a:lnTo>
                  <a:lnTo>
                    <a:pt x="15861" y="11346"/>
                  </a:lnTo>
                  <a:lnTo>
                    <a:pt x="15955" y="11253"/>
                  </a:lnTo>
                  <a:lnTo>
                    <a:pt x="16048" y="11167"/>
                  </a:lnTo>
                  <a:lnTo>
                    <a:pt x="16158" y="11093"/>
                  </a:lnTo>
                  <a:lnTo>
                    <a:pt x="16213" y="11001"/>
                  </a:lnTo>
                  <a:lnTo>
                    <a:pt x="16121" y="10906"/>
                  </a:lnTo>
                  <a:lnTo>
                    <a:pt x="16057" y="10878"/>
                  </a:lnTo>
                  <a:lnTo>
                    <a:pt x="15876" y="10796"/>
                  </a:lnTo>
                  <a:lnTo>
                    <a:pt x="15787" y="10913"/>
                  </a:lnTo>
                  <a:lnTo>
                    <a:pt x="15726" y="10986"/>
                  </a:lnTo>
                  <a:lnTo>
                    <a:pt x="15616" y="10898"/>
                  </a:lnTo>
                  <a:lnTo>
                    <a:pt x="15572" y="10814"/>
                  </a:lnTo>
                  <a:lnTo>
                    <a:pt x="15466" y="10773"/>
                  </a:lnTo>
                  <a:lnTo>
                    <a:pt x="15240" y="10656"/>
                  </a:lnTo>
                  <a:lnTo>
                    <a:pt x="15246" y="10486"/>
                  </a:lnTo>
                  <a:lnTo>
                    <a:pt x="15242" y="10361"/>
                  </a:lnTo>
                  <a:lnTo>
                    <a:pt x="15301" y="10324"/>
                  </a:lnTo>
                  <a:lnTo>
                    <a:pt x="15407" y="10336"/>
                  </a:lnTo>
                  <a:lnTo>
                    <a:pt x="15531" y="10149"/>
                  </a:lnTo>
                  <a:lnTo>
                    <a:pt x="15564" y="10015"/>
                  </a:lnTo>
                  <a:lnTo>
                    <a:pt x="15631" y="9837"/>
                  </a:lnTo>
                  <a:lnTo>
                    <a:pt x="15707" y="9806"/>
                  </a:lnTo>
                  <a:lnTo>
                    <a:pt x="15791" y="9837"/>
                  </a:lnTo>
                  <a:lnTo>
                    <a:pt x="15841" y="9943"/>
                  </a:lnTo>
                  <a:lnTo>
                    <a:pt x="15848" y="10050"/>
                  </a:lnTo>
                  <a:lnTo>
                    <a:pt x="15863" y="10231"/>
                  </a:lnTo>
                  <a:lnTo>
                    <a:pt x="15907" y="10340"/>
                  </a:lnTo>
                  <a:lnTo>
                    <a:pt x="15948" y="10401"/>
                  </a:lnTo>
                  <a:lnTo>
                    <a:pt x="16001" y="10382"/>
                  </a:lnTo>
                  <a:lnTo>
                    <a:pt x="16072" y="10288"/>
                  </a:lnTo>
                  <a:lnTo>
                    <a:pt x="16148" y="10200"/>
                  </a:lnTo>
                  <a:lnTo>
                    <a:pt x="16274" y="10150"/>
                  </a:lnTo>
                  <a:lnTo>
                    <a:pt x="16333" y="10181"/>
                  </a:lnTo>
                  <a:lnTo>
                    <a:pt x="16409" y="10234"/>
                  </a:lnTo>
                  <a:lnTo>
                    <a:pt x="16525" y="10312"/>
                  </a:lnTo>
                  <a:lnTo>
                    <a:pt x="16590" y="10442"/>
                  </a:lnTo>
                  <a:lnTo>
                    <a:pt x="16527" y="10497"/>
                  </a:lnTo>
                  <a:lnTo>
                    <a:pt x="16523" y="10644"/>
                  </a:lnTo>
                  <a:lnTo>
                    <a:pt x="16588" y="10729"/>
                  </a:lnTo>
                  <a:lnTo>
                    <a:pt x="16695" y="10722"/>
                  </a:lnTo>
                  <a:lnTo>
                    <a:pt x="16853" y="10809"/>
                  </a:lnTo>
                  <a:lnTo>
                    <a:pt x="16926" y="10987"/>
                  </a:lnTo>
                  <a:lnTo>
                    <a:pt x="16986" y="11078"/>
                  </a:lnTo>
                  <a:lnTo>
                    <a:pt x="17010" y="11232"/>
                  </a:lnTo>
                  <a:lnTo>
                    <a:pt x="17031" y="11349"/>
                  </a:lnTo>
                  <a:lnTo>
                    <a:pt x="17059" y="11498"/>
                  </a:lnTo>
                  <a:lnTo>
                    <a:pt x="17071" y="11651"/>
                  </a:lnTo>
                  <a:lnTo>
                    <a:pt x="17130" y="11766"/>
                  </a:lnTo>
                  <a:lnTo>
                    <a:pt x="17195" y="11815"/>
                  </a:lnTo>
                  <a:lnTo>
                    <a:pt x="17296" y="11702"/>
                  </a:lnTo>
                  <a:lnTo>
                    <a:pt x="17415" y="11614"/>
                  </a:lnTo>
                  <a:lnTo>
                    <a:pt x="17496" y="11558"/>
                  </a:lnTo>
                  <a:lnTo>
                    <a:pt x="17559" y="11499"/>
                  </a:lnTo>
                  <a:cubicBezTo>
                    <a:pt x="17562" y="11433"/>
                    <a:pt x="17556" y="11367"/>
                    <a:pt x="17540" y="11306"/>
                  </a:cubicBezTo>
                  <a:cubicBezTo>
                    <a:pt x="17525" y="11249"/>
                    <a:pt x="17502" y="11197"/>
                    <a:pt x="17473" y="11154"/>
                  </a:cubicBezTo>
                  <a:lnTo>
                    <a:pt x="17400" y="10964"/>
                  </a:lnTo>
                  <a:lnTo>
                    <a:pt x="17298" y="10799"/>
                  </a:lnTo>
                  <a:lnTo>
                    <a:pt x="17248" y="10793"/>
                  </a:lnTo>
                  <a:lnTo>
                    <a:pt x="17072" y="10623"/>
                  </a:lnTo>
                  <a:lnTo>
                    <a:pt x="16989" y="10544"/>
                  </a:lnTo>
                  <a:lnTo>
                    <a:pt x="16900" y="10423"/>
                  </a:lnTo>
                  <a:lnTo>
                    <a:pt x="16820" y="10351"/>
                  </a:lnTo>
                  <a:lnTo>
                    <a:pt x="16820" y="10220"/>
                  </a:lnTo>
                  <a:lnTo>
                    <a:pt x="16933" y="10133"/>
                  </a:lnTo>
                  <a:lnTo>
                    <a:pt x="17068" y="10029"/>
                  </a:lnTo>
                  <a:lnTo>
                    <a:pt x="17083" y="9914"/>
                  </a:lnTo>
                  <a:lnTo>
                    <a:pt x="17049" y="9761"/>
                  </a:lnTo>
                  <a:lnTo>
                    <a:pt x="16957" y="9770"/>
                  </a:lnTo>
                  <a:cubicBezTo>
                    <a:pt x="16942" y="9699"/>
                    <a:pt x="16956" y="9621"/>
                    <a:pt x="16992" y="9571"/>
                  </a:cubicBezTo>
                  <a:cubicBezTo>
                    <a:pt x="17020" y="9533"/>
                    <a:pt x="17058" y="9517"/>
                    <a:pt x="17095" y="9528"/>
                  </a:cubicBezTo>
                  <a:cubicBezTo>
                    <a:pt x="17106" y="9498"/>
                    <a:pt x="17116" y="9467"/>
                    <a:pt x="17123" y="9435"/>
                  </a:cubicBezTo>
                  <a:cubicBezTo>
                    <a:pt x="17139" y="9373"/>
                    <a:pt x="17147" y="9308"/>
                    <a:pt x="17149" y="9242"/>
                  </a:cubicBezTo>
                  <a:lnTo>
                    <a:pt x="17174" y="9110"/>
                  </a:lnTo>
                  <a:lnTo>
                    <a:pt x="17248" y="9178"/>
                  </a:lnTo>
                  <a:lnTo>
                    <a:pt x="17347" y="9270"/>
                  </a:lnTo>
                  <a:lnTo>
                    <a:pt x="17392" y="9297"/>
                  </a:lnTo>
                  <a:lnTo>
                    <a:pt x="17514" y="9286"/>
                  </a:lnTo>
                  <a:lnTo>
                    <a:pt x="17568" y="9177"/>
                  </a:lnTo>
                  <a:cubicBezTo>
                    <a:pt x="17590" y="9119"/>
                    <a:pt x="17610" y="9059"/>
                    <a:pt x="17626" y="8997"/>
                  </a:cubicBezTo>
                  <a:cubicBezTo>
                    <a:pt x="17641" y="8944"/>
                    <a:pt x="17653" y="8890"/>
                    <a:pt x="17663" y="8835"/>
                  </a:cubicBezTo>
                  <a:lnTo>
                    <a:pt x="17709" y="8691"/>
                  </a:lnTo>
                  <a:lnTo>
                    <a:pt x="17732" y="8540"/>
                  </a:lnTo>
                  <a:lnTo>
                    <a:pt x="17783" y="8406"/>
                  </a:lnTo>
                  <a:lnTo>
                    <a:pt x="17835" y="8208"/>
                  </a:lnTo>
                  <a:lnTo>
                    <a:pt x="17770" y="8060"/>
                  </a:lnTo>
                  <a:lnTo>
                    <a:pt x="17770" y="7890"/>
                  </a:lnTo>
                  <a:lnTo>
                    <a:pt x="17823" y="7767"/>
                  </a:lnTo>
                  <a:lnTo>
                    <a:pt x="17830" y="7600"/>
                  </a:lnTo>
                  <a:cubicBezTo>
                    <a:pt x="17813" y="7554"/>
                    <a:pt x="17796" y="7509"/>
                    <a:pt x="17778" y="7463"/>
                  </a:cubicBezTo>
                  <a:cubicBezTo>
                    <a:pt x="17763" y="7423"/>
                    <a:pt x="17747" y="7384"/>
                    <a:pt x="17735" y="7341"/>
                  </a:cubicBezTo>
                  <a:cubicBezTo>
                    <a:pt x="17715" y="7271"/>
                    <a:pt x="17705" y="7195"/>
                    <a:pt x="17707" y="7119"/>
                  </a:cubicBezTo>
                  <a:lnTo>
                    <a:pt x="17634" y="7044"/>
                  </a:lnTo>
                  <a:lnTo>
                    <a:pt x="17580" y="7052"/>
                  </a:lnTo>
                  <a:lnTo>
                    <a:pt x="17503" y="6849"/>
                  </a:lnTo>
                  <a:lnTo>
                    <a:pt x="17459" y="6758"/>
                  </a:lnTo>
                  <a:lnTo>
                    <a:pt x="17435" y="6611"/>
                  </a:lnTo>
                  <a:lnTo>
                    <a:pt x="17373" y="6495"/>
                  </a:lnTo>
                  <a:lnTo>
                    <a:pt x="17240" y="6324"/>
                  </a:lnTo>
                  <a:lnTo>
                    <a:pt x="17132" y="6263"/>
                  </a:lnTo>
                  <a:lnTo>
                    <a:pt x="17059" y="6103"/>
                  </a:lnTo>
                  <a:lnTo>
                    <a:pt x="16962" y="6028"/>
                  </a:lnTo>
                  <a:lnTo>
                    <a:pt x="16881" y="6047"/>
                  </a:lnTo>
                  <a:lnTo>
                    <a:pt x="16783" y="6115"/>
                  </a:lnTo>
                  <a:lnTo>
                    <a:pt x="16687" y="6140"/>
                  </a:lnTo>
                  <a:lnTo>
                    <a:pt x="16607" y="6103"/>
                  </a:lnTo>
                  <a:lnTo>
                    <a:pt x="16460" y="6072"/>
                  </a:lnTo>
                  <a:lnTo>
                    <a:pt x="16403" y="6004"/>
                  </a:lnTo>
                  <a:lnTo>
                    <a:pt x="16326" y="5924"/>
                  </a:lnTo>
                  <a:lnTo>
                    <a:pt x="16206" y="5924"/>
                  </a:lnTo>
                  <a:lnTo>
                    <a:pt x="16146" y="5807"/>
                  </a:lnTo>
                  <a:lnTo>
                    <a:pt x="16226" y="5720"/>
                  </a:lnTo>
                  <a:lnTo>
                    <a:pt x="16275" y="5634"/>
                  </a:lnTo>
                  <a:lnTo>
                    <a:pt x="16349" y="5282"/>
                  </a:lnTo>
                  <a:lnTo>
                    <a:pt x="16330" y="5106"/>
                  </a:lnTo>
                  <a:lnTo>
                    <a:pt x="16362" y="4989"/>
                  </a:lnTo>
                  <a:lnTo>
                    <a:pt x="16434" y="4856"/>
                  </a:lnTo>
                  <a:lnTo>
                    <a:pt x="16537" y="4743"/>
                  </a:lnTo>
                  <a:lnTo>
                    <a:pt x="16606" y="4658"/>
                  </a:lnTo>
                  <a:lnTo>
                    <a:pt x="16694" y="4611"/>
                  </a:lnTo>
                  <a:lnTo>
                    <a:pt x="16817" y="4582"/>
                  </a:lnTo>
                  <a:lnTo>
                    <a:pt x="16917" y="4582"/>
                  </a:lnTo>
                  <a:lnTo>
                    <a:pt x="17020" y="4619"/>
                  </a:lnTo>
                  <a:lnTo>
                    <a:pt x="17129" y="4632"/>
                  </a:lnTo>
                  <a:lnTo>
                    <a:pt x="17261" y="4626"/>
                  </a:lnTo>
                  <a:lnTo>
                    <a:pt x="17398" y="4558"/>
                  </a:lnTo>
                  <a:lnTo>
                    <a:pt x="17471" y="4527"/>
                  </a:lnTo>
                  <a:lnTo>
                    <a:pt x="17580" y="4490"/>
                  </a:lnTo>
                  <a:lnTo>
                    <a:pt x="17633" y="4527"/>
                  </a:lnTo>
                  <a:lnTo>
                    <a:pt x="17686" y="4607"/>
                  </a:lnTo>
                  <a:lnTo>
                    <a:pt x="17787" y="4674"/>
                  </a:lnTo>
                  <a:lnTo>
                    <a:pt x="17836" y="4724"/>
                  </a:lnTo>
                  <a:lnTo>
                    <a:pt x="17952" y="4730"/>
                  </a:lnTo>
                  <a:lnTo>
                    <a:pt x="18081" y="4644"/>
                  </a:lnTo>
                  <a:lnTo>
                    <a:pt x="18189" y="4625"/>
                  </a:lnTo>
                  <a:lnTo>
                    <a:pt x="18143" y="4366"/>
                  </a:lnTo>
                  <a:cubicBezTo>
                    <a:pt x="18105" y="4367"/>
                    <a:pt x="18070" y="4330"/>
                    <a:pt x="18058" y="4274"/>
                  </a:cubicBezTo>
                  <a:cubicBezTo>
                    <a:pt x="18044" y="4208"/>
                    <a:pt x="18064" y="4136"/>
                    <a:pt x="18106" y="4107"/>
                  </a:cubicBezTo>
                  <a:cubicBezTo>
                    <a:pt x="18105" y="4044"/>
                    <a:pt x="18122" y="3983"/>
                    <a:pt x="18153" y="3941"/>
                  </a:cubicBezTo>
                  <a:cubicBezTo>
                    <a:pt x="18184" y="3898"/>
                    <a:pt x="18225" y="3878"/>
                    <a:pt x="18266" y="3886"/>
                  </a:cubicBezTo>
                  <a:lnTo>
                    <a:pt x="18388" y="3912"/>
                  </a:lnTo>
                  <a:lnTo>
                    <a:pt x="18433" y="3986"/>
                  </a:lnTo>
                  <a:lnTo>
                    <a:pt x="18561" y="3941"/>
                  </a:lnTo>
                  <a:lnTo>
                    <a:pt x="18622" y="4058"/>
                  </a:lnTo>
                  <a:lnTo>
                    <a:pt x="18642" y="4156"/>
                  </a:lnTo>
                  <a:lnTo>
                    <a:pt x="18742" y="4173"/>
                  </a:lnTo>
                  <a:lnTo>
                    <a:pt x="18819" y="4105"/>
                  </a:lnTo>
                  <a:lnTo>
                    <a:pt x="18815" y="3967"/>
                  </a:lnTo>
                  <a:lnTo>
                    <a:pt x="18815" y="3844"/>
                  </a:lnTo>
                  <a:lnTo>
                    <a:pt x="18867" y="3773"/>
                  </a:lnTo>
                  <a:lnTo>
                    <a:pt x="18940" y="3726"/>
                  </a:lnTo>
                  <a:lnTo>
                    <a:pt x="19014" y="3739"/>
                  </a:lnTo>
                  <a:lnTo>
                    <a:pt x="19059" y="3881"/>
                  </a:lnTo>
                  <a:lnTo>
                    <a:pt x="19100" y="4056"/>
                  </a:lnTo>
                  <a:lnTo>
                    <a:pt x="19170" y="4183"/>
                  </a:lnTo>
                  <a:lnTo>
                    <a:pt x="19186" y="4282"/>
                  </a:lnTo>
                  <a:lnTo>
                    <a:pt x="19098" y="4430"/>
                  </a:lnTo>
                  <a:lnTo>
                    <a:pt x="19067" y="4607"/>
                  </a:lnTo>
                  <a:lnTo>
                    <a:pt x="19096" y="4814"/>
                  </a:lnTo>
                  <a:lnTo>
                    <a:pt x="19031" y="4991"/>
                  </a:lnTo>
                  <a:lnTo>
                    <a:pt x="18966" y="5108"/>
                  </a:lnTo>
                  <a:cubicBezTo>
                    <a:pt x="18954" y="5143"/>
                    <a:pt x="18950" y="5183"/>
                    <a:pt x="18953" y="5223"/>
                  </a:cubicBezTo>
                  <a:cubicBezTo>
                    <a:pt x="18962" y="5311"/>
                    <a:pt x="19008" y="5380"/>
                    <a:pt x="19066" y="5393"/>
                  </a:cubicBezTo>
                  <a:lnTo>
                    <a:pt x="19082" y="5556"/>
                  </a:lnTo>
                  <a:lnTo>
                    <a:pt x="19157" y="5665"/>
                  </a:lnTo>
                  <a:lnTo>
                    <a:pt x="19206" y="5747"/>
                  </a:lnTo>
                  <a:lnTo>
                    <a:pt x="19243" y="5909"/>
                  </a:lnTo>
                  <a:lnTo>
                    <a:pt x="19298" y="5952"/>
                  </a:lnTo>
                  <a:lnTo>
                    <a:pt x="19402" y="6100"/>
                  </a:lnTo>
                  <a:lnTo>
                    <a:pt x="19470" y="6174"/>
                  </a:lnTo>
                  <a:lnTo>
                    <a:pt x="19527" y="6193"/>
                  </a:lnTo>
                  <a:lnTo>
                    <a:pt x="19531" y="6369"/>
                  </a:lnTo>
                  <a:lnTo>
                    <a:pt x="19624" y="6357"/>
                  </a:lnTo>
                  <a:lnTo>
                    <a:pt x="19673" y="6369"/>
                  </a:lnTo>
                  <a:lnTo>
                    <a:pt x="19721" y="6499"/>
                  </a:lnTo>
                  <a:lnTo>
                    <a:pt x="19782" y="6579"/>
                  </a:lnTo>
                  <a:lnTo>
                    <a:pt x="19822" y="6747"/>
                  </a:lnTo>
                  <a:lnTo>
                    <a:pt x="19922" y="6825"/>
                  </a:lnTo>
                  <a:lnTo>
                    <a:pt x="19989" y="6912"/>
                  </a:lnTo>
                  <a:lnTo>
                    <a:pt x="20047" y="6840"/>
                  </a:lnTo>
                  <a:lnTo>
                    <a:pt x="20095" y="6770"/>
                  </a:lnTo>
                  <a:lnTo>
                    <a:pt x="20141" y="6776"/>
                  </a:lnTo>
                  <a:lnTo>
                    <a:pt x="20122" y="6661"/>
                  </a:lnTo>
                  <a:cubicBezTo>
                    <a:pt x="20096" y="6629"/>
                    <a:pt x="20076" y="6588"/>
                    <a:pt x="20063" y="6541"/>
                  </a:cubicBezTo>
                  <a:cubicBezTo>
                    <a:pt x="20048" y="6486"/>
                    <a:pt x="20044" y="6426"/>
                    <a:pt x="20051" y="6368"/>
                  </a:cubicBezTo>
                  <a:lnTo>
                    <a:pt x="20097" y="6333"/>
                  </a:lnTo>
                  <a:lnTo>
                    <a:pt x="20060" y="6229"/>
                  </a:lnTo>
                  <a:lnTo>
                    <a:pt x="20028" y="6130"/>
                  </a:lnTo>
                  <a:cubicBezTo>
                    <a:pt x="20017" y="6102"/>
                    <a:pt x="20015" y="6068"/>
                    <a:pt x="20024" y="6038"/>
                  </a:cubicBezTo>
                  <a:cubicBezTo>
                    <a:pt x="20032" y="6008"/>
                    <a:pt x="20050" y="5987"/>
                    <a:pt x="20071" y="5981"/>
                  </a:cubicBezTo>
                  <a:lnTo>
                    <a:pt x="20148" y="5952"/>
                  </a:lnTo>
                  <a:lnTo>
                    <a:pt x="20116" y="5824"/>
                  </a:lnTo>
                  <a:lnTo>
                    <a:pt x="20073" y="5726"/>
                  </a:lnTo>
                  <a:lnTo>
                    <a:pt x="20027" y="5675"/>
                  </a:lnTo>
                  <a:lnTo>
                    <a:pt x="19988" y="5459"/>
                  </a:lnTo>
                  <a:lnTo>
                    <a:pt x="19971" y="5357"/>
                  </a:lnTo>
                  <a:lnTo>
                    <a:pt x="19889" y="5276"/>
                  </a:lnTo>
                  <a:cubicBezTo>
                    <a:pt x="19848" y="5275"/>
                    <a:pt x="19809" y="5248"/>
                    <a:pt x="19781" y="5203"/>
                  </a:cubicBezTo>
                  <a:cubicBezTo>
                    <a:pt x="19758" y="5165"/>
                    <a:pt x="19743" y="5118"/>
                    <a:pt x="19740" y="5067"/>
                  </a:cubicBezTo>
                  <a:lnTo>
                    <a:pt x="19649" y="5030"/>
                  </a:lnTo>
                  <a:lnTo>
                    <a:pt x="19552" y="5065"/>
                  </a:lnTo>
                  <a:lnTo>
                    <a:pt x="19499" y="4954"/>
                  </a:lnTo>
                  <a:lnTo>
                    <a:pt x="19530" y="4815"/>
                  </a:lnTo>
                  <a:lnTo>
                    <a:pt x="19474" y="4739"/>
                  </a:lnTo>
                  <a:lnTo>
                    <a:pt x="19445" y="4653"/>
                  </a:lnTo>
                  <a:lnTo>
                    <a:pt x="19429" y="4566"/>
                  </a:lnTo>
                  <a:lnTo>
                    <a:pt x="19532" y="4463"/>
                  </a:lnTo>
                  <a:lnTo>
                    <a:pt x="19674" y="4445"/>
                  </a:lnTo>
                  <a:lnTo>
                    <a:pt x="19757" y="4410"/>
                  </a:lnTo>
                  <a:lnTo>
                    <a:pt x="19810" y="4391"/>
                  </a:lnTo>
                  <a:lnTo>
                    <a:pt x="19862" y="4330"/>
                  </a:lnTo>
                  <a:lnTo>
                    <a:pt x="19913" y="4237"/>
                  </a:lnTo>
                  <a:lnTo>
                    <a:pt x="19960" y="4135"/>
                  </a:lnTo>
                  <a:lnTo>
                    <a:pt x="20017" y="4135"/>
                  </a:lnTo>
                  <a:lnTo>
                    <a:pt x="20052" y="4258"/>
                  </a:lnTo>
                  <a:lnTo>
                    <a:pt x="20103" y="4307"/>
                  </a:lnTo>
                  <a:lnTo>
                    <a:pt x="20167" y="4360"/>
                  </a:lnTo>
                  <a:lnTo>
                    <a:pt x="20240" y="4360"/>
                  </a:lnTo>
                  <a:lnTo>
                    <a:pt x="20330" y="4258"/>
                  </a:lnTo>
                  <a:lnTo>
                    <a:pt x="20441" y="4155"/>
                  </a:lnTo>
                  <a:lnTo>
                    <a:pt x="20460" y="4007"/>
                  </a:lnTo>
                  <a:lnTo>
                    <a:pt x="20532" y="3897"/>
                  </a:lnTo>
                  <a:lnTo>
                    <a:pt x="20647" y="3796"/>
                  </a:lnTo>
                  <a:lnTo>
                    <a:pt x="20690" y="3796"/>
                  </a:lnTo>
                  <a:lnTo>
                    <a:pt x="20798" y="3815"/>
                  </a:lnTo>
                  <a:lnTo>
                    <a:pt x="20974" y="3825"/>
                  </a:lnTo>
                  <a:lnTo>
                    <a:pt x="21043" y="3689"/>
                  </a:lnTo>
                  <a:lnTo>
                    <a:pt x="20828" y="3616"/>
                  </a:lnTo>
                  <a:lnTo>
                    <a:pt x="20699" y="3488"/>
                  </a:lnTo>
                  <a:cubicBezTo>
                    <a:pt x="20651" y="3440"/>
                    <a:pt x="20598" y="3408"/>
                    <a:pt x="20541" y="3395"/>
                  </a:cubicBezTo>
                  <a:cubicBezTo>
                    <a:pt x="20487" y="3382"/>
                    <a:pt x="20431" y="3387"/>
                    <a:pt x="20377" y="3369"/>
                  </a:cubicBezTo>
                  <a:cubicBezTo>
                    <a:pt x="20319" y="3349"/>
                    <a:pt x="20265" y="3304"/>
                    <a:pt x="20223" y="3239"/>
                  </a:cubicBezTo>
                  <a:lnTo>
                    <a:pt x="20154" y="3103"/>
                  </a:lnTo>
                  <a:lnTo>
                    <a:pt x="20236" y="3024"/>
                  </a:lnTo>
                  <a:lnTo>
                    <a:pt x="20355" y="3107"/>
                  </a:lnTo>
                  <a:lnTo>
                    <a:pt x="20443" y="3134"/>
                  </a:lnTo>
                  <a:lnTo>
                    <a:pt x="20540" y="3140"/>
                  </a:lnTo>
                  <a:lnTo>
                    <a:pt x="20552" y="3056"/>
                  </a:lnTo>
                  <a:lnTo>
                    <a:pt x="20456" y="2990"/>
                  </a:lnTo>
                  <a:lnTo>
                    <a:pt x="20365" y="2851"/>
                  </a:lnTo>
                  <a:lnTo>
                    <a:pt x="20463" y="2783"/>
                  </a:lnTo>
                  <a:lnTo>
                    <a:pt x="20569" y="2870"/>
                  </a:lnTo>
                  <a:lnTo>
                    <a:pt x="20686" y="2876"/>
                  </a:lnTo>
                  <a:lnTo>
                    <a:pt x="20806" y="2925"/>
                  </a:lnTo>
                  <a:lnTo>
                    <a:pt x="20940" y="2947"/>
                  </a:lnTo>
                  <a:lnTo>
                    <a:pt x="21026" y="2924"/>
                  </a:lnTo>
                  <a:lnTo>
                    <a:pt x="21094" y="3032"/>
                  </a:lnTo>
                  <a:lnTo>
                    <a:pt x="21270" y="3145"/>
                  </a:lnTo>
                  <a:lnTo>
                    <a:pt x="21423" y="3219"/>
                  </a:lnTo>
                  <a:lnTo>
                    <a:pt x="21566" y="3127"/>
                  </a:lnTo>
                  <a:lnTo>
                    <a:pt x="21600" y="3078"/>
                  </a:lnTo>
                  <a:lnTo>
                    <a:pt x="21527" y="3010"/>
                  </a:lnTo>
                  <a:lnTo>
                    <a:pt x="21426" y="2891"/>
                  </a:lnTo>
                  <a:lnTo>
                    <a:pt x="21301" y="2737"/>
                  </a:lnTo>
                  <a:lnTo>
                    <a:pt x="21190" y="2630"/>
                  </a:lnTo>
                  <a:lnTo>
                    <a:pt x="21119" y="2630"/>
                  </a:lnTo>
                  <a:lnTo>
                    <a:pt x="21030" y="2636"/>
                  </a:lnTo>
                  <a:lnTo>
                    <a:pt x="20974" y="2686"/>
                  </a:lnTo>
                  <a:lnTo>
                    <a:pt x="20878" y="2770"/>
                  </a:lnTo>
                  <a:lnTo>
                    <a:pt x="20770" y="2686"/>
                  </a:lnTo>
                  <a:lnTo>
                    <a:pt x="20722" y="2588"/>
                  </a:lnTo>
                  <a:lnTo>
                    <a:pt x="20543" y="2472"/>
                  </a:lnTo>
                  <a:lnTo>
                    <a:pt x="20456" y="2425"/>
                  </a:lnTo>
                  <a:lnTo>
                    <a:pt x="20307" y="2425"/>
                  </a:lnTo>
                  <a:lnTo>
                    <a:pt x="20202" y="2382"/>
                  </a:lnTo>
                  <a:lnTo>
                    <a:pt x="20089" y="2339"/>
                  </a:lnTo>
                  <a:lnTo>
                    <a:pt x="19926" y="2311"/>
                  </a:lnTo>
                  <a:lnTo>
                    <a:pt x="19800" y="2213"/>
                  </a:lnTo>
                  <a:lnTo>
                    <a:pt x="19643" y="2083"/>
                  </a:lnTo>
                  <a:lnTo>
                    <a:pt x="19551" y="2052"/>
                  </a:lnTo>
                  <a:lnTo>
                    <a:pt x="19315" y="2034"/>
                  </a:lnTo>
                  <a:lnTo>
                    <a:pt x="19215" y="1997"/>
                  </a:lnTo>
                  <a:lnTo>
                    <a:pt x="19122" y="1921"/>
                  </a:lnTo>
                  <a:lnTo>
                    <a:pt x="18920" y="1933"/>
                  </a:lnTo>
                  <a:lnTo>
                    <a:pt x="18735" y="1921"/>
                  </a:lnTo>
                  <a:lnTo>
                    <a:pt x="18590" y="1909"/>
                  </a:lnTo>
                  <a:lnTo>
                    <a:pt x="18496" y="1822"/>
                  </a:lnTo>
                  <a:lnTo>
                    <a:pt x="18364" y="1797"/>
                  </a:lnTo>
                  <a:lnTo>
                    <a:pt x="18239" y="1810"/>
                  </a:lnTo>
                  <a:lnTo>
                    <a:pt x="18137" y="1829"/>
                  </a:lnTo>
                  <a:lnTo>
                    <a:pt x="18157" y="1902"/>
                  </a:lnTo>
                  <a:lnTo>
                    <a:pt x="18248" y="1991"/>
                  </a:lnTo>
                  <a:lnTo>
                    <a:pt x="18296" y="2120"/>
                  </a:lnTo>
                  <a:lnTo>
                    <a:pt x="18233" y="2151"/>
                  </a:lnTo>
                  <a:lnTo>
                    <a:pt x="18148" y="2110"/>
                  </a:lnTo>
                  <a:lnTo>
                    <a:pt x="18025" y="2036"/>
                  </a:lnTo>
                  <a:lnTo>
                    <a:pt x="17903" y="1987"/>
                  </a:lnTo>
                  <a:lnTo>
                    <a:pt x="17710" y="1891"/>
                  </a:lnTo>
                  <a:lnTo>
                    <a:pt x="17551" y="1878"/>
                  </a:lnTo>
                  <a:lnTo>
                    <a:pt x="17370" y="1915"/>
                  </a:lnTo>
                  <a:lnTo>
                    <a:pt x="17038" y="1989"/>
                  </a:lnTo>
                  <a:lnTo>
                    <a:pt x="16827" y="1926"/>
                  </a:lnTo>
                  <a:lnTo>
                    <a:pt x="16722" y="1858"/>
                  </a:lnTo>
                  <a:lnTo>
                    <a:pt x="16565" y="1799"/>
                  </a:lnTo>
                  <a:lnTo>
                    <a:pt x="16503" y="1709"/>
                  </a:lnTo>
                  <a:lnTo>
                    <a:pt x="16417" y="1665"/>
                  </a:lnTo>
                  <a:lnTo>
                    <a:pt x="16350" y="1665"/>
                  </a:lnTo>
                  <a:lnTo>
                    <a:pt x="16180" y="1702"/>
                  </a:lnTo>
                  <a:lnTo>
                    <a:pt x="15880" y="1706"/>
                  </a:lnTo>
                  <a:lnTo>
                    <a:pt x="15742" y="1620"/>
                  </a:lnTo>
                  <a:lnTo>
                    <a:pt x="15543" y="1620"/>
                  </a:lnTo>
                  <a:lnTo>
                    <a:pt x="15307" y="1595"/>
                  </a:lnTo>
                  <a:lnTo>
                    <a:pt x="15157" y="1620"/>
                  </a:lnTo>
                  <a:lnTo>
                    <a:pt x="15047" y="1501"/>
                  </a:lnTo>
                  <a:lnTo>
                    <a:pt x="14881" y="1420"/>
                  </a:lnTo>
                  <a:lnTo>
                    <a:pt x="14763" y="1303"/>
                  </a:lnTo>
                  <a:lnTo>
                    <a:pt x="14679" y="1266"/>
                  </a:lnTo>
                  <a:lnTo>
                    <a:pt x="14635" y="1352"/>
                  </a:lnTo>
                  <a:lnTo>
                    <a:pt x="14550" y="1352"/>
                  </a:lnTo>
                  <a:lnTo>
                    <a:pt x="14462" y="1297"/>
                  </a:lnTo>
                  <a:lnTo>
                    <a:pt x="14166" y="1211"/>
                  </a:lnTo>
                  <a:lnTo>
                    <a:pt x="14073" y="1169"/>
                  </a:lnTo>
                  <a:lnTo>
                    <a:pt x="13945" y="1162"/>
                  </a:lnTo>
                  <a:lnTo>
                    <a:pt x="13813" y="1181"/>
                  </a:lnTo>
                  <a:lnTo>
                    <a:pt x="13627" y="1224"/>
                  </a:lnTo>
                  <a:lnTo>
                    <a:pt x="13667" y="1317"/>
                  </a:lnTo>
                  <a:lnTo>
                    <a:pt x="13749" y="1403"/>
                  </a:lnTo>
                  <a:lnTo>
                    <a:pt x="13692" y="1507"/>
                  </a:lnTo>
                  <a:lnTo>
                    <a:pt x="13597" y="1536"/>
                  </a:lnTo>
                  <a:lnTo>
                    <a:pt x="13538" y="1628"/>
                  </a:lnTo>
                  <a:lnTo>
                    <a:pt x="13428" y="1659"/>
                  </a:lnTo>
                  <a:lnTo>
                    <a:pt x="13358" y="1560"/>
                  </a:lnTo>
                  <a:lnTo>
                    <a:pt x="13216" y="1548"/>
                  </a:lnTo>
                  <a:lnTo>
                    <a:pt x="13131" y="1566"/>
                  </a:lnTo>
                  <a:lnTo>
                    <a:pt x="13104" y="1505"/>
                  </a:lnTo>
                  <a:lnTo>
                    <a:pt x="12982" y="1530"/>
                  </a:lnTo>
                  <a:lnTo>
                    <a:pt x="12917" y="1609"/>
                  </a:lnTo>
                  <a:lnTo>
                    <a:pt x="12808" y="1661"/>
                  </a:lnTo>
                  <a:lnTo>
                    <a:pt x="12730" y="1716"/>
                  </a:lnTo>
                  <a:lnTo>
                    <a:pt x="12648" y="1673"/>
                  </a:lnTo>
                  <a:lnTo>
                    <a:pt x="12554" y="1612"/>
                  </a:lnTo>
                  <a:lnTo>
                    <a:pt x="12432" y="1501"/>
                  </a:lnTo>
                  <a:lnTo>
                    <a:pt x="12362" y="1435"/>
                  </a:lnTo>
                  <a:lnTo>
                    <a:pt x="12252" y="1303"/>
                  </a:lnTo>
                  <a:lnTo>
                    <a:pt x="12198" y="1196"/>
                  </a:lnTo>
                  <a:lnTo>
                    <a:pt x="12065" y="1147"/>
                  </a:lnTo>
                  <a:lnTo>
                    <a:pt x="11907" y="1091"/>
                  </a:lnTo>
                  <a:lnTo>
                    <a:pt x="11807" y="1027"/>
                  </a:lnTo>
                  <a:lnTo>
                    <a:pt x="11650" y="1040"/>
                  </a:lnTo>
                  <a:lnTo>
                    <a:pt x="11476" y="1046"/>
                  </a:lnTo>
                  <a:lnTo>
                    <a:pt x="11319" y="1107"/>
                  </a:lnTo>
                  <a:lnTo>
                    <a:pt x="11161" y="1175"/>
                  </a:lnTo>
                  <a:lnTo>
                    <a:pt x="11102" y="1212"/>
                  </a:lnTo>
                  <a:lnTo>
                    <a:pt x="10997" y="1157"/>
                  </a:lnTo>
                  <a:lnTo>
                    <a:pt x="10925" y="1085"/>
                  </a:lnTo>
                  <a:lnTo>
                    <a:pt x="10818" y="1062"/>
                  </a:lnTo>
                  <a:lnTo>
                    <a:pt x="10706" y="1005"/>
                  </a:lnTo>
                  <a:lnTo>
                    <a:pt x="10635" y="986"/>
                  </a:lnTo>
                  <a:lnTo>
                    <a:pt x="10534" y="1017"/>
                  </a:lnTo>
                  <a:lnTo>
                    <a:pt x="10460" y="1067"/>
                  </a:lnTo>
                  <a:lnTo>
                    <a:pt x="10390" y="1116"/>
                  </a:lnTo>
                  <a:lnTo>
                    <a:pt x="10258" y="1109"/>
                  </a:lnTo>
                  <a:lnTo>
                    <a:pt x="10185" y="1048"/>
                  </a:lnTo>
                  <a:lnTo>
                    <a:pt x="10067" y="999"/>
                  </a:lnTo>
                  <a:lnTo>
                    <a:pt x="10001" y="925"/>
                  </a:lnTo>
                  <a:lnTo>
                    <a:pt x="9915" y="908"/>
                  </a:lnTo>
                  <a:lnTo>
                    <a:pt x="9859" y="933"/>
                  </a:lnTo>
                  <a:lnTo>
                    <a:pt x="9750" y="999"/>
                  </a:lnTo>
                  <a:lnTo>
                    <a:pt x="9570" y="1077"/>
                  </a:lnTo>
                  <a:lnTo>
                    <a:pt x="9446" y="1137"/>
                  </a:lnTo>
                  <a:lnTo>
                    <a:pt x="9279" y="1137"/>
                  </a:lnTo>
                  <a:lnTo>
                    <a:pt x="9295" y="1014"/>
                  </a:lnTo>
                  <a:lnTo>
                    <a:pt x="9310" y="961"/>
                  </a:lnTo>
                  <a:lnTo>
                    <a:pt x="9378" y="871"/>
                  </a:lnTo>
                  <a:lnTo>
                    <a:pt x="9505" y="792"/>
                  </a:lnTo>
                  <a:lnTo>
                    <a:pt x="9585" y="731"/>
                  </a:lnTo>
                  <a:lnTo>
                    <a:pt x="9656" y="672"/>
                  </a:lnTo>
                  <a:lnTo>
                    <a:pt x="9727" y="607"/>
                  </a:lnTo>
                  <a:lnTo>
                    <a:pt x="9742" y="445"/>
                  </a:lnTo>
                  <a:lnTo>
                    <a:pt x="9582" y="412"/>
                  </a:lnTo>
                  <a:cubicBezTo>
                    <a:pt x="9560" y="371"/>
                    <a:pt x="9533" y="339"/>
                    <a:pt x="9502" y="316"/>
                  </a:cubicBezTo>
                  <a:cubicBezTo>
                    <a:pt x="9454" y="281"/>
                    <a:pt x="9400" y="272"/>
                    <a:pt x="9348" y="291"/>
                  </a:cubicBezTo>
                  <a:lnTo>
                    <a:pt x="9271" y="259"/>
                  </a:lnTo>
                  <a:lnTo>
                    <a:pt x="9024" y="240"/>
                  </a:lnTo>
                  <a:lnTo>
                    <a:pt x="8961" y="296"/>
                  </a:lnTo>
                  <a:lnTo>
                    <a:pt x="8878" y="321"/>
                  </a:lnTo>
                  <a:lnTo>
                    <a:pt x="8778" y="327"/>
                  </a:lnTo>
                  <a:lnTo>
                    <a:pt x="8669" y="321"/>
                  </a:lnTo>
                  <a:lnTo>
                    <a:pt x="8552" y="169"/>
                  </a:lnTo>
                  <a:lnTo>
                    <a:pt x="8382" y="61"/>
                  </a:lnTo>
                  <a:lnTo>
                    <a:pt x="8181" y="0"/>
                  </a:lnTo>
                  <a:lnTo>
                    <a:pt x="8118" y="111"/>
                  </a:lnTo>
                  <a:cubicBezTo>
                    <a:pt x="8095" y="146"/>
                    <a:pt x="8072" y="181"/>
                    <a:pt x="8049" y="216"/>
                  </a:cubicBezTo>
                  <a:cubicBezTo>
                    <a:pt x="8019" y="259"/>
                    <a:pt x="7990" y="302"/>
                    <a:pt x="7960" y="345"/>
                  </a:cubicBezTo>
                  <a:lnTo>
                    <a:pt x="7855" y="476"/>
                  </a:lnTo>
                  <a:lnTo>
                    <a:pt x="7722" y="482"/>
                  </a:lnTo>
                  <a:lnTo>
                    <a:pt x="7658" y="400"/>
                  </a:lnTo>
                  <a:lnTo>
                    <a:pt x="7484" y="373"/>
                  </a:lnTo>
                  <a:lnTo>
                    <a:pt x="7361" y="362"/>
                  </a:lnTo>
                  <a:lnTo>
                    <a:pt x="7275" y="430"/>
                  </a:lnTo>
                  <a:lnTo>
                    <a:pt x="7161" y="486"/>
                  </a:lnTo>
                  <a:lnTo>
                    <a:pt x="7012" y="523"/>
                  </a:lnTo>
                  <a:lnTo>
                    <a:pt x="6838" y="560"/>
                  </a:lnTo>
                  <a:lnTo>
                    <a:pt x="6726" y="578"/>
                  </a:lnTo>
                  <a:lnTo>
                    <a:pt x="6715" y="666"/>
                  </a:lnTo>
                  <a:lnTo>
                    <a:pt x="6751" y="734"/>
                  </a:lnTo>
                  <a:lnTo>
                    <a:pt x="6843" y="832"/>
                  </a:lnTo>
                  <a:lnTo>
                    <a:pt x="6786" y="906"/>
                  </a:lnTo>
                  <a:lnTo>
                    <a:pt x="6718" y="930"/>
                  </a:lnTo>
                  <a:lnTo>
                    <a:pt x="6637" y="973"/>
                  </a:lnTo>
                  <a:lnTo>
                    <a:pt x="6556" y="924"/>
                  </a:lnTo>
                  <a:lnTo>
                    <a:pt x="6471" y="887"/>
                  </a:lnTo>
                  <a:lnTo>
                    <a:pt x="6350" y="943"/>
                  </a:lnTo>
                  <a:lnTo>
                    <a:pt x="6279" y="996"/>
                  </a:lnTo>
                  <a:lnTo>
                    <a:pt x="6206" y="1051"/>
                  </a:lnTo>
                  <a:lnTo>
                    <a:pt x="6149" y="1132"/>
                  </a:lnTo>
                  <a:lnTo>
                    <a:pt x="6064" y="1205"/>
                  </a:lnTo>
                  <a:lnTo>
                    <a:pt x="5960" y="1295"/>
                  </a:lnTo>
                  <a:lnTo>
                    <a:pt x="5892" y="1351"/>
                  </a:lnTo>
                  <a:lnTo>
                    <a:pt x="5816" y="1400"/>
                  </a:lnTo>
                  <a:lnTo>
                    <a:pt x="5722" y="1449"/>
                  </a:lnTo>
                  <a:lnTo>
                    <a:pt x="5637" y="1449"/>
                  </a:lnTo>
                  <a:lnTo>
                    <a:pt x="5595" y="1413"/>
                  </a:lnTo>
                  <a:lnTo>
                    <a:pt x="5495" y="1413"/>
                  </a:lnTo>
                  <a:lnTo>
                    <a:pt x="5468" y="1536"/>
                  </a:lnTo>
                  <a:lnTo>
                    <a:pt x="5511" y="1683"/>
                  </a:lnTo>
                  <a:lnTo>
                    <a:pt x="5628" y="1858"/>
                  </a:lnTo>
                  <a:lnTo>
                    <a:pt x="5664" y="1907"/>
                  </a:lnTo>
                  <a:lnTo>
                    <a:pt x="5767" y="1929"/>
                  </a:lnTo>
                  <a:lnTo>
                    <a:pt x="5876" y="2075"/>
                  </a:lnTo>
                  <a:lnTo>
                    <a:pt x="5864" y="2215"/>
                  </a:lnTo>
                  <a:lnTo>
                    <a:pt x="5905" y="2289"/>
                  </a:lnTo>
                  <a:lnTo>
                    <a:pt x="5866" y="2477"/>
                  </a:lnTo>
                  <a:lnTo>
                    <a:pt x="5797" y="2656"/>
                  </a:lnTo>
                  <a:lnTo>
                    <a:pt x="5709" y="2755"/>
                  </a:lnTo>
                  <a:lnTo>
                    <a:pt x="5587" y="2810"/>
                  </a:lnTo>
                  <a:lnTo>
                    <a:pt x="5482" y="2822"/>
                  </a:lnTo>
                  <a:cubicBezTo>
                    <a:pt x="5453" y="2798"/>
                    <a:pt x="5444" y="2741"/>
                    <a:pt x="5463" y="2699"/>
                  </a:cubicBezTo>
                  <a:cubicBezTo>
                    <a:pt x="5481" y="2659"/>
                    <a:pt x="5516" y="2653"/>
                    <a:pt x="5544" y="2631"/>
                  </a:cubicBezTo>
                  <a:cubicBezTo>
                    <a:pt x="5592" y="2593"/>
                    <a:pt x="5617" y="2510"/>
                    <a:pt x="5603" y="2430"/>
                  </a:cubicBezTo>
                  <a:lnTo>
                    <a:pt x="5557" y="2208"/>
                  </a:lnTo>
                  <a:lnTo>
                    <a:pt x="5456" y="2066"/>
                  </a:lnTo>
                  <a:lnTo>
                    <a:pt x="5369" y="1842"/>
                  </a:lnTo>
                  <a:lnTo>
                    <a:pt x="5304" y="1651"/>
                  </a:lnTo>
                  <a:lnTo>
                    <a:pt x="5239" y="1515"/>
                  </a:lnTo>
                  <a:lnTo>
                    <a:pt x="5182" y="1355"/>
                  </a:lnTo>
                  <a:lnTo>
                    <a:pt x="5074" y="1252"/>
                  </a:lnTo>
                  <a:lnTo>
                    <a:pt x="4913" y="1178"/>
                  </a:lnTo>
                  <a:lnTo>
                    <a:pt x="4747" y="1246"/>
                  </a:lnTo>
                  <a:lnTo>
                    <a:pt x="4613" y="1388"/>
                  </a:lnTo>
                  <a:lnTo>
                    <a:pt x="4609" y="1523"/>
                  </a:lnTo>
                  <a:lnTo>
                    <a:pt x="4654" y="1702"/>
                  </a:lnTo>
                  <a:lnTo>
                    <a:pt x="4727" y="1825"/>
                  </a:lnTo>
                  <a:lnTo>
                    <a:pt x="4848" y="1874"/>
                  </a:lnTo>
                  <a:lnTo>
                    <a:pt x="4946" y="1942"/>
                  </a:lnTo>
                  <a:lnTo>
                    <a:pt x="5024" y="2032"/>
                  </a:lnTo>
                  <a:lnTo>
                    <a:pt x="5089" y="2143"/>
                  </a:lnTo>
                  <a:lnTo>
                    <a:pt x="5077" y="2241"/>
                  </a:lnTo>
                  <a:lnTo>
                    <a:pt x="4981" y="2276"/>
                  </a:lnTo>
                  <a:lnTo>
                    <a:pt x="4947" y="2348"/>
                  </a:lnTo>
                  <a:lnTo>
                    <a:pt x="4872" y="2286"/>
                  </a:lnTo>
                  <a:lnTo>
                    <a:pt x="4788" y="2194"/>
                  </a:lnTo>
                  <a:lnTo>
                    <a:pt x="4710" y="2163"/>
                  </a:lnTo>
                  <a:lnTo>
                    <a:pt x="4603" y="2151"/>
                  </a:lnTo>
                  <a:lnTo>
                    <a:pt x="4678" y="2284"/>
                  </a:lnTo>
                  <a:lnTo>
                    <a:pt x="4754" y="2363"/>
                  </a:lnTo>
                  <a:lnTo>
                    <a:pt x="4735" y="2522"/>
                  </a:lnTo>
                  <a:lnTo>
                    <a:pt x="4571" y="2643"/>
                  </a:lnTo>
                  <a:lnTo>
                    <a:pt x="4490" y="2738"/>
                  </a:lnTo>
                  <a:lnTo>
                    <a:pt x="4323" y="2820"/>
                  </a:lnTo>
                  <a:lnTo>
                    <a:pt x="4189" y="2900"/>
                  </a:lnTo>
                  <a:lnTo>
                    <a:pt x="4168" y="3010"/>
                  </a:lnTo>
                  <a:lnTo>
                    <a:pt x="4176" y="3166"/>
                  </a:lnTo>
                  <a:lnTo>
                    <a:pt x="4263" y="3589"/>
                  </a:lnTo>
                  <a:lnTo>
                    <a:pt x="4302" y="3809"/>
                  </a:lnTo>
                  <a:lnTo>
                    <a:pt x="4391" y="3967"/>
                  </a:lnTo>
                  <a:lnTo>
                    <a:pt x="4410" y="4139"/>
                  </a:lnTo>
                  <a:lnTo>
                    <a:pt x="4418" y="4379"/>
                  </a:lnTo>
                  <a:lnTo>
                    <a:pt x="4441" y="4560"/>
                  </a:lnTo>
                  <a:lnTo>
                    <a:pt x="4437" y="4864"/>
                  </a:lnTo>
                  <a:lnTo>
                    <a:pt x="4527" y="4941"/>
                  </a:lnTo>
                  <a:lnTo>
                    <a:pt x="4567" y="5097"/>
                  </a:lnTo>
                  <a:lnTo>
                    <a:pt x="4635" y="5183"/>
                  </a:lnTo>
                  <a:lnTo>
                    <a:pt x="4651" y="5256"/>
                  </a:lnTo>
                  <a:lnTo>
                    <a:pt x="4626" y="5367"/>
                  </a:lnTo>
                  <a:lnTo>
                    <a:pt x="4576" y="5443"/>
                  </a:lnTo>
                  <a:lnTo>
                    <a:pt x="4445" y="5463"/>
                  </a:lnTo>
                  <a:lnTo>
                    <a:pt x="4316" y="5596"/>
                  </a:lnTo>
                  <a:lnTo>
                    <a:pt x="4406" y="5724"/>
                  </a:lnTo>
                  <a:lnTo>
                    <a:pt x="4387" y="5836"/>
                  </a:lnTo>
                  <a:lnTo>
                    <a:pt x="4594" y="6114"/>
                  </a:lnTo>
                  <a:lnTo>
                    <a:pt x="4754" y="6030"/>
                  </a:lnTo>
                  <a:lnTo>
                    <a:pt x="4789" y="5840"/>
                  </a:lnTo>
                  <a:lnTo>
                    <a:pt x="4841" y="5803"/>
                  </a:lnTo>
                  <a:lnTo>
                    <a:pt x="4948" y="5879"/>
                  </a:lnTo>
                  <a:lnTo>
                    <a:pt x="5006" y="6012"/>
                  </a:lnTo>
                  <a:lnTo>
                    <a:pt x="4972" y="6178"/>
                  </a:lnTo>
                  <a:lnTo>
                    <a:pt x="4922" y="6262"/>
                  </a:lnTo>
                  <a:lnTo>
                    <a:pt x="4935" y="6389"/>
                  </a:lnTo>
                  <a:lnTo>
                    <a:pt x="4975" y="6457"/>
                  </a:lnTo>
                  <a:lnTo>
                    <a:pt x="4930" y="6525"/>
                  </a:lnTo>
                  <a:lnTo>
                    <a:pt x="4941" y="6684"/>
                  </a:lnTo>
                  <a:lnTo>
                    <a:pt x="4896" y="6822"/>
                  </a:lnTo>
                  <a:lnTo>
                    <a:pt x="4856" y="6858"/>
                  </a:lnTo>
                  <a:lnTo>
                    <a:pt x="4492" y="6703"/>
                  </a:lnTo>
                  <a:lnTo>
                    <a:pt x="4399" y="6602"/>
                  </a:lnTo>
                  <a:lnTo>
                    <a:pt x="4252" y="6584"/>
                  </a:lnTo>
                  <a:lnTo>
                    <a:pt x="4068" y="6730"/>
                  </a:lnTo>
                  <a:lnTo>
                    <a:pt x="3743" y="6603"/>
                  </a:lnTo>
                  <a:lnTo>
                    <a:pt x="3618" y="6656"/>
                  </a:lnTo>
                  <a:lnTo>
                    <a:pt x="3600" y="6823"/>
                  </a:lnTo>
                  <a:lnTo>
                    <a:pt x="3636" y="7187"/>
                  </a:lnTo>
                  <a:lnTo>
                    <a:pt x="3748" y="7239"/>
                  </a:lnTo>
                  <a:lnTo>
                    <a:pt x="3825" y="7347"/>
                  </a:lnTo>
                  <a:lnTo>
                    <a:pt x="3825" y="7604"/>
                  </a:lnTo>
                  <a:lnTo>
                    <a:pt x="3887" y="7855"/>
                  </a:lnTo>
                  <a:lnTo>
                    <a:pt x="3979" y="8012"/>
                  </a:lnTo>
                  <a:lnTo>
                    <a:pt x="4086" y="8093"/>
                  </a:lnTo>
                  <a:lnTo>
                    <a:pt x="4220" y="8136"/>
                  </a:lnTo>
                  <a:lnTo>
                    <a:pt x="4293" y="8263"/>
                  </a:lnTo>
                  <a:lnTo>
                    <a:pt x="4293" y="8394"/>
                  </a:lnTo>
                  <a:lnTo>
                    <a:pt x="4366" y="8540"/>
                  </a:lnTo>
                  <a:lnTo>
                    <a:pt x="4383" y="8629"/>
                  </a:lnTo>
                  <a:lnTo>
                    <a:pt x="4299" y="8664"/>
                  </a:lnTo>
                  <a:lnTo>
                    <a:pt x="4172" y="8604"/>
                  </a:lnTo>
                  <a:lnTo>
                    <a:pt x="4026" y="8653"/>
                  </a:lnTo>
                  <a:lnTo>
                    <a:pt x="3937" y="8795"/>
                  </a:lnTo>
                  <a:lnTo>
                    <a:pt x="3868" y="9042"/>
                  </a:lnTo>
                  <a:lnTo>
                    <a:pt x="4014" y="9200"/>
                  </a:lnTo>
                  <a:lnTo>
                    <a:pt x="4153" y="9272"/>
                  </a:lnTo>
                  <a:lnTo>
                    <a:pt x="4317" y="9447"/>
                  </a:lnTo>
                  <a:lnTo>
                    <a:pt x="4379" y="9595"/>
                  </a:lnTo>
                  <a:lnTo>
                    <a:pt x="4500" y="9504"/>
                  </a:lnTo>
                  <a:lnTo>
                    <a:pt x="4590" y="9545"/>
                  </a:lnTo>
                  <a:lnTo>
                    <a:pt x="4620" y="9647"/>
                  </a:lnTo>
                  <a:lnTo>
                    <a:pt x="4729" y="9807"/>
                  </a:lnTo>
                  <a:lnTo>
                    <a:pt x="4703" y="9934"/>
                  </a:lnTo>
                  <a:lnTo>
                    <a:pt x="4589" y="10028"/>
                  </a:lnTo>
                  <a:lnTo>
                    <a:pt x="4485" y="9905"/>
                  </a:lnTo>
                  <a:lnTo>
                    <a:pt x="4398" y="9948"/>
                  </a:lnTo>
                  <a:lnTo>
                    <a:pt x="4460" y="10099"/>
                  </a:lnTo>
                  <a:lnTo>
                    <a:pt x="4558" y="10237"/>
                  </a:lnTo>
                  <a:lnTo>
                    <a:pt x="4639" y="10407"/>
                  </a:lnTo>
                  <a:lnTo>
                    <a:pt x="4716" y="10732"/>
                  </a:lnTo>
                  <a:lnTo>
                    <a:pt x="4705" y="10997"/>
                  </a:lnTo>
                  <a:lnTo>
                    <a:pt x="4587" y="11154"/>
                  </a:lnTo>
                  <a:lnTo>
                    <a:pt x="4430" y="11160"/>
                  </a:lnTo>
                  <a:lnTo>
                    <a:pt x="4375" y="11281"/>
                  </a:lnTo>
                  <a:lnTo>
                    <a:pt x="4289" y="11156"/>
                  </a:lnTo>
                  <a:cubicBezTo>
                    <a:pt x="4252" y="11136"/>
                    <a:pt x="4216" y="11114"/>
                    <a:pt x="4180" y="11088"/>
                  </a:cubicBezTo>
                  <a:cubicBezTo>
                    <a:pt x="4134" y="11055"/>
                    <a:pt x="4089" y="11017"/>
                    <a:pt x="4044" y="10979"/>
                  </a:cubicBezTo>
                  <a:cubicBezTo>
                    <a:pt x="3984" y="10930"/>
                    <a:pt x="3923" y="10882"/>
                    <a:pt x="3862" y="10835"/>
                  </a:cubicBezTo>
                  <a:lnTo>
                    <a:pt x="3803" y="10661"/>
                  </a:lnTo>
                  <a:lnTo>
                    <a:pt x="3784" y="10495"/>
                  </a:lnTo>
                  <a:lnTo>
                    <a:pt x="3841" y="10339"/>
                  </a:lnTo>
                  <a:lnTo>
                    <a:pt x="3888" y="10223"/>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51" name="Shape 1556"/>
            <p:cNvSpPr/>
            <p:nvPr/>
          </p:nvSpPr>
          <p:spPr>
            <a:xfrm>
              <a:off x="9666716" y="94235"/>
              <a:ext cx="490191" cy="133417"/>
            </a:xfrm>
            <a:custGeom>
              <a:avLst/>
              <a:gdLst/>
              <a:ahLst/>
              <a:cxnLst>
                <a:cxn ang="0">
                  <a:pos x="wd2" y="hd2"/>
                </a:cxn>
                <a:cxn ang="5400000">
                  <a:pos x="wd2" y="hd2"/>
                </a:cxn>
                <a:cxn ang="10800000">
                  <a:pos x="wd2" y="hd2"/>
                </a:cxn>
                <a:cxn ang="16200000">
                  <a:pos x="wd2" y="hd2"/>
                </a:cxn>
              </a:cxnLst>
              <a:rect l="0" t="0" r="r" b="b"/>
              <a:pathLst>
                <a:path w="21600" h="21600" extrusionOk="0">
                  <a:moveTo>
                    <a:pt x="7778" y="6595"/>
                  </a:moveTo>
                  <a:lnTo>
                    <a:pt x="10446" y="7621"/>
                  </a:lnTo>
                  <a:lnTo>
                    <a:pt x="11913" y="8186"/>
                  </a:lnTo>
                  <a:lnTo>
                    <a:pt x="12620" y="11749"/>
                  </a:lnTo>
                  <a:lnTo>
                    <a:pt x="14481" y="12643"/>
                  </a:lnTo>
                  <a:lnTo>
                    <a:pt x="16772" y="11668"/>
                  </a:lnTo>
                  <a:lnTo>
                    <a:pt x="18486" y="11668"/>
                  </a:lnTo>
                  <a:lnTo>
                    <a:pt x="20801" y="12156"/>
                  </a:lnTo>
                  <a:lnTo>
                    <a:pt x="21600" y="13283"/>
                  </a:lnTo>
                  <a:lnTo>
                    <a:pt x="19933" y="15944"/>
                  </a:lnTo>
                  <a:lnTo>
                    <a:pt x="17089" y="15944"/>
                  </a:lnTo>
                  <a:lnTo>
                    <a:pt x="16332" y="19345"/>
                  </a:lnTo>
                  <a:lnTo>
                    <a:pt x="16001" y="21600"/>
                  </a:lnTo>
                  <a:lnTo>
                    <a:pt x="14718" y="20625"/>
                  </a:lnTo>
                  <a:lnTo>
                    <a:pt x="14985" y="16005"/>
                  </a:lnTo>
                  <a:lnTo>
                    <a:pt x="13115" y="14553"/>
                  </a:lnTo>
                  <a:lnTo>
                    <a:pt x="9998" y="14309"/>
                  </a:lnTo>
                  <a:lnTo>
                    <a:pt x="8554" y="13334"/>
                  </a:lnTo>
                  <a:lnTo>
                    <a:pt x="6375" y="9273"/>
                  </a:lnTo>
                  <a:lnTo>
                    <a:pt x="4455" y="10004"/>
                  </a:lnTo>
                  <a:lnTo>
                    <a:pt x="647" y="10490"/>
                  </a:lnTo>
                  <a:lnTo>
                    <a:pt x="0" y="7648"/>
                  </a:lnTo>
                  <a:lnTo>
                    <a:pt x="1373" y="1494"/>
                  </a:lnTo>
                  <a:lnTo>
                    <a:pt x="2843" y="0"/>
                  </a:lnTo>
                  <a:lnTo>
                    <a:pt x="5108" y="1491"/>
                  </a:lnTo>
                  <a:lnTo>
                    <a:pt x="5617" y="3189"/>
                  </a:lnTo>
                  <a:lnTo>
                    <a:pt x="6572" y="5128"/>
                  </a:lnTo>
                  <a:lnTo>
                    <a:pt x="7778" y="6595"/>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52" name="Shape 1557"/>
            <p:cNvSpPr/>
            <p:nvPr/>
          </p:nvSpPr>
          <p:spPr>
            <a:xfrm>
              <a:off x="12751915" y="1342341"/>
              <a:ext cx="324628" cy="381118"/>
            </a:xfrm>
            <a:custGeom>
              <a:avLst/>
              <a:gdLst/>
              <a:ahLst/>
              <a:cxnLst>
                <a:cxn ang="0">
                  <a:pos x="wd2" y="hd2"/>
                </a:cxn>
                <a:cxn ang="5400000">
                  <a:pos x="wd2" y="hd2"/>
                </a:cxn>
                <a:cxn ang="10800000">
                  <a:pos x="wd2" y="hd2"/>
                </a:cxn>
                <a:cxn ang="16200000">
                  <a:pos x="wd2" y="hd2"/>
                </a:cxn>
              </a:cxnLst>
              <a:rect l="0" t="0" r="r" b="b"/>
              <a:pathLst>
                <a:path w="21600" h="21600" extrusionOk="0">
                  <a:moveTo>
                    <a:pt x="918" y="306"/>
                  </a:moveTo>
                  <a:lnTo>
                    <a:pt x="2649" y="0"/>
                  </a:lnTo>
                  <a:lnTo>
                    <a:pt x="4359" y="1473"/>
                  </a:lnTo>
                  <a:lnTo>
                    <a:pt x="4763" y="2920"/>
                  </a:lnTo>
                  <a:lnTo>
                    <a:pt x="5532" y="4452"/>
                  </a:lnTo>
                  <a:lnTo>
                    <a:pt x="7347" y="6386"/>
                  </a:lnTo>
                  <a:lnTo>
                    <a:pt x="9263" y="7065"/>
                  </a:lnTo>
                  <a:lnTo>
                    <a:pt x="12200" y="8654"/>
                  </a:lnTo>
                  <a:lnTo>
                    <a:pt x="15159" y="10100"/>
                  </a:lnTo>
                  <a:lnTo>
                    <a:pt x="16566" y="11032"/>
                  </a:lnTo>
                  <a:lnTo>
                    <a:pt x="17268" y="12134"/>
                  </a:lnTo>
                  <a:lnTo>
                    <a:pt x="17470" y="13346"/>
                  </a:lnTo>
                  <a:lnTo>
                    <a:pt x="16028" y="13005"/>
                  </a:lnTo>
                  <a:lnTo>
                    <a:pt x="14423" y="13403"/>
                  </a:lnTo>
                  <a:lnTo>
                    <a:pt x="14629" y="14594"/>
                  </a:lnTo>
                  <a:lnTo>
                    <a:pt x="16612" y="15959"/>
                  </a:lnTo>
                  <a:lnTo>
                    <a:pt x="18226" y="17825"/>
                  </a:lnTo>
                  <a:lnTo>
                    <a:pt x="20991" y="20121"/>
                  </a:lnTo>
                  <a:lnTo>
                    <a:pt x="21600" y="21600"/>
                  </a:lnTo>
                  <a:lnTo>
                    <a:pt x="18856" y="21600"/>
                  </a:lnTo>
                  <a:lnTo>
                    <a:pt x="16692" y="20075"/>
                  </a:lnTo>
                  <a:cubicBezTo>
                    <a:pt x="16027" y="19637"/>
                    <a:pt x="15479" y="19086"/>
                    <a:pt x="15082" y="18458"/>
                  </a:cubicBezTo>
                  <a:cubicBezTo>
                    <a:pt x="14796" y="18005"/>
                    <a:pt x="14594" y="17518"/>
                    <a:pt x="14481" y="17014"/>
                  </a:cubicBezTo>
                  <a:lnTo>
                    <a:pt x="13271" y="15138"/>
                  </a:lnTo>
                  <a:lnTo>
                    <a:pt x="12262" y="13005"/>
                  </a:lnTo>
                  <a:lnTo>
                    <a:pt x="10884" y="11071"/>
                  </a:lnTo>
                  <a:lnTo>
                    <a:pt x="9077" y="9201"/>
                  </a:lnTo>
                  <a:lnTo>
                    <a:pt x="7270" y="7413"/>
                  </a:lnTo>
                  <a:lnTo>
                    <a:pt x="5169" y="6059"/>
                  </a:lnTo>
                  <a:lnTo>
                    <a:pt x="4097" y="4751"/>
                  </a:lnTo>
                  <a:lnTo>
                    <a:pt x="2685" y="3332"/>
                  </a:lnTo>
                  <a:lnTo>
                    <a:pt x="0" y="1690"/>
                  </a:lnTo>
                  <a:lnTo>
                    <a:pt x="918" y="306"/>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53" name="Shape 1558"/>
            <p:cNvSpPr/>
            <p:nvPr/>
          </p:nvSpPr>
          <p:spPr>
            <a:xfrm>
              <a:off x="13059246" y="1771945"/>
              <a:ext cx="227518" cy="216419"/>
            </a:xfrm>
            <a:custGeom>
              <a:avLst/>
              <a:gdLst/>
              <a:ahLst/>
              <a:cxnLst>
                <a:cxn ang="0">
                  <a:pos x="wd2" y="hd2"/>
                </a:cxn>
                <a:cxn ang="5400000">
                  <a:pos x="wd2" y="hd2"/>
                </a:cxn>
                <a:cxn ang="10800000">
                  <a:pos x="wd2" y="hd2"/>
                </a:cxn>
                <a:cxn ang="16200000">
                  <a:pos x="wd2" y="hd2"/>
                </a:cxn>
              </a:cxnLst>
              <a:rect l="0" t="0" r="r" b="b"/>
              <a:pathLst>
                <a:path w="21600" h="21600" extrusionOk="0">
                  <a:moveTo>
                    <a:pt x="1216" y="0"/>
                  </a:moveTo>
                  <a:lnTo>
                    <a:pt x="3327" y="2686"/>
                  </a:lnTo>
                  <a:lnTo>
                    <a:pt x="5129" y="3465"/>
                  </a:lnTo>
                  <a:lnTo>
                    <a:pt x="5987" y="5412"/>
                  </a:lnTo>
                  <a:lnTo>
                    <a:pt x="8960" y="8066"/>
                  </a:lnTo>
                  <a:lnTo>
                    <a:pt x="13176" y="8066"/>
                  </a:lnTo>
                  <a:lnTo>
                    <a:pt x="16240" y="8060"/>
                  </a:lnTo>
                  <a:lnTo>
                    <a:pt x="20071" y="9506"/>
                  </a:lnTo>
                  <a:lnTo>
                    <a:pt x="21600" y="11754"/>
                  </a:lnTo>
                  <a:lnTo>
                    <a:pt x="18242" y="13299"/>
                  </a:lnTo>
                  <a:lnTo>
                    <a:pt x="16138" y="13894"/>
                  </a:lnTo>
                  <a:lnTo>
                    <a:pt x="16857" y="17337"/>
                  </a:lnTo>
                  <a:lnTo>
                    <a:pt x="14039" y="17181"/>
                  </a:lnTo>
                  <a:lnTo>
                    <a:pt x="12762" y="16136"/>
                  </a:lnTo>
                  <a:cubicBezTo>
                    <a:pt x="11828" y="15985"/>
                    <a:pt x="10901" y="15786"/>
                    <a:pt x="9986" y="15541"/>
                  </a:cubicBezTo>
                  <a:cubicBezTo>
                    <a:pt x="9104" y="15304"/>
                    <a:pt x="8234" y="15024"/>
                    <a:pt x="7377" y="14702"/>
                  </a:cubicBezTo>
                  <a:lnTo>
                    <a:pt x="5842" y="15002"/>
                  </a:lnTo>
                  <a:lnTo>
                    <a:pt x="5992" y="19096"/>
                  </a:lnTo>
                  <a:lnTo>
                    <a:pt x="4895" y="21600"/>
                  </a:lnTo>
                  <a:lnTo>
                    <a:pt x="2646" y="18495"/>
                  </a:lnTo>
                  <a:lnTo>
                    <a:pt x="2215" y="16698"/>
                  </a:lnTo>
                  <a:lnTo>
                    <a:pt x="499" y="14902"/>
                  </a:lnTo>
                  <a:lnTo>
                    <a:pt x="34" y="12773"/>
                  </a:lnTo>
                  <a:cubicBezTo>
                    <a:pt x="789" y="12296"/>
                    <a:pt x="1459" y="11687"/>
                    <a:pt x="2015" y="10971"/>
                  </a:cubicBezTo>
                  <a:cubicBezTo>
                    <a:pt x="2581" y="10241"/>
                    <a:pt x="3020" y="9412"/>
                    <a:pt x="3310" y="8523"/>
                  </a:cubicBezTo>
                  <a:lnTo>
                    <a:pt x="1535" y="5374"/>
                  </a:lnTo>
                  <a:lnTo>
                    <a:pt x="0" y="3428"/>
                  </a:lnTo>
                  <a:lnTo>
                    <a:pt x="1216"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54" name="Shape 1559"/>
            <p:cNvSpPr/>
            <p:nvPr/>
          </p:nvSpPr>
          <p:spPr>
            <a:xfrm>
              <a:off x="12882588" y="2003627"/>
              <a:ext cx="409290" cy="396188"/>
            </a:xfrm>
            <a:custGeom>
              <a:avLst/>
              <a:gdLst/>
              <a:ahLst/>
              <a:cxnLst>
                <a:cxn ang="0">
                  <a:pos x="wd2" y="hd2"/>
                </a:cxn>
                <a:cxn ang="5400000">
                  <a:pos x="wd2" y="hd2"/>
                </a:cxn>
                <a:cxn ang="10800000">
                  <a:pos x="wd2" y="hd2"/>
                </a:cxn>
                <a:cxn ang="16200000">
                  <a:pos x="wd2" y="hd2"/>
                </a:cxn>
              </a:cxnLst>
              <a:rect l="0" t="0" r="r" b="b"/>
              <a:pathLst>
                <a:path w="21600" h="21600" extrusionOk="0">
                  <a:moveTo>
                    <a:pt x="14831" y="0"/>
                  </a:moveTo>
                  <a:lnTo>
                    <a:pt x="16152" y="752"/>
                  </a:lnTo>
                  <a:lnTo>
                    <a:pt x="17169" y="1568"/>
                  </a:lnTo>
                  <a:lnTo>
                    <a:pt x="18839" y="1893"/>
                  </a:lnTo>
                  <a:lnTo>
                    <a:pt x="18839" y="3442"/>
                  </a:lnTo>
                  <a:lnTo>
                    <a:pt x="19262" y="4642"/>
                  </a:lnTo>
                  <a:lnTo>
                    <a:pt x="19979" y="5617"/>
                  </a:lnTo>
                  <a:lnTo>
                    <a:pt x="19182" y="6899"/>
                  </a:lnTo>
                  <a:lnTo>
                    <a:pt x="19182" y="8099"/>
                  </a:lnTo>
                  <a:lnTo>
                    <a:pt x="19662" y="9375"/>
                  </a:lnTo>
                  <a:lnTo>
                    <a:pt x="20216" y="10435"/>
                  </a:lnTo>
                  <a:lnTo>
                    <a:pt x="20594" y="11892"/>
                  </a:lnTo>
                  <a:lnTo>
                    <a:pt x="21520" y="13554"/>
                  </a:lnTo>
                  <a:lnTo>
                    <a:pt x="21600" y="15848"/>
                  </a:lnTo>
                  <a:lnTo>
                    <a:pt x="20167" y="17076"/>
                  </a:lnTo>
                  <a:lnTo>
                    <a:pt x="18837" y="17726"/>
                  </a:lnTo>
                  <a:lnTo>
                    <a:pt x="16684" y="18109"/>
                  </a:lnTo>
                  <a:lnTo>
                    <a:pt x="15274" y="18188"/>
                  </a:lnTo>
                  <a:lnTo>
                    <a:pt x="13867" y="18430"/>
                  </a:lnTo>
                  <a:lnTo>
                    <a:pt x="13462" y="19798"/>
                  </a:lnTo>
                  <a:lnTo>
                    <a:pt x="13164" y="20810"/>
                  </a:lnTo>
                  <a:lnTo>
                    <a:pt x="12474" y="21600"/>
                  </a:lnTo>
                  <a:lnTo>
                    <a:pt x="11162" y="19907"/>
                  </a:lnTo>
                  <a:lnTo>
                    <a:pt x="10416" y="19251"/>
                  </a:lnTo>
                  <a:lnTo>
                    <a:pt x="7383" y="19114"/>
                  </a:lnTo>
                  <a:lnTo>
                    <a:pt x="4329" y="19388"/>
                  </a:lnTo>
                  <a:lnTo>
                    <a:pt x="1907" y="20174"/>
                  </a:lnTo>
                  <a:lnTo>
                    <a:pt x="0" y="18923"/>
                  </a:lnTo>
                  <a:lnTo>
                    <a:pt x="1177" y="17804"/>
                  </a:lnTo>
                  <a:lnTo>
                    <a:pt x="2674" y="17668"/>
                  </a:lnTo>
                  <a:lnTo>
                    <a:pt x="3680" y="16334"/>
                  </a:lnTo>
                  <a:lnTo>
                    <a:pt x="4960" y="15541"/>
                  </a:lnTo>
                  <a:lnTo>
                    <a:pt x="6637" y="16033"/>
                  </a:lnTo>
                  <a:lnTo>
                    <a:pt x="8203" y="16279"/>
                  </a:lnTo>
                  <a:lnTo>
                    <a:pt x="9693" y="15161"/>
                  </a:lnTo>
                  <a:lnTo>
                    <a:pt x="10727" y="14180"/>
                  </a:lnTo>
                  <a:lnTo>
                    <a:pt x="13446" y="12244"/>
                  </a:lnTo>
                  <a:lnTo>
                    <a:pt x="14243" y="11348"/>
                  </a:lnTo>
                  <a:lnTo>
                    <a:pt x="16242" y="10719"/>
                  </a:lnTo>
                  <a:lnTo>
                    <a:pt x="16482" y="9003"/>
                  </a:lnTo>
                  <a:lnTo>
                    <a:pt x="16482" y="7470"/>
                  </a:lnTo>
                  <a:lnTo>
                    <a:pt x="14963" y="5446"/>
                  </a:lnTo>
                  <a:lnTo>
                    <a:pt x="14030" y="3313"/>
                  </a:lnTo>
                  <a:lnTo>
                    <a:pt x="13976" y="2082"/>
                  </a:lnTo>
                  <a:lnTo>
                    <a:pt x="13500" y="1100"/>
                  </a:lnTo>
                  <a:lnTo>
                    <a:pt x="14831"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55" name="Shape 1560"/>
            <p:cNvSpPr/>
            <p:nvPr/>
          </p:nvSpPr>
          <p:spPr>
            <a:xfrm>
              <a:off x="12968362" y="2388411"/>
              <a:ext cx="70991" cy="63442"/>
            </a:xfrm>
            <a:custGeom>
              <a:avLst/>
              <a:gdLst/>
              <a:ahLst/>
              <a:cxnLst>
                <a:cxn ang="0">
                  <a:pos x="wd2" y="hd2"/>
                </a:cxn>
                <a:cxn ang="5400000">
                  <a:pos x="wd2" y="hd2"/>
                </a:cxn>
                <a:cxn ang="10800000">
                  <a:pos x="wd2" y="hd2"/>
                </a:cxn>
                <a:cxn ang="16200000">
                  <a:pos x="wd2" y="hd2"/>
                </a:cxn>
              </a:cxnLst>
              <a:rect l="0" t="0" r="r" b="b"/>
              <a:pathLst>
                <a:path w="21600" h="21600" extrusionOk="0">
                  <a:moveTo>
                    <a:pt x="15130" y="2820"/>
                  </a:moveTo>
                  <a:lnTo>
                    <a:pt x="3175" y="0"/>
                  </a:lnTo>
                  <a:lnTo>
                    <a:pt x="0" y="4621"/>
                  </a:lnTo>
                  <a:lnTo>
                    <a:pt x="4230" y="10217"/>
                  </a:lnTo>
                  <a:lnTo>
                    <a:pt x="4401" y="19722"/>
                  </a:lnTo>
                  <a:lnTo>
                    <a:pt x="14203" y="21600"/>
                  </a:lnTo>
                  <a:lnTo>
                    <a:pt x="18813" y="14767"/>
                  </a:lnTo>
                  <a:lnTo>
                    <a:pt x="21600" y="929"/>
                  </a:lnTo>
                  <a:lnTo>
                    <a:pt x="15130" y="282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56" name="Shape 1561"/>
            <p:cNvSpPr/>
            <p:nvPr/>
          </p:nvSpPr>
          <p:spPr>
            <a:xfrm>
              <a:off x="12863488" y="2401273"/>
              <a:ext cx="87407" cy="123754"/>
            </a:xfrm>
            <a:custGeom>
              <a:avLst/>
              <a:gdLst/>
              <a:ahLst/>
              <a:cxnLst>
                <a:cxn ang="0">
                  <a:pos x="wd2" y="hd2"/>
                </a:cxn>
                <a:cxn ang="5400000">
                  <a:pos x="wd2" y="hd2"/>
                </a:cxn>
                <a:cxn ang="10800000">
                  <a:pos x="wd2" y="hd2"/>
                </a:cxn>
                <a:cxn ang="16200000">
                  <a:pos x="wd2" y="hd2"/>
                </a:cxn>
              </a:cxnLst>
              <a:rect l="0" t="0" r="r" b="b"/>
              <a:pathLst>
                <a:path w="21600" h="21600" extrusionOk="0">
                  <a:moveTo>
                    <a:pt x="5179" y="0"/>
                  </a:moveTo>
                  <a:lnTo>
                    <a:pt x="10237" y="2528"/>
                  </a:lnTo>
                  <a:lnTo>
                    <a:pt x="16136" y="4696"/>
                  </a:lnTo>
                  <a:lnTo>
                    <a:pt x="19977" y="6514"/>
                  </a:lnTo>
                  <a:lnTo>
                    <a:pt x="19602" y="11221"/>
                  </a:lnTo>
                  <a:lnTo>
                    <a:pt x="20976" y="14878"/>
                  </a:lnTo>
                  <a:lnTo>
                    <a:pt x="21600" y="19246"/>
                  </a:lnTo>
                  <a:lnTo>
                    <a:pt x="18618" y="21600"/>
                  </a:lnTo>
                  <a:lnTo>
                    <a:pt x="11299" y="20100"/>
                  </a:lnTo>
                  <a:lnTo>
                    <a:pt x="11672" y="15196"/>
                  </a:lnTo>
                  <a:lnTo>
                    <a:pt x="4821" y="10992"/>
                  </a:lnTo>
                  <a:lnTo>
                    <a:pt x="1366" y="8562"/>
                  </a:lnTo>
                  <a:lnTo>
                    <a:pt x="0" y="4533"/>
                  </a:lnTo>
                  <a:lnTo>
                    <a:pt x="5179"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57" name="Shape 1562"/>
            <p:cNvSpPr/>
            <p:nvPr/>
          </p:nvSpPr>
          <p:spPr>
            <a:xfrm>
              <a:off x="12528036" y="2854896"/>
              <a:ext cx="83162" cy="160277"/>
            </a:xfrm>
            <a:custGeom>
              <a:avLst/>
              <a:gdLst/>
              <a:ahLst/>
              <a:cxnLst>
                <a:cxn ang="0">
                  <a:pos x="wd2" y="hd2"/>
                </a:cxn>
                <a:cxn ang="5400000">
                  <a:pos x="wd2" y="hd2"/>
                </a:cxn>
                <a:cxn ang="10800000">
                  <a:pos x="wd2" y="hd2"/>
                </a:cxn>
                <a:cxn ang="16200000">
                  <a:pos x="wd2" y="hd2"/>
                </a:cxn>
              </a:cxnLst>
              <a:rect l="0" t="0" r="r" b="b"/>
              <a:pathLst>
                <a:path w="21570" h="21600" extrusionOk="0">
                  <a:moveTo>
                    <a:pt x="10688" y="0"/>
                  </a:moveTo>
                  <a:lnTo>
                    <a:pt x="7165" y="3027"/>
                  </a:lnTo>
                  <a:lnTo>
                    <a:pt x="5618" y="8797"/>
                  </a:lnTo>
                  <a:lnTo>
                    <a:pt x="0" y="12556"/>
                  </a:lnTo>
                  <a:lnTo>
                    <a:pt x="2313" y="15996"/>
                  </a:lnTo>
                  <a:lnTo>
                    <a:pt x="6119" y="18152"/>
                  </a:lnTo>
                  <a:lnTo>
                    <a:pt x="12017" y="21600"/>
                  </a:lnTo>
                  <a:lnTo>
                    <a:pt x="18421" y="20856"/>
                  </a:lnTo>
                  <a:lnTo>
                    <a:pt x="19994" y="15920"/>
                  </a:lnTo>
                  <a:lnTo>
                    <a:pt x="19601" y="12480"/>
                  </a:lnTo>
                  <a:cubicBezTo>
                    <a:pt x="20082" y="11316"/>
                    <a:pt x="20475" y="10143"/>
                    <a:pt x="20780" y="8963"/>
                  </a:cubicBezTo>
                  <a:cubicBezTo>
                    <a:pt x="21337" y="6812"/>
                    <a:pt x="21600" y="4643"/>
                    <a:pt x="21567" y="2472"/>
                  </a:cubicBezTo>
                  <a:lnTo>
                    <a:pt x="10688"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58" name="Shape 1563"/>
            <p:cNvSpPr/>
            <p:nvPr/>
          </p:nvSpPr>
          <p:spPr>
            <a:xfrm>
              <a:off x="12016676" y="3147915"/>
              <a:ext cx="91228" cy="95622"/>
            </a:xfrm>
            <a:custGeom>
              <a:avLst/>
              <a:gdLst/>
              <a:ahLst/>
              <a:cxnLst>
                <a:cxn ang="0">
                  <a:pos x="wd2" y="hd2"/>
                </a:cxn>
                <a:cxn ang="5400000">
                  <a:pos x="wd2" y="hd2"/>
                </a:cxn>
                <a:cxn ang="10800000">
                  <a:pos x="wd2" y="hd2"/>
                </a:cxn>
                <a:cxn ang="16200000">
                  <a:pos x="wd2" y="hd2"/>
                </a:cxn>
              </a:cxnLst>
              <a:rect l="0" t="0" r="r" b="b"/>
              <a:pathLst>
                <a:path w="21600" h="21600" extrusionOk="0">
                  <a:moveTo>
                    <a:pt x="20237" y="806"/>
                  </a:moveTo>
                  <a:lnTo>
                    <a:pt x="13014" y="0"/>
                  </a:lnTo>
                  <a:lnTo>
                    <a:pt x="4311" y="2387"/>
                  </a:lnTo>
                  <a:lnTo>
                    <a:pt x="1595" y="5661"/>
                  </a:lnTo>
                  <a:lnTo>
                    <a:pt x="0" y="10054"/>
                  </a:lnTo>
                  <a:lnTo>
                    <a:pt x="1800" y="15494"/>
                  </a:lnTo>
                  <a:lnTo>
                    <a:pt x="5016" y="21600"/>
                  </a:lnTo>
                  <a:lnTo>
                    <a:pt x="11327" y="20806"/>
                  </a:lnTo>
                  <a:lnTo>
                    <a:pt x="13480" y="14360"/>
                  </a:lnTo>
                  <a:lnTo>
                    <a:pt x="21600" y="6554"/>
                  </a:lnTo>
                  <a:lnTo>
                    <a:pt x="20237" y="806"/>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59" name="Shape 1564"/>
            <p:cNvSpPr/>
            <p:nvPr/>
          </p:nvSpPr>
          <p:spPr>
            <a:xfrm>
              <a:off x="12585908" y="3213637"/>
              <a:ext cx="236752" cy="309812"/>
            </a:xfrm>
            <a:custGeom>
              <a:avLst/>
              <a:gdLst/>
              <a:ahLst/>
              <a:cxnLst>
                <a:cxn ang="0">
                  <a:pos x="wd2" y="hd2"/>
                </a:cxn>
                <a:cxn ang="5400000">
                  <a:pos x="wd2" y="hd2"/>
                </a:cxn>
                <a:cxn ang="10800000">
                  <a:pos x="wd2" y="hd2"/>
                </a:cxn>
                <a:cxn ang="16200000">
                  <a:pos x="wd2" y="hd2"/>
                </a:cxn>
              </a:cxnLst>
              <a:rect l="0" t="0" r="r" b="b"/>
              <a:pathLst>
                <a:path w="21600" h="21600" extrusionOk="0">
                  <a:moveTo>
                    <a:pt x="6205" y="214"/>
                  </a:moveTo>
                  <a:lnTo>
                    <a:pt x="2995" y="0"/>
                  </a:lnTo>
                  <a:lnTo>
                    <a:pt x="2584" y="2552"/>
                  </a:lnTo>
                  <a:lnTo>
                    <a:pt x="3044" y="4581"/>
                  </a:lnTo>
                  <a:lnTo>
                    <a:pt x="2030" y="7340"/>
                  </a:lnTo>
                  <a:lnTo>
                    <a:pt x="0" y="9509"/>
                  </a:lnTo>
                  <a:cubicBezTo>
                    <a:pt x="160" y="10395"/>
                    <a:pt x="581" y="11243"/>
                    <a:pt x="1232" y="11988"/>
                  </a:cubicBezTo>
                  <a:cubicBezTo>
                    <a:pt x="2023" y="12895"/>
                    <a:pt x="3124" y="13621"/>
                    <a:pt x="4418" y="14087"/>
                  </a:cubicBezTo>
                  <a:lnTo>
                    <a:pt x="5236" y="15133"/>
                  </a:lnTo>
                  <a:lnTo>
                    <a:pt x="7310" y="17966"/>
                  </a:lnTo>
                  <a:lnTo>
                    <a:pt x="8555" y="18981"/>
                  </a:lnTo>
                  <a:lnTo>
                    <a:pt x="11367" y="20065"/>
                  </a:lnTo>
                  <a:lnTo>
                    <a:pt x="14409" y="20170"/>
                  </a:lnTo>
                  <a:lnTo>
                    <a:pt x="16201" y="20275"/>
                  </a:lnTo>
                  <a:lnTo>
                    <a:pt x="18690" y="21010"/>
                  </a:lnTo>
                  <a:lnTo>
                    <a:pt x="21410" y="21600"/>
                  </a:lnTo>
                  <a:lnTo>
                    <a:pt x="21600" y="19654"/>
                  </a:lnTo>
                  <a:lnTo>
                    <a:pt x="20730" y="18749"/>
                  </a:lnTo>
                  <a:lnTo>
                    <a:pt x="19543" y="17743"/>
                  </a:lnTo>
                  <a:lnTo>
                    <a:pt x="15953" y="18233"/>
                  </a:lnTo>
                  <a:cubicBezTo>
                    <a:pt x="15448" y="18445"/>
                    <a:pt x="14862" y="18519"/>
                    <a:pt x="14294" y="18443"/>
                  </a:cubicBezTo>
                  <a:cubicBezTo>
                    <a:pt x="13070" y="18278"/>
                    <a:pt x="12157" y="17495"/>
                    <a:pt x="12093" y="16553"/>
                  </a:cubicBezTo>
                  <a:lnTo>
                    <a:pt x="9471" y="15298"/>
                  </a:lnTo>
                  <a:lnTo>
                    <a:pt x="8693" y="14218"/>
                  </a:lnTo>
                  <a:lnTo>
                    <a:pt x="8601" y="12924"/>
                  </a:lnTo>
                  <a:cubicBezTo>
                    <a:pt x="9108" y="12238"/>
                    <a:pt x="9615" y="11551"/>
                    <a:pt x="10122" y="10864"/>
                  </a:cubicBezTo>
                  <a:cubicBezTo>
                    <a:pt x="10531" y="10309"/>
                    <a:pt x="10940" y="9754"/>
                    <a:pt x="11349" y="9198"/>
                  </a:cubicBezTo>
                  <a:lnTo>
                    <a:pt x="11759" y="7593"/>
                  </a:lnTo>
                  <a:lnTo>
                    <a:pt x="9915" y="5459"/>
                  </a:lnTo>
                  <a:lnTo>
                    <a:pt x="8117" y="3260"/>
                  </a:lnTo>
                  <a:lnTo>
                    <a:pt x="6205" y="214"/>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60" name="Shape 1565"/>
            <p:cNvSpPr/>
            <p:nvPr/>
          </p:nvSpPr>
          <p:spPr>
            <a:xfrm>
              <a:off x="12491046" y="3634029"/>
              <a:ext cx="133092" cy="144547"/>
            </a:xfrm>
            <a:custGeom>
              <a:avLst/>
              <a:gdLst/>
              <a:ahLst/>
              <a:cxnLst>
                <a:cxn ang="0">
                  <a:pos x="wd2" y="hd2"/>
                </a:cxn>
                <a:cxn ang="5400000">
                  <a:pos x="wd2" y="hd2"/>
                </a:cxn>
                <a:cxn ang="10800000">
                  <a:pos x="wd2" y="hd2"/>
                </a:cxn>
                <a:cxn ang="16200000">
                  <a:pos x="wd2" y="hd2"/>
                </a:cxn>
              </a:cxnLst>
              <a:rect l="0" t="0" r="r" b="b"/>
              <a:pathLst>
                <a:path w="20505" h="19908" extrusionOk="0">
                  <a:moveTo>
                    <a:pt x="17580" y="0"/>
                  </a:moveTo>
                  <a:lnTo>
                    <a:pt x="14738" y="1728"/>
                  </a:lnTo>
                  <a:lnTo>
                    <a:pt x="10679" y="5098"/>
                  </a:lnTo>
                  <a:lnTo>
                    <a:pt x="8216" y="7569"/>
                  </a:lnTo>
                  <a:lnTo>
                    <a:pt x="8222" y="12060"/>
                  </a:lnTo>
                  <a:lnTo>
                    <a:pt x="5046" y="14125"/>
                  </a:lnTo>
                  <a:cubicBezTo>
                    <a:pt x="3326" y="12967"/>
                    <a:pt x="832" y="13677"/>
                    <a:pt x="191" y="15507"/>
                  </a:cubicBezTo>
                  <a:cubicBezTo>
                    <a:pt x="-1095" y="19179"/>
                    <a:pt x="4427" y="21600"/>
                    <a:pt x="6929" y="18462"/>
                  </a:cubicBezTo>
                  <a:lnTo>
                    <a:pt x="10638" y="16258"/>
                  </a:lnTo>
                  <a:lnTo>
                    <a:pt x="12739" y="13426"/>
                  </a:lnTo>
                  <a:lnTo>
                    <a:pt x="14530" y="11490"/>
                  </a:lnTo>
                  <a:lnTo>
                    <a:pt x="18733" y="6592"/>
                  </a:lnTo>
                  <a:lnTo>
                    <a:pt x="20505" y="1980"/>
                  </a:lnTo>
                  <a:lnTo>
                    <a:pt x="17580"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61" name="Shape 1566"/>
            <p:cNvSpPr/>
            <p:nvPr/>
          </p:nvSpPr>
          <p:spPr>
            <a:xfrm>
              <a:off x="12640512" y="3512607"/>
              <a:ext cx="62542" cy="62043"/>
            </a:xfrm>
            <a:custGeom>
              <a:avLst/>
              <a:gdLst/>
              <a:ahLst/>
              <a:cxnLst>
                <a:cxn ang="0">
                  <a:pos x="wd2" y="hd2"/>
                </a:cxn>
                <a:cxn ang="5400000">
                  <a:pos x="wd2" y="hd2"/>
                </a:cxn>
                <a:cxn ang="10800000">
                  <a:pos x="wd2" y="hd2"/>
                </a:cxn>
                <a:cxn ang="16200000">
                  <a:pos x="wd2" y="hd2"/>
                </a:cxn>
              </a:cxnLst>
              <a:rect l="0" t="0" r="r" b="b"/>
              <a:pathLst>
                <a:path w="21600" h="21600" extrusionOk="0">
                  <a:moveTo>
                    <a:pt x="5824" y="0"/>
                  </a:moveTo>
                  <a:lnTo>
                    <a:pt x="0" y="3997"/>
                  </a:lnTo>
                  <a:lnTo>
                    <a:pt x="7260" y="15507"/>
                  </a:lnTo>
                  <a:lnTo>
                    <a:pt x="11327" y="21600"/>
                  </a:lnTo>
                  <a:lnTo>
                    <a:pt x="21600" y="21076"/>
                  </a:lnTo>
                  <a:lnTo>
                    <a:pt x="15668" y="7101"/>
                  </a:lnTo>
                  <a:lnTo>
                    <a:pt x="5824"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62" name="Shape 1567"/>
            <p:cNvSpPr/>
            <p:nvPr/>
          </p:nvSpPr>
          <p:spPr>
            <a:xfrm>
              <a:off x="12843491" y="3559465"/>
              <a:ext cx="105164" cy="73139"/>
            </a:xfrm>
            <a:custGeom>
              <a:avLst/>
              <a:gdLst/>
              <a:ahLst/>
              <a:cxnLst>
                <a:cxn ang="0">
                  <a:pos x="wd2" y="hd2"/>
                </a:cxn>
                <a:cxn ang="5400000">
                  <a:pos x="wd2" y="hd2"/>
                </a:cxn>
                <a:cxn ang="10800000">
                  <a:pos x="wd2" y="hd2"/>
                </a:cxn>
                <a:cxn ang="16200000">
                  <a:pos x="wd2" y="hd2"/>
                </a:cxn>
              </a:cxnLst>
              <a:rect l="0" t="0" r="r" b="b"/>
              <a:pathLst>
                <a:path w="21600" h="21600" extrusionOk="0">
                  <a:moveTo>
                    <a:pt x="3112" y="90"/>
                  </a:moveTo>
                  <a:lnTo>
                    <a:pt x="0" y="1424"/>
                  </a:lnTo>
                  <a:lnTo>
                    <a:pt x="3236" y="8466"/>
                  </a:lnTo>
                  <a:lnTo>
                    <a:pt x="8121" y="17785"/>
                  </a:lnTo>
                  <a:lnTo>
                    <a:pt x="13518" y="21155"/>
                  </a:lnTo>
                  <a:lnTo>
                    <a:pt x="21600" y="21600"/>
                  </a:lnTo>
                  <a:lnTo>
                    <a:pt x="17669" y="11727"/>
                  </a:lnTo>
                  <a:lnTo>
                    <a:pt x="14063" y="7299"/>
                  </a:lnTo>
                  <a:lnTo>
                    <a:pt x="10768" y="6411"/>
                  </a:lnTo>
                  <a:lnTo>
                    <a:pt x="7589" y="0"/>
                  </a:lnTo>
                  <a:lnTo>
                    <a:pt x="3112" y="9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63" name="Shape 1568"/>
            <p:cNvSpPr/>
            <p:nvPr/>
          </p:nvSpPr>
          <p:spPr>
            <a:xfrm>
              <a:off x="12777932" y="3455011"/>
              <a:ext cx="29011" cy="37770"/>
            </a:xfrm>
            <a:custGeom>
              <a:avLst/>
              <a:gdLst/>
              <a:ahLst/>
              <a:cxnLst>
                <a:cxn ang="0">
                  <a:pos x="wd2" y="hd2"/>
                </a:cxn>
                <a:cxn ang="5400000">
                  <a:pos x="wd2" y="hd2"/>
                </a:cxn>
                <a:cxn ang="10800000">
                  <a:pos x="wd2" y="hd2"/>
                </a:cxn>
                <a:cxn ang="16200000">
                  <a:pos x="wd2" y="hd2"/>
                </a:cxn>
              </a:cxnLst>
              <a:rect l="0" t="0" r="r" b="b"/>
              <a:pathLst>
                <a:path w="21600" h="21600" extrusionOk="0">
                  <a:moveTo>
                    <a:pt x="20404" y="4234"/>
                  </a:moveTo>
                  <a:lnTo>
                    <a:pt x="5083" y="0"/>
                  </a:lnTo>
                  <a:lnTo>
                    <a:pt x="0" y="11342"/>
                  </a:lnTo>
                  <a:lnTo>
                    <a:pt x="21600" y="21600"/>
                  </a:lnTo>
                  <a:lnTo>
                    <a:pt x="20404" y="4234"/>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64" name="Shape 1569"/>
            <p:cNvSpPr/>
            <p:nvPr/>
          </p:nvSpPr>
          <p:spPr>
            <a:xfrm>
              <a:off x="12701602" y="3587739"/>
              <a:ext cx="71072" cy="73008"/>
            </a:xfrm>
            <a:custGeom>
              <a:avLst/>
              <a:gdLst/>
              <a:ahLst/>
              <a:cxnLst>
                <a:cxn ang="0">
                  <a:pos x="wd2" y="hd2"/>
                </a:cxn>
                <a:cxn ang="5400000">
                  <a:pos x="wd2" y="hd2"/>
                </a:cxn>
                <a:cxn ang="10800000">
                  <a:pos x="wd2" y="hd2"/>
                </a:cxn>
                <a:cxn ang="16200000">
                  <a:pos x="wd2" y="hd2"/>
                </a:cxn>
              </a:cxnLst>
              <a:rect l="0" t="0" r="r" b="b"/>
              <a:pathLst>
                <a:path w="21600" h="21600" extrusionOk="0">
                  <a:moveTo>
                    <a:pt x="9899" y="3302"/>
                  </a:moveTo>
                  <a:cubicBezTo>
                    <a:pt x="9224" y="3989"/>
                    <a:pt x="8549" y="4676"/>
                    <a:pt x="7875" y="5363"/>
                  </a:cubicBezTo>
                  <a:cubicBezTo>
                    <a:pt x="7200" y="6049"/>
                    <a:pt x="6525" y="6736"/>
                    <a:pt x="5850" y="7423"/>
                  </a:cubicBezTo>
                  <a:lnTo>
                    <a:pt x="0" y="13749"/>
                  </a:lnTo>
                  <a:lnTo>
                    <a:pt x="5955" y="20264"/>
                  </a:lnTo>
                  <a:lnTo>
                    <a:pt x="13153" y="21600"/>
                  </a:lnTo>
                  <a:lnTo>
                    <a:pt x="16685" y="18073"/>
                  </a:lnTo>
                  <a:lnTo>
                    <a:pt x="16244" y="11856"/>
                  </a:lnTo>
                  <a:lnTo>
                    <a:pt x="21600" y="2243"/>
                  </a:lnTo>
                  <a:lnTo>
                    <a:pt x="15783" y="0"/>
                  </a:lnTo>
                  <a:lnTo>
                    <a:pt x="9899" y="3302"/>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65" name="Shape 1570"/>
            <p:cNvSpPr/>
            <p:nvPr/>
          </p:nvSpPr>
          <p:spPr>
            <a:xfrm>
              <a:off x="12757488" y="3665253"/>
              <a:ext cx="55564" cy="81822"/>
            </a:xfrm>
            <a:custGeom>
              <a:avLst/>
              <a:gdLst/>
              <a:ahLst/>
              <a:cxnLst>
                <a:cxn ang="0">
                  <a:pos x="wd2" y="hd2"/>
                </a:cxn>
                <a:cxn ang="5400000">
                  <a:pos x="wd2" y="hd2"/>
                </a:cxn>
                <a:cxn ang="10800000">
                  <a:pos x="wd2" y="hd2"/>
                </a:cxn>
                <a:cxn ang="16200000">
                  <a:pos x="wd2" y="hd2"/>
                </a:cxn>
              </a:cxnLst>
              <a:rect l="0" t="0" r="r" b="b"/>
              <a:pathLst>
                <a:path w="21600" h="21600" extrusionOk="0">
                  <a:moveTo>
                    <a:pt x="7580" y="0"/>
                  </a:moveTo>
                  <a:lnTo>
                    <a:pt x="5492" y="4637"/>
                  </a:lnTo>
                  <a:lnTo>
                    <a:pt x="0" y="9562"/>
                  </a:lnTo>
                  <a:lnTo>
                    <a:pt x="532" y="14978"/>
                  </a:lnTo>
                  <a:lnTo>
                    <a:pt x="5198" y="17362"/>
                  </a:lnTo>
                  <a:lnTo>
                    <a:pt x="8142" y="21600"/>
                  </a:lnTo>
                  <a:lnTo>
                    <a:pt x="17499" y="19994"/>
                  </a:lnTo>
                  <a:lnTo>
                    <a:pt x="17499" y="13520"/>
                  </a:lnTo>
                  <a:lnTo>
                    <a:pt x="21600" y="9579"/>
                  </a:lnTo>
                  <a:lnTo>
                    <a:pt x="19856" y="4413"/>
                  </a:lnTo>
                  <a:lnTo>
                    <a:pt x="14429" y="2161"/>
                  </a:lnTo>
                  <a:lnTo>
                    <a:pt x="7580"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66" name="Shape 1571"/>
            <p:cNvSpPr/>
            <p:nvPr/>
          </p:nvSpPr>
          <p:spPr>
            <a:xfrm>
              <a:off x="12830915" y="3622357"/>
              <a:ext cx="44619" cy="76011"/>
            </a:xfrm>
            <a:custGeom>
              <a:avLst/>
              <a:gdLst/>
              <a:ahLst/>
              <a:cxnLst>
                <a:cxn ang="0">
                  <a:pos x="wd2" y="hd2"/>
                </a:cxn>
                <a:cxn ang="5400000">
                  <a:pos x="wd2" y="hd2"/>
                </a:cxn>
                <a:cxn ang="10800000">
                  <a:pos x="wd2" y="hd2"/>
                </a:cxn>
                <a:cxn ang="16200000">
                  <a:pos x="wd2" y="hd2"/>
                </a:cxn>
              </a:cxnLst>
              <a:rect l="0" t="0" r="r" b="b"/>
              <a:pathLst>
                <a:path w="21600" h="21600" extrusionOk="0">
                  <a:moveTo>
                    <a:pt x="10374" y="2282"/>
                  </a:moveTo>
                  <a:lnTo>
                    <a:pt x="2301" y="0"/>
                  </a:lnTo>
                  <a:lnTo>
                    <a:pt x="0" y="4114"/>
                  </a:lnTo>
                  <a:lnTo>
                    <a:pt x="8942" y="8249"/>
                  </a:lnTo>
                  <a:lnTo>
                    <a:pt x="10410" y="16662"/>
                  </a:lnTo>
                  <a:lnTo>
                    <a:pt x="13285" y="21600"/>
                  </a:lnTo>
                  <a:lnTo>
                    <a:pt x="21600" y="19354"/>
                  </a:lnTo>
                  <a:lnTo>
                    <a:pt x="20132" y="10993"/>
                  </a:lnTo>
                  <a:lnTo>
                    <a:pt x="10374" y="2282"/>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67" name="Shape 1572"/>
            <p:cNvSpPr/>
            <p:nvPr/>
          </p:nvSpPr>
          <p:spPr>
            <a:xfrm>
              <a:off x="12751811" y="3694614"/>
              <a:ext cx="242431" cy="236623"/>
            </a:xfrm>
            <a:custGeom>
              <a:avLst/>
              <a:gdLst/>
              <a:ahLst/>
              <a:cxnLst>
                <a:cxn ang="0">
                  <a:pos x="wd2" y="hd2"/>
                </a:cxn>
                <a:cxn ang="5400000">
                  <a:pos x="wd2" y="hd2"/>
                </a:cxn>
                <a:cxn ang="10800000">
                  <a:pos x="wd2" y="hd2"/>
                </a:cxn>
                <a:cxn ang="16200000">
                  <a:pos x="wd2" y="hd2"/>
                </a:cxn>
              </a:cxnLst>
              <a:rect l="0" t="0" r="r" b="b"/>
              <a:pathLst>
                <a:path w="21246" h="21600" extrusionOk="0">
                  <a:moveTo>
                    <a:pt x="15618" y="0"/>
                  </a:moveTo>
                  <a:lnTo>
                    <a:pt x="14068" y="137"/>
                  </a:lnTo>
                  <a:lnTo>
                    <a:pt x="13901" y="3471"/>
                  </a:lnTo>
                  <a:lnTo>
                    <a:pt x="11653" y="5499"/>
                  </a:lnTo>
                  <a:lnTo>
                    <a:pt x="9433" y="7154"/>
                  </a:lnTo>
                  <a:lnTo>
                    <a:pt x="8019" y="8935"/>
                  </a:lnTo>
                  <a:lnTo>
                    <a:pt x="6129" y="8803"/>
                  </a:lnTo>
                  <a:lnTo>
                    <a:pt x="4020" y="7291"/>
                  </a:lnTo>
                  <a:lnTo>
                    <a:pt x="1658" y="8253"/>
                  </a:lnTo>
                  <a:lnTo>
                    <a:pt x="1029" y="10864"/>
                  </a:lnTo>
                  <a:lnTo>
                    <a:pt x="0" y="12771"/>
                  </a:lnTo>
                  <a:lnTo>
                    <a:pt x="3621" y="12908"/>
                  </a:lnTo>
                  <a:lnTo>
                    <a:pt x="5425" y="10801"/>
                  </a:lnTo>
                  <a:lnTo>
                    <a:pt x="6970" y="11345"/>
                  </a:lnTo>
                  <a:lnTo>
                    <a:pt x="8696" y="13544"/>
                  </a:lnTo>
                  <a:lnTo>
                    <a:pt x="8696" y="16286"/>
                  </a:lnTo>
                  <a:lnTo>
                    <a:pt x="10584" y="19825"/>
                  </a:lnTo>
                  <a:lnTo>
                    <a:pt x="11691" y="21600"/>
                  </a:lnTo>
                  <a:lnTo>
                    <a:pt x="13329" y="20592"/>
                  </a:lnTo>
                  <a:lnTo>
                    <a:pt x="14785" y="19539"/>
                  </a:lnTo>
                  <a:lnTo>
                    <a:pt x="16955" y="20226"/>
                  </a:lnTo>
                  <a:lnTo>
                    <a:pt x="17088" y="18955"/>
                  </a:lnTo>
                  <a:lnTo>
                    <a:pt x="14658" y="17037"/>
                  </a:lnTo>
                  <a:lnTo>
                    <a:pt x="14525" y="14747"/>
                  </a:lnTo>
                  <a:lnTo>
                    <a:pt x="15986" y="13831"/>
                  </a:lnTo>
                  <a:lnTo>
                    <a:pt x="18372" y="14380"/>
                  </a:lnTo>
                  <a:lnTo>
                    <a:pt x="18632" y="17071"/>
                  </a:lnTo>
                  <a:cubicBezTo>
                    <a:pt x="19138" y="17458"/>
                    <a:pt x="19818" y="17494"/>
                    <a:pt x="20359" y="17163"/>
                  </a:cubicBezTo>
                  <a:cubicBezTo>
                    <a:pt x="21600" y="16403"/>
                    <a:pt x="21524" y="14520"/>
                    <a:pt x="20226" y="13871"/>
                  </a:cubicBezTo>
                  <a:cubicBezTo>
                    <a:pt x="19707" y="12622"/>
                    <a:pt x="19161" y="11385"/>
                    <a:pt x="18588" y="10161"/>
                  </a:cubicBezTo>
                  <a:cubicBezTo>
                    <a:pt x="18105" y="9128"/>
                    <a:pt x="17603" y="8105"/>
                    <a:pt x="17082" y="7092"/>
                  </a:cubicBezTo>
                  <a:lnTo>
                    <a:pt x="16551" y="3382"/>
                  </a:lnTo>
                  <a:lnTo>
                    <a:pt x="15618"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68" name="Shape 1573"/>
            <p:cNvSpPr/>
            <p:nvPr/>
          </p:nvSpPr>
          <p:spPr>
            <a:xfrm>
              <a:off x="12094864" y="3868488"/>
              <a:ext cx="491425" cy="568085"/>
            </a:xfrm>
            <a:custGeom>
              <a:avLst/>
              <a:gdLst/>
              <a:ahLst/>
              <a:cxnLst>
                <a:cxn ang="0">
                  <a:pos x="wd2" y="hd2"/>
                </a:cxn>
                <a:cxn ang="5400000">
                  <a:pos x="wd2" y="hd2"/>
                </a:cxn>
                <a:cxn ang="10800000">
                  <a:pos x="wd2" y="hd2"/>
                </a:cxn>
                <a:cxn ang="16200000">
                  <a:pos x="wd2" y="hd2"/>
                </a:cxn>
              </a:cxnLst>
              <a:rect l="0" t="0" r="r" b="b"/>
              <a:pathLst>
                <a:path w="21600" h="21600" extrusionOk="0">
                  <a:moveTo>
                    <a:pt x="17693" y="182"/>
                  </a:moveTo>
                  <a:lnTo>
                    <a:pt x="19070" y="0"/>
                  </a:lnTo>
                  <a:lnTo>
                    <a:pt x="20340" y="1335"/>
                  </a:lnTo>
                  <a:lnTo>
                    <a:pt x="21003" y="2362"/>
                  </a:lnTo>
                  <a:lnTo>
                    <a:pt x="21600" y="2990"/>
                  </a:lnTo>
                  <a:lnTo>
                    <a:pt x="21001" y="3848"/>
                  </a:lnTo>
                  <a:lnTo>
                    <a:pt x="20512" y="4459"/>
                  </a:lnTo>
                  <a:lnTo>
                    <a:pt x="19915" y="5222"/>
                  </a:lnTo>
                  <a:lnTo>
                    <a:pt x="19382" y="6290"/>
                  </a:lnTo>
                  <a:lnTo>
                    <a:pt x="19382" y="7432"/>
                  </a:lnTo>
                  <a:lnTo>
                    <a:pt x="19626" y="8233"/>
                  </a:lnTo>
                  <a:lnTo>
                    <a:pt x="20490" y="9318"/>
                  </a:lnTo>
                  <a:lnTo>
                    <a:pt x="21464" y="10423"/>
                  </a:lnTo>
                  <a:lnTo>
                    <a:pt x="21531" y="12044"/>
                  </a:lnTo>
                  <a:lnTo>
                    <a:pt x="19671" y="12598"/>
                  </a:lnTo>
                  <a:lnTo>
                    <a:pt x="19271" y="13509"/>
                  </a:lnTo>
                  <a:lnTo>
                    <a:pt x="19427" y="14768"/>
                  </a:lnTo>
                  <a:lnTo>
                    <a:pt x="18783" y="15910"/>
                  </a:lnTo>
                  <a:lnTo>
                    <a:pt x="18030" y="16900"/>
                  </a:lnTo>
                  <a:lnTo>
                    <a:pt x="16831" y="17925"/>
                  </a:lnTo>
                  <a:lnTo>
                    <a:pt x="16378" y="19125"/>
                  </a:lnTo>
                  <a:lnTo>
                    <a:pt x="15584" y="20935"/>
                  </a:lnTo>
                  <a:lnTo>
                    <a:pt x="14482" y="21600"/>
                  </a:lnTo>
                  <a:lnTo>
                    <a:pt x="13585" y="21028"/>
                  </a:lnTo>
                  <a:lnTo>
                    <a:pt x="12212" y="20589"/>
                  </a:lnTo>
                  <a:lnTo>
                    <a:pt x="11498" y="20436"/>
                  </a:lnTo>
                  <a:lnTo>
                    <a:pt x="10252" y="20665"/>
                  </a:lnTo>
                  <a:lnTo>
                    <a:pt x="9540" y="20665"/>
                  </a:lnTo>
                  <a:lnTo>
                    <a:pt x="7603" y="20436"/>
                  </a:lnTo>
                  <a:lnTo>
                    <a:pt x="6274" y="20172"/>
                  </a:lnTo>
                  <a:lnTo>
                    <a:pt x="4280" y="19885"/>
                  </a:lnTo>
                  <a:lnTo>
                    <a:pt x="3374" y="19375"/>
                  </a:lnTo>
                  <a:lnTo>
                    <a:pt x="2783" y="17734"/>
                  </a:lnTo>
                  <a:lnTo>
                    <a:pt x="1530" y="16227"/>
                  </a:lnTo>
                  <a:cubicBezTo>
                    <a:pt x="1300" y="15735"/>
                    <a:pt x="1078" y="15241"/>
                    <a:pt x="863" y="14744"/>
                  </a:cubicBezTo>
                  <a:cubicBezTo>
                    <a:pt x="560" y="14044"/>
                    <a:pt x="273" y="13340"/>
                    <a:pt x="0" y="12631"/>
                  </a:cubicBezTo>
                  <a:lnTo>
                    <a:pt x="197" y="11603"/>
                  </a:lnTo>
                  <a:lnTo>
                    <a:pt x="1259" y="10406"/>
                  </a:lnTo>
                  <a:lnTo>
                    <a:pt x="2436" y="9948"/>
                  </a:lnTo>
                  <a:lnTo>
                    <a:pt x="2902" y="10864"/>
                  </a:lnTo>
                  <a:lnTo>
                    <a:pt x="3946" y="11529"/>
                  </a:lnTo>
                  <a:lnTo>
                    <a:pt x="4323" y="10976"/>
                  </a:lnTo>
                  <a:lnTo>
                    <a:pt x="4723" y="9946"/>
                  </a:lnTo>
                  <a:lnTo>
                    <a:pt x="5431" y="9223"/>
                  </a:lnTo>
                  <a:lnTo>
                    <a:pt x="6230" y="8765"/>
                  </a:lnTo>
                  <a:lnTo>
                    <a:pt x="7338" y="8307"/>
                  </a:lnTo>
                  <a:lnTo>
                    <a:pt x="8604" y="7735"/>
                  </a:lnTo>
                  <a:lnTo>
                    <a:pt x="9378" y="7184"/>
                  </a:lnTo>
                  <a:lnTo>
                    <a:pt x="10242" y="5586"/>
                  </a:lnTo>
                  <a:lnTo>
                    <a:pt x="10927" y="5033"/>
                  </a:lnTo>
                  <a:lnTo>
                    <a:pt x="11838" y="4480"/>
                  </a:lnTo>
                  <a:lnTo>
                    <a:pt x="12570" y="4251"/>
                  </a:lnTo>
                  <a:lnTo>
                    <a:pt x="13392" y="4041"/>
                  </a:lnTo>
                  <a:lnTo>
                    <a:pt x="14386" y="3302"/>
                  </a:lnTo>
                  <a:lnTo>
                    <a:pt x="15319" y="2405"/>
                  </a:lnTo>
                  <a:lnTo>
                    <a:pt x="16229" y="1451"/>
                  </a:lnTo>
                  <a:lnTo>
                    <a:pt x="17693" y="182"/>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69" name="Shape 1574"/>
            <p:cNvSpPr/>
            <p:nvPr/>
          </p:nvSpPr>
          <p:spPr>
            <a:xfrm>
              <a:off x="12588430" y="4142137"/>
              <a:ext cx="329464" cy="394040"/>
            </a:xfrm>
            <a:custGeom>
              <a:avLst/>
              <a:gdLst/>
              <a:ahLst/>
              <a:cxnLst>
                <a:cxn ang="0">
                  <a:pos x="wd2" y="hd2"/>
                </a:cxn>
                <a:cxn ang="5400000">
                  <a:pos x="wd2" y="hd2"/>
                </a:cxn>
                <a:cxn ang="10800000">
                  <a:pos x="wd2" y="hd2"/>
                </a:cxn>
                <a:cxn ang="16200000">
                  <a:pos x="wd2" y="hd2"/>
                </a:cxn>
              </a:cxnLst>
              <a:rect l="0" t="0" r="r" b="b"/>
              <a:pathLst>
                <a:path w="21600" h="21600" extrusionOk="0">
                  <a:moveTo>
                    <a:pt x="21600" y="10"/>
                  </a:moveTo>
                  <a:lnTo>
                    <a:pt x="19302" y="0"/>
                  </a:lnTo>
                  <a:lnTo>
                    <a:pt x="18507" y="1508"/>
                  </a:lnTo>
                  <a:lnTo>
                    <a:pt x="16888" y="2495"/>
                  </a:lnTo>
                  <a:lnTo>
                    <a:pt x="15588" y="2660"/>
                  </a:lnTo>
                  <a:lnTo>
                    <a:pt x="14223" y="1866"/>
                  </a:lnTo>
                  <a:lnTo>
                    <a:pt x="11000" y="1783"/>
                  </a:lnTo>
                  <a:lnTo>
                    <a:pt x="9523" y="1673"/>
                  </a:lnTo>
                  <a:lnTo>
                    <a:pt x="7078" y="1838"/>
                  </a:lnTo>
                  <a:lnTo>
                    <a:pt x="3910" y="2828"/>
                  </a:lnTo>
                  <a:lnTo>
                    <a:pt x="3328" y="4063"/>
                  </a:lnTo>
                  <a:lnTo>
                    <a:pt x="3249" y="6070"/>
                  </a:lnTo>
                  <a:lnTo>
                    <a:pt x="3252" y="8298"/>
                  </a:lnTo>
                  <a:lnTo>
                    <a:pt x="3450" y="9618"/>
                  </a:lnTo>
                  <a:lnTo>
                    <a:pt x="3152" y="10719"/>
                  </a:lnTo>
                  <a:lnTo>
                    <a:pt x="1267" y="12420"/>
                  </a:lnTo>
                  <a:lnTo>
                    <a:pt x="0" y="14236"/>
                  </a:lnTo>
                  <a:lnTo>
                    <a:pt x="998" y="16436"/>
                  </a:lnTo>
                  <a:lnTo>
                    <a:pt x="1891" y="17340"/>
                  </a:lnTo>
                  <a:lnTo>
                    <a:pt x="2289" y="18739"/>
                  </a:lnTo>
                  <a:lnTo>
                    <a:pt x="1593" y="20390"/>
                  </a:lnTo>
                  <a:lnTo>
                    <a:pt x="2388" y="21600"/>
                  </a:lnTo>
                  <a:lnTo>
                    <a:pt x="4442" y="21352"/>
                  </a:lnTo>
                  <a:lnTo>
                    <a:pt x="5237" y="19733"/>
                  </a:lnTo>
                  <a:lnTo>
                    <a:pt x="4342" y="17643"/>
                  </a:lnTo>
                  <a:lnTo>
                    <a:pt x="3945" y="16161"/>
                  </a:lnTo>
                  <a:cubicBezTo>
                    <a:pt x="4074" y="15650"/>
                    <a:pt x="4347" y="15172"/>
                    <a:pt x="4740" y="14765"/>
                  </a:cubicBezTo>
                  <a:cubicBezTo>
                    <a:pt x="5266" y="14220"/>
                    <a:pt x="5984" y="13826"/>
                    <a:pt x="6793" y="13637"/>
                  </a:cubicBezTo>
                  <a:lnTo>
                    <a:pt x="8040" y="13310"/>
                  </a:lnTo>
                  <a:lnTo>
                    <a:pt x="8802" y="14576"/>
                  </a:lnTo>
                  <a:lnTo>
                    <a:pt x="8802" y="16635"/>
                  </a:lnTo>
                  <a:cubicBezTo>
                    <a:pt x="9210" y="17046"/>
                    <a:pt x="9677" y="17415"/>
                    <a:pt x="10193" y="17732"/>
                  </a:cubicBezTo>
                  <a:cubicBezTo>
                    <a:pt x="10742" y="18070"/>
                    <a:pt x="11342" y="18347"/>
                    <a:pt x="11978" y="18557"/>
                  </a:cubicBezTo>
                  <a:cubicBezTo>
                    <a:pt x="12325" y="18437"/>
                    <a:pt x="12624" y="18237"/>
                    <a:pt x="12839" y="17979"/>
                  </a:cubicBezTo>
                  <a:cubicBezTo>
                    <a:pt x="13328" y="17393"/>
                    <a:pt x="13328" y="16616"/>
                    <a:pt x="12839" y="16030"/>
                  </a:cubicBezTo>
                  <a:lnTo>
                    <a:pt x="12209" y="14548"/>
                  </a:lnTo>
                  <a:cubicBezTo>
                    <a:pt x="11711" y="14198"/>
                    <a:pt x="11335" y="13743"/>
                    <a:pt x="11120" y="13231"/>
                  </a:cubicBezTo>
                  <a:cubicBezTo>
                    <a:pt x="10817" y="12506"/>
                    <a:pt x="10852" y="11712"/>
                    <a:pt x="11220" y="11007"/>
                  </a:cubicBezTo>
                  <a:lnTo>
                    <a:pt x="12512" y="9934"/>
                  </a:lnTo>
                  <a:lnTo>
                    <a:pt x="14201" y="9109"/>
                  </a:lnTo>
                  <a:lnTo>
                    <a:pt x="15352" y="8700"/>
                  </a:lnTo>
                  <a:lnTo>
                    <a:pt x="14756" y="7572"/>
                  </a:lnTo>
                  <a:lnTo>
                    <a:pt x="12081" y="7903"/>
                  </a:lnTo>
                  <a:lnTo>
                    <a:pt x="8450" y="9109"/>
                  </a:lnTo>
                  <a:cubicBezTo>
                    <a:pt x="7962" y="9001"/>
                    <a:pt x="7496" y="8834"/>
                    <a:pt x="7067" y="8614"/>
                  </a:cubicBezTo>
                  <a:cubicBezTo>
                    <a:pt x="6290" y="8217"/>
                    <a:pt x="5653" y="7659"/>
                    <a:pt x="5216" y="6995"/>
                  </a:cubicBezTo>
                  <a:cubicBezTo>
                    <a:pt x="5085" y="6422"/>
                    <a:pt x="5085" y="5835"/>
                    <a:pt x="5216" y="5262"/>
                  </a:cubicBezTo>
                  <a:cubicBezTo>
                    <a:pt x="5343" y="4707"/>
                    <a:pt x="5600" y="4165"/>
                    <a:pt x="6106" y="3787"/>
                  </a:cubicBezTo>
                  <a:cubicBezTo>
                    <a:pt x="6720" y="3329"/>
                    <a:pt x="7565" y="3206"/>
                    <a:pt x="8388" y="3154"/>
                  </a:cubicBezTo>
                  <a:cubicBezTo>
                    <a:pt x="9337" y="3095"/>
                    <a:pt x="10291" y="3113"/>
                    <a:pt x="11236" y="3209"/>
                  </a:cubicBezTo>
                  <a:lnTo>
                    <a:pt x="12594" y="3347"/>
                  </a:lnTo>
                  <a:lnTo>
                    <a:pt x="13886" y="3787"/>
                  </a:lnTo>
                  <a:lnTo>
                    <a:pt x="15045" y="4475"/>
                  </a:lnTo>
                  <a:lnTo>
                    <a:pt x="16900" y="4695"/>
                  </a:lnTo>
                  <a:cubicBezTo>
                    <a:pt x="17689" y="4733"/>
                    <a:pt x="18466" y="4527"/>
                    <a:pt x="19083" y="4117"/>
                  </a:cubicBezTo>
                  <a:cubicBezTo>
                    <a:pt x="19535" y="3816"/>
                    <a:pt x="19878" y="3418"/>
                    <a:pt x="20076" y="2965"/>
                  </a:cubicBezTo>
                  <a:lnTo>
                    <a:pt x="21434" y="1511"/>
                  </a:lnTo>
                  <a:lnTo>
                    <a:pt x="21600" y="1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70" name="Shape 1575"/>
            <p:cNvSpPr/>
            <p:nvPr/>
          </p:nvSpPr>
          <p:spPr>
            <a:xfrm>
              <a:off x="13031629" y="4092958"/>
              <a:ext cx="61103" cy="154681"/>
            </a:xfrm>
            <a:custGeom>
              <a:avLst/>
              <a:gdLst/>
              <a:ahLst/>
              <a:cxnLst>
                <a:cxn ang="0">
                  <a:pos x="wd2" y="hd2"/>
                </a:cxn>
                <a:cxn ang="5400000">
                  <a:pos x="wd2" y="hd2"/>
                </a:cxn>
                <a:cxn ang="10800000">
                  <a:pos x="wd2" y="hd2"/>
                </a:cxn>
                <a:cxn ang="16200000">
                  <a:pos x="wd2" y="hd2"/>
                </a:cxn>
              </a:cxnLst>
              <a:rect l="0" t="0" r="r" b="b"/>
              <a:pathLst>
                <a:path w="21600" h="21600" extrusionOk="0">
                  <a:moveTo>
                    <a:pt x="17255" y="0"/>
                  </a:moveTo>
                  <a:lnTo>
                    <a:pt x="9754" y="981"/>
                  </a:lnTo>
                  <a:lnTo>
                    <a:pt x="6086" y="3566"/>
                  </a:lnTo>
                  <a:lnTo>
                    <a:pt x="1417" y="5861"/>
                  </a:lnTo>
                  <a:lnTo>
                    <a:pt x="4076" y="9434"/>
                  </a:lnTo>
                  <a:lnTo>
                    <a:pt x="6254" y="12097"/>
                  </a:lnTo>
                  <a:lnTo>
                    <a:pt x="3575" y="14050"/>
                  </a:lnTo>
                  <a:lnTo>
                    <a:pt x="383" y="15872"/>
                  </a:lnTo>
                  <a:lnTo>
                    <a:pt x="0" y="19016"/>
                  </a:lnTo>
                  <a:lnTo>
                    <a:pt x="9298" y="21600"/>
                  </a:lnTo>
                  <a:lnTo>
                    <a:pt x="16777" y="20549"/>
                  </a:lnTo>
                  <a:lnTo>
                    <a:pt x="17849" y="16774"/>
                  </a:lnTo>
                  <a:lnTo>
                    <a:pt x="17849" y="12999"/>
                  </a:lnTo>
                  <a:lnTo>
                    <a:pt x="14300" y="9426"/>
                  </a:lnTo>
                  <a:lnTo>
                    <a:pt x="11643" y="6290"/>
                  </a:lnTo>
                  <a:lnTo>
                    <a:pt x="13250" y="4118"/>
                  </a:lnTo>
                  <a:lnTo>
                    <a:pt x="21600" y="2454"/>
                  </a:lnTo>
                  <a:lnTo>
                    <a:pt x="17255"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71" name="Shape 1576"/>
            <p:cNvSpPr/>
            <p:nvPr/>
          </p:nvSpPr>
          <p:spPr>
            <a:xfrm>
              <a:off x="13058584" y="4376728"/>
              <a:ext cx="123063" cy="55964"/>
            </a:xfrm>
            <a:custGeom>
              <a:avLst/>
              <a:gdLst/>
              <a:ahLst/>
              <a:cxnLst>
                <a:cxn ang="0">
                  <a:pos x="wd2" y="hd2"/>
                </a:cxn>
                <a:cxn ang="5400000">
                  <a:pos x="wd2" y="hd2"/>
                </a:cxn>
                <a:cxn ang="10800000">
                  <a:pos x="wd2" y="hd2"/>
                </a:cxn>
                <a:cxn ang="16200000">
                  <a:pos x="wd2" y="hd2"/>
                </a:cxn>
              </a:cxnLst>
              <a:rect l="0" t="0" r="r" b="b"/>
              <a:pathLst>
                <a:path w="21500" h="19363" extrusionOk="0">
                  <a:moveTo>
                    <a:pt x="5683" y="318"/>
                  </a:moveTo>
                  <a:lnTo>
                    <a:pt x="1027" y="1360"/>
                  </a:lnTo>
                  <a:lnTo>
                    <a:pt x="0" y="7059"/>
                  </a:lnTo>
                  <a:lnTo>
                    <a:pt x="2914" y="13850"/>
                  </a:lnTo>
                  <a:lnTo>
                    <a:pt x="8729" y="12808"/>
                  </a:lnTo>
                  <a:lnTo>
                    <a:pt x="9876" y="18864"/>
                  </a:lnTo>
                  <a:lnTo>
                    <a:pt x="14356" y="19363"/>
                  </a:lnTo>
                  <a:cubicBezTo>
                    <a:pt x="15680" y="17818"/>
                    <a:pt x="17000" y="16262"/>
                    <a:pt x="18317" y="14697"/>
                  </a:cubicBezTo>
                  <a:cubicBezTo>
                    <a:pt x="19936" y="12772"/>
                    <a:pt x="21600" y="10321"/>
                    <a:pt x="21495" y="6712"/>
                  </a:cubicBezTo>
                  <a:cubicBezTo>
                    <a:pt x="21234" y="-2237"/>
                    <a:pt x="14529" y="-2237"/>
                    <a:pt x="14268" y="6712"/>
                  </a:cubicBezTo>
                  <a:lnTo>
                    <a:pt x="10052" y="5498"/>
                  </a:lnTo>
                  <a:lnTo>
                    <a:pt x="5683" y="318"/>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72" name="Shape 1577"/>
            <p:cNvSpPr/>
            <p:nvPr/>
          </p:nvSpPr>
          <p:spPr>
            <a:xfrm>
              <a:off x="12805005" y="4679632"/>
              <a:ext cx="198985" cy="120652"/>
            </a:xfrm>
            <a:custGeom>
              <a:avLst/>
              <a:gdLst/>
              <a:ahLst/>
              <a:cxnLst>
                <a:cxn ang="0">
                  <a:pos x="wd2" y="hd2"/>
                </a:cxn>
                <a:cxn ang="5400000">
                  <a:pos x="wd2" y="hd2"/>
                </a:cxn>
                <a:cxn ang="10800000">
                  <a:pos x="wd2" y="hd2"/>
                </a:cxn>
                <a:cxn ang="16200000">
                  <a:pos x="wd2" y="hd2"/>
                </a:cxn>
              </a:cxnLst>
              <a:rect l="0" t="0" r="r" b="b"/>
              <a:pathLst>
                <a:path w="21600" h="21600" extrusionOk="0">
                  <a:moveTo>
                    <a:pt x="14152" y="0"/>
                  </a:moveTo>
                  <a:lnTo>
                    <a:pt x="10628" y="460"/>
                  </a:lnTo>
                  <a:lnTo>
                    <a:pt x="7726" y="4319"/>
                  </a:lnTo>
                  <a:lnTo>
                    <a:pt x="5627" y="8451"/>
                  </a:lnTo>
                  <a:lnTo>
                    <a:pt x="4174" y="14357"/>
                  </a:lnTo>
                  <a:lnTo>
                    <a:pt x="1935" y="16154"/>
                  </a:lnTo>
                  <a:lnTo>
                    <a:pt x="0" y="18468"/>
                  </a:lnTo>
                  <a:lnTo>
                    <a:pt x="1106" y="21600"/>
                  </a:lnTo>
                  <a:lnTo>
                    <a:pt x="6381" y="17839"/>
                  </a:lnTo>
                  <a:lnTo>
                    <a:pt x="8410" y="9597"/>
                  </a:lnTo>
                  <a:lnTo>
                    <a:pt x="11042" y="7530"/>
                  </a:lnTo>
                  <a:lnTo>
                    <a:pt x="13668" y="8597"/>
                  </a:lnTo>
                  <a:lnTo>
                    <a:pt x="17384" y="8597"/>
                  </a:lnTo>
                  <a:lnTo>
                    <a:pt x="21600" y="6531"/>
                  </a:lnTo>
                  <a:lnTo>
                    <a:pt x="19790" y="883"/>
                  </a:lnTo>
                  <a:lnTo>
                    <a:pt x="16677" y="3399"/>
                  </a:lnTo>
                  <a:lnTo>
                    <a:pt x="14152"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73" name="Shape 1578"/>
            <p:cNvSpPr/>
            <p:nvPr/>
          </p:nvSpPr>
          <p:spPr>
            <a:xfrm>
              <a:off x="12645557" y="4667158"/>
              <a:ext cx="134777" cy="64576"/>
            </a:xfrm>
            <a:custGeom>
              <a:avLst/>
              <a:gdLst/>
              <a:ahLst/>
              <a:cxnLst>
                <a:cxn ang="0">
                  <a:pos x="wd2" y="hd2"/>
                </a:cxn>
                <a:cxn ang="5400000">
                  <a:pos x="wd2" y="hd2"/>
                </a:cxn>
                <a:cxn ang="10800000">
                  <a:pos x="wd2" y="hd2"/>
                </a:cxn>
                <a:cxn ang="16200000">
                  <a:pos x="wd2" y="hd2"/>
                </a:cxn>
              </a:cxnLst>
              <a:rect l="0" t="0" r="r" b="b"/>
              <a:pathLst>
                <a:path w="20127" h="20202" extrusionOk="0">
                  <a:moveTo>
                    <a:pt x="8120" y="1413"/>
                  </a:moveTo>
                  <a:lnTo>
                    <a:pt x="2989" y="0"/>
                  </a:lnTo>
                  <a:lnTo>
                    <a:pt x="0" y="4386"/>
                  </a:lnTo>
                  <a:lnTo>
                    <a:pt x="2074" y="13178"/>
                  </a:lnTo>
                  <a:lnTo>
                    <a:pt x="6156" y="20202"/>
                  </a:lnTo>
                  <a:lnTo>
                    <a:pt x="9392" y="20202"/>
                  </a:lnTo>
                  <a:cubicBezTo>
                    <a:pt x="9507" y="17730"/>
                    <a:pt x="10179" y="15518"/>
                    <a:pt x="11202" y="14238"/>
                  </a:cubicBezTo>
                  <a:cubicBezTo>
                    <a:pt x="12897" y="12117"/>
                    <a:pt x="14975" y="13081"/>
                    <a:pt x="16937" y="12982"/>
                  </a:cubicBezTo>
                  <a:cubicBezTo>
                    <a:pt x="17858" y="12935"/>
                    <a:pt x="18816" y="12577"/>
                    <a:pt x="19418" y="11137"/>
                  </a:cubicBezTo>
                  <a:cubicBezTo>
                    <a:pt x="21600" y="5910"/>
                    <a:pt x="18293" y="-1398"/>
                    <a:pt x="15654" y="2817"/>
                  </a:cubicBezTo>
                  <a:lnTo>
                    <a:pt x="11513" y="7369"/>
                  </a:lnTo>
                  <a:lnTo>
                    <a:pt x="8120" y="1413"/>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74" name="Shape 1579"/>
            <p:cNvSpPr/>
            <p:nvPr/>
          </p:nvSpPr>
          <p:spPr>
            <a:xfrm>
              <a:off x="12455105" y="4680373"/>
              <a:ext cx="110602" cy="52181"/>
            </a:xfrm>
            <a:custGeom>
              <a:avLst/>
              <a:gdLst/>
              <a:ahLst/>
              <a:cxnLst>
                <a:cxn ang="0">
                  <a:pos x="wd2" y="hd2"/>
                </a:cxn>
                <a:cxn ang="5400000">
                  <a:pos x="wd2" y="hd2"/>
                </a:cxn>
                <a:cxn ang="10800000">
                  <a:pos x="wd2" y="hd2"/>
                </a:cxn>
                <a:cxn ang="16200000">
                  <a:pos x="wd2" y="hd2"/>
                </a:cxn>
              </a:cxnLst>
              <a:rect l="0" t="0" r="r" b="b"/>
              <a:pathLst>
                <a:path w="21600" h="21600" extrusionOk="0">
                  <a:moveTo>
                    <a:pt x="11859" y="1149"/>
                  </a:moveTo>
                  <a:lnTo>
                    <a:pt x="16794" y="1980"/>
                  </a:lnTo>
                  <a:lnTo>
                    <a:pt x="20811" y="5943"/>
                  </a:lnTo>
                  <a:lnTo>
                    <a:pt x="21600" y="15447"/>
                  </a:lnTo>
                  <a:lnTo>
                    <a:pt x="15100" y="14824"/>
                  </a:lnTo>
                  <a:lnTo>
                    <a:pt x="10412" y="21600"/>
                  </a:lnTo>
                  <a:lnTo>
                    <a:pt x="4161" y="15786"/>
                  </a:lnTo>
                  <a:lnTo>
                    <a:pt x="0" y="8515"/>
                  </a:lnTo>
                  <a:lnTo>
                    <a:pt x="3564" y="3114"/>
                  </a:lnTo>
                  <a:lnTo>
                    <a:pt x="8770" y="0"/>
                  </a:lnTo>
                  <a:lnTo>
                    <a:pt x="11859" y="1149"/>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75" name="Shape 1580"/>
            <p:cNvSpPr/>
            <p:nvPr/>
          </p:nvSpPr>
          <p:spPr>
            <a:xfrm>
              <a:off x="12590097" y="4740017"/>
              <a:ext cx="82106" cy="46672"/>
            </a:xfrm>
            <a:custGeom>
              <a:avLst/>
              <a:gdLst/>
              <a:ahLst/>
              <a:cxnLst>
                <a:cxn ang="0">
                  <a:pos x="wd2" y="hd2"/>
                </a:cxn>
                <a:cxn ang="5400000">
                  <a:pos x="wd2" y="hd2"/>
                </a:cxn>
                <a:cxn ang="10800000">
                  <a:pos x="wd2" y="hd2"/>
                </a:cxn>
                <a:cxn ang="16200000">
                  <a:pos x="wd2" y="hd2"/>
                </a:cxn>
              </a:cxnLst>
              <a:rect l="0" t="0" r="r" b="b"/>
              <a:pathLst>
                <a:path w="21600" h="21600" extrusionOk="0">
                  <a:moveTo>
                    <a:pt x="7893" y="1028"/>
                  </a:moveTo>
                  <a:lnTo>
                    <a:pt x="16832" y="971"/>
                  </a:lnTo>
                  <a:lnTo>
                    <a:pt x="20420" y="11208"/>
                  </a:lnTo>
                  <a:lnTo>
                    <a:pt x="21600" y="21600"/>
                  </a:lnTo>
                  <a:lnTo>
                    <a:pt x="16982" y="18870"/>
                  </a:lnTo>
                  <a:lnTo>
                    <a:pt x="11664" y="14489"/>
                  </a:lnTo>
                  <a:lnTo>
                    <a:pt x="5019" y="13095"/>
                  </a:lnTo>
                  <a:lnTo>
                    <a:pt x="0" y="8275"/>
                  </a:lnTo>
                  <a:lnTo>
                    <a:pt x="451" y="0"/>
                  </a:lnTo>
                  <a:lnTo>
                    <a:pt x="7893" y="1028"/>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76" name="Shape 1581"/>
            <p:cNvSpPr/>
            <p:nvPr/>
          </p:nvSpPr>
          <p:spPr>
            <a:xfrm>
              <a:off x="11916008" y="4556528"/>
              <a:ext cx="493771" cy="140912"/>
            </a:xfrm>
            <a:custGeom>
              <a:avLst/>
              <a:gdLst/>
              <a:ahLst/>
              <a:cxnLst>
                <a:cxn ang="0">
                  <a:pos x="wd2" y="hd2"/>
                </a:cxn>
                <a:cxn ang="5400000">
                  <a:pos x="wd2" y="hd2"/>
                </a:cxn>
                <a:cxn ang="10800000">
                  <a:pos x="wd2" y="hd2"/>
                </a:cxn>
                <a:cxn ang="16200000">
                  <a:pos x="wd2" y="hd2"/>
                </a:cxn>
              </a:cxnLst>
              <a:rect l="0" t="0" r="r" b="b"/>
              <a:pathLst>
                <a:path w="21600" h="21600" extrusionOk="0">
                  <a:moveTo>
                    <a:pt x="3462" y="0"/>
                  </a:moveTo>
                  <a:lnTo>
                    <a:pt x="5763" y="1193"/>
                  </a:lnTo>
                  <a:lnTo>
                    <a:pt x="7140" y="6505"/>
                  </a:lnTo>
                  <a:lnTo>
                    <a:pt x="8532" y="9504"/>
                  </a:lnTo>
                  <a:lnTo>
                    <a:pt x="10248" y="8812"/>
                  </a:lnTo>
                  <a:lnTo>
                    <a:pt x="11883" y="6582"/>
                  </a:lnTo>
                  <a:lnTo>
                    <a:pt x="13403" y="5274"/>
                  </a:lnTo>
                  <a:lnTo>
                    <a:pt x="14790" y="7803"/>
                  </a:lnTo>
                  <a:lnTo>
                    <a:pt x="15917" y="11562"/>
                  </a:lnTo>
                  <a:lnTo>
                    <a:pt x="17221" y="12706"/>
                  </a:lnTo>
                  <a:lnTo>
                    <a:pt x="18945" y="12706"/>
                  </a:lnTo>
                  <a:lnTo>
                    <a:pt x="21465" y="16859"/>
                  </a:lnTo>
                  <a:lnTo>
                    <a:pt x="21600" y="19533"/>
                  </a:lnTo>
                  <a:lnTo>
                    <a:pt x="21006" y="21369"/>
                  </a:lnTo>
                  <a:lnTo>
                    <a:pt x="19970" y="21600"/>
                  </a:lnTo>
                  <a:lnTo>
                    <a:pt x="18003" y="19138"/>
                  </a:lnTo>
                  <a:lnTo>
                    <a:pt x="15022" y="18215"/>
                  </a:lnTo>
                  <a:lnTo>
                    <a:pt x="11204" y="18215"/>
                  </a:lnTo>
                  <a:lnTo>
                    <a:pt x="9900" y="15985"/>
                  </a:lnTo>
                  <a:lnTo>
                    <a:pt x="8817" y="13601"/>
                  </a:lnTo>
                  <a:lnTo>
                    <a:pt x="7759" y="13380"/>
                  </a:lnTo>
                  <a:lnTo>
                    <a:pt x="6457" y="15686"/>
                  </a:lnTo>
                  <a:cubicBezTo>
                    <a:pt x="6016" y="15792"/>
                    <a:pt x="5574" y="15767"/>
                    <a:pt x="5134" y="15610"/>
                  </a:cubicBezTo>
                  <a:cubicBezTo>
                    <a:pt x="4240" y="15293"/>
                    <a:pt x="3369" y="14440"/>
                    <a:pt x="2559" y="13091"/>
                  </a:cubicBezTo>
                  <a:cubicBezTo>
                    <a:pt x="2427" y="12283"/>
                    <a:pt x="2248" y="11576"/>
                    <a:pt x="2036" y="11014"/>
                  </a:cubicBezTo>
                  <a:cubicBezTo>
                    <a:pt x="1623" y="9923"/>
                    <a:pt x="1105" y="9427"/>
                    <a:pt x="590" y="9629"/>
                  </a:cubicBezTo>
                  <a:lnTo>
                    <a:pt x="0" y="6938"/>
                  </a:lnTo>
                  <a:lnTo>
                    <a:pt x="743" y="3332"/>
                  </a:lnTo>
                  <a:lnTo>
                    <a:pt x="1495" y="2410"/>
                  </a:lnTo>
                  <a:lnTo>
                    <a:pt x="3462"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77" name="Shape 1582"/>
            <p:cNvSpPr/>
            <p:nvPr/>
          </p:nvSpPr>
          <p:spPr>
            <a:xfrm>
              <a:off x="11427328" y="3925759"/>
              <a:ext cx="526010" cy="617505"/>
            </a:xfrm>
            <a:custGeom>
              <a:avLst/>
              <a:gdLst/>
              <a:ahLst/>
              <a:cxnLst>
                <a:cxn ang="0">
                  <a:pos x="wd2" y="hd2"/>
                </a:cxn>
                <a:cxn ang="5400000">
                  <a:pos x="wd2" y="hd2"/>
                </a:cxn>
                <a:cxn ang="10800000">
                  <a:pos x="wd2" y="hd2"/>
                </a:cxn>
                <a:cxn ang="16200000">
                  <a:pos x="wd2" y="hd2"/>
                </a:cxn>
              </a:cxnLst>
              <a:rect l="0" t="0" r="r" b="b"/>
              <a:pathLst>
                <a:path w="21600" h="21600" extrusionOk="0">
                  <a:moveTo>
                    <a:pt x="0" y="184"/>
                  </a:moveTo>
                  <a:lnTo>
                    <a:pt x="993" y="0"/>
                  </a:lnTo>
                  <a:lnTo>
                    <a:pt x="1986" y="598"/>
                  </a:lnTo>
                  <a:lnTo>
                    <a:pt x="2816" y="1157"/>
                  </a:lnTo>
                  <a:lnTo>
                    <a:pt x="4289" y="1420"/>
                  </a:lnTo>
                  <a:lnTo>
                    <a:pt x="5451" y="2210"/>
                  </a:lnTo>
                  <a:lnTo>
                    <a:pt x="5555" y="3015"/>
                  </a:lnTo>
                  <a:lnTo>
                    <a:pt x="6776" y="3171"/>
                  </a:lnTo>
                  <a:lnTo>
                    <a:pt x="7274" y="4172"/>
                  </a:lnTo>
                  <a:lnTo>
                    <a:pt x="7521" y="5067"/>
                  </a:lnTo>
                  <a:lnTo>
                    <a:pt x="8703" y="5646"/>
                  </a:lnTo>
                  <a:lnTo>
                    <a:pt x="10010" y="6313"/>
                  </a:lnTo>
                  <a:lnTo>
                    <a:pt x="11379" y="7204"/>
                  </a:lnTo>
                  <a:lnTo>
                    <a:pt x="13037" y="8026"/>
                  </a:lnTo>
                  <a:lnTo>
                    <a:pt x="14033" y="8799"/>
                  </a:lnTo>
                  <a:lnTo>
                    <a:pt x="14551" y="9185"/>
                  </a:lnTo>
                  <a:lnTo>
                    <a:pt x="15132" y="9746"/>
                  </a:lnTo>
                  <a:lnTo>
                    <a:pt x="15630" y="10424"/>
                  </a:lnTo>
                  <a:lnTo>
                    <a:pt x="15570" y="11405"/>
                  </a:lnTo>
                  <a:lnTo>
                    <a:pt x="15570" y="12087"/>
                  </a:lnTo>
                  <a:lnTo>
                    <a:pt x="16649" y="12471"/>
                  </a:lnTo>
                  <a:lnTo>
                    <a:pt x="17617" y="13079"/>
                  </a:lnTo>
                  <a:lnTo>
                    <a:pt x="17866" y="14746"/>
                  </a:lnTo>
                  <a:lnTo>
                    <a:pt x="19276" y="15306"/>
                  </a:lnTo>
                  <a:lnTo>
                    <a:pt x="20065" y="16197"/>
                  </a:lnTo>
                  <a:lnTo>
                    <a:pt x="20874" y="16512"/>
                  </a:lnTo>
                  <a:lnTo>
                    <a:pt x="21247" y="17881"/>
                  </a:lnTo>
                  <a:lnTo>
                    <a:pt x="21600" y="18880"/>
                  </a:lnTo>
                  <a:lnTo>
                    <a:pt x="20980" y="20073"/>
                  </a:lnTo>
                  <a:lnTo>
                    <a:pt x="19738" y="21284"/>
                  </a:lnTo>
                  <a:lnTo>
                    <a:pt x="18825" y="21600"/>
                  </a:lnTo>
                  <a:lnTo>
                    <a:pt x="17920" y="20918"/>
                  </a:lnTo>
                  <a:lnTo>
                    <a:pt x="16761" y="20657"/>
                  </a:lnTo>
                  <a:lnTo>
                    <a:pt x="16221" y="20130"/>
                  </a:lnTo>
                  <a:lnTo>
                    <a:pt x="15871" y="19375"/>
                  </a:lnTo>
                  <a:lnTo>
                    <a:pt x="14730" y="18518"/>
                  </a:lnTo>
                  <a:lnTo>
                    <a:pt x="12845" y="16958"/>
                  </a:lnTo>
                  <a:cubicBezTo>
                    <a:pt x="12017" y="16567"/>
                    <a:pt x="11468" y="15860"/>
                    <a:pt x="11372" y="15062"/>
                  </a:cubicBezTo>
                  <a:cubicBezTo>
                    <a:pt x="11299" y="14464"/>
                    <a:pt x="11495" y="13846"/>
                    <a:pt x="11270" y="13272"/>
                  </a:cubicBezTo>
                  <a:cubicBezTo>
                    <a:pt x="11040" y="12683"/>
                    <a:pt x="10437" y="12286"/>
                    <a:pt x="9880" y="11886"/>
                  </a:cubicBezTo>
                  <a:cubicBezTo>
                    <a:pt x="9302" y="11470"/>
                    <a:pt x="8755" y="11024"/>
                    <a:pt x="8241" y="10552"/>
                  </a:cubicBezTo>
                  <a:lnTo>
                    <a:pt x="7806" y="8674"/>
                  </a:lnTo>
                  <a:lnTo>
                    <a:pt x="6997" y="7096"/>
                  </a:lnTo>
                  <a:lnTo>
                    <a:pt x="5321" y="5752"/>
                  </a:lnTo>
                  <a:lnTo>
                    <a:pt x="3277" y="4023"/>
                  </a:lnTo>
                  <a:lnTo>
                    <a:pt x="2077" y="3410"/>
                  </a:lnTo>
                  <a:lnTo>
                    <a:pt x="505" y="1818"/>
                  </a:lnTo>
                  <a:lnTo>
                    <a:pt x="256" y="1168"/>
                  </a:lnTo>
                  <a:lnTo>
                    <a:pt x="0" y="184"/>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78" name="Shape 1583"/>
            <p:cNvSpPr/>
            <p:nvPr/>
          </p:nvSpPr>
          <p:spPr>
            <a:xfrm>
              <a:off x="10621726" y="3718724"/>
              <a:ext cx="113437" cy="170884"/>
            </a:xfrm>
            <a:custGeom>
              <a:avLst/>
              <a:gdLst/>
              <a:ahLst/>
              <a:cxnLst>
                <a:cxn ang="0">
                  <a:pos x="wd2" y="hd2"/>
                </a:cxn>
                <a:cxn ang="5400000">
                  <a:pos x="wd2" y="hd2"/>
                </a:cxn>
                <a:cxn ang="10800000">
                  <a:pos x="wd2" y="hd2"/>
                </a:cxn>
                <a:cxn ang="16200000">
                  <a:pos x="wd2" y="hd2"/>
                </a:cxn>
              </a:cxnLst>
              <a:rect l="0" t="0" r="r" b="b"/>
              <a:pathLst>
                <a:path w="21600" h="21600" extrusionOk="0">
                  <a:moveTo>
                    <a:pt x="4600" y="0"/>
                  </a:moveTo>
                  <a:lnTo>
                    <a:pt x="8713" y="182"/>
                  </a:lnTo>
                  <a:lnTo>
                    <a:pt x="10921" y="4429"/>
                  </a:lnTo>
                  <a:lnTo>
                    <a:pt x="14685" y="8044"/>
                  </a:lnTo>
                  <a:lnTo>
                    <a:pt x="18425" y="9946"/>
                  </a:lnTo>
                  <a:lnTo>
                    <a:pt x="21600" y="14767"/>
                  </a:lnTo>
                  <a:lnTo>
                    <a:pt x="19964" y="17676"/>
                  </a:lnTo>
                  <a:lnTo>
                    <a:pt x="13230" y="21600"/>
                  </a:lnTo>
                  <a:lnTo>
                    <a:pt x="5665" y="20649"/>
                  </a:lnTo>
                  <a:lnTo>
                    <a:pt x="3657" y="18389"/>
                  </a:lnTo>
                  <a:lnTo>
                    <a:pt x="2585" y="13196"/>
                  </a:lnTo>
                  <a:lnTo>
                    <a:pt x="0" y="7869"/>
                  </a:lnTo>
                  <a:lnTo>
                    <a:pt x="285" y="4698"/>
                  </a:lnTo>
                  <a:lnTo>
                    <a:pt x="4600"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79" name="Shape 1584"/>
            <p:cNvSpPr/>
            <p:nvPr/>
          </p:nvSpPr>
          <p:spPr>
            <a:xfrm>
              <a:off x="10261078" y="3905370"/>
              <a:ext cx="30109" cy="37026"/>
            </a:xfrm>
            <a:custGeom>
              <a:avLst/>
              <a:gdLst/>
              <a:ahLst/>
              <a:cxnLst>
                <a:cxn ang="0">
                  <a:pos x="wd2" y="hd2"/>
                </a:cxn>
                <a:cxn ang="5400000">
                  <a:pos x="wd2" y="hd2"/>
                </a:cxn>
                <a:cxn ang="10800000">
                  <a:pos x="wd2" y="hd2"/>
                </a:cxn>
                <a:cxn ang="16200000">
                  <a:pos x="wd2" y="hd2"/>
                </a:cxn>
              </a:cxnLst>
              <a:rect l="0" t="0" r="r" b="b"/>
              <a:pathLst>
                <a:path w="21600" h="21600" extrusionOk="0">
                  <a:moveTo>
                    <a:pt x="8606" y="3000"/>
                  </a:moveTo>
                  <a:lnTo>
                    <a:pt x="21600" y="0"/>
                  </a:lnTo>
                  <a:lnTo>
                    <a:pt x="18445" y="10511"/>
                  </a:lnTo>
                  <a:lnTo>
                    <a:pt x="15227" y="21600"/>
                  </a:lnTo>
                  <a:lnTo>
                    <a:pt x="0" y="20686"/>
                  </a:lnTo>
                  <a:lnTo>
                    <a:pt x="8606" y="300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80" name="Shape 1585"/>
            <p:cNvSpPr/>
            <p:nvPr/>
          </p:nvSpPr>
          <p:spPr>
            <a:xfrm>
              <a:off x="10256073" y="3979001"/>
              <a:ext cx="32105" cy="30031"/>
            </a:xfrm>
            <a:custGeom>
              <a:avLst/>
              <a:gdLst/>
              <a:ahLst/>
              <a:cxnLst>
                <a:cxn ang="0">
                  <a:pos x="wd2" y="hd2"/>
                </a:cxn>
                <a:cxn ang="5400000">
                  <a:pos x="wd2" y="hd2"/>
                </a:cxn>
                <a:cxn ang="10800000">
                  <a:pos x="wd2" y="hd2"/>
                </a:cxn>
                <a:cxn ang="16200000">
                  <a:pos x="wd2" y="hd2"/>
                </a:cxn>
              </a:cxnLst>
              <a:rect l="0" t="0" r="r" b="b"/>
              <a:pathLst>
                <a:path w="21600" h="21600" extrusionOk="0">
                  <a:moveTo>
                    <a:pt x="10494" y="0"/>
                  </a:moveTo>
                  <a:lnTo>
                    <a:pt x="0" y="8708"/>
                  </a:lnTo>
                  <a:lnTo>
                    <a:pt x="11400" y="21600"/>
                  </a:lnTo>
                  <a:lnTo>
                    <a:pt x="21600" y="9737"/>
                  </a:lnTo>
                  <a:lnTo>
                    <a:pt x="10494"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81" name="Shape 1586"/>
            <p:cNvSpPr/>
            <p:nvPr/>
          </p:nvSpPr>
          <p:spPr>
            <a:xfrm>
              <a:off x="10222945" y="3859267"/>
              <a:ext cx="28069" cy="30339"/>
            </a:xfrm>
            <a:custGeom>
              <a:avLst/>
              <a:gdLst/>
              <a:ahLst/>
              <a:cxnLst>
                <a:cxn ang="0">
                  <a:pos x="wd2" y="hd2"/>
                </a:cxn>
                <a:cxn ang="5400000">
                  <a:pos x="wd2" y="hd2"/>
                </a:cxn>
                <a:cxn ang="10800000">
                  <a:pos x="wd2" y="hd2"/>
                </a:cxn>
                <a:cxn ang="16200000">
                  <a:pos x="wd2" y="hd2"/>
                </a:cxn>
              </a:cxnLst>
              <a:rect l="0" t="0" r="r" b="b"/>
              <a:pathLst>
                <a:path w="21600" h="21600" extrusionOk="0">
                  <a:moveTo>
                    <a:pt x="11886" y="0"/>
                  </a:moveTo>
                  <a:lnTo>
                    <a:pt x="0" y="12052"/>
                  </a:lnTo>
                  <a:lnTo>
                    <a:pt x="10759" y="21600"/>
                  </a:lnTo>
                  <a:lnTo>
                    <a:pt x="21600" y="9540"/>
                  </a:lnTo>
                  <a:lnTo>
                    <a:pt x="11886"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82" name="Shape 1587"/>
            <p:cNvSpPr/>
            <p:nvPr/>
          </p:nvSpPr>
          <p:spPr>
            <a:xfrm>
              <a:off x="9089733" y="2771504"/>
              <a:ext cx="33303" cy="46459"/>
            </a:xfrm>
            <a:custGeom>
              <a:avLst/>
              <a:gdLst/>
              <a:ahLst/>
              <a:cxnLst>
                <a:cxn ang="0">
                  <a:pos x="wd2" y="hd2"/>
                </a:cxn>
                <a:cxn ang="5400000">
                  <a:pos x="wd2" y="hd2"/>
                </a:cxn>
                <a:cxn ang="10800000">
                  <a:pos x="wd2" y="hd2"/>
                </a:cxn>
                <a:cxn ang="16200000">
                  <a:pos x="wd2" y="hd2"/>
                </a:cxn>
              </a:cxnLst>
              <a:rect l="0" t="0" r="r" b="b"/>
              <a:pathLst>
                <a:path w="21600" h="21600" extrusionOk="0">
                  <a:moveTo>
                    <a:pt x="18226" y="0"/>
                  </a:moveTo>
                  <a:lnTo>
                    <a:pt x="0" y="6738"/>
                  </a:lnTo>
                  <a:lnTo>
                    <a:pt x="6059" y="21600"/>
                  </a:lnTo>
                  <a:lnTo>
                    <a:pt x="21600" y="18596"/>
                  </a:lnTo>
                  <a:lnTo>
                    <a:pt x="18226"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83" name="Shape 1588"/>
            <p:cNvSpPr/>
            <p:nvPr/>
          </p:nvSpPr>
          <p:spPr>
            <a:xfrm>
              <a:off x="8180789" y="2292451"/>
              <a:ext cx="100178" cy="66270"/>
            </a:xfrm>
            <a:custGeom>
              <a:avLst/>
              <a:gdLst/>
              <a:ahLst/>
              <a:cxnLst>
                <a:cxn ang="0">
                  <a:pos x="wd2" y="hd2"/>
                </a:cxn>
                <a:cxn ang="5400000">
                  <a:pos x="wd2" y="hd2"/>
                </a:cxn>
                <a:cxn ang="10800000">
                  <a:pos x="wd2" y="hd2"/>
                </a:cxn>
                <a:cxn ang="16200000">
                  <a:pos x="wd2" y="hd2"/>
                </a:cxn>
              </a:cxnLst>
              <a:rect l="0" t="0" r="r" b="b"/>
              <a:pathLst>
                <a:path w="21600" h="21600" extrusionOk="0">
                  <a:moveTo>
                    <a:pt x="16119" y="0"/>
                  </a:moveTo>
                  <a:lnTo>
                    <a:pt x="12851" y="4376"/>
                  </a:lnTo>
                  <a:lnTo>
                    <a:pt x="8517" y="6430"/>
                  </a:lnTo>
                  <a:lnTo>
                    <a:pt x="671" y="5939"/>
                  </a:lnTo>
                  <a:lnTo>
                    <a:pt x="0" y="12809"/>
                  </a:lnTo>
                  <a:lnTo>
                    <a:pt x="3338" y="16202"/>
                  </a:lnTo>
                  <a:lnTo>
                    <a:pt x="10189" y="21600"/>
                  </a:lnTo>
                  <a:lnTo>
                    <a:pt x="13007" y="15425"/>
                  </a:lnTo>
                  <a:lnTo>
                    <a:pt x="16167" y="10356"/>
                  </a:lnTo>
                  <a:lnTo>
                    <a:pt x="19327" y="7105"/>
                  </a:lnTo>
                  <a:lnTo>
                    <a:pt x="21600" y="1381"/>
                  </a:lnTo>
                  <a:lnTo>
                    <a:pt x="16119"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84" name="Shape 1589"/>
            <p:cNvSpPr/>
            <p:nvPr/>
          </p:nvSpPr>
          <p:spPr>
            <a:xfrm>
              <a:off x="6234239" y="504579"/>
              <a:ext cx="3043623" cy="1772982"/>
            </a:xfrm>
            <a:custGeom>
              <a:avLst/>
              <a:gdLst/>
              <a:ahLst/>
              <a:cxnLst>
                <a:cxn ang="0">
                  <a:pos x="wd2" y="hd2"/>
                </a:cxn>
                <a:cxn ang="5400000">
                  <a:pos x="wd2" y="hd2"/>
                </a:cxn>
                <a:cxn ang="10800000">
                  <a:pos x="wd2" y="hd2"/>
                </a:cxn>
                <a:cxn ang="16200000">
                  <a:pos x="wd2" y="hd2"/>
                </a:cxn>
              </a:cxnLst>
              <a:rect l="0" t="0" r="r" b="b"/>
              <a:pathLst>
                <a:path w="21600" h="21600" extrusionOk="0">
                  <a:moveTo>
                    <a:pt x="20807" y="1150"/>
                  </a:moveTo>
                  <a:lnTo>
                    <a:pt x="20140" y="892"/>
                  </a:lnTo>
                  <a:lnTo>
                    <a:pt x="19827" y="747"/>
                  </a:lnTo>
                  <a:lnTo>
                    <a:pt x="19506" y="542"/>
                  </a:lnTo>
                  <a:lnTo>
                    <a:pt x="19194" y="459"/>
                  </a:lnTo>
                  <a:lnTo>
                    <a:pt x="18976" y="267"/>
                  </a:lnTo>
                  <a:lnTo>
                    <a:pt x="18803" y="212"/>
                  </a:lnTo>
                  <a:lnTo>
                    <a:pt x="18690" y="293"/>
                  </a:lnTo>
                  <a:lnTo>
                    <a:pt x="18482" y="457"/>
                  </a:lnTo>
                  <a:lnTo>
                    <a:pt x="18589" y="626"/>
                  </a:lnTo>
                  <a:lnTo>
                    <a:pt x="18799" y="626"/>
                  </a:lnTo>
                  <a:lnTo>
                    <a:pt x="18944" y="749"/>
                  </a:lnTo>
                  <a:lnTo>
                    <a:pt x="19057" y="799"/>
                  </a:lnTo>
                  <a:lnTo>
                    <a:pt x="19162" y="663"/>
                  </a:lnTo>
                  <a:lnTo>
                    <a:pt x="19282" y="649"/>
                  </a:lnTo>
                  <a:lnTo>
                    <a:pt x="19425" y="814"/>
                  </a:lnTo>
                  <a:lnTo>
                    <a:pt x="19336" y="1164"/>
                  </a:lnTo>
                  <a:lnTo>
                    <a:pt x="19232" y="1314"/>
                  </a:lnTo>
                  <a:lnTo>
                    <a:pt x="19042" y="1149"/>
                  </a:lnTo>
                  <a:lnTo>
                    <a:pt x="18875" y="1149"/>
                  </a:lnTo>
                  <a:lnTo>
                    <a:pt x="18733" y="1250"/>
                  </a:lnTo>
                  <a:lnTo>
                    <a:pt x="18426" y="1346"/>
                  </a:lnTo>
                  <a:lnTo>
                    <a:pt x="18234" y="1428"/>
                  </a:lnTo>
                  <a:lnTo>
                    <a:pt x="18001" y="1483"/>
                  </a:lnTo>
                  <a:lnTo>
                    <a:pt x="17885" y="1455"/>
                  </a:lnTo>
                  <a:lnTo>
                    <a:pt x="17764" y="1282"/>
                  </a:lnTo>
                  <a:lnTo>
                    <a:pt x="17591" y="1204"/>
                  </a:lnTo>
                  <a:lnTo>
                    <a:pt x="17472" y="1218"/>
                  </a:lnTo>
                  <a:lnTo>
                    <a:pt x="17205" y="1314"/>
                  </a:lnTo>
                  <a:lnTo>
                    <a:pt x="16942" y="1479"/>
                  </a:lnTo>
                  <a:lnTo>
                    <a:pt x="16671" y="1671"/>
                  </a:lnTo>
                  <a:lnTo>
                    <a:pt x="16451" y="1882"/>
                  </a:lnTo>
                  <a:lnTo>
                    <a:pt x="16191" y="2147"/>
                  </a:lnTo>
                  <a:lnTo>
                    <a:pt x="16038" y="2203"/>
                  </a:lnTo>
                  <a:lnTo>
                    <a:pt x="15932" y="2029"/>
                  </a:lnTo>
                  <a:lnTo>
                    <a:pt x="15829" y="1988"/>
                  </a:lnTo>
                  <a:lnTo>
                    <a:pt x="15732" y="1892"/>
                  </a:lnTo>
                  <a:lnTo>
                    <a:pt x="15762" y="1710"/>
                  </a:lnTo>
                  <a:lnTo>
                    <a:pt x="15657" y="1417"/>
                  </a:lnTo>
                  <a:lnTo>
                    <a:pt x="15517" y="1390"/>
                  </a:lnTo>
                  <a:lnTo>
                    <a:pt x="15378" y="1390"/>
                  </a:lnTo>
                  <a:lnTo>
                    <a:pt x="15253" y="1481"/>
                  </a:lnTo>
                  <a:lnTo>
                    <a:pt x="15278" y="1641"/>
                  </a:lnTo>
                  <a:lnTo>
                    <a:pt x="15392" y="1819"/>
                  </a:lnTo>
                  <a:lnTo>
                    <a:pt x="15384" y="1998"/>
                  </a:lnTo>
                  <a:lnTo>
                    <a:pt x="15457" y="2135"/>
                  </a:lnTo>
                  <a:lnTo>
                    <a:pt x="15449" y="2313"/>
                  </a:lnTo>
                  <a:lnTo>
                    <a:pt x="15372" y="2418"/>
                  </a:lnTo>
                  <a:lnTo>
                    <a:pt x="15165" y="2528"/>
                  </a:lnTo>
                  <a:lnTo>
                    <a:pt x="14864" y="2652"/>
                  </a:lnTo>
                  <a:lnTo>
                    <a:pt x="14558" y="2802"/>
                  </a:lnTo>
                  <a:lnTo>
                    <a:pt x="14501" y="2964"/>
                  </a:lnTo>
                  <a:lnTo>
                    <a:pt x="14580" y="3129"/>
                  </a:lnTo>
                  <a:lnTo>
                    <a:pt x="14535" y="3260"/>
                  </a:lnTo>
                  <a:lnTo>
                    <a:pt x="14301" y="3357"/>
                  </a:lnTo>
                  <a:lnTo>
                    <a:pt x="14167" y="3571"/>
                  </a:lnTo>
                  <a:lnTo>
                    <a:pt x="14002" y="3383"/>
                  </a:lnTo>
                  <a:lnTo>
                    <a:pt x="13882" y="3233"/>
                  </a:lnTo>
                  <a:lnTo>
                    <a:pt x="13736" y="3151"/>
                  </a:lnTo>
                  <a:lnTo>
                    <a:pt x="13601" y="3165"/>
                  </a:lnTo>
                  <a:lnTo>
                    <a:pt x="13544" y="3303"/>
                  </a:lnTo>
                  <a:lnTo>
                    <a:pt x="13684" y="3412"/>
                  </a:lnTo>
                  <a:lnTo>
                    <a:pt x="13810" y="3412"/>
                  </a:lnTo>
                  <a:lnTo>
                    <a:pt x="13898" y="3509"/>
                  </a:lnTo>
                  <a:lnTo>
                    <a:pt x="13968" y="3600"/>
                  </a:lnTo>
                  <a:lnTo>
                    <a:pt x="14044" y="3723"/>
                  </a:lnTo>
                  <a:lnTo>
                    <a:pt x="13921" y="3938"/>
                  </a:lnTo>
                  <a:lnTo>
                    <a:pt x="13743" y="3952"/>
                  </a:lnTo>
                  <a:lnTo>
                    <a:pt x="13682" y="4102"/>
                  </a:lnTo>
                  <a:lnTo>
                    <a:pt x="13545" y="4125"/>
                  </a:lnTo>
                  <a:lnTo>
                    <a:pt x="13425" y="3918"/>
                  </a:lnTo>
                  <a:lnTo>
                    <a:pt x="13296" y="3768"/>
                  </a:lnTo>
                  <a:lnTo>
                    <a:pt x="13175" y="3714"/>
                  </a:lnTo>
                  <a:lnTo>
                    <a:pt x="13055" y="3663"/>
                  </a:lnTo>
                  <a:lnTo>
                    <a:pt x="12975" y="3430"/>
                  </a:lnTo>
                  <a:lnTo>
                    <a:pt x="12892" y="3238"/>
                  </a:lnTo>
                  <a:lnTo>
                    <a:pt x="12851" y="3047"/>
                  </a:lnTo>
                  <a:lnTo>
                    <a:pt x="12766" y="2877"/>
                  </a:lnTo>
                  <a:lnTo>
                    <a:pt x="12599" y="2739"/>
                  </a:lnTo>
                  <a:lnTo>
                    <a:pt x="12494" y="2631"/>
                  </a:lnTo>
                  <a:lnTo>
                    <a:pt x="12368" y="2420"/>
                  </a:lnTo>
                  <a:lnTo>
                    <a:pt x="12304" y="2245"/>
                  </a:lnTo>
                  <a:lnTo>
                    <a:pt x="12377" y="2017"/>
                  </a:lnTo>
                  <a:lnTo>
                    <a:pt x="12699" y="2003"/>
                  </a:lnTo>
                  <a:cubicBezTo>
                    <a:pt x="12738" y="2035"/>
                    <a:pt x="12777" y="2063"/>
                    <a:pt x="12817" y="2090"/>
                  </a:cubicBezTo>
                  <a:cubicBezTo>
                    <a:pt x="12952" y="2178"/>
                    <a:pt x="13094" y="2236"/>
                    <a:pt x="13239" y="2259"/>
                  </a:cubicBezTo>
                  <a:lnTo>
                    <a:pt x="13399" y="2479"/>
                  </a:lnTo>
                  <a:lnTo>
                    <a:pt x="13603" y="2506"/>
                  </a:lnTo>
                  <a:lnTo>
                    <a:pt x="13797" y="2506"/>
                  </a:lnTo>
                  <a:cubicBezTo>
                    <a:pt x="13873" y="2506"/>
                    <a:pt x="13949" y="2506"/>
                    <a:pt x="14025" y="2506"/>
                  </a:cubicBezTo>
                  <a:cubicBezTo>
                    <a:pt x="14058" y="2506"/>
                    <a:pt x="14090" y="2506"/>
                    <a:pt x="14122" y="2506"/>
                  </a:cubicBezTo>
                  <a:lnTo>
                    <a:pt x="14251" y="2356"/>
                  </a:lnTo>
                  <a:lnTo>
                    <a:pt x="14347" y="2302"/>
                  </a:lnTo>
                  <a:lnTo>
                    <a:pt x="14484" y="2237"/>
                  </a:lnTo>
                  <a:lnTo>
                    <a:pt x="14616" y="2210"/>
                  </a:lnTo>
                  <a:lnTo>
                    <a:pt x="14613" y="2040"/>
                  </a:lnTo>
                  <a:lnTo>
                    <a:pt x="14460" y="1889"/>
                  </a:lnTo>
                  <a:lnTo>
                    <a:pt x="14355" y="1605"/>
                  </a:lnTo>
                  <a:cubicBezTo>
                    <a:pt x="14271" y="1573"/>
                    <a:pt x="14188" y="1533"/>
                    <a:pt x="14107" y="1486"/>
                  </a:cubicBezTo>
                  <a:cubicBezTo>
                    <a:pt x="14008" y="1428"/>
                    <a:pt x="13911" y="1359"/>
                    <a:pt x="13817" y="1279"/>
                  </a:cubicBezTo>
                  <a:lnTo>
                    <a:pt x="13451" y="1078"/>
                  </a:lnTo>
                  <a:lnTo>
                    <a:pt x="13212" y="945"/>
                  </a:lnTo>
                  <a:lnTo>
                    <a:pt x="12842" y="766"/>
                  </a:lnTo>
                  <a:lnTo>
                    <a:pt x="12603" y="849"/>
                  </a:lnTo>
                  <a:lnTo>
                    <a:pt x="12436" y="968"/>
                  </a:lnTo>
                  <a:lnTo>
                    <a:pt x="12291" y="899"/>
                  </a:lnTo>
                  <a:lnTo>
                    <a:pt x="12112" y="639"/>
                  </a:lnTo>
                  <a:lnTo>
                    <a:pt x="11879" y="402"/>
                  </a:lnTo>
                  <a:lnTo>
                    <a:pt x="11669" y="320"/>
                  </a:lnTo>
                  <a:lnTo>
                    <a:pt x="11486" y="252"/>
                  </a:lnTo>
                  <a:lnTo>
                    <a:pt x="11279" y="156"/>
                  </a:lnTo>
                  <a:lnTo>
                    <a:pt x="11086" y="73"/>
                  </a:lnTo>
                  <a:lnTo>
                    <a:pt x="10931" y="18"/>
                  </a:lnTo>
                  <a:lnTo>
                    <a:pt x="10715" y="114"/>
                  </a:lnTo>
                  <a:lnTo>
                    <a:pt x="10556" y="192"/>
                  </a:lnTo>
                  <a:lnTo>
                    <a:pt x="10395" y="137"/>
                  </a:lnTo>
                  <a:lnTo>
                    <a:pt x="10285" y="82"/>
                  </a:lnTo>
                  <a:lnTo>
                    <a:pt x="10146" y="27"/>
                  </a:lnTo>
                  <a:lnTo>
                    <a:pt x="10010" y="0"/>
                  </a:lnTo>
                  <a:lnTo>
                    <a:pt x="9706" y="83"/>
                  </a:lnTo>
                  <a:lnTo>
                    <a:pt x="9387" y="184"/>
                  </a:lnTo>
                  <a:lnTo>
                    <a:pt x="8981" y="564"/>
                  </a:lnTo>
                  <a:lnTo>
                    <a:pt x="8797" y="728"/>
                  </a:lnTo>
                  <a:lnTo>
                    <a:pt x="8584" y="783"/>
                  </a:lnTo>
                  <a:lnTo>
                    <a:pt x="8320" y="915"/>
                  </a:lnTo>
                  <a:lnTo>
                    <a:pt x="8160" y="996"/>
                  </a:lnTo>
                  <a:lnTo>
                    <a:pt x="7967" y="1147"/>
                  </a:lnTo>
                  <a:lnTo>
                    <a:pt x="7886" y="1297"/>
                  </a:lnTo>
                  <a:lnTo>
                    <a:pt x="7888" y="1470"/>
                  </a:lnTo>
                  <a:lnTo>
                    <a:pt x="7855" y="1675"/>
                  </a:lnTo>
                  <a:lnTo>
                    <a:pt x="7776" y="1784"/>
                  </a:lnTo>
                  <a:lnTo>
                    <a:pt x="7655" y="1839"/>
                  </a:lnTo>
                  <a:lnTo>
                    <a:pt x="7530" y="1894"/>
                  </a:lnTo>
                  <a:lnTo>
                    <a:pt x="7376" y="2183"/>
                  </a:lnTo>
                  <a:lnTo>
                    <a:pt x="7276" y="2430"/>
                  </a:lnTo>
                  <a:lnTo>
                    <a:pt x="7123" y="2673"/>
                  </a:lnTo>
                  <a:lnTo>
                    <a:pt x="7099" y="2824"/>
                  </a:lnTo>
                  <a:lnTo>
                    <a:pt x="7051" y="3056"/>
                  </a:lnTo>
                  <a:lnTo>
                    <a:pt x="6924" y="3316"/>
                  </a:lnTo>
                  <a:lnTo>
                    <a:pt x="6795" y="3550"/>
                  </a:lnTo>
                  <a:lnTo>
                    <a:pt x="6610" y="3688"/>
                  </a:lnTo>
                  <a:lnTo>
                    <a:pt x="6375" y="3930"/>
                  </a:lnTo>
                  <a:lnTo>
                    <a:pt x="6295" y="4053"/>
                  </a:lnTo>
                  <a:lnTo>
                    <a:pt x="6207" y="4241"/>
                  </a:lnTo>
                  <a:lnTo>
                    <a:pt x="6072" y="4323"/>
                  </a:lnTo>
                  <a:lnTo>
                    <a:pt x="5796" y="4429"/>
                  </a:lnTo>
                  <a:lnTo>
                    <a:pt x="5615" y="4524"/>
                  </a:lnTo>
                  <a:lnTo>
                    <a:pt x="5511" y="4647"/>
                  </a:lnTo>
                  <a:lnTo>
                    <a:pt x="5386" y="4780"/>
                  </a:lnTo>
                  <a:lnTo>
                    <a:pt x="5249" y="4999"/>
                  </a:lnTo>
                  <a:lnTo>
                    <a:pt x="5158" y="5155"/>
                  </a:lnTo>
                  <a:lnTo>
                    <a:pt x="5088" y="5329"/>
                  </a:lnTo>
                  <a:lnTo>
                    <a:pt x="5065" y="5480"/>
                  </a:lnTo>
                  <a:lnTo>
                    <a:pt x="5065" y="5754"/>
                  </a:lnTo>
                  <a:lnTo>
                    <a:pt x="5089" y="5900"/>
                  </a:lnTo>
                  <a:lnTo>
                    <a:pt x="5118" y="6123"/>
                  </a:lnTo>
                  <a:lnTo>
                    <a:pt x="5094" y="6315"/>
                  </a:lnTo>
                  <a:lnTo>
                    <a:pt x="5118" y="6590"/>
                  </a:lnTo>
                  <a:lnTo>
                    <a:pt x="5312" y="6948"/>
                  </a:lnTo>
                  <a:lnTo>
                    <a:pt x="5497" y="7278"/>
                  </a:lnTo>
                  <a:lnTo>
                    <a:pt x="5698" y="7360"/>
                  </a:lnTo>
                  <a:lnTo>
                    <a:pt x="6010" y="7347"/>
                  </a:lnTo>
                  <a:lnTo>
                    <a:pt x="6179" y="7123"/>
                  </a:lnTo>
                  <a:lnTo>
                    <a:pt x="6421" y="6806"/>
                  </a:lnTo>
                  <a:lnTo>
                    <a:pt x="6673" y="6770"/>
                  </a:lnTo>
                  <a:lnTo>
                    <a:pt x="6722" y="7029"/>
                  </a:lnTo>
                  <a:lnTo>
                    <a:pt x="6859" y="7341"/>
                  </a:lnTo>
                  <a:lnTo>
                    <a:pt x="6923" y="7657"/>
                  </a:lnTo>
                  <a:lnTo>
                    <a:pt x="7026" y="7817"/>
                  </a:lnTo>
                  <a:lnTo>
                    <a:pt x="7026" y="8065"/>
                  </a:lnTo>
                  <a:lnTo>
                    <a:pt x="7034" y="8312"/>
                  </a:lnTo>
                  <a:lnTo>
                    <a:pt x="7120" y="8458"/>
                  </a:lnTo>
                  <a:lnTo>
                    <a:pt x="7192" y="8650"/>
                  </a:lnTo>
                  <a:lnTo>
                    <a:pt x="7493" y="8925"/>
                  </a:lnTo>
                  <a:lnTo>
                    <a:pt x="7581" y="8833"/>
                  </a:lnTo>
                  <a:lnTo>
                    <a:pt x="7850" y="8512"/>
                  </a:lnTo>
                  <a:lnTo>
                    <a:pt x="7962" y="8471"/>
                  </a:lnTo>
                  <a:lnTo>
                    <a:pt x="8086" y="8224"/>
                  </a:lnTo>
                  <a:lnTo>
                    <a:pt x="8142" y="7954"/>
                  </a:lnTo>
                  <a:lnTo>
                    <a:pt x="8118" y="7546"/>
                  </a:lnTo>
                  <a:lnTo>
                    <a:pt x="8183" y="7331"/>
                  </a:lnTo>
                  <a:lnTo>
                    <a:pt x="8408" y="7069"/>
                  </a:lnTo>
                  <a:lnTo>
                    <a:pt x="8596" y="6868"/>
                  </a:lnTo>
                  <a:lnTo>
                    <a:pt x="8782" y="6652"/>
                  </a:lnTo>
                  <a:lnTo>
                    <a:pt x="8870" y="6378"/>
                  </a:lnTo>
                  <a:lnTo>
                    <a:pt x="8870" y="6199"/>
                  </a:lnTo>
                  <a:lnTo>
                    <a:pt x="8675" y="6099"/>
                  </a:lnTo>
                  <a:lnTo>
                    <a:pt x="8400" y="5782"/>
                  </a:lnTo>
                  <a:cubicBezTo>
                    <a:pt x="8345" y="5725"/>
                    <a:pt x="8303" y="5638"/>
                    <a:pt x="8280" y="5535"/>
                  </a:cubicBezTo>
                  <a:cubicBezTo>
                    <a:pt x="8253" y="5415"/>
                    <a:pt x="8255" y="5284"/>
                    <a:pt x="8280" y="5163"/>
                  </a:cubicBezTo>
                  <a:cubicBezTo>
                    <a:pt x="8308" y="5024"/>
                    <a:pt x="8366" y="4907"/>
                    <a:pt x="8441" y="4834"/>
                  </a:cubicBezTo>
                  <a:cubicBezTo>
                    <a:pt x="8456" y="4723"/>
                    <a:pt x="8474" y="4613"/>
                    <a:pt x="8494" y="4505"/>
                  </a:cubicBezTo>
                  <a:cubicBezTo>
                    <a:pt x="8510" y="4424"/>
                    <a:pt x="8527" y="4342"/>
                    <a:pt x="8558" y="4276"/>
                  </a:cubicBezTo>
                  <a:cubicBezTo>
                    <a:pt x="8643" y="4100"/>
                    <a:pt x="8795" y="4075"/>
                    <a:pt x="8897" y="4221"/>
                  </a:cubicBezTo>
                  <a:cubicBezTo>
                    <a:pt x="8958" y="4155"/>
                    <a:pt x="9013" y="4077"/>
                    <a:pt x="9061" y="3987"/>
                  </a:cubicBezTo>
                  <a:cubicBezTo>
                    <a:pt x="9136" y="3848"/>
                    <a:pt x="9193" y="3684"/>
                    <a:pt x="9260" y="3534"/>
                  </a:cubicBezTo>
                  <a:cubicBezTo>
                    <a:pt x="9306" y="3430"/>
                    <a:pt x="9356" y="3332"/>
                    <a:pt x="9405" y="3232"/>
                  </a:cubicBezTo>
                  <a:cubicBezTo>
                    <a:pt x="9452" y="3137"/>
                    <a:pt x="9497" y="3041"/>
                    <a:pt x="9542" y="2943"/>
                  </a:cubicBezTo>
                  <a:lnTo>
                    <a:pt x="9832" y="2723"/>
                  </a:lnTo>
                  <a:lnTo>
                    <a:pt x="9993" y="2545"/>
                  </a:lnTo>
                  <a:lnTo>
                    <a:pt x="10111" y="2705"/>
                  </a:lnTo>
                  <a:lnTo>
                    <a:pt x="10183" y="2884"/>
                  </a:lnTo>
                  <a:lnTo>
                    <a:pt x="10183" y="3144"/>
                  </a:lnTo>
                  <a:lnTo>
                    <a:pt x="10098" y="3332"/>
                  </a:lnTo>
                  <a:lnTo>
                    <a:pt x="10098" y="3689"/>
                  </a:lnTo>
                  <a:lnTo>
                    <a:pt x="10082" y="3859"/>
                  </a:lnTo>
                  <a:lnTo>
                    <a:pt x="9930" y="3957"/>
                  </a:lnTo>
                  <a:lnTo>
                    <a:pt x="9906" y="4204"/>
                  </a:lnTo>
                  <a:lnTo>
                    <a:pt x="9849" y="4492"/>
                  </a:lnTo>
                  <a:lnTo>
                    <a:pt x="9683" y="4633"/>
                  </a:lnTo>
                  <a:lnTo>
                    <a:pt x="9586" y="4780"/>
                  </a:lnTo>
                  <a:lnTo>
                    <a:pt x="9482" y="5082"/>
                  </a:lnTo>
                  <a:lnTo>
                    <a:pt x="9514" y="5403"/>
                  </a:lnTo>
                  <a:lnTo>
                    <a:pt x="9716" y="5586"/>
                  </a:lnTo>
                  <a:cubicBezTo>
                    <a:pt x="9796" y="5549"/>
                    <a:pt x="9881" y="5586"/>
                    <a:pt x="9941" y="5682"/>
                  </a:cubicBezTo>
                  <a:cubicBezTo>
                    <a:pt x="9990" y="5760"/>
                    <a:pt x="10017" y="5871"/>
                    <a:pt x="10065" y="5951"/>
                  </a:cubicBezTo>
                  <a:cubicBezTo>
                    <a:pt x="10132" y="6062"/>
                    <a:pt x="10229" y="6103"/>
                    <a:pt x="10318" y="6056"/>
                  </a:cubicBezTo>
                  <a:lnTo>
                    <a:pt x="10508" y="6070"/>
                  </a:lnTo>
                  <a:lnTo>
                    <a:pt x="10731" y="6002"/>
                  </a:lnTo>
                  <a:lnTo>
                    <a:pt x="10946" y="5851"/>
                  </a:lnTo>
                  <a:lnTo>
                    <a:pt x="11105" y="5786"/>
                  </a:lnTo>
                  <a:lnTo>
                    <a:pt x="11391" y="5848"/>
                  </a:lnTo>
                  <a:lnTo>
                    <a:pt x="11503" y="6039"/>
                  </a:lnTo>
                  <a:lnTo>
                    <a:pt x="11785" y="6094"/>
                  </a:lnTo>
                  <a:lnTo>
                    <a:pt x="11854" y="6226"/>
                  </a:lnTo>
                  <a:lnTo>
                    <a:pt x="11801" y="6390"/>
                  </a:lnTo>
                  <a:lnTo>
                    <a:pt x="11600" y="6542"/>
                  </a:lnTo>
                  <a:lnTo>
                    <a:pt x="11427" y="6730"/>
                  </a:lnTo>
                  <a:lnTo>
                    <a:pt x="11242" y="6739"/>
                  </a:lnTo>
                  <a:lnTo>
                    <a:pt x="11084" y="6698"/>
                  </a:lnTo>
                  <a:lnTo>
                    <a:pt x="10942" y="6629"/>
                  </a:lnTo>
                  <a:lnTo>
                    <a:pt x="10752" y="6588"/>
                  </a:lnTo>
                  <a:lnTo>
                    <a:pt x="10578" y="6629"/>
                  </a:lnTo>
                  <a:lnTo>
                    <a:pt x="10435" y="6670"/>
                  </a:lnTo>
                  <a:lnTo>
                    <a:pt x="10291" y="6748"/>
                  </a:lnTo>
                  <a:lnTo>
                    <a:pt x="10218" y="6936"/>
                  </a:lnTo>
                  <a:lnTo>
                    <a:pt x="10315" y="7045"/>
                  </a:lnTo>
                  <a:lnTo>
                    <a:pt x="10580" y="7535"/>
                  </a:lnTo>
                  <a:lnTo>
                    <a:pt x="10580" y="7737"/>
                  </a:lnTo>
                  <a:lnTo>
                    <a:pt x="10500" y="7925"/>
                  </a:lnTo>
                  <a:lnTo>
                    <a:pt x="10333" y="8021"/>
                  </a:lnTo>
                  <a:lnTo>
                    <a:pt x="10285" y="8145"/>
                  </a:lnTo>
                  <a:lnTo>
                    <a:pt x="10181" y="8076"/>
                  </a:lnTo>
                  <a:lnTo>
                    <a:pt x="10133" y="7815"/>
                  </a:lnTo>
                  <a:lnTo>
                    <a:pt x="10012" y="7706"/>
                  </a:lnTo>
                  <a:lnTo>
                    <a:pt x="9771" y="7733"/>
                  </a:lnTo>
                  <a:lnTo>
                    <a:pt x="9701" y="7811"/>
                  </a:lnTo>
                  <a:lnTo>
                    <a:pt x="9701" y="8017"/>
                  </a:lnTo>
                  <a:lnTo>
                    <a:pt x="9581" y="8163"/>
                  </a:lnTo>
                  <a:lnTo>
                    <a:pt x="9597" y="8488"/>
                  </a:lnTo>
                  <a:lnTo>
                    <a:pt x="9637" y="8686"/>
                  </a:lnTo>
                  <a:lnTo>
                    <a:pt x="9693" y="8944"/>
                  </a:lnTo>
                  <a:lnTo>
                    <a:pt x="9588" y="9131"/>
                  </a:lnTo>
                  <a:lnTo>
                    <a:pt x="9435" y="9310"/>
                  </a:lnTo>
                  <a:lnTo>
                    <a:pt x="9298" y="9530"/>
                  </a:lnTo>
                  <a:lnTo>
                    <a:pt x="9180" y="9627"/>
                  </a:lnTo>
                  <a:lnTo>
                    <a:pt x="9092" y="9735"/>
                  </a:lnTo>
                  <a:lnTo>
                    <a:pt x="8983" y="9736"/>
                  </a:lnTo>
                  <a:cubicBezTo>
                    <a:pt x="8962" y="9703"/>
                    <a:pt x="8942" y="9671"/>
                    <a:pt x="8921" y="9640"/>
                  </a:cubicBezTo>
                  <a:cubicBezTo>
                    <a:pt x="8891" y="9595"/>
                    <a:pt x="8861" y="9551"/>
                    <a:pt x="8830" y="9508"/>
                  </a:cubicBezTo>
                  <a:lnTo>
                    <a:pt x="8564" y="9467"/>
                  </a:lnTo>
                  <a:lnTo>
                    <a:pt x="8300" y="9659"/>
                  </a:lnTo>
                  <a:lnTo>
                    <a:pt x="7986" y="9865"/>
                  </a:lnTo>
                  <a:lnTo>
                    <a:pt x="7905" y="9974"/>
                  </a:lnTo>
                  <a:lnTo>
                    <a:pt x="7739" y="10070"/>
                  </a:lnTo>
                  <a:lnTo>
                    <a:pt x="7634" y="10001"/>
                  </a:lnTo>
                  <a:lnTo>
                    <a:pt x="7465" y="9864"/>
                  </a:lnTo>
                  <a:lnTo>
                    <a:pt x="7314" y="9781"/>
                  </a:lnTo>
                  <a:lnTo>
                    <a:pt x="7226" y="9644"/>
                  </a:lnTo>
                  <a:lnTo>
                    <a:pt x="7149" y="9740"/>
                  </a:lnTo>
                  <a:lnTo>
                    <a:pt x="6975" y="9746"/>
                  </a:lnTo>
                  <a:lnTo>
                    <a:pt x="6769" y="9966"/>
                  </a:lnTo>
                  <a:lnTo>
                    <a:pt x="6586" y="9828"/>
                  </a:lnTo>
                  <a:lnTo>
                    <a:pt x="6498" y="9655"/>
                  </a:lnTo>
                  <a:lnTo>
                    <a:pt x="6359" y="9499"/>
                  </a:lnTo>
                  <a:lnTo>
                    <a:pt x="6246" y="9210"/>
                  </a:lnTo>
                  <a:lnTo>
                    <a:pt x="6332" y="9059"/>
                  </a:lnTo>
                  <a:lnTo>
                    <a:pt x="6468" y="9059"/>
                  </a:lnTo>
                  <a:lnTo>
                    <a:pt x="6436" y="9269"/>
                  </a:lnTo>
                  <a:lnTo>
                    <a:pt x="6594" y="9356"/>
                  </a:lnTo>
                  <a:lnTo>
                    <a:pt x="6642" y="9122"/>
                  </a:lnTo>
                  <a:lnTo>
                    <a:pt x="6779" y="9264"/>
                  </a:lnTo>
                  <a:lnTo>
                    <a:pt x="6939" y="9386"/>
                  </a:lnTo>
                  <a:lnTo>
                    <a:pt x="7020" y="9181"/>
                  </a:lnTo>
                  <a:lnTo>
                    <a:pt x="7095" y="8939"/>
                  </a:lnTo>
                  <a:lnTo>
                    <a:pt x="7009" y="8646"/>
                  </a:lnTo>
                  <a:lnTo>
                    <a:pt x="6883" y="8491"/>
                  </a:lnTo>
                  <a:lnTo>
                    <a:pt x="6741" y="8555"/>
                  </a:lnTo>
                  <a:lnTo>
                    <a:pt x="6645" y="8802"/>
                  </a:lnTo>
                  <a:lnTo>
                    <a:pt x="6668" y="8966"/>
                  </a:lnTo>
                  <a:lnTo>
                    <a:pt x="6572" y="8980"/>
                  </a:lnTo>
                  <a:lnTo>
                    <a:pt x="6524" y="8733"/>
                  </a:lnTo>
                  <a:lnTo>
                    <a:pt x="6425" y="8870"/>
                  </a:lnTo>
                  <a:lnTo>
                    <a:pt x="6282" y="8896"/>
                  </a:lnTo>
                  <a:lnTo>
                    <a:pt x="6298" y="8622"/>
                  </a:lnTo>
                  <a:lnTo>
                    <a:pt x="6338" y="8473"/>
                  </a:lnTo>
                  <a:lnTo>
                    <a:pt x="6394" y="8309"/>
                  </a:lnTo>
                  <a:lnTo>
                    <a:pt x="6394" y="7953"/>
                  </a:lnTo>
                  <a:lnTo>
                    <a:pt x="6380" y="7651"/>
                  </a:lnTo>
                  <a:lnTo>
                    <a:pt x="6254" y="7719"/>
                  </a:lnTo>
                  <a:lnTo>
                    <a:pt x="6189" y="7989"/>
                  </a:lnTo>
                  <a:lnTo>
                    <a:pt x="6096" y="8126"/>
                  </a:lnTo>
                  <a:lnTo>
                    <a:pt x="5932" y="8300"/>
                  </a:lnTo>
                  <a:lnTo>
                    <a:pt x="5836" y="8520"/>
                  </a:lnTo>
                  <a:lnTo>
                    <a:pt x="5819" y="8717"/>
                  </a:lnTo>
                  <a:lnTo>
                    <a:pt x="5921" y="8917"/>
                  </a:lnTo>
                  <a:lnTo>
                    <a:pt x="5974" y="9081"/>
                  </a:lnTo>
                  <a:lnTo>
                    <a:pt x="5934" y="9324"/>
                  </a:lnTo>
                  <a:lnTo>
                    <a:pt x="6004" y="9512"/>
                  </a:lnTo>
                  <a:lnTo>
                    <a:pt x="6235" y="9416"/>
                  </a:lnTo>
                  <a:lnTo>
                    <a:pt x="6253" y="9581"/>
                  </a:lnTo>
                  <a:lnTo>
                    <a:pt x="6088" y="9704"/>
                  </a:lnTo>
                  <a:lnTo>
                    <a:pt x="6016" y="9787"/>
                  </a:lnTo>
                  <a:lnTo>
                    <a:pt x="5983" y="10057"/>
                  </a:lnTo>
                  <a:lnTo>
                    <a:pt x="5865" y="10144"/>
                  </a:lnTo>
                  <a:lnTo>
                    <a:pt x="5664" y="10172"/>
                  </a:lnTo>
                  <a:lnTo>
                    <a:pt x="5506" y="10172"/>
                  </a:lnTo>
                  <a:lnTo>
                    <a:pt x="5370" y="10240"/>
                  </a:lnTo>
                  <a:lnTo>
                    <a:pt x="5273" y="10337"/>
                  </a:lnTo>
                  <a:lnTo>
                    <a:pt x="5101" y="10364"/>
                  </a:lnTo>
                  <a:lnTo>
                    <a:pt x="5002" y="10364"/>
                  </a:lnTo>
                  <a:lnTo>
                    <a:pt x="4982" y="10538"/>
                  </a:lnTo>
                  <a:lnTo>
                    <a:pt x="4867" y="10739"/>
                  </a:lnTo>
                  <a:lnTo>
                    <a:pt x="4738" y="10945"/>
                  </a:lnTo>
                  <a:lnTo>
                    <a:pt x="4563" y="11169"/>
                  </a:lnTo>
                  <a:lnTo>
                    <a:pt x="4385" y="11316"/>
                  </a:lnTo>
                  <a:lnTo>
                    <a:pt x="4328" y="11463"/>
                  </a:lnTo>
                  <a:lnTo>
                    <a:pt x="4152" y="11706"/>
                  </a:lnTo>
                  <a:lnTo>
                    <a:pt x="4065" y="11719"/>
                  </a:lnTo>
                  <a:lnTo>
                    <a:pt x="3934" y="11751"/>
                  </a:lnTo>
                  <a:lnTo>
                    <a:pt x="3849" y="11911"/>
                  </a:lnTo>
                  <a:lnTo>
                    <a:pt x="3781" y="12158"/>
                  </a:lnTo>
                  <a:lnTo>
                    <a:pt x="3725" y="12255"/>
                  </a:lnTo>
                  <a:lnTo>
                    <a:pt x="3603" y="12585"/>
                  </a:lnTo>
                  <a:lnTo>
                    <a:pt x="3316" y="12676"/>
                  </a:lnTo>
                  <a:lnTo>
                    <a:pt x="3265" y="12951"/>
                  </a:lnTo>
                  <a:lnTo>
                    <a:pt x="3134" y="12987"/>
                  </a:lnTo>
                  <a:lnTo>
                    <a:pt x="3035" y="12919"/>
                  </a:lnTo>
                  <a:lnTo>
                    <a:pt x="2939" y="12754"/>
                  </a:lnTo>
                  <a:cubicBezTo>
                    <a:pt x="2886" y="12812"/>
                    <a:pt x="2837" y="12876"/>
                    <a:pt x="2790" y="12947"/>
                  </a:cubicBezTo>
                  <a:cubicBezTo>
                    <a:pt x="2744" y="13015"/>
                    <a:pt x="2702" y="13088"/>
                    <a:pt x="2663" y="13166"/>
                  </a:cubicBezTo>
                  <a:lnTo>
                    <a:pt x="2511" y="13235"/>
                  </a:lnTo>
                  <a:lnTo>
                    <a:pt x="2334" y="13327"/>
                  </a:lnTo>
                  <a:lnTo>
                    <a:pt x="2256" y="13258"/>
                  </a:lnTo>
                  <a:lnTo>
                    <a:pt x="2079" y="13176"/>
                  </a:lnTo>
                  <a:lnTo>
                    <a:pt x="1886" y="13313"/>
                  </a:lnTo>
                  <a:lnTo>
                    <a:pt x="1701" y="13451"/>
                  </a:lnTo>
                  <a:lnTo>
                    <a:pt x="1776" y="13589"/>
                  </a:lnTo>
                  <a:lnTo>
                    <a:pt x="1890" y="13693"/>
                  </a:lnTo>
                  <a:lnTo>
                    <a:pt x="2105" y="13776"/>
                  </a:lnTo>
                  <a:lnTo>
                    <a:pt x="2379" y="13955"/>
                  </a:lnTo>
                  <a:lnTo>
                    <a:pt x="2554" y="14129"/>
                  </a:lnTo>
                  <a:lnTo>
                    <a:pt x="2659" y="14413"/>
                  </a:lnTo>
                  <a:lnTo>
                    <a:pt x="2704" y="14587"/>
                  </a:lnTo>
                  <a:lnTo>
                    <a:pt x="2768" y="14861"/>
                  </a:lnTo>
                  <a:lnTo>
                    <a:pt x="2792" y="15475"/>
                  </a:lnTo>
                  <a:lnTo>
                    <a:pt x="2771" y="15814"/>
                  </a:lnTo>
                  <a:cubicBezTo>
                    <a:pt x="2745" y="15996"/>
                    <a:pt x="2708" y="16172"/>
                    <a:pt x="2661" y="16341"/>
                  </a:cubicBezTo>
                  <a:cubicBezTo>
                    <a:pt x="2629" y="16460"/>
                    <a:pt x="2591" y="16574"/>
                    <a:pt x="2549" y="16684"/>
                  </a:cubicBezTo>
                  <a:lnTo>
                    <a:pt x="2342" y="16817"/>
                  </a:lnTo>
                  <a:lnTo>
                    <a:pt x="2030" y="16830"/>
                  </a:lnTo>
                  <a:lnTo>
                    <a:pt x="1856" y="16830"/>
                  </a:lnTo>
                  <a:lnTo>
                    <a:pt x="1549" y="16804"/>
                  </a:lnTo>
                  <a:lnTo>
                    <a:pt x="1329" y="16707"/>
                  </a:lnTo>
                  <a:lnTo>
                    <a:pt x="970" y="16537"/>
                  </a:lnTo>
                  <a:lnTo>
                    <a:pt x="739" y="16469"/>
                  </a:lnTo>
                  <a:lnTo>
                    <a:pt x="478" y="16547"/>
                  </a:lnTo>
                  <a:lnTo>
                    <a:pt x="293" y="16647"/>
                  </a:lnTo>
                  <a:lnTo>
                    <a:pt x="164" y="17042"/>
                  </a:lnTo>
                  <a:lnTo>
                    <a:pt x="199" y="17371"/>
                  </a:lnTo>
                  <a:lnTo>
                    <a:pt x="231" y="17765"/>
                  </a:lnTo>
                  <a:lnTo>
                    <a:pt x="199" y="18217"/>
                  </a:lnTo>
                  <a:lnTo>
                    <a:pt x="86" y="18602"/>
                  </a:lnTo>
                  <a:lnTo>
                    <a:pt x="24" y="19028"/>
                  </a:lnTo>
                  <a:lnTo>
                    <a:pt x="0" y="19390"/>
                  </a:lnTo>
                  <a:lnTo>
                    <a:pt x="32" y="19623"/>
                  </a:lnTo>
                  <a:lnTo>
                    <a:pt x="105" y="19880"/>
                  </a:lnTo>
                  <a:lnTo>
                    <a:pt x="97" y="20137"/>
                  </a:lnTo>
                  <a:lnTo>
                    <a:pt x="40" y="20343"/>
                  </a:lnTo>
                  <a:lnTo>
                    <a:pt x="81" y="20612"/>
                  </a:lnTo>
                  <a:lnTo>
                    <a:pt x="245" y="20708"/>
                  </a:lnTo>
                  <a:lnTo>
                    <a:pt x="417" y="20644"/>
                  </a:lnTo>
                  <a:lnTo>
                    <a:pt x="624" y="20794"/>
                  </a:lnTo>
                  <a:lnTo>
                    <a:pt x="693" y="20881"/>
                  </a:lnTo>
                  <a:lnTo>
                    <a:pt x="1007" y="21211"/>
                  </a:lnTo>
                  <a:lnTo>
                    <a:pt x="1064" y="21408"/>
                  </a:lnTo>
                  <a:lnTo>
                    <a:pt x="1160" y="21436"/>
                  </a:lnTo>
                  <a:lnTo>
                    <a:pt x="1241" y="21600"/>
                  </a:lnTo>
                  <a:lnTo>
                    <a:pt x="1286" y="21437"/>
                  </a:lnTo>
                  <a:lnTo>
                    <a:pt x="1286" y="21236"/>
                  </a:lnTo>
                  <a:lnTo>
                    <a:pt x="1358" y="21119"/>
                  </a:lnTo>
                  <a:lnTo>
                    <a:pt x="1562" y="21092"/>
                  </a:lnTo>
                  <a:lnTo>
                    <a:pt x="1667" y="21105"/>
                  </a:lnTo>
                  <a:cubicBezTo>
                    <a:pt x="1731" y="21119"/>
                    <a:pt x="1796" y="21128"/>
                    <a:pt x="1860" y="21133"/>
                  </a:cubicBezTo>
                  <a:cubicBezTo>
                    <a:pt x="1936" y="21139"/>
                    <a:pt x="2011" y="21139"/>
                    <a:pt x="2086" y="21133"/>
                  </a:cubicBezTo>
                  <a:lnTo>
                    <a:pt x="2247" y="21051"/>
                  </a:lnTo>
                  <a:lnTo>
                    <a:pt x="2333" y="20941"/>
                  </a:lnTo>
                  <a:lnTo>
                    <a:pt x="2422" y="20693"/>
                  </a:lnTo>
                  <a:lnTo>
                    <a:pt x="2519" y="20556"/>
                  </a:lnTo>
                  <a:lnTo>
                    <a:pt x="2655" y="20387"/>
                  </a:lnTo>
                  <a:lnTo>
                    <a:pt x="2784" y="20214"/>
                  </a:lnTo>
                  <a:lnTo>
                    <a:pt x="2897" y="20063"/>
                  </a:lnTo>
                  <a:lnTo>
                    <a:pt x="2921" y="19885"/>
                  </a:lnTo>
                  <a:lnTo>
                    <a:pt x="2921" y="19541"/>
                  </a:lnTo>
                  <a:lnTo>
                    <a:pt x="2969" y="19349"/>
                  </a:lnTo>
                  <a:lnTo>
                    <a:pt x="3039" y="19161"/>
                  </a:lnTo>
                  <a:lnTo>
                    <a:pt x="3241" y="18748"/>
                  </a:lnTo>
                  <a:lnTo>
                    <a:pt x="3257" y="18515"/>
                  </a:lnTo>
                  <a:cubicBezTo>
                    <a:pt x="3267" y="18464"/>
                    <a:pt x="3283" y="18417"/>
                    <a:pt x="3305" y="18379"/>
                  </a:cubicBezTo>
                  <a:cubicBezTo>
                    <a:pt x="3367" y="18269"/>
                    <a:pt x="3459" y="18240"/>
                    <a:pt x="3541" y="18187"/>
                  </a:cubicBezTo>
                  <a:cubicBezTo>
                    <a:pt x="3616" y="18139"/>
                    <a:pt x="3685" y="18071"/>
                    <a:pt x="3745" y="17985"/>
                  </a:cubicBezTo>
                  <a:lnTo>
                    <a:pt x="3923" y="17728"/>
                  </a:lnTo>
                  <a:lnTo>
                    <a:pt x="4081" y="17581"/>
                  </a:lnTo>
                  <a:lnTo>
                    <a:pt x="4167" y="17554"/>
                  </a:lnTo>
                  <a:lnTo>
                    <a:pt x="4059" y="17247"/>
                  </a:lnTo>
                  <a:lnTo>
                    <a:pt x="3955" y="17261"/>
                  </a:lnTo>
                  <a:lnTo>
                    <a:pt x="3938" y="16973"/>
                  </a:lnTo>
                  <a:lnTo>
                    <a:pt x="4118" y="16859"/>
                  </a:lnTo>
                  <a:lnTo>
                    <a:pt x="4354" y="16726"/>
                  </a:lnTo>
                  <a:lnTo>
                    <a:pt x="4432" y="16658"/>
                  </a:lnTo>
                  <a:lnTo>
                    <a:pt x="4620" y="16554"/>
                  </a:lnTo>
                  <a:lnTo>
                    <a:pt x="4738" y="16663"/>
                  </a:lnTo>
                  <a:lnTo>
                    <a:pt x="4945" y="16842"/>
                  </a:lnTo>
                  <a:lnTo>
                    <a:pt x="5057" y="16801"/>
                  </a:lnTo>
                  <a:lnTo>
                    <a:pt x="5270" y="16614"/>
                  </a:lnTo>
                  <a:cubicBezTo>
                    <a:pt x="5348" y="16588"/>
                    <a:pt x="5424" y="16547"/>
                    <a:pt x="5495" y="16490"/>
                  </a:cubicBezTo>
                  <a:cubicBezTo>
                    <a:pt x="5582" y="16422"/>
                    <a:pt x="5661" y="16332"/>
                    <a:pt x="5732" y="16224"/>
                  </a:cubicBezTo>
                  <a:lnTo>
                    <a:pt x="5896" y="16096"/>
                  </a:lnTo>
                  <a:lnTo>
                    <a:pt x="6009" y="16027"/>
                  </a:lnTo>
                  <a:lnTo>
                    <a:pt x="6185" y="15959"/>
                  </a:lnTo>
                  <a:lnTo>
                    <a:pt x="6336" y="16187"/>
                  </a:lnTo>
                  <a:lnTo>
                    <a:pt x="6513" y="16558"/>
                  </a:lnTo>
                  <a:lnTo>
                    <a:pt x="6478" y="16957"/>
                  </a:lnTo>
                  <a:lnTo>
                    <a:pt x="6566" y="17191"/>
                  </a:lnTo>
                  <a:cubicBezTo>
                    <a:pt x="6627" y="17266"/>
                    <a:pt x="6693" y="17327"/>
                    <a:pt x="6762" y="17374"/>
                  </a:cubicBezTo>
                  <a:cubicBezTo>
                    <a:pt x="6828" y="17418"/>
                    <a:pt x="6896" y="17449"/>
                    <a:pt x="6961" y="17493"/>
                  </a:cubicBezTo>
                  <a:cubicBezTo>
                    <a:pt x="7076" y="17571"/>
                    <a:pt x="7181" y="17688"/>
                    <a:pt x="7268" y="17837"/>
                  </a:cubicBezTo>
                  <a:lnTo>
                    <a:pt x="7381" y="17960"/>
                  </a:lnTo>
                  <a:lnTo>
                    <a:pt x="7502" y="18097"/>
                  </a:lnTo>
                  <a:lnTo>
                    <a:pt x="7652" y="18230"/>
                  </a:lnTo>
                  <a:lnTo>
                    <a:pt x="7765" y="18312"/>
                  </a:lnTo>
                  <a:lnTo>
                    <a:pt x="7950" y="18500"/>
                  </a:lnTo>
                  <a:lnTo>
                    <a:pt x="8004" y="18619"/>
                  </a:lnTo>
                  <a:lnTo>
                    <a:pt x="8122" y="18894"/>
                  </a:lnTo>
                  <a:lnTo>
                    <a:pt x="8273" y="19251"/>
                  </a:lnTo>
                  <a:lnTo>
                    <a:pt x="8399" y="19535"/>
                  </a:lnTo>
                  <a:lnTo>
                    <a:pt x="8203" y="19705"/>
                  </a:lnTo>
                  <a:lnTo>
                    <a:pt x="8232" y="19896"/>
                  </a:lnTo>
                  <a:lnTo>
                    <a:pt x="8184" y="20192"/>
                  </a:lnTo>
                  <a:lnTo>
                    <a:pt x="8313" y="20256"/>
                  </a:lnTo>
                  <a:lnTo>
                    <a:pt x="8369" y="20092"/>
                  </a:lnTo>
                  <a:lnTo>
                    <a:pt x="8471" y="19927"/>
                  </a:lnTo>
                  <a:lnTo>
                    <a:pt x="8584" y="19703"/>
                  </a:lnTo>
                  <a:lnTo>
                    <a:pt x="8621" y="19542"/>
                  </a:lnTo>
                  <a:lnTo>
                    <a:pt x="8570" y="19314"/>
                  </a:lnTo>
                  <a:lnTo>
                    <a:pt x="8522" y="19090"/>
                  </a:lnTo>
                  <a:lnTo>
                    <a:pt x="8493" y="18927"/>
                  </a:lnTo>
                  <a:lnTo>
                    <a:pt x="8573" y="18716"/>
                  </a:lnTo>
                  <a:lnTo>
                    <a:pt x="8735" y="18702"/>
                  </a:lnTo>
                  <a:lnTo>
                    <a:pt x="8831" y="18752"/>
                  </a:lnTo>
                  <a:lnTo>
                    <a:pt x="8888" y="18876"/>
                  </a:lnTo>
                  <a:lnTo>
                    <a:pt x="9070" y="18944"/>
                  </a:lnTo>
                  <a:lnTo>
                    <a:pt x="9159" y="18880"/>
                  </a:lnTo>
                  <a:lnTo>
                    <a:pt x="9054" y="18697"/>
                  </a:lnTo>
                  <a:lnTo>
                    <a:pt x="8898" y="18523"/>
                  </a:lnTo>
                  <a:lnTo>
                    <a:pt x="8594" y="18261"/>
                  </a:lnTo>
                  <a:lnTo>
                    <a:pt x="8368" y="18041"/>
                  </a:lnTo>
                  <a:lnTo>
                    <a:pt x="8097" y="17835"/>
                  </a:lnTo>
                  <a:lnTo>
                    <a:pt x="7917" y="17422"/>
                  </a:lnTo>
                  <a:lnTo>
                    <a:pt x="7716" y="17353"/>
                  </a:lnTo>
                  <a:lnTo>
                    <a:pt x="7485" y="16964"/>
                  </a:lnTo>
                  <a:lnTo>
                    <a:pt x="7541" y="16565"/>
                  </a:lnTo>
                  <a:lnTo>
                    <a:pt x="7398" y="16378"/>
                  </a:lnTo>
                  <a:lnTo>
                    <a:pt x="7222" y="16240"/>
                  </a:lnTo>
                  <a:lnTo>
                    <a:pt x="6975" y="15938"/>
                  </a:lnTo>
                  <a:lnTo>
                    <a:pt x="6974" y="15498"/>
                  </a:lnTo>
                  <a:lnTo>
                    <a:pt x="7213" y="15265"/>
                  </a:lnTo>
                  <a:lnTo>
                    <a:pt x="7388" y="15320"/>
                  </a:lnTo>
                  <a:lnTo>
                    <a:pt x="7527" y="15712"/>
                  </a:lnTo>
                  <a:lnTo>
                    <a:pt x="7790" y="15919"/>
                  </a:lnTo>
                  <a:cubicBezTo>
                    <a:pt x="7896" y="15936"/>
                    <a:pt x="7997" y="15992"/>
                    <a:pt x="8089" y="16084"/>
                  </a:cubicBezTo>
                  <a:cubicBezTo>
                    <a:pt x="8148" y="16143"/>
                    <a:pt x="8203" y="16217"/>
                    <a:pt x="8250" y="16304"/>
                  </a:cubicBezTo>
                  <a:lnTo>
                    <a:pt x="8390" y="16623"/>
                  </a:lnTo>
                  <a:lnTo>
                    <a:pt x="8497" y="16783"/>
                  </a:lnTo>
                  <a:lnTo>
                    <a:pt x="8659" y="16893"/>
                  </a:lnTo>
                  <a:cubicBezTo>
                    <a:pt x="8718" y="16911"/>
                    <a:pt x="8777" y="16939"/>
                    <a:pt x="8833" y="16975"/>
                  </a:cubicBezTo>
                  <a:cubicBezTo>
                    <a:pt x="8886" y="17009"/>
                    <a:pt x="8937" y="17050"/>
                    <a:pt x="8986" y="17098"/>
                  </a:cubicBezTo>
                  <a:lnTo>
                    <a:pt x="9201" y="17368"/>
                  </a:lnTo>
                  <a:lnTo>
                    <a:pt x="9367" y="17642"/>
                  </a:lnTo>
                  <a:lnTo>
                    <a:pt x="9448" y="18069"/>
                  </a:lnTo>
                  <a:lnTo>
                    <a:pt x="9472" y="18476"/>
                  </a:lnTo>
                  <a:lnTo>
                    <a:pt x="9480" y="18860"/>
                  </a:lnTo>
                  <a:lnTo>
                    <a:pt x="9606" y="19231"/>
                  </a:lnTo>
                  <a:lnTo>
                    <a:pt x="9708" y="19433"/>
                  </a:lnTo>
                  <a:lnTo>
                    <a:pt x="9931" y="19550"/>
                  </a:lnTo>
                  <a:lnTo>
                    <a:pt x="10097" y="19631"/>
                  </a:lnTo>
                  <a:lnTo>
                    <a:pt x="10223" y="19645"/>
                  </a:lnTo>
                  <a:lnTo>
                    <a:pt x="10379" y="19791"/>
                  </a:lnTo>
                  <a:lnTo>
                    <a:pt x="10473" y="19924"/>
                  </a:lnTo>
                  <a:lnTo>
                    <a:pt x="10384" y="20183"/>
                  </a:lnTo>
                  <a:lnTo>
                    <a:pt x="10159" y="20128"/>
                  </a:lnTo>
                  <a:lnTo>
                    <a:pt x="10073" y="20243"/>
                  </a:lnTo>
                  <a:lnTo>
                    <a:pt x="10193" y="20472"/>
                  </a:lnTo>
                  <a:lnTo>
                    <a:pt x="10266" y="20815"/>
                  </a:lnTo>
                  <a:cubicBezTo>
                    <a:pt x="10273" y="20912"/>
                    <a:pt x="10304" y="20999"/>
                    <a:pt x="10352" y="21053"/>
                  </a:cubicBezTo>
                  <a:cubicBezTo>
                    <a:pt x="10384" y="21090"/>
                    <a:pt x="10423" y="21109"/>
                    <a:pt x="10462" y="21108"/>
                  </a:cubicBezTo>
                  <a:lnTo>
                    <a:pt x="10696" y="20998"/>
                  </a:lnTo>
                  <a:lnTo>
                    <a:pt x="10712" y="20701"/>
                  </a:lnTo>
                  <a:cubicBezTo>
                    <a:pt x="10707" y="20596"/>
                    <a:pt x="10707" y="20491"/>
                    <a:pt x="10712" y="20387"/>
                  </a:cubicBezTo>
                  <a:cubicBezTo>
                    <a:pt x="10716" y="20296"/>
                    <a:pt x="10724" y="20206"/>
                    <a:pt x="10736" y="20117"/>
                  </a:cubicBezTo>
                  <a:cubicBezTo>
                    <a:pt x="10735" y="20034"/>
                    <a:pt x="10727" y="19953"/>
                    <a:pt x="10712" y="19874"/>
                  </a:cubicBezTo>
                  <a:cubicBezTo>
                    <a:pt x="10684" y="19724"/>
                    <a:pt x="10633" y="19589"/>
                    <a:pt x="10564" y="19484"/>
                  </a:cubicBezTo>
                  <a:lnTo>
                    <a:pt x="10443" y="19117"/>
                  </a:lnTo>
                  <a:cubicBezTo>
                    <a:pt x="10405" y="19035"/>
                    <a:pt x="10398" y="18922"/>
                    <a:pt x="10427" y="18829"/>
                  </a:cubicBezTo>
                  <a:cubicBezTo>
                    <a:pt x="10451" y="18751"/>
                    <a:pt x="10497" y="18700"/>
                    <a:pt x="10548" y="18692"/>
                  </a:cubicBezTo>
                  <a:lnTo>
                    <a:pt x="10680" y="18705"/>
                  </a:lnTo>
                  <a:lnTo>
                    <a:pt x="10811" y="18765"/>
                  </a:lnTo>
                  <a:lnTo>
                    <a:pt x="10929" y="18911"/>
                  </a:lnTo>
                  <a:lnTo>
                    <a:pt x="10953" y="18597"/>
                  </a:lnTo>
                  <a:lnTo>
                    <a:pt x="11025" y="18391"/>
                  </a:lnTo>
                  <a:lnTo>
                    <a:pt x="11310" y="18336"/>
                  </a:lnTo>
                  <a:lnTo>
                    <a:pt x="11533" y="18336"/>
                  </a:lnTo>
                  <a:lnTo>
                    <a:pt x="11766" y="18570"/>
                  </a:lnTo>
                  <a:lnTo>
                    <a:pt x="11991" y="18469"/>
                  </a:lnTo>
                  <a:lnTo>
                    <a:pt x="12104" y="18400"/>
                  </a:lnTo>
                  <a:lnTo>
                    <a:pt x="12392" y="18317"/>
                  </a:lnTo>
                  <a:lnTo>
                    <a:pt x="12469" y="18171"/>
                  </a:lnTo>
                  <a:cubicBezTo>
                    <a:pt x="12441" y="18118"/>
                    <a:pt x="12413" y="18066"/>
                    <a:pt x="12383" y="18015"/>
                  </a:cubicBezTo>
                  <a:cubicBezTo>
                    <a:pt x="12320" y="17907"/>
                    <a:pt x="12252" y="17806"/>
                    <a:pt x="12181" y="17713"/>
                  </a:cubicBezTo>
                  <a:cubicBezTo>
                    <a:pt x="12169" y="17590"/>
                    <a:pt x="12166" y="17465"/>
                    <a:pt x="12173" y="17342"/>
                  </a:cubicBezTo>
                  <a:cubicBezTo>
                    <a:pt x="12182" y="17201"/>
                    <a:pt x="12204" y="17063"/>
                    <a:pt x="12238" y="16934"/>
                  </a:cubicBezTo>
                  <a:lnTo>
                    <a:pt x="12262" y="16700"/>
                  </a:lnTo>
                  <a:lnTo>
                    <a:pt x="12383" y="16233"/>
                  </a:lnTo>
                  <a:lnTo>
                    <a:pt x="12447" y="15904"/>
                  </a:lnTo>
                  <a:lnTo>
                    <a:pt x="12552" y="15455"/>
                  </a:lnTo>
                  <a:lnTo>
                    <a:pt x="12671" y="15194"/>
                  </a:lnTo>
                  <a:lnTo>
                    <a:pt x="12888" y="14822"/>
                  </a:lnTo>
                  <a:lnTo>
                    <a:pt x="13179" y="14607"/>
                  </a:lnTo>
                  <a:lnTo>
                    <a:pt x="13407" y="14414"/>
                  </a:lnTo>
                  <a:lnTo>
                    <a:pt x="13485" y="14588"/>
                  </a:lnTo>
                  <a:lnTo>
                    <a:pt x="13485" y="14898"/>
                  </a:lnTo>
                  <a:lnTo>
                    <a:pt x="13692" y="14926"/>
                  </a:lnTo>
                  <a:lnTo>
                    <a:pt x="13794" y="15008"/>
                  </a:lnTo>
                  <a:lnTo>
                    <a:pt x="13842" y="15254"/>
                  </a:lnTo>
                  <a:lnTo>
                    <a:pt x="13659" y="15264"/>
                  </a:lnTo>
                  <a:lnTo>
                    <a:pt x="13643" y="15414"/>
                  </a:lnTo>
                  <a:lnTo>
                    <a:pt x="13845" y="15703"/>
                  </a:lnTo>
                  <a:lnTo>
                    <a:pt x="13960" y="15946"/>
                  </a:lnTo>
                  <a:lnTo>
                    <a:pt x="14162" y="15979"/>
                  </a:lnTo>
                  <a:lnTo>
                    <a:pt x="14250" y="15857"/>
                  </a:lnTo>
                  <a:lnTo>
                    <a:pt x="14403" y="15678"/>
                  </a:lnTo>
                  <a:lnTo>
                    <a:pt x="14752" y="15546"/>
                  </a:lnTo>
                  <a:lnTo>
                    <a:pt x="14728" y="15315"/>
                  </a:lnTo>
                  <a:lnTo>
                    <a:pt x="14639" y="15250"/>
                  </a:lnTo>
                  <a:lnTo>
                    <a:pt x="14489" y="15305"/>
                  </a:lnTo>
                  <a:cubicBezTo>
                    <a:pt x="14437" y="15251"/>
                    <a:pt x="14386" y="15193"/>
                    <a:pt x="14336" y="15132"/>
                  </a:cubicBezTo>
                  <a:cubicBezTo>
                    <a:pt x="14301" y="15088"/>
                    <a:pt x="14266" y="15042"/>
                    <a:pt x="14232" y="14994"/>
                  </a:cubicBezTo>
                  <a:lnTo>
                    <a:pt x="14288" y="14817"/>
                  </a:lnTo>
                  <a:lnTo>
                    <a:pt x="14447" y="14721"/>
                  </a:lnTo>
                  <a:lnTo>
                    <a:pt x="14613" y="14569"/>
                  </a:lnTo>
                  <a:lnTo>
                    <a:pt x="14824" y="14382"/>
                  </a:lnTo>
                  <a:lnTo>
                    <a:pt x="14966" y="14231"/>
                  </a:lnTo>
                  <a:lnTo>
                    <a:pt x="15155" y="14089"/>
                  </a:lnTo>
                  <a:lnTo>
                    <a:pt x="15299" y="14048"/>
                  </a:lnTo>
                  <a:lnTo>
                    <a:pt x="15474" y="14204"/>
                  </a:lnTo>
                  <a:lnTo>
                    <a:pt x="15391" y="14386"/>
                  </a:lnTo>
                  <a:lnTo>
                    <a:pt x="15273" y="14666"/>
                  </a:lnTo>
                  <a:lnTo>
                    <a:pt x="15265" y="14990"/>
                  </a:lnTo>
                  <a:lnTo>
                    <a:pt x="15230" y="15325"/>
                  </a:lnTo>
                  <a:lnTo>
                    <a:pt x="15118" y="15517"/>
                  </a:lnTo>
                  <a:lnTo>
                    <a:pt x="15096" y="15705"/>
                  </a:lnTo>
                  <a:lnTo>
                    <a:pt x="15233" y="15800"/>
                  </a:lnTo>
                  <a:cubicBezTo>
                    <a:pt x="15284" y="15813"/>
                    <a:pt x="15335" y="15836"/>
                    <a:pt x="15383" y="15869"/>
                  </a:cubicBezTo>
                  <a:cubicBezTo>
                    <a:pt x="15456" y="15919"/>
                    <a:pt x="15524" y="15992"/>
                    <a:pt x="15582" y="16084"/>
                  </a:cubicBezTo>
                  <a:lnTo>
                    <a:pt x="15792" y="16341"/>
                  </a:lnTo>
                  <a:lnTo>
                    <a:pt x="16009" y="16409"/>
                  </a:lnTo>
                  <a:lnTo>
                    <a:pt x="16163" y="16684"/>
                  </a:lnTo>
                  <a:lnTo>
                    <a:pt x="16364" y="16863"/>
                  </a:lnTo>
                  <a:lnTo>
                    <a:pt x="16519" y="17063"/>
                  </a:lnTo>
                  <a:lnTo>
                    <a:pt x="16602" y="17384"/>
                  </a:lnTo>
                  <a:lnTo>
                    <a:pt x="16900" y="17421"/>
                  </a:lnTo>
                  <a:lnTo>
                    <a:pt x="17231" y="17499"/>
                  </a:lnTo>
                  <a:lnTo>
                    <a:pt x="17545" y="17705"/>
                  </a:lnTo>
                  <a:lnTo>
                    <a:pt x="17840" y="17980"/>
                  </a:lnTo>
                  <a:lnTo>
                    <a:pt x="18090" y="18259"/>
                  </a:lnTo>
                  <a:lnTo>
                    <a:pt x="18475" y="18575"/>
                  </a:lnTo>
                  <a:lnTo>
                    <a:pt x="18792" y="18777"/>
                  </a:lnTo>
                  <a:lnTo>
                    <a:pt x="19129" y="19050"/>
                  </a:lnTo>
                  <a:lnTo>
                    <a:pt x="19351" y="19182"/>
                  </a:lnTo>
                  <a:lnTo>
                    <a:pt x="19359" y="18839"/>
                  </a:lnTo>
                  <a:lnTo>
                    <a:pt x="19201" y="18353"/>
                  </a:lnTo>
                  <a:lnTo>
                    <a:pt x="19056" y="17804"/>
                  </a:lnTo>
                  <a:lnTo>
                    <a:pt x="18836" y="17575"/>
                  </a:lnTo>
                  <a:lnTo>
                    <a:pt x="18691" y="17287"/>
                  </a:lnTo>
                  <a:lnTo>
                    <a:pt x="18580" y="17027"/>
                  </a:lnTo>
                  <a:lnTo>
                    <a:pt x="18437" y="16793"/>
                  </a:lnTo>
                  <a:lnTo>
                    <a:pt x="18437" y="16531"/>
                  </a:lnTo>
                  <a:lnTo>
                    <a:pt x="18220" y="16330"/>
                  </a:lnTo>
                  <a:lnTo>
                    <a:pt x="18064" y="15973"/>
                  </a:lnTo>
                  <a:lnTo>
                    <a:pt x="18247" y="15607"/>
                  </a:lnTo>
                  <a:lnTo>
                    <a:pt x="18424" y="15318"/>
                  </a:lnTo>
                  <a:lnTo>
                    <a:pt x="18655" y="15304"/>
                  </a:lnTo>
                  <a:lnTo>
                    <a:pt x="18759" y="15057"/>
                  </a:lnTo>
                  <a:cubicBezTo>
                    <a:pt x="18777" y="14995"/>
                    <a:pt x="18799" y="14935"/>
                    <a:pt x="18824" y="14880"/>
                  </a:cubicBezTo>
                  <a:cubicBezTo>
                    <a:pt x="18871" y="14776"/>
                    <a:pt x="18929" y="14689"/>
                    <a:pt x="18996" y="14623"/>
                  </a:cubicBezTo>
                  <a:lnTo>
                    <a:pt x="19321" y="14418"/>
                  </a:lnTo>
                  <a:lnTo>
                    <a:pt x="19622" y="14295"/>
                  </a:lnTo>
                  <a:lnTo>
                    <a:pt x="19459" y="13998"/>
                  </a:lnTo>
                  <a:lnTo>
                    <a:pt x="19352" y="13728"/>
                  </a:lnTo>
                  <a:lnTo>
                    <a:pt x="19263" y="13311"/>
                  </a:lnTo>
                  <a:lnTo>
                    <a:pt x="19263" y="12674"/>
                  </a:lnTo>
                  <a:lnTo>
                    <a:pt x="19094" y="12413"/>
                  </a:lnTo>
                  <a:lnTo>
                    <a:pt x="18905" y="12303"/>
                  </a:lnTo>
                  <a:lnTo>
                    <a:pt x="18825" y="11587"/>
                  </a:lnTo>
                  <a:lnTo>
                    <a:pt x="18825" y="11300"/>
                  </a:lnTo>
                  <a:lnTo>
                    <a:pt x="19026" y="11176"/>
                  </a:lnTo>
                  <a:lnTo>
                    <a:pt x="19153" y="11204"/>
                  </a:lnTo>
                  <a:lnTo>
                    <a:pt x="19685" y="11492"/>
                  </a:lnTo>
                  <a:lnTo>
                    <a:pt x="19916" y="11286"/>
                  </a:lnTo>
                  <a:lnTo>
                    <a:pt x="20085" y="11176"/>
                  </a:lnTo>
                  <a:lnTo>
                    <a:pt x="20330" y="11204"/>
                  </a:lnTo>
                  <a:lnTo>
                    <a:pt x="20504" y="11392"/>
                  </a:lnTo>
                  <a:lnTo>
                    <a:pt x="20892" y="11571"/>
                  </a:lnTo>
                  <a:lnTo>
                    <a:pt x="21279" y="11763"/>
                  </a:lnTo>
                  <a:lnTo>
                    <a:pt x="21416" y="11557"/>
                  </a:lnTo>
                  <a:lnTo>
                    <a:pt x="21488" y="11250"/>
                  </a:lnTo>
                  <a:lnTo>
                    <a:pt x="21480" y="10939"/>
                  </a:lnTo>
                  <a:lnTo>
                    <a:pt x="21585" y="10788"/>
                  </a:lnTo>
                  <a:lnTo>
                    <a:pt x="21472" y="10615"/>
                  </a:lnTo>
                  <a:lnTo>
                    <a:pt x="21445" y="10409"/>
                  </a:lnTo>
                  <a:lnTo>
                    <a:pt x="21539" y="10161"/>
                  </a:lnTo>
                  <a:lnTo>
                    <a:pt x="21600" y="9773"/>
                  </a:lnTo>
                  <a:lnTo>
                    <a:pt x="21449" y="9398"/>
                  </a:lnTo>
                  <a:lnTo>
                    <a:pt x="21248" y="9192"/>
                  </a:lnTo>
                  <a:lnTo>
                    <a:pt x="21117" y="9270"/>
                  </a:lnTo>
                  <a:lnTo>
                    <a:pt x="21077" y="9513"/>
                  </a:lnTo>
                  <a:lnTo>
                    <a:pt x="21021" y="9718"/>
                  </a:lnTo>
                  <a:lnTo>
                    <a:pt x="20909" y="9814"/>
                  </a:lnTo>
                  <a:lnTo>
                    <a:pt x="20756" y="9882"/>
                  </a:lnTo>
                  <a:lnTo>
                    <a:pt x="20592" y="9662"/>
                  </a:lnTo>
                  <a:lnTo>
                    <a:pt x="20385" y="9355"/>
                  </a:lnTo>
                  <a:lnTo>
                    <a:pt x="20422" y="9122"/>
                  </a:lnTo>
                  <a:lnTo>
                    <a:pt x="20264" y="8894"/>
                  </a:lnTo>
                  <a:lnTo>
                    <a:pt x="20434" y="8637"/>
                  </a:lnTo>
                  <a:lnTo>
                    <a:pt x="20710" y="8587"/>
                  </a:lnTo>
                  <a:lnTo>
                    <a:pt x="20858" y="8416"/>
                  </a:lnTo>
                  <a:lnTo>
                    <a:pt x="20898" y="8128"/>
                  </a:lnTo>
                  <a:lnTo>
                    <a:pt x="20858" y="7798"/>
                  </a:lnTo>
                  <a:lnTo>
                    <a:pt x="20732" y="7675"/>
                  </a:lnTo>
                  <a:lnTo>
                    <a:pt x="20644" y="7355"/>
                  </a:lnTo>
                  <a:lnTo>
                    <a:pt x="20491" y="7121"/>
                  </a:lnTo>
                  <a:lnTo>
                    <a:pt x="20507" y="6709"/>
                  </a:lnTo>
                  <a:lnTo>
                    <a:pt x="20499" y="6365"/>
                  </a:lnTo>
                  <a:lnTo>
                    <a:pt x="20459" y="5985"/>
                  </a:lnTo>
                  <a:lnTo>
                    <a:pt x="20451" y="5531"/>
                  </a:lnTo>
                  <a:lnTo>
                    <a:pt x="20370" y="5106"/>
                  </a:lnTo>
                  <a:lnTo>
                    <a:pt x="20231" y="4810"/>
                  </a:lnTo>
                  <a:lnTo>
                    <a:pt x="20145" y="4182"/>
                  </a:lnTo>
                  <a:lnTo>
                    <a:pt x="20065" y="3716"/>
                  </a:lnTo>
                  <a:lnTo>
                    <a:pt x="19979" y="3404"/>
                  </a:lnTo>
                  <a:lnTo>
                    <a:pt x="19963" y="3062"/>
                  </a:lnTo>
                  <a:lnTo>
                    <a:pt x="20091" y="2842"/>
                  </a:lnTo>
                  <a:lnTo>
                    <a:pt x="20317" y="2737"/>
                  </a:lnTo>
                  <a:lnTo>
                    <a:pt x="20570" y="2546"/>
                  </a:lnTo>
                  <a:lnTo>
                    <a:pt x="20683" y="2340"/>
                  </a:lnTo>
                  <a:lnTo>
                    <a:pt x="20965" y="2162"/>
                  </a:lnTo>
                  <a:lnTo>
                    <a:pt x="21059" y="2043"/>
                  </a:lnTo>
                  <a:lnTo>
                    <a:pt x="21076" y="1814"/>
                  </a:lnTo>
                  <a:lnTo>
                    <a:pt x="21092" y="1581"/>
                  </a:lnTo>
                  <a:lnTo>
                    <a:pt x="20928" y="1371"/>
                  </a:lnTo>
                  <a:lnTo>
                    <a:pt x="20807" y="115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85" name="Shape 1590"/>
            <p:cNvSpPr/>
            <p:nvPr/>
          </p:nvSpPr>
          <p:spPr>
            <a:xfrm>
              <a:off x="8645223" y="267233"/>
              <a:ext cx="459830" cy="267856"/>
            </a:xfrm>
            <a:custGeom>
              <a:avLst/>
              <a:gdLst/>
              <a:ahLst/>
              <a:cxnLst>
                <a:cxn ang="0">
                  <a:pos x="wd2" y="hd2"/>
                </a:cxn>
                <a:cxn ang="5400000">
                  <a:pos x="wd2" y="hd2"/>
                </a:cxn>
                <a:cxn ang="10800000">
                  <a:pos x="wd2" y="hd2"/>
                </a:cxn>
                <a:cxn ang="16200000">
                  <a:pos x="wd2" y="hd2"/>
                </a:cxn>
              </a:cxnLst>
              <a:rect l="0" t="0" r="r" b="b"/>
              <a:pathLst>
                <a:path w="21600" h="21600" extrusionOk="0">
                  <a:moveTo>
                    <a:pt x="4445" y="7866"/>
                  </a:moveTo>
                  <a:lnTo>
                    <a:pt x="3880" y="8515"/>
                  </a:lnTo>
                  <a:lnTo>
                    <a:pt x="2778" y="8369"/>
                  </a:lnTo>
                  <a:lnTo>
                    <a:pt x="2178" y="9461"/>
                  </a:lnTo>
                  <a:lnTo>
                    <a:pt x="3120" y="10277"/>
                  </a:lnTo>
                  <a:lnTo>
                    <a:pt x="3156" y="12185"/>
                  </a:lnTo>
                  <a:lnTo>
                    <a:pt x="2430" y="12337"/>
                  </a:lnTo>
                  <a:lnTo>
                    <a:pt x="1278" y="11885"/>
                  </a:lnTo>
                  <a:lnTo>
                    <a:pt x="769" y="12613"/>
                  </a:lnTo>
                  <a:lnTo>
                    <a:pt x="566" y="13516"/>
                  </a:lnTo>
                  <a:lnTo>
                    <a:pt x="1354" y="13873"/>
                  </a:lnTo>
                  <a:lnTo>
                    <a:pt x="1463" y="14966"/>
                  </a:lnTo>
                  <a:lnTo>
                    <a:pt x="698" y="15754"/>
                  </a:lnTo>
                  <a:lnTo>
                    <a:pt x="273" y="16479"/>
                  </a:lnTo>
                  <a:lnTo>
                    <a:pt x="0" y="18023"/>
                  </a:lnTo>
                  <a:lnTo>
                    <a:pt x="841" y="18266"/>
                  </a:lnTo>
                  <a:lnTo>
                    <a:pt x="2336" y="18448"/>
                  </a:lnTo>
                  <a:lnTo>
                    <a:pt x="3297" y="19783"/>
                  </a:lnTo>
                  <a:lnTo>
                    <a:pt x="3987" y="20416"/>
                  </a:lnTo>
                  <a:lnTo>
                    <a:pt x="5126" y="21509"/>
                  </a:lnTo>
                  <a:lnTo>
                    <a:pt x="6761" y="21418"/>
                  </a:lnTo>
                  <a:lnTo>
                    <a:pt x="8539" y="21600"/>
                  </a:lnTo>
                  <a:lnTo>
                    <a:pt x="8021" y="19297"/>
                  </a:lnTo>
                  <a:lnTo>
                    <a:pt x="6548" y="18235"/>
                  </a:lnTo>
                  <a:lnTo>
                    <a:pt x="6499" y="15428"/>
                  </a:lnTo>
                  <a:lnTo>
                    <a:pt x="6997" y="13668"/>
                  </a:lnTo>
                  <a:lnTo>
                    <a:pt x="8012" y="10664"/>
                  </a:lnTo>
                  <a:lnTo>
                    <a:pt x="8386" y="8570"/>
                  </a:lnTo>
                  <a:lnTo>
                    <a:pt x="9594" y="6965"/>
                  </a:lnTo>
                  <a:lnTo>
                    <a:pt x="10818" y="7328"/>
                  </a:lnTo>
                  <a:lnTo>
                    <a:pt x="12132" y="6430"/>
                  </a:lnTo>
                  <a:lnTo>
                    <a:pt x="13272" y="5308"/>
                  </a:lnTo>
                  <a:lnTo>
                    <a:pt x="14533" y="4941"/>
                  </a:lnTo>
                  <a:lnTo>
                    <a:pt x="16291" y="4582"/>
                  </a:lnTo>
                  <a:cubicBezTo>
                    <a:pt x="16608" y="4821"/>
                    <a:pt x="16969" y="4821"/>
                    <a:pt x="17286" y="4583"/>
                  </a:cubicBezTo>
                  <a:cubicBezTo>
                    <a:pt x="17607" y="4341"/>
                    <a:pt x="17852" y="3877"/>
                    <a:pt x="17960" y="3308"/>
                  </a:cubicBezTo>
                  <a:lnTo>
                    <a:pt x="19113" y="3551"/>
                  </a:lnTo>
                  <a:lnTo>
                    <a:pt x="19985" y="3581"/>
                  </a:lnTo>
                  <a:lnTo>
                    <a:pt x="20338" y="2523"/>
                  </a:lnTo>
                  <a:lnTo>
                    <a:pt x="21351" y="2592"/>
                  </a:lnTo>
                  <a:lnTo>
                    <a:pt x="21600" y="1704"/>
                  </a:lnTo>
                  <a:lnTo>
                    <a:pt x="20641" y="1406"/>
                  </a:lnTo>
                  <a:lnTo>
                    <a:pt x="20071" y="705"/>
                  </a:lnTo>
                  <a:lnTo>
                    <a:pt x="18972" y="0"/>
                  </a:lnTo>
                  <a:lnTo>
                    <a:pt x="18514" y="430"/>
                  </a:lnTo>
                  <a:lnTo>
                    <a:pt x="18354" y="1523"/>
                  </a:lnTo>
                  <a:lnTo>
                    <a:pt x="17731" y="802"/>
                  </a:lnTo>
                  <a:lnTo>
                    <a:pt x="16469" y="984"/>
                  </a:lnTo>
                  <a:lnTo>
                    <a:pt x="15528" y="1617"/>
                  </a:lnTo>
                  <a:lnTo>
                    <a:pt x="14947" y="2494"/>
                  </a:lnTo>
                  <a:lnTo>
                    <a:pt x="13721" y="2312"/>
                  </a:lnTo>
                  <a:lnTo>
                    <a:pt x="11020" y="2130"/>
                  </a:lnTo>
                  <a:lnTo>
                    <a:pt x="9792" y="2039"/>
                  </a:lnTo>
                  <a:lnTo>
                    <a:pt x="8352" y="2392"/>
                  </a:lnTo>
                  <a:lnTo>
                    <a:pt x="7818" y="3025"/>
                  </a:lnTo>
                  <a:lnTo>
                    <a:pt x="6699" y="4565"/>
                  </a:lnTo>
                  <a:lnTo>
                    <a:pt x="5633" y="4656"/>
                  </a:lnTo>
                  <a:lnTo>
                    <a:pt x="4834" y="5829"/>
                  </a:lnTo>
                  <a:lnTo>
                    <a:pt x="4445" y="7866"/>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86" name="Shape 1591"/>
            <p:cNvSpPr/>
            <p:nvPr/>
          </p:nvSpPr>
          <p:spPr>
            <a:xfrm>
              <a:off x="7149679" y="117399"/>
              <a:ext cx="533747" cy="204134"/>
            </a:xfrm>
            <a:custGeom>
              <a:avLst/>
              <a:gdLst/>
              <a:ahLst/>
              <a:cxnLst>
                <a:cxn ang="0">
                  <a:pos x="wd2" y="hd2"/>
                </a:cxn>
                <a:cxn ang="5400000">
                  <a:pos x="wd2" y="hd2"/>
                </a:cxn>
                <a:cxn ang="10800000">
                  <a:pos x="wd2" y="hd2"/>
                </a:cxn>
                <a:cxn ang="16200000">
                  <a:pos x="wd2" y="hd2"/>
                </a:cxn>
              </a:cxnLst>
              <a:rect l="0" t="0" r="r" b="b"/>
              <a:pathLst>
                <a:path w="21600" h="21600" extrusionOk="0">
                  <a:moveTo>
                    <a:pt x="21036" y="2810"/>
                  </a:moveTo>
                  <a:lnTo>
                    <a:pt x="18126" y="2696"/>
                  </a:lnTo>
                  <a:lnTo>
                    <a:pt x="15876" y="2514"/>
                  </a:lnTo>
                  <a:lnTo>
                    <a:pt x="14560" y="2399"/>
                  </a:lnTo>
                  <a:lnTo>
                    <a:pt x="13964" y="607"/>
                  </a:lnTo>
                  <a:lnTo>
                    <a:pt x="13265" y="0"/>
                  </a:lnTo>
                  <a:lnTo>
                    <a:pt x="13209" y="2844"/>
                  </a:lnTo>
                  <a:lnTo>
                    <a:pt x="12490" y="2839"/>
                  </a:lnTo>
                  <a:lnTo>
                    <a:pt x="12105" y="3909"/>
                  </a:lnTo>
                  <a:lnTo>
                    <a:pt x="12121" y="6612"/>
                  </a:lnTo>
                  <a:lnTo>
                    <a:pt x="11757" y="7673"/>
                  </a:lnTo>
                  <a:lnTo>
                    <a:pt x="11102" y="6284"/>
                  </a:lnTo>
                  <a:lnTo>
                    <a:pt x="11237" y="3700"/>
                  </a:lnTo>
                  <a:lnTo>
                    <a:pt x="10419" y="2546"/>
                  </a:lnTo>
                  <a:lnTo>
                    <a:pt x="9953" y="4134"/>
                  </a:lnTo>
                  <a:lnTo>
                    <a:pt x="9148" y="5886"/>
                  </a:lnTo>
                  <a:lnTo>
                    <a:pt x="7705" y="5408"/>
                  </a:lnTo>
                  <a:lnTo>
                    <a:pt x="6697" y="5288"/>
                  </a:lnTo>
                  <a:lnTo>
                    <a:pt x="6009" y="4218"/>
                  </a:lnTo>
                  <a:lnTo>
                    <a:pt x="5379" y="3745"/>
                  </a:lnTo>
                  <a:lnTo>
                    <a:pt x="2617" y="4347"/>
                  </a:lnTo>
                  <a:lnTo>
                    <a:pt x="1144" y="3636"/>
                  </a:lnTo>
                  <a:lnTo>
                    <a:pt x="135" y="4591"/>
                  </a:lnTo>
                  <a:lnTo>
                    <a:pt x="0" y="6851"/>
                  </a:lnTo>
                  <a:lnTo>
                    <a:pt x="1109" y="8265"/>
                  </a:lnTo>
                  <a:lnTo>
                    <a:pt x="1858" y="9728"/>
                  </a:lnTo>
                  <a:lnTo>
                    <a:pt x="2773" y="10918"/>
                  </a:lnTo>
                  <a:lnTo>
                    <a:pt x="3798" y="10560"/>
                  </a:lnTo>
                  <a:lnTo>
                    <a:pt x="4488" y="11864"/>
                  </a:lnTo>
                  <a:lnTo>
                    <a:pt x="5238" y="12297"/>
                  </a:lnTo>
                  <a:lnTo>
                    <a:pt x="5238" y="9037"/>
                  </a:lnTo>
                  <a:lnTo>
                    <a:pt x="6816" y="8599"/>
                  </a:lnTo>
                  <a:lnTo>
                    <a:pt x="6769" y="11506"/>
                  </a:lnTo>
                  <a:lnTo>
                    <a:pt x="6906" y="13288"/>
                  </a:lnTo>
                  <a:lnTo>
                    <a:pt x="4182" y="13367"/>
                  </a:lnTo>
                  <a:lnTo>
                    <a:pt x="4105" y="14562"/>
                  </a:lnTo>
                  <a:lnTo>
                    <a:pt x="4611" y="15358"/>
                  </a:lnTo>
                  <a:lnTo>
                    <a:pt x="5606" y="16747"/>
                  </a:lnTo>
                  <a:lnTo>
                    <a:pt x="7302" y="19415"/>
                  </a:lnTo>
                  <a:lnTo>
                    <a:pt x="8040" y="21600"/>
                  </a:lnTo>
                  <a:lnTo>
                    <a:pt x="8822" y="21485"/>
                  </a:lnTo>
                  <a:lnTo>
                    <a:pt x="9465" y="18116"/>
                  </a:lnTo>
                  <a:lnTo>
                    <a:pt x="9649" y="15258"/>
                  </a:lnTo>
                  <a:lnTo>
                    <a:pt x="10369" y="13745"/>
                  </a:lnTo>
                  <a:lnTo>
                    <a:pt x="11287" y="14343"/>
                  </a:lnTo>
                  <a:lnTo>
                    <a:pt x="11640" y="11993"/>
                  </a:lnTo>
                  <a:lnTo>
                    <a:pt x="11640" y="9136"/>
                  </a:lnTo>
                  <a:lnTo>
                    <a:pt x="13126" y="8703"/>
                  </a:lnTo>
                  <a:lnTo>
                    <a:pt x="14029" y="10490"/>
                  </a:lnTo>
                  <a:lnTo>
                    <a:pt x="14715" y="12003"/>
                  </a:lnTo>
                  <a:lnTo>
                    <a:pt x="14303" y="13193"/>
                  </a:lnTo>
                  <a:lnTo>
                    <a:pt x="13891" y="14507"/>
                  </a:lnTo>
                  <a:lnTo>
                    <a:pt x="14441" y="16856"/>
                  </a:lnTo>
                  <a:lnTo>
                    <a:pt x="15346" y="16264"/>
                  </a:lnTo>
                  <a:lnTo>
                    <a:pt x="15759" y="14472"/>
                  </a:lnTo>
                  <a:lnTo>
                    <a:pt x="16864" y="14472"/>
                  </a:lnTo>
                  <a:lnTo>
                    <a:pt x="17370" y="15303"/>
                  </a:lnTo>
                  <a:lnTo>
                    <a:pt x="17732" y="17409"/>
                  </a:lnTo>
                  <a:lnTo>
                    <a:pt x="18407" y="16692"/>
                  </a:lnTo>
                  <a:lnTo>
                    <a:pt x="19503" y="15398"/>
                  </a:lnTo>
                  <a:lnTo>
                    <a:pt x="18539" y="14208"/>
                  </a:lnTo>
                  <a:lnTo>
                    <a:pt x="18004" y="13969"/>
                  </a:lnTo>
                  <a:lnTo>
                    <a:pt x="17870" y="12460"/>
                  </a:lnTo>
                  <a:lnTo>
                    <a:pt x="17136" y="11630"/>
                  </a:lnTo>
                  <a:lnTo>
                    <a:pt x="15759" y="11037"/>
                  </a:lnTo>
                  <a:lnTo>
                    <a:pt x="14891" y="9608"/>
                  </a:lnTo>
                  <a:lnTo>
                    <a:pt x="14017" y="8334"/>
                  </a:lnTo>
                  <a:lnTo>
                    <a:pt x="13655" y="7742"/>
                  </a:lnTo>
                  <a:lnTo>
                    <a:pt x="13563" y="5253"/>
                  </a:lnTo>
                  <a:lnTo>
                    <a:pt x="14253" y="4895"/>
                  </a:lnTo>
                  <a:lnTo>
                    <a:pt x="14864" y="7105"/>
                  </a:lnTo>
                  <a:lnTo>
                    <a:pt x="16948" y="7941"/>
                  </a:lnTo>
                  <a:lnTo>
                    <a:pt x="18002" y="8891"/>
                  </a:lnTo>
                  <a:lnTo>
                    <a:pt x="19472" y="7458"/>
                  </a:lnTo>
                  <a:lnTo>
                    <a:pt x="20699" y="6542"/>
                  </a:lnTo>
                  <a:lnTo>
                    <a:pt x="21374" y="4805"/>
                  </a:lnTo>
                  <a:lnTo>
                    <a:pt x="21600" y="3028"/>
                  </a:lnTo>
                  <a:lnTo>
                    <a:pt x="21036" y="281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87" name="Shape 1592"/>
            <p:cNvSpPr/>
            <p:nvPr/>
          </p:nvSpPr>
          <p:spPr>
            <a:xfrm>
              <a:off x="5878180" y="718418"/>
              <a:ext cx="340829" cy="139590"/>
            </a:xfrm>
            <a:custGeom>
              <a:avLst/>
              <a:gdLst/>
              <a:ahLst/>
              <a:cxnLst>
                <a:cxn ang="0">
                  <a:pos x="wd2" y="hd2"/>
                </a:cxn>
                <a:cxn ang="5400000">
                  <a:pos x="wd2" y="hd2"/>
                </a:cxn>
                <a:cxn ang="10800000">
                  <a:pos x="wd2" y="hd2"/>
                </a:cxn>
                <a:cxn ang="16200000">
                  <a:pos x="wd2" y="hd2"/>
                </a:cxn>
              </a:cxnLst>
              <a:rect l="0" t="0" r="r" b="b"/>
              <a:pathLst>
                <a:path w="21600" h="21600" extrusionOk="0">
                  <a:moveTo>
                    <a:pt x="17441" y="270"/>
                  </a:moveTo>
                  <a:lnTo>
                    <a:pt x="15742" y="0"/>
                  </a:lnTo>
                  <a:lnTo>
                    <a:pt x="14405" y="1481"/>
                  </a:lnTo>
                  <a:lnTo>
                    <a:pt x="12187" y="4101"/>
                  </a:lnTo>
                  <a:lnTo>
                    <a:pt x="10897" y="4101"/>
                  </a:lnTo>
                  <a:lnTo>
                    <a:pt x="8628" y="1546"/>
                  </a:lnTo>
                  <a:lnTo>
                    <a:pt x="6724" y="2070"/>
                  </a:lnTo>
                  <a:lnTo>
                    <a:pt x="5296" y="4167"/>
                  </a:lnTo>
                  <a:lnTo>
                    <a:pt x="1948" y="7428"/>
                  </a:lnTo>
                  <a:lnTo>
                    <a:pt x="1232" y="7428"/>
                  </a:lnTo>
                  <a:lnTo>
                    <a:pt x="0" y="9510"/>
                  </a:lnTo>
                  <a:lnTo>
                    <a:pt x="92" y="13288"/>
                  </a:lnTo>
                  <a:lnTo>
                    <a:pt x="773" y="15544"/>
                  </a:lnTo>
                  <a:lnTo>
                    <a:pt x="2067" y="12989"/>
                  </a:lnTo>
                  <a:lnTo>
                    <a:pt x="3646" y="15959"/>
                  </a:lnTo>
                  <a:cubicBezTo>
                    <a:pt x="4278" y="16734"/>
                    <a:pt x="4893" y="17587"/>
                    <a:pt x="5489" y="18514"/>
                  </a:cubicBezTo>
                  <a:cubicBezTo>
                    <a:pt x="6102" y="19467"/>
                    <a:pt x="6694" y="20497"/>
                    <a:pt x="7263" y="21600"/>
                  </a:cubicBezTo>
                  <a:lnTo>
                    <a:pt x="8821" y="21600"/>
                  </a:lnTo>
                  <a:lnTo>
                    <a:pt x="10787" y="16890"/>
                  </a:lnTo>
                  <a:lnTo>
                    <a:pt x="12583" y="16890"/>
                  </a:lnTo>
                  <a:lnTo>
                    <a:pt x="15533" y="16716"/>
                  </a:lnTo>
                  <a:lnTo>
                    <a:pt x="17142" y="13513"/>
                  </a:lnTo>
                  <a:lnTo>
                    <a:pt x="18721" y="10914"/>
                  </a:lnTo>
                  <a:lnTo>
                    <a:pt x="20955" y="10041"/>
                  </a:lnTo>
                  <a:lnTo>
                    <a:pt x="21600" y="8323"/>
                  </a:lnTo>
                  <a:lnTo>
                    <a:pt x="20688" y="4902"/>
                  </a:lnTo>
                  <a:lnTo>
                    <a:pt x="19658" y="3045"/>
                  </a:lnTo>
                  <a:lnTo>
                    <a:pt x="18823" y="1655"/>
                  </a:lnTo>
                  <a:lnTo>
                    <a:pt x="17441" y="27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88" name="Shape 1593"/>
            <p:cNvSpPr/>
            <p:nvPr/>
          </p:nvSpPr>
          <p:spPr>
            <a:xfrm>
              <a:off x="6472401" y="527486"/>
              <a:ext cx="61531" cy="29872"/>
            </a:xfrm>
            <a:custGeom>
              <a:avLst/>
              <a:gdLst/>
              <a:ahLst/>
              <a:cxnLst>
                <a:cxn ang="0">
                  <a:pos x="wd2" y="hd2"/>
                </a:cxn>
                <a:cxn ang="5400000">
                  <a:pos x="wd2" y="hd2"/>
                </a:cxn>
                <a:cxn ang="10800000">
                  <a:pos x="wd2" y="hd2"/>
                </a:cxn>
                <a:cxn ang="16200000">
                  <a:pos x="wd2" y="hd2"/>
                </a:cxn>
              </a:cxnLst>
              <a:rect l="0" t="0" r="r" b="b"/>
              <a:pathLst>
                <a:path w="21600" h="21600" extrusionOk="0">
                  <a:moveTo>
                    <a:pt x="15176" y="0"/>
                  </a:moveTo>
                  <a:lnTo>
                    <a:pt x="10983" y="4657"/>
                  </a:lnTo>
                  <a:lnTo>
                    <a:pt x="5919" y="4185"/>
                  </a:lnTo>
                  <a:lnTo>
                    <a:pt x="0" y="5818"/>
                  </a:lnTo>
                  <a:lnTo>
                    <a:pt x="17" y="18606"/>
                  </a:lnTo>
                  <a:lnTo>
                    <a:pt x="11091" y="21600"/>
                  </a:lnTo>
                  <a:lnTo>
                    <a:pt x="21600" y="16735"/>
                  </a:lnTo>
                  <a:lnTo>
                    <a:pt x="21483" y="2347"/>
                  </a:lnTo>
                  <a:lnTo>
                    <a:pt x="15176"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89" name="Shape 1594"/>
            <p:cNvSpPr/>
            <p:nvPr/>
          </p:nvSpPr>
          <p:spPr>
            <a:xfrm>
              <a:off x="6489623" y="880078"/>
              <a:ext cx="52413" cy="34268"/>
            </a:xfrm>
            <a:custGeom>
              <a:avLst/>
              <a:gdLst/>
              <a:ahLst/>
              <a:cxnLst>
                <a:cxn ang="0">
                  <a:pos x="wd2" y="hd2"/>
                </a:cxn>
                <a:cxn ang="5400000">
                  <a:pos x="wd2" y="hd2"/>
                </a:cxn>
                <a:cxn ang="10800000">
                  <a:pos x="wd2" y="hd2"/>
                </a:cxn>
                <a:cxn ang="16200000">
                  <a:pos x="wd2" y="hd2"/>
                </a:cxn>
              </a:cxnLst>
              <a:rect l="0" t="0" r="r" b="b"/>
              <a:pathLst>
                <a:path w="21600" h="21600" extrusionOk="0">
                  <a:moveTo>
                    <a:pt x="9779" y="0"/>
                  </a:moveTo>
                  <a:lnTo>
                    <a:pt x="0" y="1898"/>
                  </a:lnTo>
                  <a:lnTo>
                    <a:pt x="497" y="14515"/>
                  </a:lnTo>
                  <a:lnTo>
                    <a:pt x="10043" y="15938"/>
                  </a:lnTo>
                  <a:lnTo>
                    <a:pt x="21600" y="21600"/>
                  </a:lnTo>
                  <a:lnTo>
                    <a:pt x="18457" y="5083"/>
                  </a:lnTo>
                  <a:lnTo>
                    <a:pt x="9779"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90" name="Shape 1595"/>
            <p:cNvSpPr/>
            <p:nvPr/>
          </p:nvSpPr>
          <p:spPr>
            <a:xfrm>
              <a:off x="6495529" y="918047"/>
              <a:ext cx="31813" cy="24382"/>
            </a:xfrm>
            <a:custGeom>
              <a:avLst/>
              <a:gdLst/>
              <a:ahLst/>
              <a:cxnLst>
                <a:cxn ang="0">
                  <a:pos x="wd2" y="hd2"/>
                </a:cxn>
                <a:cxn ang="5400000">
                  <a:pos x="wd2" y="hd2"/>
                </a:cxn>
                <a:cxn ang="10800000">
                  <a:pos x="wd2" y="hd2"/>
                </a:cxn>
                <a:cxn ang="16200000">
                  <a:pos x="wd2" y="hd2"/>
                </a:cxn>
              </a:cxnLst>
              <a:rect l="0" t="0" r="r" b="b"/>
              <a:pathLst>
                <a:path w="21600" h="21600" extrusionOk="0">
                  <a:moveTo>
                    <a:pt x="12170" y="2345"/>
                  </a:moveTo>
                  <a:lnTo>
                    <a:pt x="2749" y="0"/>
                  </a:lnTo>
                  <a:lnTo>
                    <a:pt x="0" y="17437"/>
                  </a:lnTo>
                  <a:lnTo>
                    <a:pt x="16227" y="21600"/>
                  </a:lnTo>
                  <a:lnTo>
                    <a:pt x="21600" y="10871"/>
                  </a:lnTo>
                  <a:lnTo>
                    <a:pt x="12170" y="2345"/>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91" name="Shape 1596"/>
            <p:cNvSpPr/>
            <p:nvPr/>
          </p:nvSpPr>
          <p:spPr>
            <a:xfrm>
              <a:off x="6266246" y="1256133"/>
              <a:ext cx="210864" cy="203996"/>
            </a:xfrm>
            <a:custGeom>
              <a:avLst/>
              <a:gdLst/>
              <a:ahLst/>
              <a:cxnLst>
                <a:cxn ang="0">
                  <a:pos x="wd2" y="hd2"/>
                </a:cxn>
                <a:cxn ang="5400000">
                  <a:pos x="wd2" y="hd2"/>
                </a:cxn>
                <a:cxn ang="10800000">
                  <a:pos x="wd2" y="hd2"/>
                </a:cxn>
                <a:cxn ang="16200000">
                  <a:pos x="wd2" y="hd2"/>
                </a:cxn>
              </a:cxnLst>
              <a:rect l="0" t="0" r="r" b="b"/>
              <a:pathLst>
                <a:path w="21600" h="21600" extrusionOk="0">
                  <a:moveTo>
                    <a:pt x="15382" y="115"/>
                  </a:moveTo>
                  <a:lnTo>
                    <a:pt x="11359" y="0"/>
                  </a:lnTo>
                  <a:lnTo>
                    <a:pt x="9153" y="2568"/>
                  </a:lnTo>
                  <a:lnTo>
                    <a:pt x="6986" y="4361"/>
                  </a:lnTo>
                  <a:lnTo>
                    <a:pt x="4456" y="4002"/>
                  </a:lnTo>
                  <a:lnTo>
                    <a:pt x="1440" y="5073"/>
                  </a:lnTo>
                  <a:lnTo>
                    <a:pt x="1800" y="7574"/>
                  </a:lnTo>
                  <a:lnTo>
                    <a:pt x="3652" y="8406"/>
                  </a:lnTo>
                  <a:lnTo>
                    <a:pt x="4457" y="9915"/>
                  </a:lnTo>
                  <a:lnTo>
                    <a:pt x="3642" y="11583"/>
                  </a:lnTo>
                  <a:lnTo>
                    <a:pt x="2953" y="12535"/>
                  </a:lnTo>
                  <a:lnTo>
                    <a:pt x="2371" y="14995"/>
                  </a:lnTo>
                  <a:lnTo>
                    <a:pt x="42" y="15588"/>
                  </a:lnTo>
                  <a:lnTo>
                    <a:pt x="0" y="17102"/>
                  </a:lnTo>
                  <a:lnTo>
                    <a:pt x="974" y="18138"/>
                  </a:lnTo>
                  <a:lnTo>
                    <a:pt x="1672" y="20768"/>
                  </a:lnTo>
                  <a:lnTo>
                    <a:pt x="3483" y="21600"/>
                  </a:lnTo>
                  <a:lnTo>
                    <a:pt x="5773" y="20165"/>
                  </a:lnTo>
                  <a:lnTo>
                    <a:pt x="8334" y="18253"/>
                  </a:lnTo>
                  <a:lnTo>
                    <a:pt x="10697" y="17097"/>
                  </a:lnTo>
                  <a:cubicBezTo>
                    <a:pt x="11878" y="17476"/>
                    <a:pt x="13148" y="17434"/>
                    <a:pt x="14302" y="16978"/>
                  </a:cubicBezTo>
                  <a:cubicBezTo>
                    <a:pt x="14998" y="16703"/>
                    <a:pt x="15630" y="16284"/>
                    <a:pt x="16161" y="15748"/>
                  </a:cubicBezTo>
                  <a:cubicBezTo>
                    <a:pt x="16616" y="15267"/>
                    <a:pt x="16972" y="14698"/>
                    <a:pt x="17209" y="14074"/>
                  </a:cubicBezTo>
                  <a:cubicBezTo>
                    <a:pt x="17751" y="12641"/>
                    <a:pt x="17639" y="11035"/>
                    <a:pt x="16903" y="9696"/>
                  </a:cubicBezTo>
                  <a:lnTo>
                    <a:pt x="17252" y="7434"/>
                  </a:lnTo>
                  <a:lnTo>
                    <a:pt x="18650" y="5686"/>
                  </a:lnTo>
                  <a:lnTo>
                    <a:pt x="20358" y="4730"/>
                  </a:lnTo>
                  <a:lnTo>
                    <a:pt x="21600" y="2658"/>
                  </a:lnTo>
                  <a:lnTo>
                    <a:pt x="19703" y="870"/>
                  </a:lnTo>
                  <a:lnTo>
                    <a:pt x="16922" y="162"/>
                  </a:lnTo>
                  <a:lnTo>
                    <a:pt x="15382" y="115"/>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92" name="Shape 1597"/>
            <p:cNvSpPr/>
            <p:nvPr/>
          </p:nvSpPr>
          <p:spPr>
            <a:xfrm>
              <a:off x="6460859" y="1111688"/>
              <a:ext cx="308332" cy="404779"/>
            </a:xfrm>
            <a:custGeom>
              <a:avLst/>
              <a:gdLst/>
              <a:ahLst/>
              <a:cxnLst>
                <a:cxn ang="0">
                  <a:pos x="wd2" y="hd2"/>
                </a:cxn>
                <a:cxn ang="5400000">
                  <a:pos x="wd2" y="hd2"/>
                </a:cxn>
                <a:cxn ang="10800000">
                  <a:pos x="wd2" y="hd2"/>
                </a:cxn>
                <a:cxn ang="16200000">
                  <a:pos x="wd2" y="hd2"/>
                </a:cxn>
              </a:cxnLst>
              <a:rect l="0" t="0" r="r" b="b"/>
              <a:pathLst>
                <a:path w="21600" h="21600" extrusionOk="0">
                  <a:moveTo>
                    <a:pt x="6288" y="0"/>
                  </a:moveTo>
                  <a:lnTo>
                    <a:pt x="5027" y="806"/>
                  </a:lnTo>
                  <a:lnTo>
                    <a:pt x="3705" y="828"/>
                  </a:lnTo>
                  <a:lnTo>
                    <a:pt x="3047" y="1789"/>
                  </a:lnTo>
                  <a:lnTo>
                    <a:pt x="3106" y="2665"/>
                  </a:lnTo>
                  <a:lnTo>
                    <a:pt x="2104" y="3622"/>
                  </a:lnTo>
                  <a:lnTo>
                    <a:pt x="2256" y="4561"/>
                  </a:lnTo>
                  <a:lnTo>
                    <a:pt x="3288" y="5341"/>
                  </a:lnTo>
                  <a:lnTo>
                    <a:pt x="4241" y="6303"/>
                  </a:lnTo>
                  <a:lnTo>
                    <a:pt x="3288" y="6900"/>
                  </a:lnTo>
                  <a:lnTo>
                    <a:pt x="3129" y="7663"/>
                  </a:lnTo>
                  <a:cubicBezTo>
                    <a:pt x="3378" y="7883"/>
                    <a:pt x="3663" y="8077"/>
                    <a:pt x="3979" y="8241"/>
                  </a:cubicBezTo>
                  <a:cubicBezTo>
                    <a:pt x="4404" y="8461"/>
                    <a:pt x="4878" y="8624"/>
                    <a:pt x="5379" y="8720"/>
                  </a:cubicBezTo>
                  <a:lnTo>
                    <a:pt x="6013" y="7816"/>
                  </a:lnTo>
                  <a:lnTo>
                    <a:pt x="7340" y="7877"/>
                  </a:lnTo>
                  <a:lnTo>
                    <a:pt x="8475" y="8655"/>
                  </a:lnTo>
                  <a:lnTo>
                    <a:pt x="8475" y="9799"/>
                  </a:lnTo>
                  <a:cubicBezTo>
                    <a:pt x="8649" y="10161"/>
                    <a:pt x="8756" y="10540"/>
                    <a:pt x="8794" y="10924"/>
                  </a:cubicBezTo>
                  <a:cubicBezTo>
                    <a:pt x="8852" y="11516"/>
                    <a:pt x="8744" y="12110"/>
                    <a:pt x="8478" y="12668"/>
                  </a:cubicBezTo>
                  <a:lnTo>
                    <a:pt x="6756" y="12970"/>
                  </a:lnTo>
                  <a:lnTo>
                    <a:pt x="5830" y="13030"/>
                  </a:lnTo>
                  <a:lnTo>
                    <a:pt x="3796" y="13504"/>
                  </a:lnTo>
                  <a:lnTo>
                    <a:pt x="3975" y="14368"/>
                  </a:lnTo>
                  <a:lnTo>
                    <a:pt x="4901" y="14529"/>
                  </a:lnTo>
                  <a:lnTo>
                    <a:pt x="4662" y="15465"/>
                  </a:lnTo>
                  <a:lnTo>
                    <a:pt x="3020" y="15884"/>
                  </a:lnTo>
                  <a:lnTo>
                    <a:pt x="2091" y="16123"/>
                  </a:lnTo>
                  <a:lnTo>
                    <a:pt x="3022" y="16841"/>
                  </a:lnTo>
                  <a:lnTo>
                    <a:pt x="4564" y="17538"/>
                  </a:lnTo>
                  <a:lnTo>
                    <a:pt x="5725" y="17538"/>
                  </a:lnTo>
                  <a:lnTo>
                    <a:pt x="8134" y="17880"/>
                  </a:lnTo>
                  <a:lnTo>
                    <a:pt x="8426" y="18623"/>
                  </a:lnTo>
                  <a:lnTo>
                    <a:pt x="7232" y="19258"/>
                  </a:lnTo>
                  <a:lnTo>
                    <a:pt x="4232" y="19559"/>
                  </a:lnTo>
                  <a:lnTo>
                    <a:pt x="2642" y="20099"/>
                  </a:lnTo>
                  <a:lnTo>
                    <a:pt x="735" y="20340"/>
                  </a:lnTo>
                  <a:lnTo>
                    <a:pt x="0" y="21060"/>
                  </a:lnTo>
                  <a:lnTo>
                    <a:pt x="502" y="21600"/>
                  </a:lnTo>
                  <a:lnTo>
                    <a:pt x="2782" y="21359"/>
                  </a:lnTo>
                  <a:cubicBezTo>
                    <a:pt x="3310" y="21133"/>
                    <a:pt x="3861" y="20938"/>
                    <a:pt x="4428" y="20777"/>
                  </a:cubicBezTo>
                  <a:cubicBezTo>
                    <a:pt x="5234" y="20547"/>
                    <a:pt x="6071" y="20386"/>
                    <a:pt x="6924" y="20295"/>
                  </a:cubicBezTo>
                  <a:lnTo>
                    <a:pt x="8622" y="20174"/>
                  </a:lnTo>
                  <a:lnTo>
                    <a:pt x="11277" y="19873"/>
                  </a:lnTo>
                  <a:lnTo>
                    <a:pt x="12657" y="19753"/>
                  </a:lnTo>
                  <a:lnTo>
                    <a:pt x="14884" y="19050"/>
                  </a:lnTo>
                  <a:lnTo>
                    <a:pt x="16583" y="19391"/>
                  </a:lnTo>
                  <a:lnTo>
                    <a:pt x="19689" y="19030"/>
                  </a:lnTo>
                  <a:lnTo>
                    <a:pt x="18335" y="18548"/>
                  </a:lnTo>
                  <a:lnTo>
                    <a:pt x="16662" y="17767"/>
                  </a:lnTo>
                  <a:lnTo>
                    <a:pt x="21520" y="16502"/>
                  </a:lnTo>
                  <a:lnTo>
                    <a:pt x="21600" y="15842"/>
                  </a:lnTo>
                  <a:lnTo>
                    <a:pt x="21042" y="14238"/>
                  </a:lnTo>
                  <a:lnTo>
                    <a:pt x="19695" y="14120"/>
                  </a:lnTo>
                  <a:lnTo>
                    <a:pt x="18773" y="15157"/>
                  </a:lnTo>
                  <a:lnTo>
                    <a:pt x="16954" y="14916"/>
                  </a:lnTo>
                  <a:cubicBezTo>
                    <a:pt x="16658" y="14546"/>
                    <a:pt x="16446" y="14141"/>
                    <a:pt x="16327" y="13718"/>
                  </a:cubicBezTo>
                  <a:cubicBezTo>
                    <a:pt x="16175" y="13182"/>
                    <a:pt x="16175" y="12628"/>
                    <a:pt x="16327" y="12092"/>
                  </a:cubicBezTo>
                  <a:cubicBezTo>
                    <a:pt x="16208" y="11609"/>
                    <a:pt x="15994" y="11142"/>
                    <a:pt x="15690" y="10709"/>
                  </a:cubicBezTo>
                  <a:cubicBezTo>
                    <a:pt x="15360" y="10238"/>
                    <a:pt x="14929" y="9811"/>
                    <a:pt x="14416" y="9446"/>
                  </a:cubicBezTo>
                  <a:lnTo>
                    <a:pt x="13327" y="7779"/>
                  </a:lnTo>
                  <a:lnTo>
                    <a:pt x="10543" y="6097"/>
                  </a:lnTo>
                  <a:lnTo>
                    <a:pt x="8818" y="6097"/>
                  </a:lnTo>
                  <a:lnTo>
                    <a:pt x="7603" y="5799"/>
                  </a:lnTo>
                  <a:cubicBezTo>
                    <a:pt x="7249" y="5554"/>
                    <a:pt x="7071" y="5196"/>
                    <a:pt x="7125" y="4835"/>
                  </a:cubicBezTo>
                  <a:cubicBezTo>
                    <a:pt x="7216" y="4226"/>
                    <a:pt x="7901" y="3767"/>
                    <a:pt x="8711" y="3773"/>
                  </a:cubicBezTo>
                  <a:lnTo>
                    <a:pt x="10301" y="2689"/>
                  </a:lnTo>
                  <a:lnTo>
                    <a:pt x="8469" y="2151"/>
                  </a:lnTo>
                  <a:lnTo>
                    <a:pt x="6346" y="1730"/>
                  </a:lnTo>
                  <a:lnTo>
                    <a:pt x="6979" y="1072"/>
                  </a:lnTo>
                  <a:lnTo>
                    <a:pt x="7431" y="111"/>
                  </a:lnTo>
                  <a:lnTo>
                    <a:pt x="6288"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93" name="Shape 1598"/>
            <p:cNvSpPr/>
            <p:nvPr/>
          </p:nvSpPr>
          <p:spPr>
            <a:xfrm>
              <a:off x="6509221" y="1290227"/>
              <a:ext cx="24381" cy="31520"/>
            </a:xfrm>
            <a:custGeom>
              <a:avLst/>
              <a:gdLst/>
              <a:ahLst/>
              <a:cxnLst>
                <a:cxn ang="0">
                  <a:pos x="wd2" y="hd2"/>
                </a:cxn>
                <a:cxn ang="5400000">
                  <a:pos x="wd2" y="hd2"/>
                </a:cxn>
                <a:cxn ang="10800000">
                  <a:pos x="wd2" y="hd2"/>
                </a:cxn>
                <a:cxn ang="16200000">
                  <a:pos x="wd2" y="hd2"/>
                </a:cxn>
              </a:cxnLst>
              <a:rect l="0" t="0" r="r" b="b"/>
              <a:pathLst>
                <a:path w="21600" h="21600" extrusionOk="0">
                  <a:moveTo>
                    <a:pt x="4405" y="858"/>
                  </a:moveTo>
                  <a:lnTo>
                    <a:pt x="0" y="8854"/>
                  </a:lnTo>
                  <a:lnTo>
                    <a:pt x="5633" y="18505"/>
                  </a:lnTo>
                  <a:lnTo>
                    <a:pt x="16548" y="21600"/>
                  </a:lnTo>
                  <a:lnTo>
                    <a:pt x="21600" y="10060"/>
                  </a:lnTo>
                  <a:lnTo>
                    <a:pt x="18861" y="0"/>
                  </a:lnTo>
                  <a:lnTo>
                    <a:pt x="4405" y="858"/>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94" name="Shape 1599"/>
            <p:cNvSpPr/>
            <p:nvPr/>
          </p:nvSpPr>
          <p:spPr>
            <a:xfrm>
              <a:off x="6541440" y="1540742"/>
              <a:ext cx="26473" cy="24382"/>
            </a:xfrm>
            <a:custGeom>
              <a:avLst/>
              <a:gdLst/>
              <a:ahLst/>
              <a:cxnLst>
                <a:cxn ang="0">
                  <a:pos x="wd2" y="hd2"/>
                </a:cxn>
                <a:cxn ang="5400000">
                  <a:pos x="wd2" y="hd2"/>
                </a:cxn>
                <a:cxn ang="10800000">
                  <a:pos x="wd2" y="hd2"/>
                </a:cxn>
                <a:cxn ang="16200000">
                  <a:pos x="wd2" y="hd2"/>
                </a:cxn>
              </a:cxnLst>
              <a:rect l="0" t="0" r="r" b="b"/>
              <a:pathLst>
                <a:path w="21600" h="21600" extrusionOk="0">
                  <a:moveTo>
                    <a:pt x="13214" y="0"/>
                  </a:moveTo>
                  <a:lnTo>
                    <a:pt x="0" y="6137"/>
                  </a:lnTo>
                  <a:lnTo>
                    <a:pt x="4727" y="21600"/>
                  </a:lnTo>
                  <a:lnTo>
                    <a:pt x="21600" y="12940"/>
                  </a:lnTo>
                  <a:lnTo>
                    <a:pt x="13214"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95" name="Shape 1600"/>
            <p:cNvSpPr/>
            <p:nvPr/>
          </p:nvSpPr>
          <p:spPr>
            <a:xfrm>
              <a:off x="6579292" y="1549017"/>
              <a:ext cx="24381" cy="2438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4630" y="1789"/>
                  </a:lnTo>
                  <a:lnTo>
                    <a:pt x="0" y="17575"/>
                  </a:lnTo>
                  <a:lnTo>
                    <a:pt x="16425" y="21600"/>
                  </a:lnTo>
                  <a:lnTo>
                    <a:pt x="21600"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96" name="Shape 1601"/>
            <p:cNvSpPr/>
            <p:nvPr/>
          </p:nvSpPr>
          <p:spPr>
            <a:xfrm>
              <a:off x="6755698" y="2041791"/>
              <a:ext cx="58833" cy="68440"/>
            </a:xfrm>
            <a:custGeom>
              <a:avLst/>
              <a:gdLst/>
              <a:ahLst/>
              <a:cxnLst>
                <a:cxn ang="0">
                  <a:pos x="wd2" y="hd2"/>
                </a:cxn>
                <a:cxn ang="5400000">
                  <a:pos x="wd2" y="hd2"/>
                </a:cxn>
                <a:cxn ang="10800000">
                  <a:pos x="wd2" y="hd2"/>
                </a:cxn>
                <a:cxn ang="16200000">
                  <a:pos x="wd2" y="hd2"/>
                </a:cxn>
              </a:cxnLst>
              <a:rect l="0" t="0" r="r" b="b"/>
              <a:pathLst>
                <a:path w="20245" h="21188" extrusionOk="0">
                  <a:moveTo>
                    <a:pt x="11664" y="4816"/>
                  </a:moveTo>
                  <a:lnTo>
                    <a:pt x="9025" y="9331"/>
                  </a:lnTo>
                  <a:lnTo>
                    <a:pt x="6223" y="14637"/>
                  </a:lnTo>
                  <a:lnTo>
                    <a:pt x="0" y="13938"/>
                  </a:lnTo>
                  <a:lnTo>
                    <a:pt x="635" y="18481"/>
                  </a:lnTo>
                  <a:lnTo>
                    <a:pt x="7824" y="19865"/>
                  </a:lnTo>
                  <a:cubicBezTo>
                    <a:pt x="10049" y="21332"/>
                    <a:pt x="12992" y="21600"/>
                    <a:pt x="15502" y="20564"/>
                  </a:cubicBezTo>
                  <a:cubicBezTo>
                    <a:pt x="19950" y="18729"/>
                    <a:pt x="21600" y="13831"/>
                    <a:pt x="19023" y="10107"/>
                  </a:cubicBezTo>
                  <a:lnTo>
                    <a:pt x="19415" y="0"/>
                  </a:lnTo>
                  <a:lnTo>
                    <a:pt x="11664" y="4816"/>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97" name="Shape 1602"/>
            <p:cNvSpPr/>
            <p:nvPr/>
          </p:nvSpPr>
          <p:spPr>
            <a:xfrm>
              <a:off x="7065898" y="1895343"/>
              <a:ext cx="48695" cy="78092"/>
            </a:xfrm>
            <a:custGeom>
              <a:avLst/>
              <a:gdLst/>
              <a:ahLst/>
              <a:cxnLst>
                <a:cxn ang="0">
                  <a:pos x="wd2" y="hd2"/>
                </a:cxn>
                <a:cxn ang="5400000">
                  <a:pos x="wd2" y="hd2"/>
                </a:cxn>
                <a:cxn ang="10800000">
                  <a:pos x="wd2" y="hd2"/>
                </a:cxn>
                <a:cxn ang="16200000">
                  <a:pos x="wd2" y="hd2"/>
                </a:cxn>
              </a:cxnLst>
              <a:rect l="0" t="0" r="r" b="b"/>
              <a:pathLst>
                <a:path w="21600" h="21600" extrusionOk="0">
                  <a:moveTo>
                    <a:pt x="13661" y="1731"/>
                  </a:moveTo>
                  <a:lnTo>
                    <a:pt x="11853" y="5894"/>
                  </a:lnTo>
                  <a:lnTo>
                    <a:pt x="4206" y="5101"/>
                  </a:lnTo>
                  <a:lnTo>
                    <a:pt x="0" y="9460"/>
                  </a:lnTo>
                  <a:lnTo>
                    <a:pt x="168" y="14442"/>
                  </a:lnTo>
                  <a:cubicBezTo>
                    <a:pt x="2798" y="15061"/>
                    <a:pt x="5194" y="16010"/>
                    <a:pt x="7206" y="17228"/>
                  </a:cubicBezTo>
                  <a:cubicBezTo>
                    <a:pt x="9251" y="18466"/>
                    <a:pt x="10854" y="19955"/>
                    <a:pt x="11913" y="21600"/>
                  </a:cubicBezTo>
                  <a:lnTo>
                    <a:pt x="21600" y="20338"/>
                  </a:lnTo>
                  <a:lnTo>
                    <a:pt x="21600" y="12245"/>
                  </a:lnTo>
                  <a:lnTo>
                    <a:pt x="20591" y="5088"/>
                  </a:lnTo>
                  <a:lnTo>
                    <a:pt x="18069" y="0"/>
                  </a:lnTo>
                  <a:lnTo>
                    <a:pt x="13661" y="1731"/>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98" name="Shape 1603"/>
            <p:cNvSpPr/>
            <p:nvPr/>
          </p:nvSpPr>
          <p:spPr>
            <a:xfrm>
              <a:off x="7046879" y="2002074"/>
              <a:ext cx="66062" cy="115451"/>
            </a:xfrm>
            <a:custGeom>
              <a:avLst/>
              <a:gdLst/>
              <a:ahLst/>
              <a:cxnLst>
                <a:cxn ang="0">
                  <a:pos x="wd2" y="hd2"/>
                </a:cxn>
                <a:cxn ang="5400000">
                  <a:pos x="wd2" y="hd2"/>
                </a:cxn>
                <a:cxn ang="10800000">
                  <a:pos x="wd2" y="hd2"/>
                </a:cxn>
                <a:cxn ang="16200000">
                  <a:pos x="wd2" y="hd2"/>
                </a:cxn>
              </a:cxnLst>
              <a:rect l="0" t="0" r="r" b="b"/>
              <a:pathLst>
                <a:path w="21055" h="21324" extrusionOk="0">
                  <a:moveTo>
                    <a:pt x="8993" y="0"/>
                  </a:moveTo>
                  <a:lnTo>
                    <a:pt x="4720" y="2328"/>
                  </a:lnTo>
                  <a:lnTo>
                    <a:pt x="264" y="4061"/>
                  </a:lnTo>
                  <a:lnTo>
                    <a:pt x="0" y="7596"/>
                  </a:lnTo>
                  <a:lnTo>
                    <a:pt x="4908" y="9951"/>
                  </a:lnTo>
                  <a:lnTo>
                    <a:pt x="4908" y="14304"/>
                  </a:lnTo>
                  <a:lnTo>
                    <a:pt x="7308" y="16172"/>
                  </a:lnTo>
                  <a:lnTo>
                    <a:pt x="8380" y="19699"/>
                  </a:lnTo>
                  <a:cubicBezTo>
                    <a:pt x="8501" y="20496"/>
                    <a:pt x="9534" y="21148"/>
                    <a:pt x="10902" y="21289"/>
                  </a:cubicBezTo>
                  <a:cubicBezTo>
                    <a:pt x="13902" y="21600"/>
                    <a:pt x="16165" y="19752"/>
                    <a:pt x="14647" y="18231"/>
                  </a:cubicBezTo>
                  <a:lnTo>
                    <a:pt x="18270" y="17605"/>
                  </a:lnTo>
                  <a:cubicBezTo>
                    <a:pt x="19422" y="16417"/>
                    <a:pt x="20233" y="15129"/>
                    <a:pt x="20671" y="13792"/>
                  </a:cubicBezTo>
                  <a:cubicBezTo>
                    <a:pt x="21600" y="10953"/>
                    <a:pt x="20834" y="8017"/>
                    <a:pt x="18496" y="5460"/>
                  </a:cubicBezTo>
                  <a:lnTo>
                    <a:pt x="18149" y="907"/>
                  </a:lnTo>
                  <a:lnTo>
                    <a:pt x="8993"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199" name="Shape 1604"/>
            <p:cNvSpPr/>
            <p:nvPr/>
          </p:nvSpPr>
          <p:spPr>
            <a:xfrm>
              <a:off x="7248400" y="2157578"/>
              <a:ext cx="130343" cy="69983"/>
            </a:xfrm>
            <a:custGeom>
              <a:avLst/>
              <a:gdLst/>
              <a:ahLst/>
              <a:cxnLst>
                <a:cxn ang="0">
                  <a:pos x="wd2" y="hd2"/>
                </a:cxn>
                <a:cxn ang="5400000">
                  <a:pos x="wd2" y="hd2"/>
                </a:cxn>
                <a:cxn ang="10800000">
                  <a:pos x="wd2" y="hd2"/>
                </a:cxn>
                <a:cxn ang="16200000">
                  <a:pos x="wd2" y="hd2"/>
                </a:cxn>
              </a:cxnLst>
              <a:rect l="0" t="0" r="r" b="b"/>
              <a:pathLst>
                <a:path w="21600" h="21334" extrusionOk="0">
                  <a:moveTo>
                    <a:pt x="7882" y="0"/>
                  </a:moveTo>
                  <a:lnTo>
                    <a:pt x="5685" y="3441"/>
                  </a:lnTo>
                  <a:lnTo>
                    <a:pt x="1488" y="2877"/>
                  </a:lnTo>
                  <a:lnTo>
                    <a:pt x="0" y="5287"/>
                  </a:lnTo>
                  <a:lnTo>
                    <a:pt x="2117" y="8371"/>
                  </a:lnTo>
                  <a:lnTo>
                    <a:pt x="8892" y="11123"/>
                  </a:lnTo>
                  <a:lnTo>
                    <a:pt x="13224" y="15942"/>
                  </a:lnTo>
                  <a:lnTo>
                    <a:pt x="17549" y="21334"/>
                  </a:lnTo>
                  <a:lnTo>
                    <a:pt x="19418" y="15125"/>
                  </a:lnTo>
                  <a:lnTo>
                    <a:pt x="19418" y="11123"/>
                  </a:lnTo>
                  <a:lnTo>
                    <a:pt x="21600" y="5502"/>
                  </a:lnTo>
                  <a:cubicBezTo>
                    <a:pt x="21188" y="3626"/>
                    <a:pt x="20374" y="2139"/>
                    <a:pt x="19348" y="1386"/>
                  </a:cubicBezTo>
                  <a:cubicBezTo>
                    <a:pt x="17095" y="-266"/>
                    <a:pt x="14537" y="1740"/>
                    <a:pt x="13641" y="5861"/>
                  </a:cubicBezTo>
                  <a:lnTo>
                    <a:pt x="11263" y="1414"/>
                  </a:lnTo>
                  <a:lnTo>
                    <a:pt x="7882"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00" name="Shape 1605"/>
            <p:cNvSpPr/>
            <p:nvPr/>
          </p:nvSpPr>
          <p:spPr>
            <a:xfrm>
              <a:off x="7310297" y="2266892"/>
              <a:ext cx="28886" cy="25284"/>
            </a:xfrm>
            <a:custGeom>
              <a:avLst/>
              <a:gdLst/>
              <a:ahLst/>
              <a:cxnLst>
                <a:cxn ang="0">
                  <a:pos x="wd2" y="hd2"/>
                </a:cxn>
                <a:cxn ang="5400000">
                  <a:pos x="wd2" y="hd2"/>
                </a:cxn>
                <a:cxn ang="10800000">
                  <a:pos x="wd2" y="hd2"/>
                </a:cxn>
                <a:cxn ang="16200000">
                  <a:pos x="wd2" y="hd2"/>
                </a:cxn>
              </a:cxnLst>
              <a:rect l="0" t="0" r="r" b="b"/>
              <a:pathLst>
                <a:path w="21600" h="21600" extrusionOk="0">
                  <a:moveTo>
                    <a:pt x="15774" y="1048"/>
                  </a:moveTo>
                  <a:lnTo>
                    <a:pt x="1426" y="0"/>
                  </a:lnTo>
                  <a:lnTo>
                    <a:pt x="0" y="17702"/>
                  </a:lnTo>
                  <a:lnTo>
                    <a:pt x="21600" y="21600"/>
                  </a:lnTo>
                  <a:lnTo>
                    <a:pt x="15774" y="1048"/>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01" name="Shape 1606"/>
            <p:cNvSpPr/>
            <p:nvPr/>
          </p:nvSpPr>
          <p:spPr>
            <a:xfrm>
              <a:off x="7758406" y="2291463"/>
              <a:ext cx="145052" cy="50192"/>
            </a:xfrm>
            <a:custGeom>
              <a:avLst/>
              <a:gdLst/>
              <a:ahLst/>
              <a:cxnLst>
                <a:cxn ang="0">
                  <a:pos x="wd2" y="hd2"/>
                </a:cxn>
                <a:cxn ang="5400000">
                  <a:pos x="wd2" y="hd2"/>
                </a:cxn>
                <a:cxn ang="10800000">
                  <a:pos x="wd2" y="hd2"/>
                </a:cxn>
                <a:cxn ang="16200000">
                  <a:pos x="wd2" y="hd2"/>
                </a:cxn>
              </a:cxnLst>
              <a:rect l="0" t="0" r="r" b="b"/>
              <a:pathLst>
                <a:path w="21565" h="19779" extrusionOk="0">
                  <a:moveTo>
                    <a:pt x="12434" y="4397"/>
                  </a:moveTo>
                  <a:lnTo>
                    <a:pt x="7006" y="2044"/>
                  </a:lnTo>
                  <a:lnTo>
                    <a:pt x="3364" y="1828"/>
                  </a:lnTo>
                  <a:cubicBezTo>
                    <a:pt x="2241" y="-1757"/>
                    <a:pt x="29" y="279"/>
                    <a:pt x="0" y="4926"/>
                  </a:cubicBezTo>
                  <a:cubicBezTo>
                    <a:pt x="-35" y="10379"/>
                    <a:pt x="2718" y="12346"/>
                    <a:pt x="3736" y="7595"/>
                  </a:cubicBezTo>
                  <a:lnTo>
                    <a:pt x="6269" y="12491"/>
                  </a:lnTo>
                  <a:lnTo>
                    <a:pt x="8797" y="17829"/>
                  </a:lnTo>
                  <a:cubicBezTo>
                    <a:pt x="10237" y="18722"/>
                    <a:pt x="11702" y="19311"/>
                    <a:pt x="13178" y="19590"/>
                  </a:cubicBezTo>
                  <a:cubicBezTo>
                    <a:pt x="14509" y="19843"/>
                    <a:pt x="15846" y="19843"/>
                    <a:pt x="17178" y="19590"/>
                  </a:cubicBezTo>
                  <a:lnTo>
                    <a:pt x="21565" y="16031"/>
                  </a:lnTo>
                  <a:lnTo>
                    <a:pt x="21234" y="9358"/>
                  </a:lnTo>
                  <a:cubicBezTo>
                    <a:pt x="20150" y="10055"/>
                    <a:pt x="19031" y="10305"/>
                    <a:pt x="17917" y="10099"/>
                  </a:cubicBezTo>
                  <a:cubicBezTo>
                    <a:pt x="16919" y="9915"/>
                    <a:pt x="15935" y="9366"/>
                    <a:pt x="14995" y="8468"/>
                  </a:cubicBezTo>
                  <a:lnTo>
                    <a:pt x="12434" y="4397"/>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02" name="Shape 1607"/>
            <p:cNvSpPr/>
            <p:nvPr/>
          </p:nvSpPr>
          <p:spPr>
            <a:xfrm>
              <a:off x="7501758" y="989441"/>
              <a:ext cx="48280" cy="41060"/>
            </a:xfrm>
            <a:custGeom>
              <a:avLst/>
              <a:gdLst/>
              <a:ahLst/>
              <a:cxnLst>
                <a:cxn ang="0">
                  <a:pos x="wd2" y="hd2"/>
                </a:cxn>
                <a:cxn ang="5400000">
                  <a:pos x="wd2" y="hd2"/>
                </a:cxn>
                <a:cxn ang="10800000">
                  <a:pos x="wd2" y="hd2"/>
                </a:cxn>
                <a:cxn ang="16200000">
                  <a:pos x="wd2" y="hd2"/>
                </a:cxn>
              </a:cxnLst>
              <a:rect l="0" t="0" r="r" b="b"/>
              <a:pathLst>
                <a:path w="20495" h="21600" extrusionOk="0">
                  <a:moveTo>
                    <a:pt x="13981" y="0"/>
                  </a:moveTo>
                  <a:lnTo>
                    <a:pt x="5719" y="857"/>
                  </a:lnTo>
                  <a:lnTo>
                    <a:pt x="0" y="11369"/>
                  </a:lnTo>
                  <a:lnTo>
                    <a:pt x="5962" y="17640"/>
                  </a:lnTo>
                  <a:lnTo>
                    <a:pt x="14301" y="21600"/>
                  </a:lnTo>
                  <a:cubicBezTo>
                    <a:pt x="17054" y="20527"/>
                    <a:pt x="19207" y="17865"/>
                    <a:pt x="20066" y="14472"/>
                  </a:cubicBezTo>
                  <a:cubicBezTo>
                    <a:pt x="21600" y="8411"/>
                    <a:pt x="18887" y="1959"/>
                    <a:pt x="13981" y="0"/>
                  </a:cubicBez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03" name="Shape 1608"/>
            <p:cNvSpPr/>
            <p:nvPr/>
          </p:nvSpPr>
          <p:spPr>
            <a:xfrm>
              <a:off x="12137703" y="4848249"/>
              <a:ext cx="1970586" cy="1505632"/>
            </a:xfrm>
            <a:custGeom>
              <a:avLst/>
              <a:gdLst/>
              <a:ahLst/>
              <a:cxnLst>
                <a:cxn ang="0">
                  <a:pos x="wd2" y="hd2"/>
                </a:cxn>
                <a:cxn ang="5400000">
                  <a:pos x="wd2" y="hd2"/>
                </a:cxn>
                <a:cxn ang="10800000">
                  <a:pos x="wd2" y="hd2"/>
                </a:cxn>
                <a:cxn ang="16200000">
                  <a:pos x="wd2" y="hd2"/>
                </a:cxn>
              </a:cxnLst>
              <a:rect l="0" t="0" r="r" b="b"/>
              <a:pathLst>
                <a:path w="21600" h="21587" extrusionOk="0">
                  <a:moveTo>
                    <a:pt x="5954" y="5356"/>
                  </a:moveTo>
                  <a:lnTo>
                    <a:pt x="5796" y="5869"/>
                  </a:lnTo>
                  <a:lnTo>
                    <a:pt x="5503" y="6311"/>
                  </a:lnTo>
                  <a:lnTo>
                    <a:pt x="5365" y="6483"/>
                  </a:lnTo>
                  <a:lnTo>
                    <a:pt x="5082" y="6656"/>
                  </a:lnTo>
                  <a:lnTo>
                    <a:pt x="4719" y="6834"/>
                  </a:lnTo>
                  <a:lnTo>
                    <a:pt x="4278" y="6893"/>
                  </a:lnTo>
                  <a:lnTo>
                    <a:pt x="3867" y="6963"/>
                  </a:lnTo>
                  <a:lnTo>
                    <a:pt x="3605" y="7152"/>
                  </a:lnTo>
                  <a:lnTo>
                    <a:pt x="3201" y="7421"/>
                  </a:lnTo>
                  <a:lnTo>
                    <a:pt x="2840" y="7616"/>
                  </a:lnTo>
                  <a:lnTo>
                    <a:pt x="2159" y="7891"/>
                  </a:lnTo>
                  <a:lnTo>
                    <a:pt x="1627" y="8085"/>
                  </a:lnTo>
                  <a:lnTo>
                    <a:pt x="1116" y="8295"/>
                  </a:lnTo>
                  <a:lnTo>
                    <a:pt x="1025" y="8677"/>
                  </a:lnTo>
                  <a:lnTo>
                    <a:pt x="980" y="8983"/>
                  </a:lnTo>
                  <a:lnTo>
                    <a:pt x="880" y="9313"/>
                  </a:lnTo>
                  <a:lnTo>
                    <a:pt x="718" y="9572"/>
                  </a:lnTo>
                  <a:lnTo>
                    <a:pt x="742" y="9911"/>
                  </a:lnTo>
                  <a:lnTo>
                    <a:pt x="766" y="10200"/>
                  </a:lnTo>
                  <a:lnTo>
                    <a:pt x="887" y="10459"/>
                  </a:lnTo>
                  <a:lnTo>
                    <a:pt x="982" y="10658"/>
                  </a:lnTo>
                  <a:lnTo>
                    <a:pt x="945" y="10981"/>
                  </a:lnTo>
                  <a:lnTo>
                    <a:pt x="804" y="11271"/>
                  </a:lnTo>
                  <a:lnTo>
                    <a:pt x="643" y="11837"/>
                  </a:lnTo>
                  <a:lnTo>
                    <a:pt x="607" y="12409"/>
                  </a:lnTo>
                  <a:lnTo>
                    <a:pt x="619" y="12825"/>
                  </a:lnTo>
                  <a:lnTo>
                    <a:pt x="619" y="14159"/>
                  </a:lnTo>
                  <a:lnTo>
                    <a:pt x="657" y="14449"/>
                  </a:lnTo>
                  <a:lnTo>
                    <a:pt x="756" y="14821"/>
                  </a:lnTo>
                  <a:lnTo>
                    <a:pt x="756" y="15123"/>
                  </a:lnTo>
                  <a:lnTo>
                    <a:pt x="806" y="15510"/>
                  </a:lnTo>
                  <a:lnTo>
                    <a:pt x="856" y="15799"/>
                  </a:lnTo>
                  <a:lnTo>
                    <a:pt x="756" y="16171"/>
                  </a:lnTo>
                  <a:lnTo>
                    <a:pt x="620" y="16478"/>
                  </a:lnTo>
                  <a:lnTo>
                    <a:pt x="546" y="16734"/>
                  </a:lnTo>
                  <a:lnTo>
                    <a:pt x="484" y="17052"/>
                  </a:lnTo>
                  <a:lnTo>
                    <a:pt x="393" y="17251"/>
                  </a:lnTo>
                  <a:lnTo>
                    <a:pt x="218" y="17348"/>
                  </a:lnTo>
                  <a:lnTo>
                    <a:pt x="0" y="17440"/>
                  </a:lnTo>
                  <a:lnTo>
                    <a:pt x="75" y="17639"/>
                  </a:lnTo>
                  <a:lnTo>
                    <a:pt x="148" y="17822"/>
                  </a:lnTo>
                  <a:lnTo>
                    <a:pt x="409" y="18166"/>
                  </a:lnTo>
                  <a:lnTo>
                    <a:pt x="717" y="18165"/>
                  </a:lnTo>
                  <a:lnTo>
                    <a:pt x="954" y="18364"/>
                  </a:lnTo>
                  <a:lnTo>
                    <a:pt x="1202" y="18316"/>
                  </a:lnTo>
                  <a:lnTo>
                    <a:pt x="1439" y="18047"/>
                  </a:lnTo>
                  <a:lnTo>
                    <a:pt x="1767" y="17901"/>
                  </a:lnTo>
                  <a:lnTo>
                    <a:pt x="2169" y="17804"/>
                  </a:lnTo>
                  <a:lnTo>
                    <a:pt x="2597" y="17535"/>
                  </a:lnTo>
                  <a:lnTo>
                    <a:pt x="2792" y="17454"/>
                  </a:lnTo>
                  <a:lnTo>
                    <a:pt x="3078" y="17389"/>
                  </a:lnTo>
                  <a:lnTo>
                    <a:pt x="3572" y="17373"/>
                  </a:lnTo>
                  <a:lnTo>
                    <a:pt x="3783" y="17308"/>
                  </a:lnTo>
                  <a:lnTo>
                    <a:pt x="4016" y="17260"/>
                  </a:lnTo>
                  <a:lnTo>
                    <a:pt x="4277" y="17211"/>
                  </a:lnTo>
                  <a:cubicBezTo>
                    <a:pt x="4368" y="17227"/>
                    <a:pt x="4461" y="17227"/>
                    <a:pt x="4552" y="17211"/>
                  </a:cubicBezTo>
                  <a:cubicBezTo>
                    <a:pt x="4646" y="17194"/>
                    <a:pt x="4738" y="17159"/>
                    <a:pt x="4825" y="17108"/>
                  </a:cubicBezTo>
                  <a:lnTo>
                    <a:pt x="5149" y="16802"/>
                  </a:lnTo>
                  <a:lnTo>
                    <a:pt x="5410" y="16608"/>
                  </a:lnTo>
                  <a:lnTo>
                    <a:pt x="5793" y="16451"/>
                  </a:lnTo>
                  <a:lnTo>
                    <a:pt x="6066" y="16339"/>
                  </a:lnTo>
                  <a:lnTo>
                    <a:pt x="6419" y="16236"/>
                  </a:lnTo>
                  <a:lnTo>
                    <a:pt x="7073" y="16033"/>
                  </a:lnTo>
                  <a:lnTo>
                    <a:pt x="7555" y="15812"/>
                  </a:lnTo>
                  <a:lnTo>
                    <a:pt x="7812" y="15893"/>
                  </a:lnTo>
                  <a:lnTo>
                    <a:pt x="8156" y="15925"/>
                  </a:lnTo>
                  <a:lnTo>
                    <a:pt x="8413" y="15764"/>
                  </a:lnTo>
                  <a:cubicBezTo>
                    <a:pt x="8514" y="15721"/>
                    <a:pt x="8618" y="15693"/>
                    <a:pt x="8724" y="15683"/>
                  </a:cubicBezTo>
                  <a:cubicBezTo>
                    <a:pt x="8850" y="15670"/>
                    <a:pt x="8977" y="15680"/>
                    <a:pt x="9101" y="15714"/>
                  </a:cubicBezTo>
                  <a:lnTo>
                    <a:pt x="9309" y="15811"/>
                  </a:lnTo>
                  <a:lnTo>
                    <a:pt x="9665" y="16129"/>
                  </a:lnTo>
                  <a:lnTo>
                    <a:pt x="9802" y="16323"/>
                  </a:lnTo>
                  <a:lnTo>
                    <a:pt x="10014" y="16431"/>
                  </a:lnTo>
                  <a:cubicBezTo>
                    <a:pt x="10054" y="16535"/>
                    <a:pt x="10087" y="16643"/>
                    <a:pt x="10112" y="16754"/>
                  </a:cubicBezTo>
                  <a:cubicBezTo>
                    <a:pt x="10146" y="16901"/>
                    <a:pt x="10167" y="17052"/>
                    <a:pt x="10174" y="17205"/>
                  </a:cubicBezTo>
                  <a:lnTo>
                    <a:pt x="10302" y="17344"/>
                  </a:lnTo>
                  <a:lnTo>
                    <a:pt x="10401" y="17554"/>
                  </a:lnTo>
                  <a:lnTo>
                    <a:pt x="10451" y="17811"/>
                  </a:lnTo>
                  <a:lnTo>
                    <a:pt x="10476" y="18064"/>
                  </a:lnTo>
                  <a:lnTo>
                    <a:pt x="10688" y="18145"/>
                  </a:lnTo>
                  <a:lnTo>
                    <a:pt x="10787" y="17837"/>
                  </a:lnTo>
                  <a:lnTo>
                    <a:pt x="10899" y="17643"/>
                  </a:lnTo>
                  <a:lnTo>
                    <a:pt x="11281" y="17568"/>
                  </a:lnTo>
                  <a:lnTo>
                    <a:pt x="11514" y="17330"/>
                  </a:lnTo>
                  <a:lnTo>
                    <a:pt x="11659" y="16996"/>
                  </a:lnTo>
                  <a:lnTo>
                    <a:pt x="11759" y="16727"/>
                  </a:lnTo>
                  <a:lnTo>
                    <a:pt x="11983" y="16727"/>
                  </a:lnTo>
                  <a:lnTo>
                    <a:pt x="12102" y="16986"/>
                  </a:lnTo>
                  <a:lnTo>
                    <a:pt x="12069" y="17282"/>
                  </a:lnTo>
                  <a:lnTo>
                    <a:pt x="11874" y="17524"/>
                  </a:lnTo>
                  <a:lnTo>
                    <a:pt x="11654" y="17767"/>
                  </a:lnTo>
                  <a:lnTo>
                    <a:pt x="11510" y="17972"/>
                  </a:lnTo>
                  <a:lnTo>
                    <a:pt x="11473" y="18225"/>
                  </a:lnTo>
                  <a:lnTo>
                    <a:pt x="11274" y="18418"/>
                  </a:lnTo>
                  <a:lnTo>
                    <a:pt x="11125" y="18467"/>
                  </a:lnTo>
                  <a:lnTo>
                    <a:pt x="11188" y="18634"/>
                  </a:lnTo>
                  <a:lnTo>
                    <a:pt x="11336" y="18634"/>
                  </a:lnTo>
                  <a:lnTo>
                    <a:pt x="11507" y="18537"/>
                  </a:lnTo>
                  <a:lnTo>
                    <a:pt x="11648" y="18208"/>
                  </a:lnTo>
                  <a:lnTo>
                    <a:pt x="11859" y="17966"/>
                  </a:lnTo>
                  <a:lnTo>
                    <a:pt x="11982" y="17997"/>
                  </a:lnTo>
                  <a:lnTo>
                    <a:pt x="12028" y="18234"/>
                  </a:lnTo>
                  <a:lnTo>
                    <a:pt x="12003" y="18557"/>
                  </a:lnTo>
                  <a:lnTo>
                    <a:pt x="11990" y="18719"/>
                  </a:lnTo>
                  <a:lnTo>
                    <a:pt x="12143" y="18913"/>
                  </a:lnTo>
                  <a:lnTo>
                    <a:pt x="12243" y="19251"/>
                  </a:lnTo>
                  <a:lnTo>
                    <a:pt x="12130" y="19639"/>
                  </a:lnTo>
                  <a:lnTo>
                    <a:pt x="12031" y="19855"/>
                  </a:lnTo>
                  <a:lnTo>
                    <a:pt x="11944" y="20096"/>
                  </a:lnTo>
                  <a:lnTo>
                    <a:pt x="12193" y="20469"/>
                  </a:lnTo>
                  <a:lnTo>
                    <a:pt x="12600" y="20760"/>
                  </a:lnTo>
                  <a:lnTo>
                    <a:pt x="12912" y="21094"/>
                  </a:lnTo>
                  <a:lnTo>
                    <a:pt x="13119" y="21142"/>
                  </a:lnTo>
                  <a:lnTo>
                    <a:pt x="13372" y="21202"/>
                  </a:lnTo>
                  <a:cubicBezTo>
                    <a:pt x="13427" y="21195"/>
                    <a:pt x="13481" y="21173"/>
                    <a:pt x="13529" y="21138"/>
                  </a:cubicBezTo>
                  <a:cubicBezTo>
                    <a:pt x="13608" y="21080"/>
                    <a:pt x="13669" y="20988"/>
                    <a:pt x="13703" y="20879"/>
                  </a:cubicBezTo>
                  <a:lnTo>
                    <a:pt x="13911" y="20820"/>
                  </a:lnTo>
                  <a:lnTo>
                    <a:pt x="14131" y="20831"/>
                  </a:lnTo>
                  <a:lnTo>
                    <a:pt x="14366" y="21000"/>
                  </a:lnTo>
                  <a:lnTo>
                    <a:pt x="14503" y="21323"/>
                  </a:lnTo>
                  <a:cubicBezTo>
                    <a:pt x="14516" y="21451"/>
                    <a:pt x="14589" y="21554"/>
                    <a:pt x="14686" y="21581"/>
                  </a:cubicBezTo>
                  <a:cubicBezTo>
                    <a:pt x="14755" y="21600"/>
                    <a:pt x="14827" y="21576"/>
                    <a:pt x="14881" y="21516"/>
                  </a:cubicBezTo>
                  <a:lnTo>
                    <a:pt x="15117" y="21042"/>
                  </a:lnTo>
                  <a:cubicBezTo>
                    <a:pt x="15153" y="20962"/>
                    <a:pt x="15199" y="20891"/>
                    <a:pt x="15254" y="20832"/>
                  </a:cubicBezTo>
                  <a:cubicBezTo>
                    <a:pt x="15361" y="20715"/>
                    <a:pt x="15495" y="20649"/>
                    <a:pt x="15635" y="20643"/>
                  </a:cubicBezTo>
                  <a:lnTo>
                    <a:pt x="15896" y="20578"/>
                  </a:lnTo>
                  <a:lnTo>
                    <a:pt x="16108" y="20578"/>
                  </a:lnTo>
                  <a:lnTo>
                    <a:pt x="16320" y="20708"/>
                  </a:lnTo>
                  <a:cubicBezTo>
                    <a:pt x="16368" y="20765"/>
                    <a:pt x="16429" y="20799"/>
                    <a:pt x="16494" y="20805"/>
                  </a:cubicBezTo>
                  <a:cubicBezTo>
                    <a:pt x="16587" y="20814"/>
                    <a:pt x="16677" y="20766"/>
                    <a:pt x="16739" y="20676"/>
                  </a:cubicBezTo>
                  <a:lnTo>
                    <a:pt x="16988" y="20110"/>
                  </a:lnTo>
                  <a:lnTo>
                    <a:pt x="17250" y="19592"/>
                  </a:lnTo>
                  <a:cubicBezTo>
                    <a:pt x="17331" y="19471"/>
                    <a:pt x="17410" y="19347"/>
                    <a:pt x="17487" y="19220"/>
                  </a:cubicBezTo>
                  <a:cubicBezTo>
                    <a:pt x="17562" y="19095"/>
                    <a:pt x="17636" y="18967"/>
                    <a:pt x="17707" y="18837"/>
                  </a:cubicBezTo>
                  <a:lnTo>
                    <a:pt x="18063" y="18805"/>
                  </a:lnTo>
                  <a:lnTo>
                    <a:pt x="18151" y="18627"/>
                  </a:lnTo>
                  <a:lnTo>
                    <a:pt x="18358" y="18341"/>
                  </a:lnTo>
                  <a:lnTo>
                    <a:pt x="18454" y="18136"/>
                  </a:lnTo>
                  <a:lnTo>
                    <a:pt x="18691" y="17893"/>
                  </a:lnTo>
                  <a:cubicBezTo>
                    <a:pt x="18717" y="17817"/>
                    <a:pt x="18736" y="17738"/>
                    <a:pt x="18748" y="17656"/>
                  </a:cubicBezTo>
                  <a:cubicBezTo>
                    <a:pt x="18765" y="17543"/>
                    <a:pt x="18767" y="17423"/>
                    <a:pt x="18810" y="17321"/>
                  </a:cubicBezTo>
                  <a:cubicBezTo>
                    <a:pt x="18860" y="17203"/>
                    <a:pt x="18955" y="17129"/>
                    <a:pt x="19059" y="17127"/>
                  </a:cubicBezTo>
                  <a:lnTo>
                    <a:pt x="19413" y="16924"/>
                  </a:lnTo>
                  <a:lnTo>
                    <a:pt x="19787" y="16655"/>
                  </a:lnTo>
                  <a:lnTo>
                    <a:pt x="19874" y="16445"/>
                  </a:lnTo>
                  <a:lnTo>
                    <a:pt x="20023" y="16251"/>
                  </a:lnTo>
                  <a:lnTo>
                    <a:pt x="20285" y="15880"/>
                  </a:lnTo>
                  <a:lnTo>
                    <a:pt x="20451" y="15642"/>
                  </a:lnTo>
                  <a:lnTo>
                    <a:pt x="20476" y="15370"/>
                  </a:lnTo>
                  <a:cubicBezTo>
                    <a:pt x="20512" y="15250"/>
                    <a:pt x="20553" y="15133"/>
                    <a:pt x="20601" y="15020"/>
                  </a:cubicBezTo>
                  <a:cubicBezTo>
                    <a:pt x="20671" y="14852"/>
                    <a:pt x="20753" y="14693"/>
                    <a:pt x="20846" y="14545"/>
                  </a:cubicBezTo>
                  <a:cubicBezTo>
                    <a:pt x="20913" y="14433"/>
                    <a:pt x="20979" y="14320"/>
                    <a:pt x="21045" y="14206"/>
                  </a:cubicBezTo>
                  <a:cubicBezTo>
                    <a:pt x="21111" y="14091"/>
                    <a:pt x="21176" y="13976"/>
                    <a:pt x="21240" y="13860"/>
                  </a:cubicBezTo>
                  <a:cubicBezTo>
                    <a:pt x="21281" y="13719"/>
                    <a:pt x="21310" y="13572"/>
                    <a:pt x="21327" y="13423"/>
                  </a:cubicBezTo>
                  <a:cubicBezTo>
                    <a:pt x="21345" y="13266"/>
                    <a:pt x="21349" y="13107"/>
                    <a:pt x="21340" y="12948"/>
                  </a:cubicBezTo>
                  <a:lnTo>
                    <a:pt x="21550" y="12563"/>
                  </a:lnTo>
                  <a:cubicBezTo>
                    <a:pt x="21536" y="12461"/>
                    <a:pt x="21532" y="12358"/>
                    <a:pt x="21538" y="12255"/>
                  </a:cubicBezTo>
                  <a:cubicBezTo>
                    <a:pt x="21545" y="12135"/>
                    <a:pt x="21566" y="12016"/>
                    <a:pt x="21600" y="11904"/>
                  </a:cubicBezTo>
                  <a:lnTo>
                    <a:pt x="21600" y="11340"/>
                  </a:lnTo>
                  <a:lnTo>
                    <a:pt x="21538" y="11038"/>
                  </a:lnTo>
                  <a:lnTo>
                    <a:pt x="21389" y="10617"/>
                  </a:lnTo>
                  <a:lnTo>
                    <a:pt x="21281" y="10240"/>
                  </a:lnTo>
                  <a:lnTo>
                    <a:pt x="21028" y="9986"/>
                  </a:lnTo>
                  <a:lnTo>
                    <a:pt x="20791" y="9581"/>
                  </a:lnTo>
                  <a:lnTo>
                    <a:pt x="20733" y="9333"/>
                  </a:lnTo>
                  <a:lnTo>
                    <a:pt x="20397" y="8721"/>
                  </a:lnTo>
                  <a:lnTo>
                    <a:pt x="20297" y="8091"/>
                  </a:lnTo>
                  <a:lnTo>
                    <a:pt x="20106" y="7525"/>
                  </a:lnTo>
                  <a:lnTo>
                    <a:pt x="19820" y="6996"/>
                  </a:lnTo>
                  <a:lnTo>
                    <a:pt x="19620" y="6527"/>
                  </a:lnTo>
                  <a:lnTo>
                    <a:pt x="19210" y="6155"/>
                  </a:lnTo>
                  <a:lnTo>
                    <a:pt x="18886" y="5767"/>
                  </a:lnTo>
                  <a:cubicBezTo>
                    <a:pt x="18800" y="5685"/>
                    <a:pt x="18761" y="5544"/>
                    <a:pt x="18786" y="5410"/>
                  </a:cubicBezTo>
                  <a:cubicBezTo>
                    <a:pt x="18811" y="5280"/>
                    <a:pt x="18892" y="5181"/>
                    <a:pt x="18994" y="5157"/>
                  </a:cubicBezTo>
                  <a:lnTo>
                    <a:pt x="19055" y="4833"/>
                  </a:lnTo>
                  <a:lnTo>
                    <a:pt x="19055" y="4472"/>
                  </a:lnTo>
                  <a:lnTo>
                    <a:pt x="19217" y="4028"/>
                  </a:lnTo>
                  <a:lnTo>
                    <a:pt x="19027" y="3743"/>
                  </a:lnTo>
                  <a:lnTo>
                    <a:pt x="18969" y="3459"/>
                  </a:lnTo>
                  <a:lnTo>
                    <a:pt x="18936" y="3040"/>
                  </a:lnTo>
                  <a:lnTo>
                    <a:pt x="18737" y="2634"/>
                  </a:lnTo>
                  <a:lnTo>
                    <a:pt x="18500" y="2250"/>
                  </a:lnTo>
                  <a:lnTo>
                    <a:pt x="18264" y="1878"/>
                  </a:lnTo>
                  <a:cubicBezTo>
                    <a:pt x="18190" y="1776"/>
                    <a:pt x="18127" y="1662"/>
                    <a:pt x="18077" y="1539"/>
                  </a:cubicBezTo>
                  <a:cubicBezTo>
                    <a:pt x="17997" y="1344"/>
                    <a:pt x="17951" y="1129"/>
                    <a:pt x="17940" y="908"/>
                  </a:cubicBezTo>
                  <a:lnTo>
                    <a:pt x="17870" y="312"/>
                  </a:lnTo>
                  <a:lnTo>
                    <a:pt x="17679" y="0"/>
                  </a:lnTo>
                  <a:lnTo>
                    <a:pt x="17497" y="117"/>
                  </a:lnTo>
                  <a:lnTo>
                    <a:pt x="17298" y="441"/>
                  </a:lnTo>
                  <a:lnTo>
                    <a:pt x="17198" y="989"/>
                  </a:lnTo>
                  <a:lnTo>
                    <a:pt x="17173" y="1475"/>
                  </a:lnTo>
                  <a:lnTo>
                    <a:pt x="17090" y="1927"/>
                  </a:lnTo>
                  <a:lnTo>
                    <a:pt x="17016" y="2271"/>
                  </a:lnTo>
                  <a:lnTo>
                    <a:pt x="17003" y="2864"/>
                  </a:lnTo>
                  <a:lnTo>
                    <a:pt x="17016" y="3290"/>
                  </a:lnTo>
                  <a:cubicBezTo>
                    <a:pt x="16998" y="3361"/>
                    <a:pt x="16974" y="3430"/>
                    <a:pt x="16945" y="3495"/>
                  </a:cubicBezTo>
                  <a:cubicBezTo>
                    <a:pt x="16886" y="3627"/>
                    <a:pt x="16805" y="3742"/>
                    <a:pt x="16709" y="3829"/>
                  </a:cubicBezTo>
                  <a:lnTo>
                    <a:pt x="16476" y="4223"/>
                  </a:lnTo>
                  <a:lnTo>
                    <a:pt x="16090" y="4596"/>
                  </a:lnTo>
                  <a:lnTo>
                    <a:pt x="16028" y="4804"/>
                  </a:lnTo>
                  <a:lnTo>
                    <a:pt x="15868" y="4980"/>
                  </a:lnTo>
                  <a:lnTo>
                    <a:pt x="15471" y="4872"/>
                  </a:lnTo>
                  <a:lnTo>
                    <a:pt x="15263" y="4420"/>
                  </a:lnTo>
                  <a:lnTo>
                    <a:pt x="14941" y="4258"/>
                  </a:lnTo>
                  <a:lnTo>
                    <a:pt x="14663" y="4053"/>
                  </a:lnTo>
                  <a:lnTo>
                    <a:pt x="14476" y="3794"/>
                  </a:lnTo>
                  <a:lnTo>
                    <a:pt x="14089" y="3470"/>
                  </a:lnTo>
                  <a:lnTo>
                    <a:pt x="13749" y="3330"/>
                  </a:lnTo>
                  <a:lnTo>
                    <a:pt x="13637" y="2925"/>
                  </a:lnTo>
                  <a:lnTo>
                    <a:pt x="13637" y="2180"/>
                  </a:lnTo>
                  <a:lnTo>
                    <a:pt x="13757" y="1862"/>
                  </a:lnTo>
                  <a:lnTo>
                    <a:pt x="13894" y="1668"/>
                  </a:lnTo>
                  <a:lnTo>
                    <a:pt x="14093" y="1328"/>
                  </a:lnTo>
                  <a:lnTo>
                    <a:pt x="14301" y="1036"/>
                  </a:lnTo>
                  <a:lnTo>
                    <a:pt x="14077" y="799"/>
                  </a:lnTo>
                  <a:lnTo>
                    <a:pt x="13671" y="626"/>
                  </a:lnTo>
                  <a:lnTo>
                    <a:pt x="13551" y="529"/>
                  </a:lnTo>
                  <a:lnTo>
                    <a:pt x="12919" y="457"/>
                  </a:lnTo>
                  <a:lnTo>
                    <a:pt x="12492" y="155"/>
                  </a:lnTo>
                  <a:lnTo>
                    <a:pt x="12131" y="495"/>
                  </a:lnTo>
                  <a:lnTo>
                    <a:pt x="11861" y="716"/>
                  </a:lnTo>
                  <a:lnTo>
                    <a:pt x="11605" y="888"/>
                  </a:lnTo>
                  <a:lnTo>
                    <a:pt x="11058" y="1017"/>
                  </a:lnTo>
                  <a:lnTo>
                    <a:pt x="10851" y="1226"/>
                  </a:lnTo>
                  <a:lnTo>
                    <a:pt x="10702" y="1608"/>
                  </a:lnTo>
                  <a:lnTo>
                    <a:pt x="10603" y="1737"/>
                  </a:lnTo>
                  <a:lnTo>
                    <a:pt x="10416" y="1964"/>
                  </a:lnTo>
                  <a:lnTo>
                    <a:pt x="10428" y="2286"/>
                  </a:lnTo>
                  <a:lnTo>
                    <a:pt x="10594" y="2561"/>
                  </a:lnTo>
                  <a:lnTo>
                    <a:pt x="10478" y="2739"/>
                  </a:lnTo>
                  <a:lnTo>
                    <a:pt x="10159" y="3090"/>
                  </a:lnTo>
                  <a:cubicBezTo>
                    <a:pt x="10067" y="3086"/>
                    <a:pt x="9978" y="3052"/>
                    <a:pt x="9899" y="2993"/>
                  </a:cubicBezTo>
                  <a:cubicBezTo>
                    <a:pt x="9767" y="2894"/>
                    <a:pt x="9671" y="2731"/>
                    <a:pt x="9633" y="2540"/>
                  </a:cubicBezTo>
                  <a:lnTo>
                    <a:pt x="9197" y="2329"/>
                  </a:lnTo>
                  <a:cubicBezTo>
                    <a:pt x="9181" y="2199"/>
                    <a:pt x="9118" y="2087"/>
                    <a:pt x="9027" y="2027"/>
                  </a:cubicBezTo>
                  <a:cubicBezTo>
                    <a:pt x="8838" y="1903"/>
                    <a:pt x="8608" y="2025"/>
                    <a:pt x="8541" y="2286"/>
                  </a:cubicBezTo>
                  <a:lnTo>
                    <a:pt x="8250" y="2599"/>
                  </a:lnTo>
                  <a:cubicBezTo>
                    <a:pt x="8194" y="2686"/>
                    <a:pt x="8137" y="2772"/>
                    <a:pt x="8080" y="2857"/>
                  </a:cubicBezTo>
                  <a:cubicBezTo>
                    <a:pt x="7985" y="2999"/>
                    <a:pt x="7888" y="3139"/>
                    <a:pt x="7790" y="3277"/>
                  </a:cubicBezTo>
                  <a:lnTo>
                    <a:pt x="7467" y="3599"/>
                  </a:lnTo>
                  <a:lnTo>
                    <a:pt x="7293" y="3739"/>
                  </a:lnTo>
                  <a:lnTo>
                    <a:pt x="6986" y="3783"/>
                  </a:lnTo>
                  <a:lnTo>
                    <a:pt x="6987" y="4025"/>
                  </a:lnTo>
                  <a:lnTo>
                    <a:pt x="7057" y="4165"/>
                  </a:lnTo>
                  <a:lnTo>
                    <a:pt x="7119" y="4374"/>
                  </a:lnTo>
                  <a:lnTo>
                    <a:pt x="7007" y="4628"/>
                  </a:lnTo>
                  <a:cubicBezTo>
                    <a:pt x="7006" y="4750"/>
                    <a:pt x="6931" y="4851"/>
                    <a:pt x="6836" y="4854"/>
                  </a:cubicBezTo>
                  <a:cubicBezTo>
                    <a:pt x="6738" y="4858"/>
                    <a:pt x="6655" y="4756"/>
                    <a:pt x="6654" y="4628"/>
                  </a:cubicBezTo>
                  <a:lnTo>
                    <a:pt x="6421" y="4466"/>
                  </a:lnTo>
                  <a:lnTo>
                    <a:pt x="6280" y="4719"/>
                  </a:lnTo>
                  <a:lnTo>
                    <a:pt x="6160" y="4924"/>
                  </a:lnTo>
                  <a:lnTo>
                    <a:pt x="5954" y="5356"/>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04" name="Shape 1609"/>
            <p:cNvSpPr/>
            <p:nvPr/>
          </p:nvSpPr>
          <p:spPr>
            <a:xfrm>
              <a:off x="13314288" y="6443802"/>
              <a:ext cx="184567" cy="152697"/>
            </a:xfrm>
            <a:custGeom>
              <a:avLst/>
              <a:gdLst/>
              <a:ahLst/>
              <a:cxnLst>
                <a:cxn ang="0">
                  <a:pos x="wd2" y="hd2"/>
                </a:cxn>
                <a:cxn ang="5400000">
                  <a:pos x="wd2" y="hd2"/>
                </a:cxn>
                <a:cxn ang="10800000">
                  <a:pos x="wd2" y="hd2"/>
                </a:cxn>
                <a:cxn ang="16200000">
                  <a:pos x="wd2" y="hd2"/>
                </a:cxn>
              </a:cxnLst>
              <a:rect l="0" t="0" r="r" b="b"/>
              <a:pathLst>
                <a:path w="21600" h="21600" extrusionOk="0">
                  <a:moveTo>
                    <a:pt x="2734" y="1038"/>
                  </a:moveTo>
                  <a:lnTo>
                    <a:pt x="5578" y="0"/>
                  </a:lnTo>
                  <a:lnTo>
                    <a:pt x="6344" y="2077"/>
                  </a:lnTo>
                  <a:lnTo>
                    <a:pt x="8057" y="3507"/>
                  </a:lnTo>
                  <a:lnTo>
                    <a:pt x="11245" y="5736"/>
                  </a:lnTo>
                  <a:lnTo>
                    <a:pt x="13944" y="4944"/>
                  </a:lnTo>
                  <a:lnTo>
                    <a:pt x="15669" y="2555"/>
                  </a:lnTo>
                  <a:lnTo>
                    <a:pt x="17659" y="2290"/>
                  </a:lnTo>
                  <a:lnTo>
                    <a:pt x="20048" y="2290"/>
                  </a:lnTo>
                  <a:lnTo>
                    <a:pt x="21600" y="3886"/>
                  </a:lnTo>
                  <a:lnTo>
                    <a:pt x="21073" y="6102"/>
                  </a:lnTo>
                  <a:lnTo>
                    <a:pt x="19449" y="6901"/>
                  </a:lnTo>
                  <a:lnTo>
                    <a:pt x="18263" y="8165"/>
                  </a:lnTo>
                  <a:lnTo>
                    <a:pt x="18130" y="10554"/>
                  </a:lnTo>
                  <a:lnTo>
                    <a:pt x="16494" y="13003"/>
                  </a:lnTo>
                  <a:lnTo>
                    <a:pt x="14149" y="14540"/>
                  </a:lnTo>
                  <a:lnTo>
                    <a:pt x="10318" y="16118"/>
                  </a:lnTo>
                  <a:lnTo>
                    <a:pt x="8234" y="17714"/>
                  </a:lnTo>
                  <a:lnTo>
                    <a:pt x="6954" y="19365"/>
                  </a:lnTo>
                  <a:lnTo>
                    <a:pt x="6111" y="21121"/>
                  </a:lnTo>
                  <a:lnTo>
                    <a:pt x="4171" y="21600"/>
                  </a:lnTo>
                  <a:lnTo>
                    <a:pt x="3062" y="19311"/>
                  </a:lnTo>
                  <a:lnTo>
                    <a:pt x="1521" y="19311"/>
                  </a:lnTo>
                  <a:lnTo>
                    <a:pt x="0" y="19258"/>
                  </a:lnTo>
                  <a:lnTo>
                    <a:pt x="667" y="16130"/>
                  </a:lnTo>
                  <a:lnTo>
                    <a:pt x="2456" y="13422"/>
                  </a:lnTo>
                  <a:lnTo>
                    <a:pt x="2806" y="11838"/>
                  </a:lnTo>
                  <a:lnTo>
                    <a:pt x="2673" y="8557"/>
                  </a:lnTo>
                  <a:lnTo>
                    <a:pt x="2673" y="6056"/>
                  </a:lnTo>
                  <a:lnTo>
                    <a:pt x="2190" y="4678"/>
                  </a:lnTo>
                  <a:lnTo>
                    <a:pt x="2734" y="1038"/>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05" name="Shape 1610"/>
            <p:cNvSpPr/>
            <p:nvPr/>
          </p:nvSpPr>
          <p:spPr>
            <a:xfrm>
              <a:off x="14158259" y="6434773"/>
              <a:ext cx="501976" cy="313793"/>
            </a:xfrm>
            <a:custGeom>
              <a:avLst/>
              <a:gdLst/>
              <a:ahLst/>
              <a:cxnLst>
                <a:cxn ang="0">
                  <a:pos x="wd2" y="hd2"/>
                </a:cxn>
                <a:cxn ang="5400000">
                  <a:pos x="wd2" y="hd2"/>
                </a:cxn>
                <a:cxn ang="10800000">
                  <a:pos x="wd2" y="hd2"/>
                </a:cxn>
                <a:cxn ang="16200000">
                  <a:pos x="wd2" y="hd2"/>
                </a:cxn>
              </a:cxnLst>
              <a:rect l="0" t="0" r="r" b="b"/>
              <a:pathLst>
                <a:path w="21600" h="21544" extrusionOk="0">
                  <a:moveTo>
                    <a:pt x="2147" y="16913"/>
                  </a:moveTo>
                  <a:lnTo>
                    <a:pt x="1380" y="17278"/>
                  </a:lnTo>
                  <a:lnTo>
                    <a:pt x="508" y="19015"/>
                  </a:lnTo>
                  <a:lnTo>
                    <a:pt x="0" y="20356"/>
                  </a:lnTo>
                  <a:lnTo>
                    <a:pt x="1241" y="21466"/>
                  </a:lnTo>
                  <a:lnTo>
                    <a:pt x="2749" y="21544"/>
                  </a:lnTo>
                  <a:lnTo>
                    <a:pt x="5044" y="21466"/>
                  </a:lnTo>
                  <a:lnTo>
                    <a:pt x="6332" y="20691"/>
                  </a:lnTo>
                  <a:lnTo>
                    <a:pt x="8044" y="18990"/>
                  </a:lnTo>
                  <a:lnTo>
                    <a:pt x="9316" y="17905"/>
                  </a:lnTo>
                  <a:lnTo>
                    <a:pt x="10246" y="16587"/>
                  </a:lnTo>
                  <a:lnTo>
                    <a:pt x="11501" y="14151"/>
                  </a:lnTo>
                  <a:cubicBezTo>
                    <a:pt x="11635" y="13828"/>
                    <a:pt x="11800" y="13540"/>
                    <a:pt x="11990" y="13298"/>
                  </a:cubicBezTo>
                  <a:cubicBezTo>
                    <a:pt x="12464" y="12694"/>
                    <a:pt x="13064" y="12399"/>
                    <a:pt x="13670" y="12472"/>
                  </a:cubicBezTo>
                  <a:lnTo>
                    <a:pt x="14548" y="12562"/>
                  </a:lnTo>
                  <a:lnTo>
                    <a:pt x="15233" y="12097"/>
                  </a:lnTo>
                  <a:lnTo>
                    <a:pt x="15961" y="11558"/>
                  </a:lnTo>
                  <a:lnTo>
                    <a:pt x="16010" y="10246"/>
                  </a:lnTo>
                  <a:lnTo>
                    <a:pt x="17004" y="9130"/>
                  </a:lnTo>
                  <a:lnTo>
                    <a:pt x="18541" y="7346"/>
                  </a:lnTo>
                  <a:lnTo>
                    <a:pt x="20577" y="6490"/>
                  </a:lnTo>
                  <a:lnTo>
                    <a:pt x="21600" y="5415"/>
                  </a:lnTo>
                  <a:lnTo>
                    <a:pt x="21600" y="4405"/>
                  </a:lnTo>
                  <a:lnTo>
                    <a:pt x="21306" y="2773"/>
                  </a:lnTo>
                  <a:lnTo>
                    <a:pt x="20866" y="1007"/>
                  </a:lnTo>
                  <a:cubicBezTo>
                    <a:pt x="20843" y="468"/>
                    <a:pt x="20572" y="40"/>
                    <a:pt x="20232" y="3"/>
                  </a:cubicBezTo>
                  <a:cubicBezTo>
                    <a:pt x="19700" y="-56"/>
                    <a:pt x="19304" y="769"/>
                    <a:pt x="19482" y="1565"/>
                  </a:cubicBezTo>
                  <a:lnTo>
                    <a:pt x="18669" y="2426"/>
                  </a:lnTo>
                  <a:lnTo>
                    <a:pt x="17564" y="3640"/>
                  </a:lnTo>
                  <a:lnTo>
                    <a:pt x="17108" y="4363"/>
                  </a:lnTo>
                  <a:cubicBezTo>
                    <a:pt x="16812" y="4575"/>
                    <a:pt x="16538" y="4853"/>
                    <a:pt x="16293" y="5190"/>
                  </a:cubicBezTo>
                  <a:cubicBezTo>
                    <a:pt x="15810" y="5854"/>
                    <a:pt x="15457" y="6721"/>
                    <a:pt x="14988" y="7408"/>
                  </a:cubicBezTo>
                  <a:cubicBezTo>
                    <a:pt x="14591" y="7991"/>
                    <a:pt x="14119" y="8431"/>
                    <a:pt x="13604" y="8700"/>
                  </a:cubicBezTo>
                  <a:lnTo>
                    <a:pt x="11698" y="9704"/>
                  </a:lnTo>
                  <a:lnTo>
                    <a:pt x="9302" y="11254"/>
                  </a:lnTo>
                  <a:cubicBezTo>
                    <a:pt x="8906" y="11491"/>
                    <a:pt x="8515" y="11748"/>
                    <a:pt x="8130" y="12026"/>
                  </a:cubicBezTo>
                  <a:cubicBezTo>
                    <a:pt x="7579" y="12424"/>
                    <a:pt x="7040" y="12864"/>
                    <a:pt x="6515" y="13344"/>
                  </a:cubicBezTo>
                  <a:cubicBezTo>
                    <a:pt x="6085" y="13632"/>
                    <a:pt x="5652" y="13908"/>
                    <a:pt x="5215" y="14170"/>
                  </a:cubicBezTo>
                  <a:cubicBezTo>
                    <a:pt x="4730" y="14462"/>
                    <a:pt x="4240" y="14738"/>
                    <a:pt x="3748" y="14997"/>
                  </a:cubicBezTo>
                  <a:lnTo>
                    <a:pt x="2147" y="16913"/>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06" name="Shape 1611"/>
            <p:cNvSpPr/>
            <p:nvPr/>
          </p:nvSpPr>
          <p:spPr>
            <a:xfrm>
              <a:off x="14729252" y="6122306"/>
              <a:ext cx="245557" cy="374193"/>
            </a:xfrm>
            <a:custGeom>
              <a:avLst/>
              <a:gdLst/>
              <a:ahLst/>
              <a:cxnLst>
                <a:cxn ang="0">
                  <a:pos x="wd2" y="hd2"/>
                </a:cxn>
                <a:cxn ang="5400000">
                  <a:pos x="wd2" y="hd2"/>
                </a:cxn>
                <a:cxn ang="10800000">
                  <a:pos x="wd2" y="hd2"/>
                </a:cxn>
                <a:cxn ang="16200000">
                  <a:pos x="wd2" y="hd2"/>
                </a:cxn>
              </a:cxnLst>
              <a:rect l="0" t="0" r="r" b="b"/>
              <a:pathLst>
                <a:path w="21600" h="21600" extrusionOk="0">
                  <a:moveTo>
                    <a:pt x="13019" y="321"/>
                  </a:moveTo>
                  <a:lnTo>
                    <a:pt x="11636" y="0"/>
                  </a:lnTo>
                  <a:lnTo>
                    <a:pt x="11352" y="2568"/>
                  </a:lnTo>
                  <a:lnTo>
                    <a:pt x="11383" y="3806"/>
                  </a:lnTo>
                  <a:lnTo>
                    <a:pt x="12079" y="5151"/>
                  </a:lnTo>
                  <a:lnTo>
                    <a:pt x="12375" y="6967"/>
                  </a:lnTo>
                  <a:cubicBezTo>
                    <a:pt x="12672" y="7601"/>
                    <a:pt x="12637" y="8281"/>
                    <a:pt x="12275" y="8900"/>
                  </a:cubicBezTo>
                  <a:cubicBezTo>
                    <a:pt x="12047" y="9291"/>
                    <a:pt x="11695" y="9645"/>
                    <a:pt x="11242" y="9941"/>
                  </a:cubicBezTo>
                  <a:lnTo>
                    <a:pt x="10432" y="11157"/>
                  </a:lnTo>
                  <a:lnTo>
                    <a:pt x="7384" y="11982"/>
                  </a:lnTo>
                  <a:lnTo>
                    <a:pt x="4025" y="12743"/>
                  </a:lnTo>
                  <a:lnTo>
                    <a:pt x="2560" y="14347"/>
                  </a:lnTo>
                  <a:lnTo>
                    <a:pt x="2552" y="16107"/>
                  </a:lnTo>
                  <a:lnTo>
                    <a:pt x="3355" y="17541"/>
                  </a:lnTo>
                  <a:lnTo>
                    <a:pt x="1955" y="19191"/>
                  </a:lnTo>
                  <a:lnTo>
                    <a:pt x="116" y="19974"/>
                  </a:lnTo>
                  <a:lnTo>
                    <a:pt x="0" y="20821"/>
                  </a:lnTo>
                  <a:lnTo>
                    <a:pt x="1421" y="21600"/>
                  </a:lnTo>
                  <a:lnTo>
                    <a:pt x="3317" y="20948"/>
                  </a:lnTo>
                  <a:lnTo>
                    <a:pt x="5646" y="19126"/>
                  </a:lnTo>
                  <a:cubicBezTo>
                    <a:pt x="6124" y="18808"/>
                    <a:pt x="6661" y="18530"/>
                    <a:pt x="7246" y="18301"/>
                  </a:cubicBezTo>
                  <a:cubicBezTo>
                    <a:pt x="7999" y="18006"/>
                    <a:pt x="8821" y="17793"/>
                    <a:pt x="9679" y="17671"/>
                  </a:cubicBezTo>
                  <a:cubicBezTo>
                    <a:pt x="10238" y="17511"/>
                    <a:pt x="10792" y="17345"/>
                    <a:pt x="11342" y="17174"/>
                  </a:cubicBezTo>
                  <a:cubicBezTo>
                    <a:pt x="12241" y="16894"/>
                    <a:pt x="13139" y="16593"/>
                    <a:pt x="13842" y="16131"/>
                  </a:cubicBezTo>
                  <a:cubicBezTo>
                    <a:pt x="14311" y="15823"/>
                    <a:pt x="14674" y="15454"/>
                    <a:pt x="14908" y="15048"/>
                  </a:cubicBezTo>
                  <a:cubicBezTo>
                    <a:pt x="15071" y="14768"/>
                    <a:pt x="15345" y="14521"/>
                    <a:pt x="15704" y="14334"/>
                  </a:cubicBezTo>
                  <a:cubicBezTo>
                    <a:pt x="16529" y="13904"/>
                    <a:pt x="17653" y="13847"/>
                    <a:pt x="18567" y="13508"/>
                  </a:cubicBezTo>
                  <a:cubicBezTo>
                    <a:pt x="19153" y="13291"/>
                    <a:pt x="19628" y="12966"/>
                    <a:pt x="19933" y="12574"/>
                  </a:cubicBezTo>
                  <a:lnTo>
                    <a:pt x="21100" y="11358"/>
                  </a:lnTo>
                  <a:lnTo>
                    <a:pt x="21600" y="10578"/>
                  </a:lnTo>
                  <a:lnTo>
                    <a:pt x="19804" y="10386"/>
                  </a:lnTo>
                  <a:lnTo>
                    <a:pt x="18624" y="10060"/>
                  </a:lnTo>
                  <a:lnTo>
                    <a:pt x="17125" y="9017"/>
                  </a:lnTo>
                  <a:lnTo>
                    <a:pt x="14529" y="7584"/>
                  </a:lnTo>
                  <a:cubicBezTo>
                    <a:pt x="14314" y="7294"/>
                    <a:pt x="14124" y="6997"/>
                    <a:pt x="13962" y="6693"/>
                  </a:cubicBezTo>
                  <a:cubicBezTo>
                    <a:pt x="13643" y="6095"/>
                    <a:pt x="13431" y="5476"/>
                    <a:pt x="13329" y="4847"/>
                  </a:cubicBezTo>
                  <a:lnTo>
                    <a:pt x="14325" y="3524"/>
                  </a:lnTo>
                  <a:lnTo>
                    <a:pt x="14325" y="1808"/>
                  </a:lnTo>
                  <a:lnTo>
                    <a:pt x="13019" y="321"/>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07" name="Shape 1612"/>
            <p:cNvSpPr/>
            <p:nvPr/>
          </p:nvSpPr>
          <p:spPr>
            <a:xfrm>
              <a:off x="14746991" y="5790112"/>
              <a:ext cx="24381" cy="42224"/>
            </a:xfrm>
            <a:custGeom>
              <a:avLst/>
              <a:gdLst/>
              <a:ahLst/>
              <a:cxnLst>
                <a:cxn ang="0">
                  <a:pos x="wd2" y="hd2"/>
                </a:cxn>
                <a:cxn ang="5400000">
                  <a:pos x="wd2" y="hd2"/>
                </a:cxn>
                <a:cxn ang="10800000">
                  <a:pos x="wd2" y="hd2"/>
                </a:cxn>
                <a:cxn ang="16200000">
                  <a:pos x="wd2" y="hd2"/>
                </a:cxn>
              </a:cxnLst>
              <a:rect l="0" t="0" r="r" b="b"/>
              <a:pathLst>
                <a:path w="21600" h="21600" extrusionOk="0">
                  <a:moveTo>
                    <a:pt x="7518" y="240"/>
                  </a:moveTo>
                  <a:lnTo>
                    <a:pt x="21579" y="0"/>
                  </a:lnTo>
                  <a:lnTo>
                    <a:pt x="21600" y="11228"/>
                  </a:lnTo>
                  <a:lnTo>
                    <a:pt x="15549" y="21600"/>
                  </a:lnTo>
                  <a:lnTo>
                    <a:pt x="2290" y="19891"/>
                  </a:lnTo>
                  <a:lnTo>
                    <a:pt x="0" y="10674"/>
                  </a:lnTo>
                  <a:lnTo>
                    <a:pt x="7518" y="24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08" name="Shape 1613"/>
            <p:cNvSpPr/>
            <p:nvPr/>
          </p:nvSpPr>
          <p:spPr>
            <a:xfrm>
              <a:off x="14694025" y="5260777"/>
              <a:ext cx="156479" cy="193665"/>
            </a:xfrm>
            <a:custGeom>
              <a:avLst/>
              <a:gdLst/>
              <a:ahLst/>
              <a:cxnLst>
                <a:cxn ang="0">
                  <a:pos x="wd2" y="hd2"/>
                </a:cxn>
                <a:cxn ang="5400000">
                  <a:pos x="wd2" y="hd2"/>
                </a:cxn>
                <a:cxn ang="10800000">
                  <a:pos x="wd2" y="hd2"/>
                </a:cxn>
                <a:cxn ang="16200000">
                  <a:pos x="wd2" y="hd2"/>
                </a:cxn>
              </a:cxnLst>
              <a:rect l="0" t="0" r="r" b="b"/>
              <a:pathLst>
                <a:path w="21600" h="21600" extrusionOk="0">
                  <a:moveTo>
                    <a:pt x="2266" y="0"/>
                  </a:moveTo>
                  <a:lnTo>
                    <a:pt x="5698" y="3526"/>
                  </a:lnTo>
                  <a:lnTo>
                    <a:pt x="8576" y="7970"/>
                  </a:lnTo>
                  <a:lnTo>
                    <a:pt x="9046" y="10950"/>
                  </a:lnTo>
                  <a:lnTo>
                    <a:pt x="12812" y="12581"/>
                  </a:lnTo>
                  <a:lnTo>
                    <a:pt x="16578" y="14974"/>
                  </a:lnTo>
                  <a:lnTo>
                    <a:pt x="21600" y="18247"/>
                  </a:lnTo>
                  <a:lnTo>
                    <a:pt x="21286" y="21600"/>
                  </a:lnTo>
                  <a:lnTo>
                    <a:pt x="18775" y="21264"/>
                  </a:lnTo>
                  <a:lnTo>
                    <a:pt x="14754" y="16779"/>
                  </a:lnTo>
                  <a:lnTo>
                    <a:pt x="12093" y="15393"/>
                  </a:lnTo>
                  <a:cubicBezTo>
                    <a:pt x="11092" y="15033"/>
                    <a:pt x="10116" y="14628"/>
                    <a:pt x="9170" y="14182"/>
                  </a:cubicBezTo>
                  <a:cubicBezTo>
                    <a:pt x="8123" y="13687"/>
                    <a:pt x="7114" y="13142"/>
                    <a:pt x="6149" y="12550"/>
                  </a:cubicBezTo>
                  <a:lnTo>
                    <a:pt x="5208" y="9024"/>
                  </a:lnTo>
                  <a:lnTo>
                    <a:pt x="3272" y="6968"/>
                  </a:lnTo>
                  <a:lnTo>
                    <a:pt x="467" y="3584"/>
                  </a:lnTo>
                  <a:lnTo>
                    <a:pt x="0" y="1873"/>
                  </a:lnTo>
                  <a:lnTo>
                    <a:pt x="2266"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09" name="Shape 1614"/>
            <p:cNvSpPr/>
            <p:nvPr/>
          </p:nvSpPr>
          <p:spPr>
            <a:xfrm>
              <a:off x="14912917" y="5050460"/>
              <a:ext cx="56026" cy="94336"/>
            </a:xfrm>
            <a:custGeom>
              <a:avLst/>
              <a:gdLst/>
              <a:ahLst/>
              <a:cxnLst>
                <a:cxn ang="0">
                  <a:pos x="wd2" y="hd2"/>
                </a:cxn>
                <a:cxn ang="5400000">
                  <a:pos x="wd2" y="hd2"/>
                </a:cxn>
                <a:cxn ang="10800000">
                  <a:pos x="wd2" y="hd2"/>
                </a:cxn>
                <a:cxn ang="16200000">
                  <a:pos x="wd2" y="hd2"/>
                </a:cxn>
              </a:cxnLst>
              <a:rect l="0" t="0" r="r" b="b"/>
              <a:pathLst>
                <a:path w="21600" h="21600" extrusionOk="0">
                  <a:moveTo>
                    <a:pt x="4384" y="0"/>
                  </a:moveTo>
                  <a:lnTo>
                    <a:pt x="0" y="6366"/>
                  </a:lnTo>
                  <a:lnTo>
                    <a:pt x="4998" y="11561"/>
                  </a:lnTo>
                  <a:lnTo>
                    <a:pt x="9054" y="12853"/>
                  </a:lnTo>
                  <a:lnTo>
                    <a:pt x="11974" y="16462"/>
                  </a:lnTo>
                  <a:lnTo>
                    <a:pt x="18532" y="21600"/>
                  </a:lnTo>
                  <a:lnTo>
                    <a:pt x="21600" y="18003"/>
                  </a:lnTo>
                  <a:lnTo>
                    <a:pt x="19408" y="13360"/>
                  </a:lnTo>
                  <a:lnTo>
                    <a:pt x="14184" y="10517"/>
                  </a:lnTo>
                  <a:lnTo>
                    <a:pt x="9965" y="6822"/>
                  </a:lnTo>
                  <a:lnTo>
                    <a:pt x="9528" y="3503"/>
                  </a:lnTo>
                  <a:lnTo>
                    <a:pt x="4384"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10" name="Shape 1615"/>
            <p:cNvSpPr/>
            <p:nvPr/>
          </p:nvSpPr>
          <p:spPr>
            <a:xfrm>
              <a:off x="14339684" y="4524653"/>
              <a:ext cx="68165" cy="95983"/>
            </a:xfrm>
            <a:custGeom>
              <a:avLst/>
              <a:gdLst/>
              <a:ahLst/>
              <a:cxnLst>
                <a:cxn ang="0">
                  <a:pos x="wd2" y="hd2"/>
                </a:cxn>
                <a:cxn ang="5400000">
                  <a:pos x="wd2" y="hd2"/>
                </a:cxn>
                <a:cxn ang="10800000">
                  <a:pos x="wd2" y="hd2"/>
                </a:cxn>
                <a:cxn ang="16200000">
                  <a:pos x="wd2" y="hd2"/>
                </a:cxn>
              </a:cxnLst>
              <a:rect l="0" t="0" r="r" b="b"/>
              <a:pathLst>
                <a:path w="21600" h="21600" extrusionOk="0">
                  <a:moveTo>
                    <a:pt x="4335" y="0"/>
                  </a:moveTo>
                  <a:lnTo>
                    <a:pt x="8612" y="423"/>
                  </a:lnTo>
                  <a:lnTo>
                    <a:pt x="9548" y="10168"/>
                  </a:lnTo>
                  <a:lnTo>
                    <a:pt x="15069" y="14477"/>
                  </a:lnTo>
                  <a:lnTo>
                    <a:pt x="21600" y="16858"/>
                  </a:lnTo>
                  <a:lnTo>
                    <a:pt x="19199" y="21600"/>
                  </a:lnTo>
                  <a:lnTo>
                    <a:pt x="11398" y="20763"/>
                  </a:lnTo>
                  <a:lnTo>
                    <a:pt x="5755" y="17207"/>
                  </a:lnTo>
                  <a:lnTo>
                    <a:pt x="9" y="12157"/>
                  </a:lnTo>
                  <a:lnTo>
                    <a:pt x="0" y="6578"/>
                  </a:lnTo>
                  <a:lnTo>
                    <a:pt x="4335"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11" name="Shape 1616"/>
            <p:cNvSpPr/>
            <p:nvPr/>
          </p:nvSpPr>
          <p:spPr>
            <a:xfrm>
              <a:off x="14429953" y="4598413"/>
              <a:ext cx="67958" cy="58851"/>
            </a:xfrm>
            <a:custGeom>
              <a:avLst/>
              <a:gdLst/>
              <a:ahLst/>
              <a:cxnLst>
                <a:cxn ang="0">
                  <a:pos x="wd2" y="hd2"/>
                </a:cxn>
                <a:cxn ang="5400000">
                  <a:pos x="wd2" y="hd2"/>
                </a:cxn>
                <a:cxn ang="10800000">
                  <a:pos x="wd2" y="hd2"/>
                </a:cxn>
                <a:cxn ang="16200000">
                  <a:pos x="wd2" y="hd2"/>
                </a:cxn>
              </a:cxnLst>
              <a:rect l="0" t="0" r="r" b="b"/>
              <a:pathLst>
                <a:path w="21600" h="21600" extrusionOk="0">
                  <a:moveTo>
                    <a:pt x="7085" y="0"/>
                  </a:moveTo>
                  <a:lnTo>
                    <a:pt x="17293" y="9046"/>
                  </a:lnTo>
                  <a:lnTo>
                    <a:pt x="21600" y="14848"/>
                  </a:lnTo>
                  <a:lnTo>
                    <a:pt x="21013" y="21600"/>
                  </a:lnTo>
                  <a:lnTo>
                    <a:pt x="12837" y="18854"/>
                  </a:lnTo>
                  <a:lnTo>
                    <a:pt x="5986" y="12225"/>
                  </a:lnTo>
                  <a:lnTo>
                    <a:pt x="0" y="7390"/>
                  </a:lnTo>
                  <a:lnTo>
                    <a:pt x="7085"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12" name="Shape 1617"/>
            <p:cNvSpPr/>
            <p:nvPr/>
          </p:nvSpPr>
          <p:spPr>
            <a:xfrm>
              <a:off x="14458421" y="4677812"/>
              <a:ext cx="55568" cy="58045"/>
            </a:xfrm>
            <a:custGeom>
              <a:avLst/>
              <a:gdLst/>
              <a:ahLst/>
              <a:cxnLst>
                <a:cxn ang="0">
                  <a:pos x="wd2" y="hd2"/>
                </a:cxn>
                <a:cxn ang="5400000">
                  <a:pos x="wd2" y="hd2"/>
                </a:cxn>
                <a:cxn ang="10800000">
                  <a:pos x="wd2" y="hd2"/>
                </a:cxn>
                <a:cxn ang="16200000">
                  <a:pos x="wd2" y="hd2"/>
                </a:cxn>
              </a:cxnLst>
              <a:rect l="0" t="0" r="r" b="b"/>
              <a:pathLst>
                <a:path w="21600" h="21600" extrusionOk="0">
                  <a:moveTo>
                    <a:pt x="6399" y="0"/>
                  </a:moveTo>
                  <a:lnTo>
                    <a:pt x="12290" y="1855"/>
                  </a:lnTo>
                  <a:lnTo>
                    <a:pt x="12799" y="9871"/>
                  </a:lnTo>
                  <a:lnTo>
                    <a:pt x="15725" y="15036"/>
                  </a:lnTo>
                  <a:lnTo>
                    <a:pt x="21600" y="16577"/>
                  </a:lnTo>
                  <a:lnTo>
                    <a:pt x="18230" y="21600"/>
                  </a:lnTo>
                  <a:lnTo>
                    <a:pt x="12781" y="19919"/>
                  </a:lnTo>
                  <a:cubicBezTo>
                    <a:pt x="10763" y="19240"/>
                    <a:pt x="9023" y="17972"/>
                    <a:pt x="7808" y="16297"/>
                  </a:cubicBezTo>
                  <a:cubicBezTo>
                    <a:pt x="6475" y="14458"/>
                    <a:pt x="5850" y="12237"/>
                    <a:pt x="6040" y="10011"/>
                  </a:cubicBezTo>
                  <a:lnTo>
                    <a:pt x="0" y="5671"/>
                  </a:lnTo>
                  <a:lnTo>
                    <a:pt x="6399"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13" name="Shape 1618"/>
            <p:cNvSpPr/>
            <p:nvPr/>
          </p:nvSpPr>
          <p:spPr>
            <a:xfrm>
              <a:off x="14527296" y="4651657"/>
              <a:ext cx="69653" cy="62762"/>
            </a:xfrm>
            <a:custGeom>
              <a:avLst/>
              <a:gdLst/>
              <a:ahLst/>
              <a:cxnLst>
                <a:cxn ang="0">
                  <a:pos x="wd2" y="hd2"/>
                </a:cxn>
                <a:cxn ang="5400000">
                  <a:pos x="wd2" y="hd2"/>
                </a:cxn>
                <a:cxn ang="10800000">
                  <a:pos x="wd2" y="hd2"/>
                </a:cxn>
                <a:cxn ang="16200000">
                  <a:pos x="wd2" y="hd2"/>
                </a:cxn>
              </a:cxnLst>
              <a:rect l="0" t="0" r="r" b="b"/>
              <a:pathLst>
                <a:path w="21600" h="21600" extrusionOk="0">
                  <a:moveTo>
                    <a:pt x="4105" y="0"/>
                  </a:moveTo>
                  <a:lnTo>
                    <a:pt x="8950" y="5326"/>
                  </a:lnTo>
                  <a:lnTo>
                    <a:pt x="16429" y="10105"/>
                  </a:lnTo>
                  <a:lnTo>
                    <a:pt x="21247" y="15787"/>
                  </a:lnTo>
                  <a:lnTo>
                    <a:pt x="21600" y="21227"/>
                  </a:lnTo>
                  <a:lnTo>
                    <a:pt x="14814" y="21600"/>
                  </a:lnTo>
                  <a:lnTo>
                    <a:pt x="10715" y="19268"/>
                  </a:lnTo>
                  <a:lnTo>
                    <a:pt x="6249" y="13959"/>
                  </a:lnTo>
                  <a:lnTo>
                    <a:pt x="3576" y="9700"/>
                  </a:lnTo>
                  <a:lnTo>
                    <a:pt x="25" y="6121"/>
                  </a:lnTo>
                  <a:lnTo>
                    <a:pt x="0" y="1589"/>
                  </a:lnTo>
                  <a:lnTo>
                    <a:pt x="4105"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14" name="Shape 1619"/>
            <p:cNvSpPr/>
            <p:nvPr/>
          </p:nvSpPr>
          <p:spPr>
            <a:xfrm>
              <a:off x="14563298" y="4747913"/>
              <a:ext cx="55846" cy="35655"/>
            </a:xfrm>
            <a:custGeom>
              <a:avLst/>
              <a:gdLst/>
              <a:ahLst/>
              <a:cxnLst>
                <a:cxn ang="0">
                  <a:pos x="wd2" y="hd2"/>
                </a:cxn>
                <a:cxn ang="5400000">
                  <a:pos x="wd2" y="hd2"/>
                </a:cxn>
                <a:cxn ang="10800000">
                  <a:pos x="wd2" y="hd2"/>
                </a:cxn>
                <a:cxn ang="16200000">
                  <a:pos x="wd2" y="hd2"/>
                </a:cxn>
              </a:cxnLst>
              <a:rect l="0" t="0" r="r" b="b"/>
              <a:pathLst>
                <a:path w="21600" h="21600" extrusionOk="0">
                  <a:moveTo>
                    <a:pt x="8649" y="530"/>
                  </a:moveTo>
                  <a:lnTo>
                    <a:pt x="13099" y="8995"/>
                  </a:lnTo>
                  <a:lnTo>
                    <a:pt x="21600" y="8519"/>
                  </a:lnTo>
                  <a:lnTo>
                    <a:pt x="21600" y="17555"/>
                  </a:lnTo>
                  <a:lnTo>
                    <a:pt x="15901" y="21600"/>
                  </a:lnTo>
                  <a:lnTo>
                    <a:pt x="8481" y="18211"/>
                  </a:lnTo>
                  <a:lnTo>
                    <a:pt x="1799" y="7978"/>
                  </a:lnTo>
                  <a:lnTo>
                    <a:pt x="0" y="0"/>
                  </a:lnTo>
                  <a:lnTo>
                    <a:pt x="8649" y="53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15" name="Shape 1620"/>
            <p:cNvSpPr/>
            <p:nvPr/>
          </p:nvSpPr>
          <p:spPr>
            <a:xfrm>
              <a:off x="14629992" y="4696536"/>
              <a:ext cx="40906" cy="80658"/>
            </a:xfrm>
            <a:custGeom>
              <a:avLst/>
              <a:gdLst/>
              <a:ahLst/>
              <a:cxnLst>
                <a:cxn ang="0">
                  <a:pos x="wd2" y="hd2"/>
                </a:cxn>
                <a:cxn ang="5400000">
                  <a:pos x="wd2" y="hd2"/>
                </a:cxn>
                <a:cxn ang="10800000">
                  <a:pos x="wd2" y="hd2"/>
                </a:cxn>
                <a:cxn ang="16200000">
                  <a:pos x="wd2" y="hd2"/>
                </a:cxn>
              </a:cxnLst>
              <a:rect l="0" t="0" r="r" b="b"/>
              <a:pathLst>
                <a:path w="21600" h="21600" extrusionOk="0">
                  <a:moveTo>
                    <a:pt x="4203" y="0"/>
                  </a:moveTo>
                  <a:lnTo>
                    <a:pt x="0" y="4749"/>
                  </a:lnTo>
                  <a:lnTo>
                    <a:pt x="263" y="12857"/>
                  </a:lnTo>
                  <a:lnTo>
                    <a:pt x="8018" y="13953"/>
                  </a:lnTo>
                  <a:lnTo>
                    <a:pt x="8018" y="17984"/>
                  </a:lnTo>
                  <a:lnTo>
                    <a:pt x="13422" y="21600"/>
                  </a:lnTo>
                  <a:lnTo>
                    <a:pt x="21600" y="17064"/>
                  </a:lnTo>
                  <a:lnTo>
                    <a:pt x="14422" y="12038"/>
                  </a:lnTo>
                  <a:lnTo>
                    <a:pt x="7443" y="8221"/>
                  </a:lnTo>
                  <a:lnTo>
                    <a:pt x="4203"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16" name="Shape 1621"/>
            <p:cNvSpPr/>
            <p:nvPr/>
          </p:nvSpPr>
          <p:spPr>
            <a:xfrm>
              <a:off x="14652257" y="4804536"/>
              <a:ext cx="36385" cy="313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703" y="9868"/>
                  </a:lnTo>
                  <a:lnTo>
                    <a:pt x="12853" y="21600"/>
                  </a:lnTo>
                  <a:lnTo>
                    <a:pt x="21600" y="16680"/>
                  </a:lnTo>
                  <a:lnTo>
                    <a:pt x="12403" y="144"/>
                  </a:lnTo>
                  <a:lnTo>
                    <a:pt x="0"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17" name="Shape 1622"/>
            <p:cNvSpPr/>
            <p:nvPr/>
          </p:nvSpPr>
          <p:spPr>
            <a:xfrm>
              <a:off x="14181757" y="4372506"/>
              <a:ext cx="129698" cy="113553"/>
            </a:xfrm>
            <a:custGeom>
              <a:avLst/>
              <a:gdLst/>
              <a:ahLst/>
              <a:cxnLst>
                <a:cxn ang="0">
                  <a:pos x="wd2" y="hd2"/>
                </a:cxn>
                <a:cxn ang="5400000">
                  <a:pos x="wd2" y="hd2"/>
                </a:cxn>
                <a:cxn ang="10800000">
                  <a:pos x="wd2" y="hd2"/>
                </a:cxn>
                <a:cxn ang="16200000">
                  <a:pos x="wd2" y="hd2"/>
                </a:cxn>
              </a:cxnLst>
              <a:rect l="0" t="0" r="r" b="b"/>
              <a:pathLst>
                <a:path w="21600" h="21600" extrusionOk="0">
                  <a:moveTo>
                    <a:pt x="560" y="0"/>
                  </a:moveTo>
                  <a:lnTo>
                    <a:pt x="0" y="2479"/>
                  </a:lnTo>
                  <a:lnTo>
                    <a:pt x="4688" y="4518"/>
                  </a:lnTo>
                  <a:lnTo>
                    <a:pt x="9042" y="7739"/>
                  </a:lnTo>
                  <a:lnTo>
                    <a:pt x="12639" y="11175"/>
                  </a:lnTo>
                  <a:lnTo>
                    <a:pt x="16173" y="15327"/>
                  </a:lnTo>
                  <a:lnTo>
                    <a:pt x="17687" y="21385"/>
                  </a:lnTo>
                  <a:lnTo>
                    <a:pt x="21600" y="21600"/>
                  </a:lnTo>
                  <a:lnTo>
                    <a:pt x="19336" y="12589"/>
                  </a:lnTo>
                  <a:lnTo>
                    <a:pt x="12733" y="8079"/>
                  </a:lnTo>
                  <a:lnTo>
                    <a:pt x="7069" y="2791"/>
                  </a:lnTo>
                  <a:lnTo>
                    <a:pt x="3732" y="804"/>
                  </a:lnTo>
                  <a:lnTo>
                    <a:pt x="560"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18" name="Shape 1623"/>
            <p:cNvSpPr/>
            <p:nvPr/>
          </p:nvSpPr>
          <p:spPr>
            <a:xfrm>
              <a:off x="14093496" y="4456065"/>
              <a:ext cx="171995" cy="138090"/>
            </a:xfrm>
            <a:custGeom>
              <a:avLst/>
              <a:gdLst/>
              <a:ahLst/>
              <a:cxnLst>
                <a:cxn ang="0">
                  <a:pos x="wd2" y="hd2"/>
                </a:cxn>
                <a:cxn ang="5400000">
                  <a:pos x="wd2" y="hd2"/>
                </a:cxn>
                <a:cxn ang="10800000">
                  <a:pos x="wd2" y="hd2"/>
                </a:cxn>
                <a:cxn ang="16200000">
                  <a:pos x="wd2" y="hd2"/>
                </a:cxn>
              </a:cxnLst>
              <a:rect l="0" t="0" r="r" b="b"/>
              <a:pathLst>
                <a:path w="21600" h="21600" extrusionOk="0">
                  <a:moveTo>
                    <a:pt x="18234" y="5118"/>
                  </a:moveTo>
                  <a:lnTo>
                    <a:pt x="15276" y="8929"/>
                  </a:lnTo>
                  <a:lnTo>
                    <a:pt x="12042" y="12689"/>
                  </a:lnTo>
                  <a:lnTo>
                    <a:pt x="9529" y="13918"/>
                  </a:lnTo>
                  <a:lnTo>
                    <a:pt x="6129" y="13388"/>
                  </a:lnTo>
                  <a:lnTo>
                    <a:pt x="4458" y="14970"/>
                  </a:lnTo>
                  <a:lnTo>
                    <a:pt x="2410" y="14970"/>
                  </a:lnTo>
                  <a:lnTo>
                    <a:pt x="0" y="15500"/>
                  </a:lnTo>
                  <a:lnTo>
                    <a:pt x="1862" y="17604"/>
                  </a:lnTo>
                  <a:lnTo>
                    <a:pt x="4420" y="17781"/>
                  </a:lnTo>
                  <a:lnTo>
                    <a:pt x="6466" y="21431"/>
                  </a:lnTo>
                  <a:lnTo>
                    <a:pt x="8263" y="21600"/>
                  </a:lnTo>
                  <a:lnTo>
                    <a:pt x="9828" y="19488"/>
                  </a:lnTo>
                  <a:lnTo>
                    <a:pt x="11671" y="17906"/>
                  </a:lnTo>
                  <a:lnTo>
                    <a:pt x="15657" y="16508"/>
                  </a:lnTo>
                  <a:lnTo>
                    <a:pt x="18364" y="13167"/>
                  </a:lnTo>
                  <a:lnTo>
                    <a:pt x="19934" y="9988"/>
                  </a:lnTo>
                  <a:lnTo>
                    <a:pt x="21457" y="7288"/>
                  </a:lnTo>
                  <a:lnTo>
                    <a:pt x="21600" y="3285"/>
                  </a:lnTo>
                  <a:lnTo>
                    <a:pt x="19702" y="0"/>
                  </a:lnTo>
                  <a:lnTo>
                    <a:pt x="19131" y="2158"/>
                  </a:lnTo>
                  <a:lnTo>
                    <a:pt x="18234" y="5118"/>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19" name="Shape 1624"/>
            <p:cNvSpPr/>
            <p:nvPr/>
          </p:nvSpPr>
          <p:spPr>
            <a:xfrm>
              <a:off x="13212798" y="4259435"/>
              <a:ext cx="980242" cy="579292"/>
            </a:xfrm>
            <a:custGeom>
              <a:avLst/>
              <a:gdLst/>
              <a:ahLst/>
              <a:cxnLst>
                <a:cxn ang="0">
                  <a:pos x="wd2" y="hd2"/>
                </a:cxn>
                <a:cxn ang="5400000">
                  <a:pos x="wd2" y="hd2"/>
                </a:cxn>
                <a:cxn ang="10800000">
                  <a:pos x="wd2" y="hd2"/>
                </a:cxn>
                <a:cxn ang="16200000">
                  <a:pos x="wd2" y="hd2"/>
                </a:cxn>
              </a:cxnLst>
              <a:rect l="0" t="0" r="r" b="b"/>
              <a:pathLst>
                <a:path w="21600" h="21600" extrusionOk="0">
                  <a:moveTo>
                    <a:pt x="339" y="1069"/>
                  </a:moveTo>
                  <a:lnTo>
                    <a:pt x="1040" y="903"/>
                  </a:lnTo>
                  <a:lnTo>
                    <a:pt x="1266" y="12"/>
                  </a:lnTo>
                  <a:lnTo>
                    <a:pt x="2016" y="0"/>
                  </a:lnTo>
                  <a:lnTo>
                    <a:pt x="2684" y="12"/>
                  </a:lnTo>
                  <a:lnTo>
                    <a:pt x="2808" y="1131"/>
                  </a:lnTo>
                  <a:lnTo>
                    <a:pt x="3150" y="1972"/>
                  </a:lnTo>
                  <a:lnTo>
                    <a:pt x="3342" y="2473"/>
                  </a:lnTo>
                  <a:lnTo>
                    <a:pt x="3192" y="3510"/>
                  </a:lnTo>
                  <a:lnTo>
                    <a:pt x="3218" y="4141"/>
                  </a:lnTo>
                  <a:lnTo>
                    <a:pt x="3692" y="4939"/>
                  </a:lnTo>
                  <a:lnTo>
                    <a:pt x="4067" y="5627"/>
                  </a:lnTo>
                  <a:lnTo>
                    <a:pt x="4526" y="6342"/>
                  </a:lnTo>
                  <a:cubicBezTo>
                    <a:pt x="4633" y="6179"/>
                    <a:pt x="4728" y="5996"/>
                    <a:pt x="4809" y="5795"/>
                  </a:cubicBezTo>
                  <a:cubicBezTo>
                    <a:pt x="4941" y="5469"/>
                    <a:pt x="5034" y="5102"/>
                    <a:pt x="5083" y="4716"/>
                  </a:cubicBezTo>
                  <a:lnTo>
                    <a:pt x="5451" y="4478"/>
                  </a:lnTo>
                  <a:lnTo>
                    <a:pt x="6119" y="3931"/>
                  </a:lnTo>
                  <a:lnTo>
                    <a:pt x="6668" y="3385"/>
                  </a:lnTo>
                  <a:lnTo>
                    <a:pt x="7068" y="2838"/>
                  </a:lnTo>
                  <a:lnTo>
                    <a:pt x="7444" y="2122"/>
                  </a:lnTo>
                  <a:lnTo>
                    <a:pt x="8137" y="2122"/>
                  </a:lnTo>
                  <a:cubicBezTo>
                    <a:pt x="8213" y="2262"/>
                    <a:pt x="8288" y="2402"/>
                    <a:pt x="8362" y="2543"/>
                  </a:cubicBezTo>
                  <a:cubicBezTo>
                    <a:pt x="8481" y="2766"/>
                    <a:pt x="8597" y="2991"/>
                    <a:pt x="8713" y="3217"/>
                  </a:cubicBezTo>
                  <a:lnTo>
                    <a:pt x="9356" y="3708"/>
                  </a:lnTo>
                  <a:lnTo>
                    <a:pt x="10017" y="3953"/>
                  </a:lnTo>
                  <a:lnTo>
                    <a:pt x="10667" y="4583"/>
                  </a:lnTo>
                  <a:lnTo>
                    <a:pt x="11719" y="5004"/>
                  </a:lnTo>
                  <a:lnTo>
                    <a:pt x="12420" y="5579"/>
                  </a:lnTo>
                  <a:lnTo>
                    <a:pt x="13814" y="6239"/>
                  </a:lnTo>
                  <a:lnTo>
                    <a:pt x="14716" y="7388"/>
                  </a:lnTo>
                  <a:lnTo>
                    <a:pt x="15776" y="8749"/>
                  </a:lnTo>
                  <a:lnTo>
                    <a:pt x="16728" y="9464"/>
                  </a:lnTo>
                  <a:lnTo>
                    <a:pt x="17354" y="9911"/>
                  </a:lnTo>
                  <a:lnTo>
                    <a:pt x="17855" y="11325"/>
                  </a:lnTo>
                  <a:lnTo>
                    <a:pt x="18106" y="12349"/>
                  </a:lnTo>
                  <a:lnTo>
                    <a:pt x="17539" y="12799"/>
                  </a:lnTo>
                  <a:lnTo>
                    <a:pt x="17349" y="13484"/>
                  </a:lnTo>
                  <a:lnTo>
                    <a:pt x="17608" y="14382"/>
                  </a:lnTo>
                  <a:lnTo>
                    <a:pt x="18326" y="15070"/>
                  </a:lnTo>
                  <a:lnTo>
                    <a:pt x="18350" y="15982"/>
                  </a:lnTo>
                  <a:lnTo>
                    <a:pt x="18350" y="16933"/>
                  </a:lnTo>
                  <a:lnTo>
                    <a:pt x="18733" y="17701"/>
                  </a:lnTo>
                  <a:lnTo>
                    <a:pt x="19484" y="18246"/>
                  </a:lnTo>
                  <a:lnTo>
                    <a:pt x="20127" y="18373"/>
                  </a:lnTo>
                  <a:lnTo>
                    <a:pt x="20650" y="19209"/>
                  </a:lnTo>
                  <a:lnTo>
                    <a:pt x="21276" y="20051"/>
                  </a:lnTo>
                  <a:lnTo>
                    <a:pt x="21600" y="21054"/>
                  </a:lnTo>
                  <a:lnTo>
                    <a:pt x="21500" y="21600"/>
                  </a:lnTo>
                  <a:lnTo>
                    <a:pt x="20623" y="21026"/>
                  </a:lnTo>
                  <a:lnTo>
                    <a:pt x="20131" y="20705"/>
                  </a:lnTo>
                  <a:lnTo>
                    <a:pt x="19072" y="20663"/>
                  </a:lnTo>
                  <a:lnTo>
                    <a:pt x="18170" y="20158"/>
                  </a:lnTo>
                  <a:lnTo>
                    <a:pt x="17728" y="19485"/>
                  </a:lnTo>
                  <a:lnTo>
                    <a:pt x="17478" y="18967"/>
                  </a:lnTo>
                  <a:lnTo>
                    <a:pt x="17228" y="17746"/>
                  </a:lnTo>
                  <a:lnTo>
                    <a:pt x="16877" y="16708"/>
                  </a:lnTo>
                  <a:lnTo>
                    <a:pt x="16402" y="15951"/>
                  </a:lnTo>
                  <a:lnTo>
                    <a:pt x="15525" y="14954"/>
                  </a:lnTo>
                  <a:lnTo>
                    <a:pt x="14876" y="14284"/>
                  </a:lnTo>
                  <a:lnTo>
                    <a:pt x="14242" y="14284"/>
                  </a:lnTo>
                  <a:lnTo>
                    <a:pt x="13699" y="15489"/>
                  </a:lnTo>
                  <a:cubicBezTo>
                    <a:pt x="13655" y="15662"/>
                    <a:pt x="13604" y="15830"/>
                    <a:pt x="13549" y="15993"/>
                  </a:cubicBezTo>
                  <a:cubicBezTo>
                    <a:pt x="13430" y="16338"/>
                    <a:pt x="13287" y="16658"/>
                    <a:pt x="13123" y="16945"/>
                  </a:cubicBezTo>
                  <a:lnTo>
                    <a:pt x="12398" y="17785"/>
                  </a:lnTo>
                  <a:lnTo>
                    <a:pt x="11380" y="17196"/>
                  </a:lnTo>
                  <a:lnTo>
                    <a:pt x="10929" y="17070"/>
                  </a:lnTo>
                  <a:cubicBezTo>
                    <a:pt x="10778" y="17231"/>
                    <a:pt x="10588" y="17247"/>
                    <a:pt x="10429" y="17112"/>
                  </a:cubicBezTo>
                  <a:cubicBezTo>
                    <a:pt x="10275" y="16981"/>
                    <a:pt x="10172" y="16728"/>
                    <a:pt x="10154" y="16440"/>
                  </a:cubicBezTo>
                  <a:lnTo>
                    <a:pt x="9620" y="15752"/>
                  </a:lnTo>
                  <a:lnTo>
                    <a:pt x="9169" y="15416"/>
                  </a:lnTo>
                  <a:lnTo>
                    <a:pt x="8374" y="15500"/>
                  </a:lnTo>
                  <a:lnTo>
                    <a:pt x="7783" y="15624"/>
                  </a:lnTo>
                  <a:lnTo>
                    <a:pt x="7609" y="15133"/>
                  </a:lnTo>
                  <a:lnTo>
                    <a:pt x="7084" y="15175"/>
                  </a:lnTo>
                  <a:lnTo>
                    <a:pt x="7283" y="14463"/>
                  </a:lnTo>
                  <a:lnTo>
                    <a:pt x="7684" y="14295"/>
                  </a:lnTo>
                  <a:lnTo>
                    <a:pt x="8067" y="13793"/>
                  </a:lnTo>
                  <a:lnTo>
                    <a:pt x="8425" y="13260"/>
                  </a:lnTo>
                  <a:lnTo>
                    <a:pt x="8424" y="12101"/>
                  </a:lnTo>
                  <a:lnTo>
                    <a:pt x="7998" y="10796"/>
                  </a:lnTo>
                  <a:cubicBezTo>
                    <a:pt x="7914" y="10491"/>
                    <a:pt x="7805" y="10208"/>
                    <a:pt x="7672" y="9955"/>
                  </a:cubicBezTo>
                  <a:cubicBezTo>
                    <a:pt x="7487" y="9602"/>
                    <a:pt x="7262" y="9316"/>
                    <a:pt x="7013" y="9100"/>
                  </a:cubicBezTo>
                  <a:cubicBezTo>
                    <a:pt x="6627" y="8764"/>
                    <a:pt x="6195" y="8604"/>
                    <a:pt x="5760" y="8637"/>
                  </a:cubicBezTo>
                  <a:lnTo>
                    <a:pt x="5460" y="7993"/>
                  </a:lnTo>
                  <a:lnTo>
                    <a:pt x="4992" y="7628"/>
                  </a:lnTo>
                  <a:lnTo>
                    <a:pt x="4219" y="6874"/>
                  </a:lnTo>
                  <a:cubicBezTo>
                    <a:pt x="4009" y="6592"/>
                    <a:pt x="3763" y="6395"/>
                    <a:pt x="3501" y="6299"/>
                  </a:cubicBezTo>
                  <a:cubicBezTo>
                    <a:pt x="3254" y="6207"/>
                    <a:pt x="2997" y="6207"/>
                    <a:pt x="2750" y="6299"/>
                  </a:cubicBezTo>
                  <a:lnTo>
                    <a:pt x="2183" y="6425"/>
                  </a:lnTo>
                  <a:lnTo>
                    <a:pt x="1674" y="5792"/>
                  </a:lnTo>
                  <a:lnTo>
                    <a:pt x="1674" y="4994"/>
                  </a:lnTo>
                  <a:lnTo>
                    <a:pt x="2200" y="4420"/>
                  </a:lnTo>
                  <a:lnTo>
                    <a:pt x="2400" y="3664"/>
                  </a:lnTo>
                  <a:lnTo>
                    <a:pt x="2125" y="3120"/>
                  </a:lnTo>
                  <a:lnTo>
                    <a:pt x="1524" y="2615"/>
                  </a:lnTo>
                  <a:lnTo>
                    <a:pt x="566" y="2138"/>
                  </a:lnTo>
                  <a:lnTo>
                    <a:pt x="0" y="1619"/>
                  </a:lnTo>
                  <a:lnTo>
                    <a:pt x="54" y="1017"/>
                  </a:lnTo>
                  <a:lnTo>
                    <a:pt x="339" y="1069"/>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20" name="Shape 1625"/>
            <p:cNvSpPr/>
            <p:nvPr/>
          </p:nvSpPr>
          <p:spPr>
            <a:xfrm>
              <a:off x="13350726" y="3789383"/>
              <a:ext cx="27304" cy="33991"/>
            </a:xfrm>
            <a:custGeom>
              <a:avLst/>
              <a:gdLst/>
              <a:ahLst/>
              <a:cxnLst>
                <a:cxn ang="0">
                  <a:pos x="wd2" y="hd2"/>
                </a:cxn>
                <a:cxn ang="5400000">
                  <a:pos x="wd2" y="hd2"/>
                </a:cxn>
                <a:cxn ang="10800000">
                  <a:pos x="wd2" y="hd2"/>
                </a:cxn>
                <a:cxn ang="16200000">
                  <a:pos x="wd2" y="hd2"/>
                </a:cxn>
              </a:cxnLst>
              <a:rect l="0" t="0" r="r" b="b"/>
              <a:pathLst>
                <a:path w="21600" h="21600" extrusionOk="0">
                  <a:moveTo>
                    <a:pt x="11034" y="0"/>
                  </a:moveTo>
                  <a:lnTo>
                    <a:pt x="0" y="3883"/>
                  </a:lnTo>
                  <a:lnTo>
                    <a:pt x="4598" y="21600"/>
                  </a:lnTo>
                  <a:lnTo>
                    <a:pt x="21600" y="15889"/>
                  </a:lnTo>
                  <a:lnTo>
                    <a:pt x="21600" y="4677"/>
                  </a:lnTo>
                  <a:lnTo>
                    <a:pt x="11034"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21" name="Shape 1626"/>
            <p:cNvSpPr/>
            <p:nvPr/>
          </p:nvSpPr>
          <p:spPr>
            <a:xfrm>
              <a:off x="13829569" y="3322454"/>
              <a:ext cx="24381" cy="32597"/>
            </a:xfrm>
            <a:custGeom>
              <a:avLst/>
              <a:gdLst/>
              <a:ahLst/>
              <a:cxnLst>
                <a:cxn ang="0">
                  <a:pos x="wd2" y="hd2"/>
                </a:cxn>
                <a:cxn ang="5400000">
                  <a:pos x="wd2" y="hd2"/>
                </a:cxn>
                <a:cxn ang="10800000">
                  <a:pos x="wd2" y="hd2"/>
                </a:cxn>
                <a:cxn ang="16200000">
                  <a:pos x="wd2" y="hd2"/>
                </a:cxn>
              </a:cxnLst>
              <a:rect l="0" t="0" r="r" b="b"/>
              <a:pathLst>
                <a:path w="21600" h="21600" extrusionOk="0">
                  <a:moveTo>
                    <a:pt x="11547" y="0"/>
                  </a:moveTo>
                  <a:lnTo>
                    <a:pt x="2757" y="5238"/>
                  </a:lnTo>
                  <a:lnTo>
                    <a:pt x="0" y="18231"/>
                  </a:lnTo>
                  <a:lnTo>
                    <a:pt x="17487" y="21600"/>
                  </a:lnTo>
                  <a:lnTo>
                    <a:pt x="21600" y="12744"/>
                  </a:lnTo>
                  <a:lnTo>
                    <a:pt x="11547"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22" name="Shape 1627"/>
            <p:cNvSpPr/>
            <p:nvPr/>
          </p:nvSpPr>
          <p:spPr>
            <a:xfrm>
              <a:off x="13790423" y="3436287"/>
              <a:ext cx="27345" cy="46434"/>
            </a:xfrm>
            <a:custGeom>
              <a:avLst/>
              <a:gdLst/>
              <a:ahLst/>
              <a:cxnLst>
                <a:cxn ang="0">
                  <a:pos x="wd2" y="hd2"/>
                </a:cxn>
                <a:cxn ang="5400000">
                  <a:pos x="wd2" y="hd2"/>
                </a:cxn>
                <a:cxn ang="10800000">
                  <a:pos x="wd2" y="hd2"/>
                </a:cxn>
                <a:cxn ang="16200000">
                  <a:pos x="wd2" y="hd2"/>
                </a:cxn>
              </a:cxnLst>
              <a:rect l="0" t="0" r="r" b="b"/>
              <a:pathLst>
                <a:path w="21600" h="21600" extrusionOk="0">
                  <a:moveTo>
                    <a:pt x="5652" y="0"/>
                  </a:moveTo>
                  <a:lnTo>
                    <a:pt x="0" y="4334"/>
                  </a:lnTo>
                  <a:lnTo>
                    <a:pt x="342" y="20725"/>
                  </a:lnTo>
                  <a:lnTo>
                    <a:pt x="18905" y="21600"/>
                  </a:lnTo>
                  <a:lnTo>
                    <a:pt x="21600" y="4465"/>
                  </a:lnTo>
                  <a:lnTo>
                    <a:pt x="5652"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sp>
          <p:nvSpPr>
            <p:cNvPr id="1223" name="Shape 1628"/>
            <p:cNvSpPr/>
            <p:nvPr/>
          </p:nvSpPr>
          <p:spPr>
            <a:xfrm>
              <a:off x="14543312" y="3818143"/>
              <a:ext cx="28414" cy="431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7350"/>
                  </a:lnTo>
                  <a:lnTo>
                    <a:pt x="7288" y="21600"/>
                  </a:lnTo>
                  <a:lnTo>
                    <a:pt x="0" y="0"/>
                  </a:lnTo>
                  <a:close/>
                </a:path>
              </a:pathLst>
            </a:custGeom>
            <a:solidFill>
              <a:schemeClr val="accent5">
                <a:alpha val="50000"/>
              </a:schemeClr>
            </a:solidFill>
            <a:ln w="12700" cap="flat">
              <a:noFill/>
              <a:miter lim="400000"/>
            </a:ln>
            <a:effectLst/>
          </p:spPr>
          <p:txBody>
            <a:bodyPr wrap="square" lIns="19050" tIns="19050" rIns="19050" bIns="19050" numCol="1" anchor="ctr">
              <a:noAutofit/>
            </a:bodyPr>
            <a:lstStyle/>
            <a:p>
              <a:pPr algn="l">
                <a:defRPr sz="2000">
                  <a:solidFill>
                    <a:srgbClr val="74808C"/>
                  </a:solidFill>
                  <a:latin typeface="Poppins"/>
                  <a:ea typeface="Poppins"/>
                  <a:cs typeface="Poppins"/>
                  <a:sym typeface="Poppins"/>
                </a:defRPr>
              </a:pPr>
              <a:endParaRPr sz="750"/>
            </a:p>
          </p:txBody>
        </p:sp>
      </p:grpSp>
      <p:sp>
        <p:nvSpPr>
          <p:cNvPr id="1225" name="Rounded Rectangle"/>
          <p:cNvSpPr/>
          <p:nvPr/>
        </p:nvSpPr>
        <p:spPr>
          <a:xfrm>
            <a:off x="605647" y="3581963"/>
            <a:ext cx="2145893" cy="1073179"/>
          </a:xfrm>
          <a:prstGeom prst="roundRect">
            <a:avLst>
              <a:gd name="adj" fmla="val 7772"/>
            </a:avLst>
          </a:prstGeom>
          <a:solidFill>
            <a:schemeClr val="accent4"/>
          </a:solidFill>
          <a:ln w="12700">
            <a:miter lim="400000"/>
          </a:ln>
        </p:spPr>
        <p:txBody>
          <a:bodyPr lIns="0" tIns="0" rIns="0" bIns="0" anchor="ctr"/>
          <a:lstStyle/>
          <a:p>
            <a:endParaRPr sz="675"/>
          </a:p>
        </p:txBody>
      </p:sp>
      <p:sp>
        <p:nvSpPr>
          <p:cNvPr id="1226"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738609" y="3684807"/>
            <a:ext cx="1846198" cy="8694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a:spAutoFit/>
          </a:bodyPr>
          <a:lstStyle>
            <a:lvl1pPr algn="l">
              <a:defRPr sz="1800">
                <a:solidFill>
                  <a:srgbClr val="9D9F9D"/>
                </a:solidFill>
                <a:latin typeface="Barlow Medium"/>
                <a:ea typeface="Barlow Medium"/>
                <a:cs typeface="Barlow Medium"/>
                <a:sym typeface="Barlow Medium"/>
              </a:defRPr>
            </a:lvl1pPr>
          </a:lstStyle>
          <a:p>
            <a:r>
              <a:rPr lang="pt-BR" sz="900">
                <a:solidFill>
                  <a:schemeClr val="bg1">
                    <a:lumMod val="95000"/>
                  </a:schemeClr>
                </a:solidFill>
                <a:latin typeface="Roboto" panose="02000000000000000000" pitchFamily="2" charset="0"/>
                <a:ea typeface="Roboto" panose="02000000000000000000" pitchFamily="2" charset="0"/>
                <a:cs typeface="Roboto" panose="02000000000000000000" pitchFamily="2" charset="0"/>
              </a:rPr>
              <a:t>Empresas que fornecem serviços para o setor financeiro, como: </a:t>
            </a:r>
          </a:p>
          <a:p>
            <a:endParaRPr lang="pt-BR" sz="900">
              <a:solidFill>
                <a:schemeClr val="bg1">
                  <a:lumMod val="95000"/>
                </a:schemeClr>
              </a:solidFill>
              <a:latin typeface="Roboto" panose="02000000000000000000" pitchFamily="2" charset="0"/>
              <a:ea typeface="Roboto" panose="02000000000000000000" pitchFamily="2" charset="0"/>
              <a:cs typeface="Roboto" panose="02000000000000000000" pitchFamily="2" charset="0"/>
            </a:endParaRPr>
          </a:p>
          <a:p>
            <a:r>
              <a:rPr lang="pt-BR" sz="900">
                <a:solidFill>
                  <a:schemeClr val="bg1">
                    <a:lumMod val="95000"/>
                  </a:schemeClr>
                </a:solidFill>
                <a:latin typeface="Roboto" panose="02000000000000000000" pitchFamily="2" charset="0"/>
                <a:ea typeface="Roboto" panose="02000000000000000000" pitchFamily="2" charset="0"/>
                <a:cs typeface="Roboto" panose="02000000000000000000" pitchFamily="2" charset="0"/>
              </a:rPr>
              <a:t>- Empresas de análise de crédito. </a:t>
            </a:r>
          </a:p>
          <a:p>
            <a:r>
              <a:rPr lang="pt-BR" sz="900">
                <a:solidFill>
                  <a:schemeClr val="bg1">
                    <a:lumMod val="95000"/>
                  </a:schemeClr>
                </a:solidFill>
                <a:latin typeface="Roboto" panose="02000000000000000000" pitchFamily="2" charset="0"/>
                <a:ea typeface="Roboto" panose="02000000000000000000" pitchFamily="2" charset="0"/>
                <a:cs typeface="Roboto" panose="02000000000000000000" pitchFamily="2" charset="0"/>
              </a:rPr>
              <a:t>- Empresas de marketing. </a:t>
            </a:r>
          </a:p>
          <a:p>
            <a:r>
              <a:rPr lang="pt-BR" sz="900">
                <a:solidFill>
                  <a:schemeClr val="bg1">
                    <a:lumMod val="95000"/>
                  </a:schemeClr>
                </a:solidFill>
                <a:latin typeface="Roboto" panose="02000000000000000000" pitchFamily="2" charset="0"/>
                <a:ea typeface="Roboto" panose="02000000000000000000" pitchFamily="2" charset="0"/>
                <a:cs typeface="Roboto" panose="02000000000000000000" pitchFamily="2" charset="0"/>
              </a:rPr>
              <a:t>- Empresas de consultoria.</a:t>
            </a:r>
            <a:endParaRPr lang="pt-BR" sz="900" dirty="0">
              <a:solidFill>
                <a:schemeClr val="bg1">
                  <a:lumMod val="9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227" name="Rounded Rectangle"/>
          <p:cNvSpPr/>
          <p:nvPr/>
        </p:nvSpPr>
        <p:spPr>
          <a:xfrm>
            <a:off x="2626468" y="3579346"/>
            <a:ext cx="125072" cy="1078411"/>
          </a:xfrm>
          <a:prstGeom prst="roundRect">
            <a:avLst>
              <a:gd name="adj" fmla="val 4818"/>
            </a:avLst>
          </a:prstGeom>
          <a:solidFill>
            <a:srgbClr val="FF0000"/>
          </a:solidFill>
          <a:ln w="12700">
            <a:miter lim="400000"/>
          </a:ln>
        </p:spPr>
        <p:txBody>
          <a:bodyPr lIns="0" tIns="0" rIns="0" bIns="0" anchor="ctr"/>
          <a:lstStyle/>
          <a:p>
            <a:endParaRPr sz="675"/>
          </a:p>
        </p:txBody>
      </p:sp>
      <p:sp>
        <p:nvSpPr>
          <p:cNvPr id="1238" name="Lorem Ipsum is simply dummy text of the printing and typesetting industry. Lorem Ipsum has been the industry's standard dummy text ever since the 1500s, when an unknown printer took a galley of type and scrambled it to make a type specimen book. It has s"/>
          <p:cNvSpPr txBox="1"/>
          <p:nvPr/>
        </p:nvSpPr>
        <p:spPr>
          <a:xfrm>
            <a:off x="2698729" y="3753715"/>
            <a:ext cx="550203" cy="269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spAutoFit/>
          </a:bodyPr>
          <a:lstStyle>
            <a:lvl1pPr>
              <a:defRPr sz="4000">
                <a:solidFill>
                  <a:srgbClr val="E9E8E0"/>
                </a:solidFill>
                <a:latin typeface="Barlow Medium"/>
                <a:ea typeface="Barlow Medium"/>
                <a:cs typeface="Barlow Medium"/>
                <a:sym typeface="Barlow Medium"/>
              </a:defRPr>
            </a:lvl1pPr>
          </a:lstStyle>
          <a:p>
            <a:endParaRPr sz="1500" dirty="0">
              <a:solidFill>
                <a:schemeClr val="bg2"/>
              </a:solidFill>
            </a:endParaRPr>
          </a:p>
        </p:txBody>
      </p:sp>
      <p:sp>
        <p:nvSpPr>
          <p:cNvPr id="1239" name="Rounded Rectangle"/>
          <p:cNvSpPr/>
          <p:nvPr/>
        </p:nvSpPr>
        <p:spPr>
          <a:xfrm>
            <a:off x="3459972" y="3581963"/>
            <a:ext cx="2030143" cy="1073179"/>
          </a:xfrm>
          <a:prstGeom prst="roundRect">
            <a:avLst>
              <a:gd name="adj" fmla="val 7772"/>
            </a:avLst>
          </a:prstGeom>
          <a:solidFill>
            <a:schemeClr val="accent4"/>
          </a:solidFill>
          <a:ln w="12700">
            <a:miter lim="400000"/>
          </a:ln>
        </p:spPr>
        <p:txBody>
          <a:bodyPr lIns="0" tIns="0" rIns="0" bIns="0" anchor="ctr"/>
          <a:lstStyle/>
          <a:p>
            <a:endParaRPr sz="675"/>
          </a:p>
        </p:txBody>
      </p:sp>
      <p:sp>
        <p:nvSpPr>
          <p:cNvPr id="1241" name="Rounded Rectangle"/>
          <p:cNvSpPr/>
          <p:nvPr/>
        </p:nvSpPr>
        <p:spPr>
          <a:xfrm>
            <a:off x="5374162" y="3579345"/>
            <a:ext cx="115953" cy="1078411"/>
          </a:xfrm>
          <a:prstGeom prst="roundRect">
            <a:avLst>
              <a:gd name="adj" fmla="val 4818"/>
            </a:avLst>
          </a:prstGeom>
          <a:solidFill>
            <a:srgbClr val="FFC000"/>
          </a:solidFill>
          <a:ln w="12700">
            <a:miter lim="400000"/>
          </a:ln>
        </p:spPr>
        <p:txBody>
          <a:bodyPr lIns="0" tIns="0" rIns="0" bIns="0" anchor="ctr"/>
          <a:lstStyle/>
          <a:p>
            <a:endParaRPr sz="675"/>
          </a:p>
        </p:txBody>
      </p:sp>
      <p:grpSp>
        <p:nvGrpSpPr>
          <p:cNvPr id="1276" name="Group"/>
          <p:cNvGrpSpPr/>
          <p:nvPr/>
        </p:nvGrpSpPr>
        <p:grpSpPr>
          <a:xfrm>
            <a:off x="2808028" y="2409530"/>
            <a:ext cx="266700" cy="266700"/>
            <a:chOff x="0" y="0"/>
            <a:chExt cx="711200" cy="711200"/>
          </a:xfrm>
          <a:solidFill>
            <a:srgbClr val="FFC000"/>
          </a:solidFill>
        </p:grpSpPr>
        <p:sp>
          <p:nvSpPr>
            <p:cNvPr id="1274" name="Circle"/>
            <p:cNvSpPr/>
            <p:nvPr/>
          </p:nvSpPr>
          <p:spPr>
            <a:xfrm>
              <a:off x="0" y="0"/>
              <a:ext cx="711201" cy="711201"/>
            </a:xfrm>
            <a:prstGeom prst="ellipse">
              <a:avLst/>
            </a:prstGeom>
            <a:grpFill/>
            <a:ln w="12700" cap="flat">
              <a:noFill/>
              <a:miter lim="400000"/>
            </a:ln>
            <a:effectLst/>
          </p:spPr>
          <p:txBody>
            <a:bodyPr wrap="square" lIns="0" tIns="0" rIns="0" bIns="0" numCol="1" anchor="ctr">
              <a:noAutofit/>
            </a:bodyPr>
            <a:lstStyle/>
            <a:p>
              <a:endParaRPr sz="675"/>
            </a:p>
          </p:txBody>
        </p:sp>
        <p:sp>
          <p:nvSpPr>
            <p:cNvPr id="1275" name="Circle"/>
            <p:cNvSpPr/>
            <p:nvPr/>
          </p:nvSpPr>
          <p:spPr>
            <a:xfrm>
              <a:off x="0" y="0"/>
              <a:ext cx="711201" cy="711201"/>
            </a:xfrm>
            <a:prstGeom prst="ellipse">
              <a:avLst/>
            </a:prstGeom>
            <a:grpFill/>
            <a:ln w="25400" cap="flat">
              <a:noFill/>
              <a:prstDash val="solid"/>
              <a:round/>
            </a:ln>
            <a:effectLst/>
          </p:spPr>
          <p:txBody>
            <a:bodyPr wrap="square" lIns="0" tIns="0" rIns="0" bIns="0" numCol="1" anchor="ctr">
              <a:noAutofit/>
            </a:bodyPr>
            <a:lstStyle/>
            <a:p>
              <a:endParaRPr sz="675"/>
            </a:p>
          </p:txBody>
        </p:sp>
      </p:grpSp>
      <p:grpSp>
        <p:nvGrpSpPr>
          <p:cNvPr id="1288" name="Group"/>
          <p:cNvGrpSpPr/>
          <p:nvPr/>
        </p:nvGrpSpPr>
        <p:grpSpPr>
          <a:xfrm>
            <a:off x="3784140" y="1416771"/>
            <a:ext cx="70937" cy="70937"/>
            <a:chOff x="0" y="0"/>
            <a:chExt cx="189163" cy="189163"/>
          </a:xfrm>
          <a:solidFill>
            <a:srgbClr val="92D050"/>
          </a:solidFill>
        </p:grpSpPr>
        <p:sp>
          <p:nvSpPr>
            <p:cNvPr id="1286" name="Circle"/>
            <p:cNvSpPr/>
            <p:nvPr/>
          </p:nvSpPr>
          <p:spPr>
            <a:xfrm>
              <a:off x="0" y="0"/>
              <a:ext cx="189164" cy="189164"/>
            </a:xfrm>
            <a:prstGeom prst="ellipse">
              <a:avLst/>
            </a:prstGeom>
            <a:grpFill/>
            <a:ln w="12700" cap="flat">
              <a:noFill/>
              <a:miter lim="400000"/>
            </a:ln>
            <a:effectLst/>
          </p:spPr>
          <p:txBody>
            <a:bodyPr wrap="square" lIns="0" tIns="0" rIns="0" bIns="0" numCol="1" anchor="ctr">
              <a:noAutofit/>
            </a:bodyPr>
            <a:lstStyle/>
            <a:p>
              <a:endParaRPr sz="675"/>
            </a:p>
          </p:txBody>
        </p:sp>
        <p:sp>
          <p:nvSpPr>
            <p:cNvPr id="1287" name="Circle"/>
            <p:cNvSpPr/>
            <p:nvPr/>
          </p:nvSpPr>
          <p:spPr>
            <a:xfrm>
              <a:off x="0" y="0"/>
              <a:ext cx="189164" cy="189164"/>
            </a:xfrm>
            <a:prstGeom prst="ellipse">
              <a:avLst/>
            </a:prstGeom>
            <a:grpFill/>
            <a:ln w="25400" cap="flat">
              <a:noFill/>
              <a:prstDash val="solid"/>
              <a:round/>
            </a:ln>
            <a:effectLst/>
          </p:spPr>
          <p:txBody>
            <a:bodyPr wrap="square" lIns="0" tIns="0" rIns="0" bIns="0" numCol="1" anchor="ctr">
              <a:noAutofit/>
            </a:bodyPr>
            <a:lstStyle/>
            <a:p>
              <a:endParaRPr sz="675"/>
            </a:p>
          </p:txBody>
        </p:sp>
      </p:grpSp>
      <p:grpSp>
        <p:nvGrpSpPr>
          <p:cNvPr id="1330" name="Group"/>
          <p:cNvGrpSpPr/>
          <p:nvPr/>
        </p:nvGrpSpPr>
        <p:grpSpPr>
          <a:xfrm>
            <a:off x="2855538" y="2293918"/>
            <a:ext cx="175405" cy="175405"/>
            <a:chOff x="0" y="0"/>
            <a:chExt cx="467745" cy="467745"/>
          </a:xfrm>
          <a:solidFill>
            <a:srgbClr val="FF0000"/>
          </a:solidFill>
        </p:grpSpPr>
        <p:sp>
          <p:nvSpPr>
            <p:cNvPr id="1328" name="Circle"/>
            <p:cNvSpPr/>
            <p:nvPr/>
          </p:nvSpPr>
          <p:spPr>
            <a:xfrm>
              <a:off x="0" y="0"/>
              <a:ext cx="467746" cy="467746"/>
            </a:xfrm>
            <a:prstGeom prst="ellipse">
              <a:avLst/>
            </a:prstGeom>
            <a:grpFill/>
            <a:ln w="12700" cap="flat">
              <a:noFill/>
              <a:miter lim="400000"/>
            </a:ln>
            <a:effectLst/>
          </p:spPr>
          <p:txBody>
            <a:bodyPr wrap="square" lIns="0" tIns="0" rIns="0" bIns="0" numCol="1" anchor="ctr">
              <a:noAutofit/>
            </a:bodyPr>
            <a:lstStyle/>
            <a:p>
              <a:endParaRPr sz="675"/>
            </a:p>
          </p:txBody>
        </p:sp>
        <p:sp>
          <p:nvSpPr>
            <p:cNvPr id="1329" name="Circle"/>
            <p:cNvSpPr/>
            <p:nvPr/>
          </p:nvSpPr>
          <p:spPr>
            <a:xfrm>
              <a:off x="0" y="0"/>
              <a:ext cx="467746" cy="467746"/>
            </a:xfrm>
            <a:prstGeom prst="ellipse">
              <a:avLst/>
            </a:prstGeom>
            <a:grpFill/>
            <a:ln w="25400" cap="flat">
              <a:noFill/>
              <a:prstDash val="solid"/>
              <a:round/>
            </a:ln>
            <a:effectLst/>
          </p:spPr>
          <p:txBody>
            <a:bodyPr wrap="square" lIns="0" tIns="0" rIns="0" bIns="0" numCol="1" anchor="ctr">
              <a:noAutofit/>
            </a:bodyPr>
            <a:lstStyle/>
            <a:p>
              <a:endParaRPr sz="675"/>
            </a:p>
          </p:txBody>
        </p:sp>
      </p:grpSp>
      <p:grpSp>
        <p:nvGrpSpPr>
          <p:cNvPr id="1408" name="Group"/>
          <p:cNvGrpSpPr/>
          <p:nvPr/>
        </p:nvGrpSpPr>
        <p:grpSpPr>
          <a:xfrm>
            <a:off x="2720324" y="2608913"/>
            <a:ext cx="217334" cy="217333"/>
            <a:chOff x="0" y="0"/>
            <a:chExt cx="579554" cy="579554"/>
          </a:xfrm>
          <a:solidFill>
            <a:srgbClr val="92D050"/>
          </a:solidFill>
        </p:grpSpPr>
        <p:sp>
          <p:nvSpPr>
            <p:cNvPr id="1406" name="Circle"/>
            <p:cNvSpPr/>
            <p:nvPr/>
          </p:nvSpPr>
          <p:spPr>
            <a:xfrm>
              <a:off x="0" y="0"/>
              <a:ext cx="579555" cy="579555"/>
            </a:xfrm>
            <a:prstGeom prst="ellipse">
              <a:avLst/>
            </a:prstGeom>
            <a:grpFill/>
            <a:ln w="12700" cap="flat">
              <a:noFill/>
              <a:miter lim="400000"/>
            </a:ln>
            <a:effectLst/>
          </p:spPr>
          <p:txBody>
            <a:bodyPr wrap="square" lIns="0" tIns="0" rIns="0" bIns="0" numCol="1" anchor="ctr">
              <a:noAutofit/>
            </a:bodyPr>
            <a:lstStyle/>
            <a:p>
              <a:endParaRPr sz="675"/>
            </a:p>
          </p:txBody>
        </p:sp>
        <p:sp>
          <p:nvSpPr>
            <p:cNvPr id="1407" name="Circle"/>
            <p:cNvSpPr/>
            <p:nvPr/>
          </p:nvSpPr>
          <p:spPr>
            <a:xfrm>
              <a:off x="0" y="0"/>
              <a:ext cx="579555" cy="579555"/>
            </a:xfrm>
            <a:prstGeom prst="ellipse">
              <a:avLst/>
            </a:prstGeom>
            <a:grpFill/>
            <a:ln w="25400" cap="flat">
              <a:noFill/>
              <a:prstDash val="solid"/>
              <a:round/>
            </a:ln>
            <a:effectLst/>
          </p:spPr>
          <p:txBody>
            <a:bodyPr wrap="square" lIns="0" tIns="0" rIns="0" bIns="0" numCol="1" anchor="ctr">
              <a:noAutofit/>
            </a:bodyPr>
            <a:lstStyle/>
            <a:p>
              <a:endParaRPr sz="675"/>
            </a:p>
          </p:txBody>
        </p:sp>
      </p:grpSp>
      <p:grpSp>
        <p:nvGrpSpPr>
          <p:cNvPr id="2" name="Group">
            <a:extLst>
              <a:ext uri="{FF2B5EF4-FFF2-40B4-BE49-F238E27FC236}">
                <a16:creationId xmlns:a16="http://schemas.microsoft.com/office/drawing/2014/main" id="{E18A4150-AD5A-72BA-F383-D00F538718B6}"/>
              </a:ext>
            </a:extLst>
          </p:cNvPr>
          <p:cNvGrpSpPr/>
          <p:nvPr/>
        </p:nvGrpSpPr>
        <p:grpSpPr>
          <a:xfrm>
            <a:off x="2127460" y="1333588"/>
            <a:ext cx="175730" cy="172216"/>
            <a:chOff x="0" y="0"/>
            <a:chExt cx="364637" cy="364637"/>
          </a:xfrm>
          <a:solidFill>
            <a:srgbClr val="92D050"/>
          </a:solidFill>
        </p:grpSpPr>
        <p:sp>
          <p:nvSpPr>
            <p:cNvPr id="3" name="Circle">
              <a:extLst>
                <a:ext uri="{FF2B5EF4-FFF2-40B4-BE49-F238E27FC236}">
                  <a16:creationId xmlns:a16="http://schemas.microsoft.com/office/drawing/2014/main" id="{D47A9D98-C9D8-2288-BAFC-2A9C59281C27}"/>
                </a:ext>
              </a:extLst>
            </p:cNvPr>
            <p:cNvSpPr/>
            <p:nvPr/>
          </p:nvSpPr>
          <p:spPr>
            <a:xfrm>
              <a:off x="0" y="0"/>
              <a:ext cx="364638" cy="364638"/>
            </a:xfrm>
            <a:prstGeom prst="ellipse">
              <a:avLst/>
            </a:prstGeom>
            <a:grpFill/>
            <a:ln w="12700" cap="flat">
              <a:noFill/>
              <a:miter lim="400000"/>
            </a:ln>
            <a:effectLst/>
          </p:spPr>
          <p:txBody>
            <a:bodyPr wrap="square" lIns="0" tIns="0" rIns="0" bIns="0" numCol="1" anchor="ctr">
              <a:noAutofit/>
            </a:bodyPr>
            <a:lstStyle/>
            <a:p>
              <a:endParaRPr sz="675"/>
            </a:p>
          </p:txBody>
        </p:sp>
        <p:sp>
          <p:nvSpPr>
            <p:cNvPr id="4" name="Circle">
              <a:extLst>
                <a:ext uri="{FF2B5EF4-FFF2-40B4-BE49-F238E27FC236}">
                  <a16:creationId xmlns:a16="http://schemas.microsoft.com/office/drawing/2014/main" id="{C535B733-BF21-58B9-25AC-50C150793C62}"/>
                </a:ext>
              </a:extLst>
            </p:cNvPr>
            <p:cNvSpPr/>
            <p:nvPr/>
          </p:nvSpPr>
          <p:spPr>
            <a:xfrm>
              <a:off x="0" y="0"/>
              <a:ext cx="364638" cy="364638"/>
            </a:xfrm>
            <a:prstGeom prst="ellipse">
              <a:avLst/>
            </a:prstGeom>
            <a:grpFill/>
            <a:ln w="25400" cap="flat">
              <a:noFill/>
              <a:prstDash val="solid"/>
              <a:round/>
            </a:ln>
            <a:effectLst/>
          </p:spPr>
          <p:txBody>
            <a:bodyPr wrap="square" lIns="0" tIns="0" rIns="0" bIns="0" numCol="1" anchor="ctr">
              <a:noAutofit/>
            </a:bodyPr>
            <a:lstStyle/>
            <a:p>
              <a:endParaRPr sz="675"/>
            </a:p>
          </p:txBody>
        </p:sp>
      </p:grpSp>
      <p:grpSp>
        <p:nvGrpSpPr>
          <p:cNvPr id="5" name="Group">
            <a:extLst>
              <a:ext uri="{FF2B5EF4-FFF2-40B4-BE49-F238E27FC236}">
                <a16:creationId xmlns:a16="http://schemas.microsoft.com/office/drawing/2014/main" id="{CE60474B-2CC5-B7C4-3FFB-5D387881CD49}"/>
              </a:ext>
            </a:extLst>
          </p:cNvPr>
          <p:cNvGrpSpPr/>
          <p:nvPr/>
        </p:nvGrpSpPr>
        <p:grpSpPr>
          <a:xfrm>
            <a:off x="1351681" y="1788217"/>
            <a:ext cx="136740" cy="136740"/>
            <a:chOff x="0" y="0"/>
            <a:chExt cx="364637" cy="364637"/>
          </a:xfrm>
          <a:solidFill>
            <a:srgbClr val="92D050"/>
          </a:solidFill>
        </p:grpSpPr>
        <p:sp>
          <p:nvSpPr>
            <p:cNvPr id="6" name="Circle">
              <a:extLst>
                <a:ext uri="{FF2B5EF4-FFF2-40B4-BE49-F238E27FC236}">
                  <a16:creationId xmlns:a16="http://schemas.microsoft.com/office/drawing/2014/main" id="{2D7BF16B-39E1-FB3C-2B1C-0402E5E56145}"/>
                </a:ext>
              </a:extLst>
            </p:cNvPr>
            <p:cNvSpPr/>
            <p:nvPr/>
          </p:nvSpPr>
          <p:spPr>
            <a:xfrm>
              <a:off x="0" y="0"/>
              <a:ext cx="364638" cy="364638"/>
            </a:xfrm>
            <a:prstGeom prst="ellipse">
              <a:avLst/>
            </a:prstGeom>
            <a:grpFill/>
            <a:ln w="12700" cap="flat">
              <a:noFill/>
              <a:miter lim="400000"/>
            </a:ln>
            <a:effectLst/>
          </p:spPr>
          <p:txBody>
            <a:bodyPr wrap="square" lIns="0" tIns="0" rIns="0" bIns="0" numCol="1" anchor="ctr">
              <a:noAutofit/>
            </a:bodyPr>
            <a:lstStyle/>
            <a:p>
              <a:endParaRPr sz="675"/>
            </a:p>
          </p:txBody>
        </p:sp>
        <p:sp>
          <p:nvSpPr>
            <p:cNvPr id="7" name="Circle">
              <a:extLst>
                <a:ext uri="{FF2B5EF4-FFF2-40B4-BE49-F238E27FC236}">
                  <a16:creationId xmlns:a16="http://schemas.microsoft.com/office/drawing/2014/main" id="{4F5FE93A-B3FB-14DC-EC32-62F00761B5AC}"/>
                </a:ext>
              </a:extLst>
            </p:cNvPr>
            <p:cNvSpPr/>
            <p:nvPr/>
          </p:nvSpPr>
          <p:spPr>
            <a:xfrm>
              <a:off x="0" y="0"/>
              <a:ext cx="364638" cy="364638"/>
            </a:xfrm>
            <a:prstGeom prst="ellipse">
              <a:avLst/>
            </a:prstGeom>
            <a:grpFill/>
            <a:ln w="25400" cap="flat">
              <a:noFill/>
              <a:prstDash val="solid"/>
              <a:round/>
            </a:ln>
            <a:effectLst/>
          </p:spPr>
          <p:txBody>
            <a:bodyPr wrap="square" lIns="0" tIns="0" rIns="0" bIns="0" numCol="1" anchor="ctr">
              <a:noAutofit/>
            </a:bodyPr>
            <a:lstStyle/>
            <a:p>
              <a:endParaRPr sz="675"/>
            </a:p>
          </p:txBody>
        </p:sp>
      </p:grpSp>
      <p:grpSp>
        <p:nvGrpSpPr>
          <p:cNvPr id="8" name="Group">
            <a:extLst>
              <a:ext uri="{FF2B5EF4-FFF2-40B4-BE49-F238E27FC236}">
                <a16:creationId xmlns:a16="http://schemas.microsoft.com/office/drawing/2014/main" id="{518A375E-ADDA-99B3-2791-0BEE461456A6}"/>
              </a:ext>
            </a:extLst>
          </p:cNvPr>
          <p:cNvGrpSpPr/>
          <p:nvPr/>
        </p:nvGrpSpPr>
        <p:grpSpPr>
          <a:xfrm>
            <a:off x="2499189" y="2971908"/>
            <a:ext cx="136740" cy="136740"/>
            <a:chOff x="0" y="0"/>
            <a:chExt cx="364637" cy="364637"/>
          </a:xfrm>
          <a:solidFill>
            <a:srgbClr val="92D050"/>
          </a:solidFill>
        </p:grpSpPr>
        <p:sp>
          <p:nvSpPr>
            <p:cNvPr id="9" name="Circle">
              <a:extLst>
                <a:ext uri="{FF2B5EF4-FFF2-40B4-BE49-F238E27FC236}">
                  <a16:creationId xmlns:a16="http://schemas.microsoft.com/office/drawing/2014/main" id="{EA3C78D8-CB51-D468-C391-836302D30F50}"/>
                </a:ext>
              </a:extLst>
            </p:cNvPr>
            <p:cNvSpPr/>
            <p:nvPr/>
          </p:nvSpPr>
          <p:spPr>
            <a:xfrm>
              <a:off x="0" y="0"/>
              <a:ext cx="364638" cy="364638"/>
            </a:xfrm>
            <a:prstGeom prst="ellipse">
              <a:avLst/>
            </a:prstGeom>
            <a:grpFill/>
            <a:ln w="12700" cap="flat">
              <a:noFill/>
              <a:miter lim="400000"/>
            </a:ln>
            <a:effectLst/>
          </p:spPr>
          <p:txBody>
            <a:bodyPr wrap="square" lIns="0" tIns="0" rIns="0" bIns="0" numCol="1" anchor="ctr">
              <a:noAutofit/>
            </a:bodyPr>
            <a:lstStyle/>
            <a:p>
              <a:endParaRPr sz="675"/>
            </a:p>
          </p:txBody>
        </p:sp>
        <p:sp>
          <p:nvSpPr>
            <p:cNvPr id="10" name="Circle">
              <a:extLst>
                <a:ext uri="{FF2B5EF4-FFF2-40B4-BE49-F238E27FC236}">
                  <a16:creationId xmlns:a16="http://schemas.microsoft.com/office/drawing/2014/main" id="{2B158580-33EF-F9F1-D8C3-EEF871F3DB36}"/>
                </a:ext>
              </a:extLst>
            </p:cNvPr>
            <p:cNvSpPr/>
            <p:nvPr/>
          </p:nvSpPr>
          <p:spPr>
            <a:xfrm>
              <a:off x="0" y="0"/>
              <a:ext cx="364638" cy="364638"/>
            </a:xfrm>
            <a:prstGeom prst="ellipse">
              <a:avLst/>
            </a:prstGeom>
            <a:grpFill/>
            <a:ln w="25400" cap="flat">
              <a:noFill/>
              <a:prstDash val="solid"/>
              <a:round/>
            </a:ln>
            <a:effectLst/>
          </p:spPr>
          <p:txBody>
            <a:bodyPr wrap="square" lIns="0" tIns="0" rIns="0" bIns="0" numCol="1" anchor="ctr">
              <a:noAutofit/>
            </a:bodyPr>
            <a:lstStyle/>
            <a:p>
              <a:endParaRPr sz="675"/>
            </a:p>
          </p:txBody>
        </p:sp>
      </p:grpSp>
      <p:sp>
        <p:nvSpPr>
          <p:cNvPr id="11" name="Rounded Rectangle">
            <a:extLst>
              <a:ext uri="{FF2B5EF4-FFF2-40B4-BE49-F238E27FC236}">
                <a16:creationId xmlns:a16="http://schemas.microsoft.com/office/drawing/2014/main" id="{B2D93300-F564-1297-FC83-9CA3A8ACA5FB}"/>
              </a:ext>
            </a:extLst>
          </p:cNvPr>
          <p:cNvSpPr/>
          <p:nvPr/>
        </p:nvSpPr>
        <p:spPr>
          <a:xfrm>
            <a:off x="6271820" y="3579325"/>
            <a:ext cx="1935806" cy="1082259"/>
          </a:xfrm>
          <a:prstGeom prst="roundRect">
            <a:avLst>
              <a:gd name="adj" fmla="val 7772"/>
            </a:avLst>
          </a:prstGeom>
          <a:solidFill>
            <a:schemeClr val="accent4"/>
          </a:solidFill>
          <a:ln w="12700">
            <a:miter lim="400000"/>
          </a:ln>
        </p:spPr>
        <p:txBody>
          <a:bodyPr lIns="0" tIns="0" rIns="0" bIns="0" anchor="ctr"/>
          <a:lstStyle/>
          <a:p>
            <a:endParaRPr sz="675"/>
          </a:p>
        </p:txBody>
      </p:sp>
      <p:sp>
        <p:nvSpPr>
          <p:cNvPr id="12" name="Rounded Rectangle">
            <a:extLst>
              <a:ext uri="{FF2B5EF4-FFF2-40B4-BE49-F238E27FC236}">
                <a16:creationId xmlns:a16="http://schemas.microsoft.com/office/drawing/2014/main" id="{3BE08C50-00E2-4652-BB54-A0B4C040C53F}"/>
              </a:ext>
            </a:extLst>
          </p:cNvPr>
          <p:cNvSpPr/>
          <p:nvPr/>
        </p:nvSpPr>
        <p:spPr>
          <a:xfrm>
            <a:off x="8086792" y="3579324"/>
            <a:ext cx="134098" cy="1082259"/>
          </a:xfrm>
          <a:prstGeom prst="roundRect">
            <a:avLst>
              <a:gd name="adj" fmla="val 4818"/>
            </a:avLst>
          </a:prstGeom>
          <a:solidFill>
            <a:srgbClr val="92D050"/>
          </a:solidFill>
          <a:ln w="12700">
            <a:miter lim="400000"/>
          </a:ln>
        </p:spPr>
        <p:txBody>
          <a:bodyPr lIns="0" tIns="0" rIns="0" bIns="0" anchor="ctr"/>
          <a:lstStyle/>
          <a:p>
            <a:endParaRPr sz="675"/>
          </a:p>
        </p:txBody>
      </p:sp>
      <p:sp>
        <p:nvSpPr>
          <p:cNvPr id="13" name="Lorem Ipsum is simply dummy text of the printing and typesetting industry. Lorem Ipsum has been the industry's standard dummy text ever since the 1500s, when an unknown printer took a galley of type and scrambled it to make a type specimen book. It has s">
            <a:extLst>
              <a:ext uri="{FF2B5EF4-FFF2-40B4-BE49-F238E27FC236}">
                <a16:creationId xmlns:a16="http://schemas.microsoft.com/office/drawing/2014/main" id="{0AB06287-5D53-3B45-5336-B37BC6DD7C0A}"/>
              </a:ext>
            </a:extLst>
          </p:cNvPr>
          <p:cNvSpPr txBox="1"/>
          <p:nvPr/>
        </p:nvSpPr>
        <p:spPr>
          <a:xfrm>
            <a:off x="3599067" y="3692337"/>
            <a:ext cx="1680875" cy="3154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spAutoFit/>
          </a:bodyPr>
          <a:lstStyle>
            <a:lvl1pPr algn="l">
              <a:defRPr sz="1800">
                <a:solidFill>
                  <a:srgbClr val="9D9F9D"/>
                </a:solidFill>
                <a:latin typeface="Barlow Medium"/>
                <a:ea typeface="Barlow Medium"/>
                <a:cs typeface="Barlow Medium"/>
                <a:sym typeface="Barlow Medium"/>
              </a:defRPr>
            </a:lvl1pPr>
          </a:lstStyle>
          <a:p>
            <a:r>
              <a:rPr lang="pt-BR" sz="900">
                <a:solidFill>
                  <a:schemeClr val="bg1">
                    <a:lumMod val="95000"/>
                  </a:schemeClr>
                </a:solidFill>
                <a:latin typeface="Roboto" panose="02000000000000000000" pitchFamily="2" charset="0"/>
                <a:ea typeface="Roboto" panose="02000000000000000000" pitchFamily="2" charset="0"/>
                <a:cs typeface="Roboto" panose="02000000000000000000" pitchFamily="2" charset="0"/>
              </a:rPr>
              <a:t>Fintechs: Startups e empresas de tecnologia financeira.</a:t>
            </a:r>
            <a:endParaRPr lang="pt-BR" sz="900" dirty="0">
              <a:solidFill>
                <a:schemeClr val="bg1">
                  <a:lumMod val="9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6" name="Lorem Ipsum is simply dummy text of the printing and typesetting industry. Lorem Ipsum has been the industry's standard dummy text ever since the 1500s, when an unknown printer took a galley of type and scrambled it to make a type specimen book. It has s">
            <a:extLst>
              <a:ext uri="{FF2B5EF4-FFF2-40B4-BE49-F238E27FC236}">
                <a16:creationId xmlns:a16="http://schemas.microsoft.com/office/drawing/2014/main" id="{E2D43F23-55FF-FAE7-082E-A1EA4AD85D36}"/>
              </a:ext>
            </a:extLst>
          </p:cNvPr>
          <p:cNvSpPr txBox="1"/>
          <p:nvPr/>
        </p:nvSpPr>
        <p:spPr>
          <a:xfrm>
            <a:off x="6405917" y="3684806"/>
            <a:ext cx="1680875" cy="8694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spAutoFit/>
          </a:bodyPr>
          <a:lstStyle>
            <a:lvl1pPr algn="l">
              <a:defRPr sz="1800">
                <a:solidFill>
                  <a:srgbClr val="9D9F9D"/>
                </a:solidFill>
                <a:latin typeface="Barlow Medium"/>
                <a:ea typeface="Barlow Medium"/>
                <a:cs typeface="Barlow Medium"/>
                <a:sym typeface="Barlow Medium"/>
              </a:defRPr>
            </a:lvl1pPr>
          </a:lstStyle>
          <a:p>
            <a:r>
              <a:rPr lang="pt-BR" sz="900">
                <a:solidFill>
                  <a:schemeClr val="bg1">
                    <a:lumMod val="95000"/>
                  </a:schemeClr>
                </a:solidFill>
                <a:latin typeface="Roboto" panose="02000000000000000000" pitchFamily="2" charset="0"/>
                <a:ea typeface="Roboto" panose="02000000000000000000" pitchFamily="2" charset="0"/>
                <a:cs typeface="Roboto" panose="02000000000000000000" pitchFamily="2" charset="0"/>
              </a:rPr>
              <a:t>Instituições financeiras tradicionais:</a:t>
            </a:r>
          </a:p>
          <a:p>
            <a:endParaRPr lang="pt-BR" sz="900">
              <a:solidFill>
                <a:schemeClr val="bg1">
                  <a:lumMod val="95000"/>
                </a:schemeClr>
              </a:solidFill>
              <a:latin typeface="Roboto" panose="02000000000000000000" pitchFamily="2" charset="0"/>
              <a:ea typeface="Roboto" panose="02000000000000000000" pitchFamily="2" charset="0"/>
              <a:cs typeface="Roboto" panose="02000000000000000000" pitchFamily="2" charset="0"/>
            </a:endParaRPr>
          </a:p>
          <a:p>
            <a:r>
              <a:rPr lang="pt-BR" sz="900">
                <a:solidFill>
                  <a:schemeClr val="bg1">
                    <a:lumMod val="95000"/>
                  </a:schemeClr>
                </a:solidFill>
                <a:latin typeface="Roboto" panose="02000000000000000000" pitchFamily="2" charset="0"/>
                <a:ea typeface="Roboto" panose="02000000000000000000" pitchFamily="2" charset="0"/>
                <a:cs typeface="Roboto" panose="02000000000000000000" pitchFamily="2" charset="0"/>
              </a:rPr>
              <a:t>- Bancos </a:t>
            </a:r>
          </a:p>
          <a:p>
            <a:r>
              <a:rPr lang="pt-BR" sz="900">
                <a:solidFill>
                  <a:schemeClr val="bg1">
                    <a:lumMod val="95000"/>
                  </a:schemeClr>
                </a:solidFill>
                <a:latin typeface="Roboto" panose="02000000000000000000" pitchFamily="2" charset="0"/>
                <a:ea typeface="Roboto" panose="02000000000000000000" pitchFamily="2" charset="0"/>
                <a:cs typeface="Roboto" panose="02000000000000000000" pitchFamily="2" charset="0"/>
              </a:rPr>
              <a:t>- Cooperativas de crédito</a:t>
            </a:r>
          </a:p>
          <a:p>
            <a:r>
              <a:rPr lang="pt-BR" sz="900">
                <a:solidFill>
                  <a:schemeClr val="bg1">
                    <a:lumMod val="95000"/>
                  </a:schemeClr>
                </a:solidFill>
                <a:latin typeface="Roboto" panose="02000000000000000000" pitchFamily="2" charset="0"/>
                <a:ea typeface="Roboto" panose="02000000000000000000" pitchFamily="2" charset="0"/>
                <a:cs typeface="Roboto" panose="02000000000000000000" pitchFamily="2" charset="0"/>
              </a:rPr>
              <a:t>- Companhias de Seguro</a:t>
            </a:r>
            <a:endParaRPr lang="pt-BR" sz="900" dirty="0">
              <a:solidFill>
                <a:schemeClr val="bg1">
                  <a:lumMod val="9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7" name="Retângulo 16">
            <a:extLst>
              <a:ext uri="{FF2B5EF4-FFF2-40B4-BE49-F238E27FC236}">
                <a16:creationId xmlns:a16="http://schemas.microsoft.com/office/drawing/2014/main" id="{552FB9F2-35C7-674F-0616-BE15D196D3A8}"/>
              </a:ext>
            </a:extLst>
          </p:cNvPr>
          <p:cNvSpPr/>
          <p:nvPr/>
        </p:nvSpPr>
        <p:spPr>
          <a:xfrm>
            <a:off x="1514" y="-19050"/>
            <a:ext cx="9144000" cy="33691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a:t>Público Alvo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8" name="Table"/>
          <p:cNvGraphicFramePr/>
          <p:nvPr>
            <p:extLst>
              <p:ext uri="{D42A27DB-BD31-4B8C-83A1-F6EECF244321}">
                <p14:modId xmlns:p14="http://schemas.microsoft.com/office/powerpoint/2010/main" val="986234803"/>
              </p:ext>
            </p:extLst>
          </p:nvPr>
        </p:nvGraphicFramePr>
        <p:xfrm>
          <a:off x="514350" y="590550"/>
          <a:ext cx="8115300" cy="4250721"/>
        </p:xfrm>
        <a:graphic>
          <a:graphicData uri="http://schemas.openxmlformats.org/drawingml/2006/table">
            <a:tbl>
              <a:tblPr bandRow="1"/>
              <a:tblGrid>
                <a:gridCol w="987577">
                  <a:extLst>
                    <a:ext uri="{9D8B030D-6E8A-4147-A177-3AD203B41FA5}">
                      <a16:colId xmlns:a16="http://schemas.microsoft.com/office/drawing/2014/main" val="20000"/>
                    </a:ext>
                  </a:extLst>
                </a:gridCol>
                <a:gridCol w="2474455">
                  <a:extLst>
                    <a:ext uri="{9D8B030D-6E8A-4147-A177-3AD203B41FA5}">
                      <a16:colId xmlns:a16="http://schemas.microsoft.com/office/drawing/2014/main" val="20002"/>
                    </a:ext>
                  </a:extLst>
                </a:gridCol>
                <a:gridCol w="4653268">
                  <a:extLst>
                    <a:ext uri="{9D8B030D-6E8A-4147-A177-3AD203B41FA5}">
                      <a16:colId xmlns:a16="http://schemas.microsoft.com/office/drawing/2014/main" val="1320049368"/>
                    </a:ext>
                  </a:extLst>
                </a:gridCol>
              </a:tblGrid>
              <a:tr h="264619">
                <a:tc>
                  <a:txBody>
                    <a:bodyPr/>
                    <a:lstStyle/>
                    <a:p>
                      <a:r>
                        <a:rPr lang="pt-BR" sz="1200">
                          <a:solidFill>
                            <a:schemeClr val="bg1"/>
                          </a:solidFill>
                          <a:latin typeface="Roboto" panose="02000000000000000000" pitchFamily="2" charset="0"/>
                          <a:ea typeface="Roboto" panose="02000000000000000000" pitchFamily="2" charset="0"/>
                          <a:cs typeface="Roboto" panose="02000000000000000000" pitchFamily="2" charset="0"/>
                        </a:rPr>
                        <a:t>Fator</a:t>
                      </a:r>
                    </a:p>
                  </a:txBody>
                  <a:tcPr anchor="ctr">
                    <a:lnL w="25400">
                      <a:solidFill>
                        <a:schemeClr val="accent5"/>
                      </a:solidFill>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solidFill>
                      <a:schemeClr val="accent6"/>
                    </a:solidFill>
                  </a:tcPr>
                </a:tc>
                <a:tc>
                  <a:txBody>
                    <a:bodyPr/>
                    <a:lstStyle/>
                    <a:p>
                      <a:r>
                        <a:rPr lang="pt-BR" sz="1200">
                          <a:solidFill>
                            <a:schemeClr val="bg1"/>
                          </a:solidFill>
                          <a:latin typeface="Roboto" panose="02000000000000000000" pitchFamily="2" charset="0"/>
                          <a:ea typeface="Roboto" panose="02000000000000000000" pitchFamily="2" charset="0"/>
                          <a:cs typeface="Roboto" panose="02000000000000000000" pitchFamily="2" charset="0"/>
                        </a:rPr>
                        <a:t>Descrição</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solidFill>
                      <a:schemeClr val="accent2"/>
                    </a:solidFill>
                  </a:tcPr>
                </a:tc>
                <a:tc>
                  <a:txBody>
                    <a:bodyPr/>
                    <a:lstStyle/>
                    <a:p>
                      <a:r>
                        <a:rPr lang="pt-BR" sz="1200">
                          <a:solidFill>
                            <a:schemeClr val="bg1"/>
                          </a:solidFill>
                          <a:latin typeface="Roboto" panose="02000000000000000000" pitchFamily="2" charset="0"/>
                          <a:ea typeface="Roboto" panose="02000000000000000000" pitchFamily="2" charset="0"/>
                          <a:cs typeface="Roboto" panose="02000000000000000000" pitchFamily="2" charset="0"/>
                        </a:rPr>
                        <a:t>Estimativa</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352825">
                <a:tc>
                  <a:txBody>
                    <a:bodyPr/>
                    <a:lstStyle/>
                    <a:p>
                      <a:r>
                        <a:rPr lang="pt-BR" sz="900" b="0">
                          <a:solidFill>
                            <a:schemeClr val="bg1"/>
                          </a:solidFill>
                          <a:latin typeface="Roboto" panose="02000000000000000000" pitchFamily="2" charset="0"/>
                          <a:ea typeface="Roboto" panose="02000000000000000000" pitchFamily="2" charset="0"/>
                          <a:cs typeface="Roboto" panose="02000000000000000000" pitchFamily="2" charset="0"/>
                        </a:rPr>
                        <a:t>Tipo de Reclamação</a:t>
                      </a:r>
                    </a:p>
                  </a:txBody>
                  <a:tcPr anchor="ctr">
                    <a:lnL w="25400">
                      <a:solidFill>
                        <a:schemeClr val="accent5"/>
                      </a:solidFill>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solidFill>
                      <a:schemeClr val="accent3"/>
                    </a:solidFill>
                  </a:tcPr>
                </a:tc>
                <a:tc>
                  <a:txBody>
                    <a:bodyPr/>
                    <a:lstStyle/>
                    <a:p>
                      <a:r>
                        <a:rPr lang="pt-BR" sz="900">
                          <a:latin typeface="Roboto" panose="02000000000000000000" pitchFamily="2" charset="0"/>
                          <a:ea typeface="Roboto" panose="02000000000000000000" pitchFamily="2" charset="0"/>
                          <a:cs typeface="Roboto" panose="02000000000000000000" pitchFamily="2" charset="0"/>
                        </a:rPr>
                        <a:t>Natureza da reclamação influencia o impacto financeiro.</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Cobrança indevida de R$ 100,00. </a:t>
                      </a:r>
                    </a:p>
                    <a:p>
                      <a:pPr marL="17145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Falha em serviço que causa dano de R$ 5.000,00.</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0003"/>
                  </a:ext>
                </a:extLst>
              </a:tr>
              <a:tr h="749753">
                <a:tc>
                  <a:txBody>
                    <a:bodyPr/>
                    <a:lstStyle/>
                    <a:p>
                      <a:r>
                        <a:rPr lang="pt-BR" sz="900" b="0">
                          <a:solidFill>
                            <a:schemeClr val="bg1"/>
                          </a:solidFill>
                          <a:latin typeface="Roboto" panose="02000000000000000000" pitchFamily="2" charset="0"/>
                          <a:ea typeface="Roboto" panose="02000000000000000000" pitchFamily="2" charset="0"/>
                          <a:cs typeface="Roboto" panose="02000000000000000000" pitchFamily="2" charset="0"/>
                        </a:rPr>
                        <a:t>Custo de Resolução</a:t>
                      </a:r>
                    </a:p>
                  </a:txBody>
                  <a:tcPr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r>
                        <a:rPr lang="pt-BR" sz="900">
                          <a:latin typeface="Roboto" panose="02000000000000000000" pitchFamily="2" charset="0"/>
                          <a:ea typeface="Roboto" panose="02000000000000000000" pitchFamily="2" charset="0"/>
                          <a:cs typeface="Roboto" panose="02000000000000000000" pitchFamily="2" charset="0"/>
                        </a:rPr>
                        <a:t>Gastos para resolver a reclamação.</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Reembolso ao cliente: R$ 100,00 (cobrança indevida) ou R$ 5.000,00 (falha em serviço). </a:t>
                      </a:r>
                    </a:p>
                    <a:p>
                      <a:pPr marL="17145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Indenização por danos: R$ 2.000,00 (falha em serviço). </a:t>
                      </a:r>
                    </a:p>
                    <a:p>
                      <a:pPr marL="17145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Custos legais: R$ 1.000,00 (falha em serviço). </a:t>
                      </a:r>
                    </a:p>
                    <a:p>
                      <a:pPr marL="17145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Custos administrativos: R$ 20,00 (cobrança indevida).</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19990166"/>
                  </a:ext>
                </a:extLst>
              </a:tr>
              <a:tr h="352825">
                <a:tc>
                  <a:txBody>
                    <a:bodyPr/>
                    <a:lstStyle/>
                    <a:p>
                      <a:r>
                        <a:rPr lang="pt-BR" sz="900" b="0">
                          <a:solidFill>
                            <a:schemeClr val="bg1"/>
                          </a:solidFill>
                          <a:latin typeface="Roboto" panose="02000000000000000000" pitchFamily="2" charset="0"/>
                          <a:ea typeface="Roboto" panose="02000000000000000000" pitchFamily="2" charset="0"/>
                          <a:cs typeface="Roboto" panose="02000000000000000000" pitchFamily="2" charset="0"/>
                        </a:rPr>
                        <a:t>Perda de Receita</a:t>
                      </a:r>
                    </a:p>
                  </a:txBody>
                  <a:tcPr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r>
                        <a:rPr lang="pt-BR" sz="900">
                          <a:latin typeface="Roboto" panose="02000000000000000000" pitchFamily="2" charset="0"/>
                          <a:ea typeface="Roboto" panose="02000000000000000000" pitchFamily="2" charset="0"/>
                          <a:cs typeface="Roboto" panose="02000000000000000000" pitchFamily="2" charset="0"/>
                        </a:rPr>
                        <a:t>Diminuição da receita por cancelamento de produtos/serviços.</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Cancelamento de contrato que gera R$ 50,00 por mês (cobrança indevida).</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021083654"/>
                  </a:ext>
                </a:extLst>
              </a:tr>
              <a:tr h="352825">
                <a:tc>
                  <a:txBody>
                    <a:bodyPr/>
                    <a:lstStyle/>
                    <a:p>
                      <a:r>
                        <a:rPr lang="pt-BR" sz="900" b="0">
                          <a:solidFill>
                            <a:schemeClr val="bg1"/>
                          </a:solidFill>
                          <a:latin typeface="Roboto" panose="02000000000000000000" pitchFamily="2" charset="0"/>
                          <a:ea typeface="Roboto" panose="02000000000000000000" pitchFamily="2" charset="0"/>
                          <a:cs typeface="Roboto" panose="02000000000000000000" pitchFamily="2" charset="0"/>
                        </a:rPr>
                        <a:t>Dano à Reputação</a:t>
                      </a:r>
                    </a:p>
                  </a:txBody>
                  <a:tcPr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r>
                        <a:rPr lang="pt-BR" sz="900">
                          <a:latin typeface="Roboto" panose="02000000000000000000" pitchFamily="2" charset="0"/>
                          <a:ea typeface="Roboto" panose="02000000000000000000" pitchFamily="2" charset="0"/>
                          <a:cs typeface="Roboto" panose="02000000000000000000" pitchFamily="2" charset="0"/>
                        </a:rPr>
                        <a:t>Prejuízo à imagem da empresa por reclamações negativas.</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Valor indeterminado, depende da gravidade da reclamação e da cobertura da mídia.</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720944805"/>
                  </a:ext>
                </a:extLst>
              </a:tr>
              <a:tr h="485134">
                <a:tc>
                  <a:txBody>
                    <a:bodyPr/>
                    <a:lstStyle/>
                    <a:p>
                      <a:r>
                        <a:rPr lang="pt-BR" sz="900" b="0">
                          <a:solidFill>
                            <a:schemeClr val="bg1"/>
                          </a:solidFill>
                          <a:latin typeface="Roboto" panose="02000000000000000000" pitchFamily="2" charset="0"/>
                          <a:ea typeface="Roboto" panose="02000000000000000000" pitchFamily="2" charset="0"/>
                          <a:cs typeface="Roboto" panose="02000000000000000000" pitchFamily="2" charset="0"/>
                        </a:rPr>
                        <a:t>Custos com Marketing e Publicidade</a:t>
                      </a:r>
                    </a:p>
                  </a:txBody>
                  <a:tcPr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r>
                        <a:rPr lang="pt-BR" sz="900">
                          <a:latin typeface="Roboto" panose="02000000000000000000" pitchFamily="2" charset="0"/>
                          <a:ea typeface="Roboto" panose="02000000000000000000" pitchFamily="2" charset="0"/>
                          <a:cs typeface="Roboto" panose="02000000000000000000" pitchFamily="2" charset="0"/>
                        </a:rPr>
                        <a:t>Gastos para recuperar a reputação após reclamações negativas.</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Valor indeterminado, depende do alcance da campanha e da estratégia de marketing.</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9428102"/>
                  </a:ext>
                </a:extLst>
              </a:tr>
              <a:tr h="532987">
                <a:tc>
                  <a:txBody>
                    <a:bodyPr/>
                    <a:lstStyle/>
                    <a:p>
                      <a:r>
                        <a:rPr lang="pt-BR" sz="900" b="0">
                          <a:solidFill>
                            <a:schemeClr val="bg1"/>
                          </a:solidFill>
                          <a:latin typeface="Roboto" panose="02000000000000000000" pitchFamily="2" charset="0"/>
                          <a:ea typeface="Roboto" panose="02000000000000000000" pitchFamily="2" charset="0"/>
                          <a:cs typeface="Roboto" panose="02000000000000000000" pitchFamily="2" charset="0"/>
                        </a:rPr>
                        <a:t>Total de custos estimado</a:t>
                      </a:r>
                    </a:p>
                  </a:txBody>
                  <a:tcPr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r>
                        <a:rPr lang="pt-BR" sz="900">
                          <a:latin typeface="Roboto" panose="02000000000000000000" pitchFamily="2" charset="0"/>
                          <a:ea typeface="Roboto" panose="02000000000000000000" pitchFamily="2" charset="0"/>
                          <a:cs typeface="Roboto" panose="02000000000000000000" pitchFamily="2" charset="0"/>
                        </a:rPr>
                        <a:t>Soma dos custos diretos e indiretos.</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R$ 170,00 (sem considerar dano à reputação) para cobrança indevida. </a:t>
                      </a:r>
                    </a:p>
                    <a:p>
                      <a:pPr marL="17145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R$ 8.200,00 (sem considerar dano à reputação) para falha em serviço.</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86795792"/>
                  </a:ext>
                </a:extLst>
              </a:tr>
              <a:tr h="532987">
                <a:tc>
                  <a:txBody>
                    <a:bodyPr/>
                    <a:lstStyle/>
                    <a:p>
                      <a:r>
                        <a:rPr lang="pt-BR" sz="900" b="0">
                          <a:solidFill>
                            <a:schemeClr val="bg1"/>
                          </a:solidFill>
                          <a:latin typeface="Roboto" panose="02000000000000000000" pitchFamily="2" charset="0"/>
                          <a:ea typeface="Roboto" panose="02000000000000000000" pitchFamily="2" charset="0"/>
                          <a:cs typeface="Roboto" panose="02000000000000000000" pitchFamily="2" charset="0"/>
                        </a:rPr>
                        <a:t>Potencial de receitas</a:t>
                      </a:r>
                    </a:p>
                  </a:txBody>
                  <a:tcPr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r>
                        <a:rPr lang="pt-BR" sz="900">
                          <a:latin typeface="Roboto" panose="02000000000000000000" pitchFamily="2" charset="0"/>
                          <a:ea typeface="Roboto" panose="02000000000000000000" pitchFamily="2" charset="0"/>
                          <a:cs typeface="Roboto" panose="02000000000000000000" pitchFamily="2" charset="0"/>
                        </a:rPr>
                        <a:t>Receitas geradas a partir de modelos de predição de vendas</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Valor médio da venda de produto financeiro: R$ 300</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795695304"/>
                  </a:ext>
                </a:extLst>
              </a:tr>
              <a:tr h="532987">
                <a:tc>
                  <a:txBody>
                    <a:bodyPr/>
                    <a:lstStyle/>
                    <a:p>
                      <a:r>
                        <a:rPr lang="pt-BR" sz="900" b="0">
                          <a:solidFill>
                            <a:schemeClr val="bg1"/>
                          </a:solidFill>
                          <a:latin typeface="Roboto" panose="02000000000000000000" pitchFamily="2" charset="0"/>
                          <a:ea typeface="Roboto" panose="02000000000000000000" pitchFamily="2" charset="0"/>
                          <a:cs typeface="Roboto" panose="02000000000000000000" pitchFamily="2" charset="0"/>
                        </a:rPr>
                        <a:t>Total estimado em termos de receita</a:t>
                      </a:r>
                    </a:p>
                  </a:txBody>
                  <a:tcPr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r>
                        <a:rPr lang="pt-BR" sz="900">
                          <a:latin typeface="Roboto" panose="02000000000000000000" pitchFamily="2" charset="0"/>
                          <a:ea typeface="Roboto" panose="02000000000000000000" pitchFamily="2" charset="0"/>
                          <a:cs typeface="Roboto" panose="02000000000000000000" pitchFamily="2" charset="0"/>
                        </a:rPr>
                        <a:t>Soma das receitas mais os custos evitados</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Entre R$ 470 a R$ 8.500</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477349779"/>
                  </a:ext>
                </a:extLst>
              </a:tr>
            </a:tbl>
          </a:graphicData>
        </a:graphic>
      </p:graphicFrame>
      <p:sp>
        <p:nvSpPr>
          <p:cNvPr id="3" name="Retângulo 2">
            <a:extLst>
              <a:ext uri="{FF2B5EF4-FFF2-40B4-BE49-F238E27FC236}">
                <a16:creationId xmlns:a16="http://schemas.microsoft.com/office/drawing/2014/main" id="{5ADEA8A5-DFFD-7B96-4F58-5B455EAD05F0}"/>
              </a:ext>
            </a:extLst>
          </p:cNvPr>
          <p:cNvSpPr/>
          <p:nvPr/>
        </p:nvSpPr>
        <p:spPr>
          <a:xfrm>
            <a:off x="1514" y="-19050"/>
            <a:ext cx="9144000" cy="33691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a:t>Análise Financeira</a:t>
            </a:r>
          </a:p>
        </p:txBody>
      </p:sp>
    </p:spTree>
    <p:extLst>
      <p:ext uri="{BB962C8B-B14F-4D97-AF65-F5344CB8AC3E}">
        <p14:creationId xmlns:p14="http://schemas.microsoft.com/office/powerpoint/2010/main" val="2346022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5ECAD0D5-A95A-7A34-249E-EA58C2A92AA9}"/>
              </a:ext>
            </a:extLst>
          </p:cNvPr>
          <p:cNvSpPr/>
          <p:nvPr/>
        </p:nvSpPr>
        <p:spPr>
          <a:xfrm>
            <a:off x="1514" y="-19050"/>
            <a:ext cx="9144000" cy="33691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a:t>Análise Financeira</a:t>
            </a:r>
          </a:p>
        </p:txBody>
      </p:sp>
      <p:pic>
        <p:nvPicPr>
          <p:cNvPr id="3" name="Imagem 2" descr="Tabela&#10;&#10;Descrição gerada automaticamente com confiança média">
            <a:extLst>
              <a:ext uri="{FF2B5EF4-FFF2-40B4-BE49-F238E27FC236}">
                <a16:creationId xmlns:a16="http://schemas.microsoft.com/office/drawing/2014/main" id="{182DB0D0-D2AF-C721-C8EC-49707E89A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686" y="1511988"/>
            <a:ext cx="6378628" cy="2119523"/>
          </a:xfrm>
          <a:prstGeom prst="rect">
            <a:avLst/>
          </a:prstGeom>
        </p:spPr>
      </p:pic>
      <p:sp>
        <p:nvSpPr>
          <p:cNvPr id="5" name="TextBox 34">
            <a:extLst>
              <a:ext uri="{FF2B5EF4-FFF2-40B4-BE49-F238E27FC236}">
                <a16:creationId xmlns:a16="http://schemas.microsoft.com/office/drawing/2014/main" id="{F8899C65-14EA-F53D-FDEB-320EE735770D}"/>
              </a:ext>
            </a:extLst>
          </p:cNvPr>
          <p:cNvSpPr txBox="1"/>
          <p:nvPr/>
        </p:nvSpPr>
        <p:spPr>
          <a:xfrm>
            <a:off x="1447800" y="3631511"/>
            <a:ext cx="2204795" cy="215444"/>
          </a:xfrm>
          <a:prstGeom prst="rect">
            <a:avLst/>
          </a:prstGeom>
          <a:noFill/>
        </p:spPr>
        <p:txBody>
          <a:bodyPr wrap="square" rtlCol="0">
            <a:spAutoFit/>
          </a:bodyPr>
          <a:lstStyle/>
          <a:p>
            <a:r>
              <a:rPr lang="pt-BR" sz="800" b="1">
                <a:latin typeface="Roboto" pitchFamily="2" charset="0"/>
                <a:ea typeface="Roboto" pitchFamily="2" charset="0"/>
                <a:cs typeface="Open Sans Condensed" pitchFamily="34" charset="0"/>
              </a:rPr>
              <a:t>Fonte: Procon-SP 2022</a:t>
            </a:r>
            <a:endParaRPr lang="pt-BR" sz="800">
              <a:latin typeface="Roboto" pitchFamily="2" charset="0"/>
              <a:ea typeface="Roboto" pitchFamily="2" charset="0"/>
              <a:cs typeface="Open Sans Condensed" pitchFamily="34" charset="0"/>
            </a:endParaRPr>
          </a:p>
        </p:txBody>
      </p:sp>
    </p:spTree>
    <p:extLst>
      <p:ext uri="{BB962C8B-B14F-4D97-AF65-F5344CB8AC3E}">
        <p14:creationId xmlns:p14="http://schemas.microsoft.com/office/powerpoint/2010/main" val="7239143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959642" y="3053514"/>
            <a:ext cx="1517484" cy="336918"/>
          </a:xfrm>
          <a:prstGeom prst="ellipse">
            <a:avLst/>
          </a:prstGeom>
          <a:solidFill>
            <a:srgbClr val="353A42">
              <a:alpha val="80000"/>
            </a:srgb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4291932" y="2770860"/>
            <a:ext cx="852904" cy="522278"/>
            <a:chOff x="2803525" y="2589213"/>
            <a:chExt cx="1793876" cy="1325563"/>
          </a:xfrm>
        </p:grpSpPr>
        <p:sp>
          <p:nvSpPr>
            <p:cNvPr id="6" name="Freeform 16"/>
            <p:cNvSpPr>
              <a:spLocks/>
            </p:cNvSpPr>
            <p:nvPr/>
          </p:nvSpPr>
          <p:spPr bwMode="auto">
            <a:xfrm>
              <a:off x="2803525" y="2589213"/>
              <a:ext cx="1789113" cy="614363"/>
            </a:xfrm>
            <a:custGeom>
              <a:avLst/>
              <a:gdLst>
                <a:gd name="T0" fmla="*/ 1681 w 3380"/>
                <a:gd name="T1" fmla="*/ 0 h 1161"/>
                <a:gd name="T2" fmla="*/ 3380 w 3380"/>
                <a:gd name="T3" fmla="*/ 425 h 1161"/>
                <a:gd name="T4" fmla="*/ 1585 w 3380"/>
                <a:gd name="T5" fmla="*/ 1161 h 1161"/>
                <a:gd name="T6" fmla="*/ 0 w 3380"/>
                <a:gd name="T7" fmla="*/ 490 h 1161"/>
                <a:gd name="T8" fmla="*/ 1681 w 3380"/>
                <a:gd name="T9" fmla="*/ 0 h 1161"/>
              </a:gdLst>
              <a:ahLst/>
              <a:cxnLst>
                <a:cxn ang="0">
                  <a:pos x="T0" y="T1"/>
                </a:cxn>
                <a:cxn ang="0">
                  <a:pos x="T2" y="T3"/>
                </a:cxn>
                <a:cxn ang="0">
                  <a:pos x="T4" y="T5"/>
                </a:cxn>
                <a:cxn ang="0">
                  <a:pos x="T6" y="T7"/>
                </a:cxn>
                <a:cxn ang="0">
                  <a:pos x="T8" y="T9"/>
                </a:cxn>
              </a:cxnLst>
              <a:rect l="0" t="0" r="r" b="b"/>
              <a:pathLst>
                <a:path w="3380" h="1161">
                  <a:moveTo>
                    <a:pt x="1681" y="0"/>
                  </a:moveTo>
                  <a:lnTo>
                    <a:pt x="3380" y="425"/>
                  </a:lnTo>
                  <a:lnTo>
                    <a:pt x="1585" y="1161"/>
                  </a:lnTo>
                  <a:lnTo>
                    <a:pt x="0" y="490"/>
                  </a:lnTo>
                  <a:lnTo>
                    <a:pt x="1681" y="0"/>
                  </a:lnTo>
                  <a:close/>
                </a:path>
              </a:pathLst>
            </a:custGeom>
            <a:gradFill flip="none" rotWithShape="1">
              <a:gsLst>
                <a:gs pos="0">
                  <a:schemeClr val="accent6"/>
                </a:gs>
                <a:gs pos="100000">
                  <a:schemeClr val="accent6">
                    <a:lumMod val="60000"/>
                    <a:lumOff val="40000"/>
                  </a:schemeClr>
                </a:gs>
              </a:gsLst>
              <a:lin ang="81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17"/>
            <p:cNvSpPr>
              <a:spLocks/>
            </p:cNvSpPr>
            <p:nvPr/>
          </p:nvSpPr>
          <p:spPr bwMode="auto">
            <a:xfrm>
              <a:off x="2803525" y="2814638"/>
              <a:ext cx="1793875" cy="1100138"/>
            </a:xfrm>
            <a:custGeom>
              <a:avLst/>
              <a:gdLst>
                <a:gd name="T0" fmla="*/ 3380 w 3390"/>
                <a:gd name="T1" fmla="*/ 0 h 2080"/>
                <a:gd name="T2" fmla="*/ 3390 w 3390"/>
                <a:gd name="T3" fmla="*/ 1309 h 2080"/>
                <a:gd name="T4" fmla="*/ 1585 w 3390"/>
                <a:gd name="T5" fmla="*/ 2080 h 2080"/>
                <a:gd name="T6" fmla="*/ 0 w 3390"/>
                <a:gd name="T7" fmla="*/ 1409 h 2080"/>
                <a:gd name="T8" fmla="*/ 0 w 3390"/>
                <a:gd name="T9" fmla="*/ 65 h 2080"/>
                <a:gd name="T10" fmla="*/ 1585 w 3390"/>
                <a:gd name="T11" fmla="*/ 736 h 2080"/>
                <a:gd name="T12" fmla="*/ 3380 w 3390"/>
                <a:gd name="T13" fmla="*/ 0 h 2080"/>
              </a:gdLst>
              <a:ahLst/>
              <a:cxnLst>
                <a:cxn ang="0">
                  <a:pos x="T0" y="T1"/>
                </a:cxn>
                <a:cxn ang="0">
                  <a:pos x="T2" y="T3"/>
                </a:cxn>
                <a:cxn ang="0">
                  <a:pos x="T4" y="T5"/>
                </a:cxn>
                <a:cxn ang="0">
                  <a:pos x="T6" y="T7"/>
                </a:cxn>
                <a:cxn ang="0">
                  <a:pos x="T8" y="T9"/>
                </a:cxn>
                <a:cxn ang="0">
                  <a:pos x="T10" y="T11"/>
                </a:cxn>
                <a:cxn ang="0">
                  <a:pos x="T12" y="T13"/>
                </a:cxn>
              </a:cxnLst>
              <a:rect l="0" t="0" r="r" b="b"/>
              <a:pathLst>
                <a:path w="3390" h="2080">
                  <a:moveTo>
                    <a:pt x="3380" y="0"/>
                  </a:moveTo>
                  <a:lnTo>
                    <a:pt x="3390" y="1309"/>
                  </a:lnTo>
                  <a:lnTo>
                    <a:pt x="1585" y="2080"/>
                  </a:lnTo>
                  <a:lnTo>
                    <a:pt x="0" y="1409"/>
                  </a:lnTo>
                  <a:lnTo>
                    <a:pt x="0" y="65"/>
                  </a:lnTo>
                  <a:lnTo>
                    <a:pt x="1585" y="736"/>
                  </a:lnTo>
                  <a:lnTo>
                    <a:pt x="3380" y="0"/>
                  </a:lnTo>
                  <a:close/>
                </a:path>
              </a:pathLst>
            </a:custGeom>
            <a:gradFill flip="none" rotWithShape="1">
              <a:gsLst>
                <a:gs pos="0">
                  <a:schemeClr val="accent6">
                    <a:lumMod val="75000"/>
                  </a:schemeClr>
                </a:gs>
                <a:gs pos="35000">
                  <a:schemeClr val="accent6"/>
                </a:gs>
              </a:gsLst>
              <a:lin ang="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auto">
            <a:xfrm>
              <a:off x="3643313" y="2814638"/>
              <a:ext cx="954088" cy="1100138"/>
            </a:xfrm>
            <a:custGeom>
              <a:avLst/>
              <a:gdLst>
                <a:gd name="T0" fmla="*/ 1794 w 1804"/>
                <a:gd name="T1" fmla="*/ 0 h 2080"/>
                <a:gd name="T2" fmla="*/ 1804 w 1804"/>
                <a:gd name="T3" fmla="*/ 1309 h 2080"/>
                <a:gd name="T4" fmla="*/ 0 w 1804"/>
                <a:gd name="T5" fmla="*/ 2080 h 2080"/>
                <a:gd name="T6" fmla="*/ 0 w 1804"/>
                <a:gd name="T7" fmla="*/ 736 h 2080"/>
                <a:gd name="T8" fmla="*/ 1794 w 1804"/>
                <a:gd name="T9" fmla="*/ 0 h 2080"/>
              </a:gdLst>
              <a:ahLst/>
              <a:cxnLst>
                <a:cxn ang="0">
                  <a:pos x="T0" y="T1"/>
                </a:cxn>
                <a:cxn ang="0">
                  <a:pos x="T2" y="T3"/>
                </a:cxn>
                <a:cxn ang="0">
                  <a:pos x="T4" y="T5"/>
                </a:cxn>
                <a:cxn ang="0">
                  <a:pos x="T6" y="T7"/>
                </a:cxn>
                <a:cxn ang="0">
                  <a:pos x="T8" y="T9"/>
                </a:cxn>
              </a:cxnLst>
              <a:rect l="0" t="0" r="r" b="b"/>
              <a:pathLst>
                <a:path w="1804" h="2080">
                  <a:moveTo>
                    <a:pt x="1794" y="0"/>
                  </a:moveTo>
                  <a:lnTo>
                    <a:pt x="1804" y="1309"/>
                  </a:lnTo>
                  <a:lnTo>
                    <a:pt x="0" y="2080"/>
                  </a:lnTo>
                  <a:lnTo>
                    <a:pt x="0" y="736"/>
                  </a:lnTo>
                  <a:lnTo>
                    <a:pt x="1794" y="0"/>
                  </a:lnTo>
                  <a:close/>
                </a:path>
              </a:pathLst>
            </a:custGeom>
            <a:solidFill>
              <a:srgbClr val="353A42">
                <a:alpha val="25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9" name="Oval 8"/>
          <p:cNvSpPr/>
          <p:nvPr/>
        </p:nvSpPr>
        <p:spPr>
          <a:xfrm>
            <a:off x="4251409" y="2710614"/>
            <a:ext cx="933950" cy="336918"/>
          </a:xfrm>
          <a:prstGeom prst="ellipse">
            <a:avLst/>
          </a:prstGeom>
          <a:solidFill>
            <a:schemeClr val="tx1">
              <a:alpha val="3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4291932" y="2390873"/>
            <a:ext cx="852904" cy="522278"/>
            <a:chOff x="2803525" y="2589213"/>
            <a:chExt cx="1793876" cy="1325563"/>
          </a:xfrm>
        </p:grpSpPr>
        <p:sp>
          <p:nvSpPr>
            <p:cNvPr id="11" name="Freeform 16"/>
            <p:cNvSpPr>
              <a:spLocks/>
            </p:cNvSpPr>
            <p:nvPr/>
          </p:nvSpPr>
          <p:spPr bwMode="auto">
            <a:xfrm>
              <a:off x="2803525" y="2589213"/>
              <a:ext cx="1789113" cy="614363"/>
            </a:xfrm>
            <a:custGeom>
              <a:avLst/>
              <a:gdLst>
                <a:gd name="T0" fmla="*/ 1681 w 3380"/>
                <a:gd name="T1" fmla="*/ 0 h 1161"/>
                <a:gd name="T2" fmla="*/ 3380 w 3380"/>
                <a:gd name="T3" fmla="*/ 425 h 1161"/>
                <a:gd name="T4" fmla="*/ 1585 w 3380"/>
                <a:gd name="T5" fmla="*/ 1161 h 1161"/>
                <a:gd name="T6" fmla="*/ 0 w 3380"/>
                <a:gd name="T7" fmla="*/ 490 h 1161"/>
                <a:gd name="T8" fmla="*/ 1681 w 3380"/>
                <a:gd name="T9" fmla="*/ 0 h 1161"/>
              </a:gdLst>
              <a:ahLst/>
              <a:cxnLst>
                <a:cxn ang="0">
                  <a:pos x="T0" y="T1"/>
                </a:cxn>
                <a:cxn ang="0">
                  <a:pos x="T2" y="T3"/>
                </a:cxn>
                <a:cxn ang="0">
                  <a:pos x="T4" y="T5"/>
                </a:cxn>
                <a:cxn ang="0">
                  <a:pos x="T6" y="T7"/>
                </a:cxn>
                <a:cxn ang="0">
                  <a:pos x="T8" y="T9"/>
                </a:cxn>
              </a:cxnLst>
              <a:rect l="0" t="0" r="r" b="b"/>
              <a:pathLst>
                <a:path w="3380" h="1161">
                  <a:moveTo>
                    <a:pt x="1681" y="0"/>
                  </a:moveTo>
                  <a:lnTo>
                    <a:pt x="3380" y="425"/>
                  </a:lnTo>
                  <a:lnTo>
                    <a:pt x="1585" y="1161"/>
                  </a:lnTo>
                  <a:lnTo>
                    <a:pt x="0" y="490"/>
                  </a:lnTo>
                  <a:lnTo>
                    <a:pt x="1681" y="0"/>
                  </a:lnTo>
                  <a:close/>
                </a:path>
              </a:pathLst>
            </a:custGeom>
            <a:gradFill flip="none" rotWithShape="1">
              <a:gsLst>
                <a:gs pos="0">
                  <a:schemeClr val="accent5"/>
                </a:gs>
                <a:gs pos="100000">
                  <a:schemeClr val="accent5">
                    <a:lumMod val="60000"/>
                    <a:lumOff val="40000"/>
                  </a:schemeClr>
                </a:gs>
              </a:gsLst>
              <a:lin ang="81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7"/>
            <p:cNvSpPr>
              <a:spLocks/>
            </p:cNvSpPr>
            <p:nvPr/>
          </p:nvSpPr>
          <p:spPr bwMode="auto">
            <a:xfrm>
              <a:off x="2803525" y="2814638"/>
              <a:ext cx="1793875" cy="1100138"/>
            </a:xfrm>
            <a:custGeom>
              <a:avLst/>
              <a:gdLst>
                <a:gd name="T0" fmla="*/ 3380 w 3390"/>
                <a:gd name="T1" fmla="*/ 0 h 2080"/>
                <a:gd name="T2" fmla="*/ 3390 w 3390"/>
                <a:gd name="T3" fmla="*/ 1309 h 2080"/>
                <a:gd name="T4" fmla="*/ 1585 w 3390"/>
                <a:gd name="T5" fmla="*/ 2080 h 2080"/>
                <a:gd name="T6" fmla="*/ 0 w 3390"/>
                <a:gd name="T7" fmla="*/ 1409 h 2080"/>
                <a:gd name="T8" fmla="*/ 0 w 3390"/>
                <a:gd name="T9" fmla="*/ 65 h 2080"/>
                <a:gd name="T10" fmla="*/ 1585 w 3390"/>
                <a:gd name="T11" fmla="*/ 736 h 2080"/>
                <a:gd name="T12" fmla="*/ 3380 w 3390"/>
                <a:gd name="T13" fmla="*/ 0 h 2080"/>
              </a:gdLst>
              <a:ahLst/>
              <a:cxnLst>
                <a:cxn ang="0">
                  <a:pos x="T0" y="T1"/>
                </a:cxn>
                <a:cxn ang="0">
                  <a:pos x="T2" y="T3"/>
                </a:cxn>
                <a:cxn ang="0">
                  <a:pos x="T4" y="T5"/>
                </a:cxn>
                <a:cxn ang="0">
                  <a:pos x="T6" y="T7"/>
                </a:cxn>
                <a:cxn ang="0">
                  <a:pos x="T8" y="T9"/>
                </a:cxn>
                <a:cxn ang="0">
                  <a:pos x="T10" y="T11"/>
                </a:cxn>
                <a:cxn ang="0">
                  <a:pos x="T12" y="T13"/>
                </a:cxn>
              </a:cxnLst>
              <a:rect l="0" t="0" r="r" b="b"/>
              <a:pathLst>
                <a:path w="3390" h="2080">
                  <a:moveTo>
                    <a:pt x="3380" y="0"/>
                  </a:moveTo>
                  <a:lnTo>
                    <a:pt x="3390" y="1309"/>
                  </a:lnTo>
                  <a:lnTo>
                    <a:pt x="1585" y="2080"/>
                  </a:lnTo>
                  <a:lnTo>
                    <a:pt x="0" y="1409"/>
                  </a:lnTo>
                  <a:lnTo>
                    <a:pt x="0" y="65"/>
                  </a:lnTo>
                  <a:lnTo>
                    <a:pt x="1585" y="736"/>
                  </a:lnTo>
                  <a:lnTo>
                    <a:pt x="3380" y="0"/>
                  </a:lnTo>
                  <a:close/>
                </a:path>
              </a:pathLst>
            </a:custGeom>
            <a:gradFill flip="none" rotWithShape="1">
              <a:gsLst>
                <a:gs pos="0">
                  <a:schemeClr val="accent5">
                    <a:lumMod val="75000"/>
                  </a:schemeClr>
                </a:gs>
                <a:gs pos="35000">
                  <a:schemeClr val="accent5"/>
                </a:gs>
              </a:gsLst>
              <a:lin ang="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8"/>
            <p:cNvSpPr>
              <a:spLocks/>
            </p:cNvSpPr>
            <p:nvPr/>
          </p:nvSpPr>
          <p:spPr bwMode="auto">
            <a:xfrm>
              <a:off x="3643313" y="2814638"/>
              <a:ext cx="954088" cy="1100138"/>
            </a:xfrm>
            <a:custGeom>
              <a:avLst/>
              <a:gdLst>
                <a:gd name="T0" fmla="*/ 1794 w 1804"/>
                <a:gd name="T1" fmla="*/ 0 h 2080"/>
                <a:gd name="T2" fmla="*/ 1804 w 1804"/>
                <a:gd name="T3" fmla="*/ 1309 h 2080"/>
                <a:gd name="T4" fmla="*/ 0 w 1804"/>
                <a:gd name="T5" fmla="*/ 2080 h 2080"/>
                <a:gd name="T6" fmla="*/ 0 w 1804"/>
                <a:gd name="T7" fmla="*/ 736 h 2080"/>
                <a:gd name="T8" fmla="*/ 1794 w 1804"/>
                <a:gd name="T9" fmla="*/ 0 h 2080"/>
              </a:gdLst>
              <a:ahLst/>
              <a:cxnLst>
                <a:cxn ang="0">
                  <a:pos x="T0" y="T1"/>
                </a:cxn>
                <a:cxn ang="0">
                  <a:pos x="T2" y="T3"/>
                </a:cxn>
                <a:cxn ang="0">
                  <a:pos x="T4" y="T5"/>
                </a:cxn>
                <a:cxn ang="0">
                  <a:pos x="T6" y="T7"/>
                </a:cxn>
                <a:cxn ang="0">
                  <a:pos x="T8" y="T9"/>
                </a:cxn>
              </a:cxnLst>
              <a:rect l="0" t="0" r="r" b="b"/>
              <a:pathLst>
                <a:path w="1804" h="2080">
                  <a:moveTo>
                    <a:pt x="1794" y="0"/>
                  </a:moveTo>
                  <a:lnTo>
                    <a:pt x="1804" y="1309"/>
                  </a:lnTo>
                  <a:lnTo>
                    <a:pt x="0" y="2080"/>
                  </a:lnTo>
                  <a:lnTo>
                    <a:pt x="0" y="736"/>
                  </a:lnTo>
                  <a:lnTo>
                    <a:pt x="1794" y="0"/>
                  </a:lnTo>
                  <a:close/>
                </a:path>
              </a:pathLst>
            </a:custGeom>
            <a:solidFill>
              <a:srgbClr val="353A42">
                <a:alpha val="25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4" name="Oval 13"/>
          <p:cNvSpPr/>
          <p:nvPr/>
        </p:nvSpPr>
        <p:spPr>
          <a:xfrm>
            <a:off x="4251409" y="2329614"/>
            <a:ext cx="933950" cy="336918"/>
          </a:xfrm>
          <a:prstGeom prst="ellipse">
            <a:avLst/>
          </a:prstGeom>
          <a:solidFill>
            <a:schemeClr val="tx1">
              <a:alpha val="3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4291932" y="2010885"/>
            <a:ext cx="852904" cy="522278"/>
            <a:chOff x="2803525" y="2589213"/>
            <a:chExt cx="1793876" cy="1325563"/>
          </a:xfrm>
        </p:grpSpPr>
        <p:sp>
          <p:nvSpPr>
            <p:cNvPr id="16" name="Freeform 16"/>
            <p:cNvSpPr>
              <a:spLocks/>
            </p:cNvSpPr>
            <p:nvPr/>
          </p:nvSpPr>
          <p:spPr bwMode="auto">
            <a:xfrm>
              <a:off x="2803525" y="2589213"/>
              <a:ext cx="1789113" cy="614363"/>
            </a:xfrm>
            <a:custGeom>
              <a:avLst/>
              <a:gdLst>
                <a:gd name="T0" fmla="*/ 1681 w 3380"/>
                <a:gd name="T1" fmla="*/ 0 h 1161"/>
                <a:gd name="T2" fmla="*/ 3380 w 3380"/>
                <a:gd name="T3" fmla="*/ 425 h 1161"/>
                <a:gd name="T4" fmla="*/ 1585 w 3380"/>
                <a:gd name="T5" fmla="*/ 1161 h 1161"/>
                <a:gd name="T6" fmla="*/ 0 w 3380"/>
                <a:gd name="T7" fmla="*/ 490 h 1161"/>
                <a:gd name="T8" fmla="*/ 1681 w 3380"/>
                <a:gd name="T9" fmla="*/ 0 h 1161"/>
              </a:gdLst>
              <a:ahLst/>
              <a:cxnLst>
                <a:cxn ang="0">
                  <a:pos x="T0" y="T1"/>
                </a:cxn>
                <a:cxn ang="0">
                  <a:pos x="T2" y="T3"/>
                </a:cxn>
                <a:cxn ang="0">
                  <a:pos x="T4" y="T5"/>
                </a:cxn>
                <a:cxn ang="0">
                  <a:pos x="T6" y="T7"/>
                </a:cxn>
                <a:cxn ang="0">
                  <a:pos x="T8" y="T9"/>
                </a:cxn>
              </a:cxnLst>
              <a:rect l="0" t="0" r="r" b="b"/>
              <a:pathLst>
                <a:path w="3380" h="1161">
                  <a:moveTo>
                    <a:pt x="1681" y="0"/>
                  </a:moveTo>
                  <a:lnTo>
                    <a:pt x="3380" y="425"/>
                  </a:lnTo>
                  <a:lnTo>
                    <a:pt x="1585" y="1161"/>
                  </a:lnTo>
                  <a:lnTo>
                    <a:pt x="0" y="490"/>
                  </a:lnTo>
                  <a:lnTo>
                    <a:pt x="1681" y="0"/>
                  </a:lnTo>
                  <a:close/>
                </a:path>
              </a:pathLst>
            </a:custGeom>
            <a:gradFill flip="none" rotWithShape="1">
              <a:gsLst>
                <a:gs pos="0">
                  <a:schemeClr val="accent3"/>
                </a:gs>
                <a:gs pos="100000">
                  <a:schemeClr val="accent3">
                    <a:lumMod val="60000"/>
                    <a:lumOff val="40000"/>
                  </a:schemeClr>
                </a:gs>
              </a:gsLst>
              <a:lin ang="81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p:nvSpPr>
          <p:spPr bwMode="auto">
            <a:xfrm>
              <a:off x="2803525" y="2814638"/>
              <a:ext cx="1793875" cy="1100138"/>
            </a:xfrm>
            <a:custGeom>
              <a:avLst/>
              <a:gdLst>
                <a:gd name="T0" fmla="*/ 3380 w 3390"/>
                <a:gd name="T1" fmla="*/ 0 h 2080"/>
                <a:gd name="T2" fmla="*/ 3390 w 3390"/>
                <a:gd name="T3" fmla="*/ 1309 h 2080"/>
                <a:gd name="T4" fmla="*/ 1585 w 3390"/>
                <a:gd name="T5" fmla="*/ 2080 h 2080"/>
                <a:gd name="T6" fmla="*/ 0 w 3390"/>
                <a:gd name="T7" fmla="*/ 1409 h 2080"/>
                <a:gd name="T8" fmla="*/ 0 w 3390"/>
                <a:gd name="T9" fmla="*/ 65 h 2080"/>
                <a:gd name="T10" fmla="*/ 1585 w 3390"/>
                <a:gd name="T11" fmla="*/ 736 h 2080"/>
                <a:gd name="T12" fmla="*/ 3380 w 3390"/>
                <a:gd name="T13" fmla="*/ 0 h 2080"/>
              </a:gdLst>
              <a:ahLst/>
              <a:cxnLst>
                <a:cxn ang="0">
                  <a:pos x="T0" y="T1"/>
                </a:cxn>
                <a:cxn ang="0">
                  <a:pos x="T2" y="T3"/>
                </a:cxn>
                <a:cxn ang="0">
                  <a:pos x="T4" y="T5"/>
                </a:cxn>
                <a:cxn ang="0">
                  <a:pos x="T6" y="T7"/>
                </a:cxn>
                <a:cxn ang="0">
                  <a:pos x="T8" y="T9"/>
                </a:cxn>
                <a:cxn ang="0">
                  <a:pos x="T10" y="T11"/>
                </a:cxn>
                <a:cxn ang="0">
                  <a:pos x="T12" y="T13"/>
                </a:cxn>
              </a:cxnLst>
              <a:rect l="0" t="0" r="r" b="b"/>
              <a:pathLst>
                <a:path w="3390" h="2080">
                  <a:moveTo>
                    <a:pt x="3380" y="0"/>
                  </a:moveTo>
                  <a:lnTo>
                    <a:pt x="3390" y="1309"/>
                  </a:lnTo>
                  <a:lnTo>
                    <a:pt x="1585" y="2080"/>
                  </a:lnTo>
                  <a:lnTo>
                    <a:pt x="0" y="1409"/>
                  </a:lnTo>
                  <a:lnTo>
                    <a:pt x="0" y="65"/>
                  </a:lnTo>
                  <a:lnTo>
                    <a:pt x="1585" y="736"/>
                  </a:lnTo>
                  <a:lnTo>
                    <a:pt x="3380" y="0"/>
                  </a:lnTo>
                  <a:close/>
                </a:path>
              </a:pathLst>
            </a:custGeom>
            <a:gradFill flip="none" rotWithShape="1">
              <a:gsLst>
                <a:gs pos="0">
                  <a:schemeClr val="accent3">
                    <a:lumMod val="75000"/>
                  </a:schemeClr>
                </a:gs>
                <a:gs pos="35000">
                  <a:schemeClr val="accent3"/>
                </a:gs>
              </a:gsLst>
              <a:lin ang="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auto">
            <a:xfrm>
              <a:off x="3643313" y="2814638"/>
              <a:ext cx="954088" cy="1100138"/>
            </a:xfrm>
            <a:custGeom>
              <a:avLst/>
              <a:gdLst>
                <a:gd name="T0" fmla="*/ 1794 w 1804"/>
                <a:gd name="T1" fmla="*/ 0 h 2080"/>
                <a:gd name="T2" fmla="*/ 1804 w 1804"/>
                <a:gd name="T3" fmla="*/ 1309 h 2080"/>
                <a:gd name="T4" fmla="*/ 0 w 1804"/>
                <a:gd name="T5" fmla="*/ 2080 h 2080"/>
                <a:gd name="T6" fmla="*/ 0 w 1804"/>
                <a:gd name="T7" fmla="*/ 736 h 2080"/>
                <a:gd name="T8" fmla="*/ 1794 w 1804"/>
                <a:gd name="T9" fmla="*/ 0 h 2080"/>
              </a:gdLst>
              <a:ahLst/>
              <a:cxnLst>
                <a:cxn ang="0">
                  <a:pos x="T0" y="T1"/>
                </a:cxn>
                <a:cxn ang="0">
                  <a:pos x="T2" y="T3"/>
                </a:cxn>
                <a:cxn ang="0">
                  <a:pos x="T4" y="T5"/>
                </a:cxn>
                <a:cxn ang="0">
                  <a:pos x="T6" y="T7"/>
                </a:cxn>
                <a:cxn ang="0">
                  <a:pos x="T8" y="T9"/>
                </a:cxn>
              </a:cxnLst>
              <a:rect l="0" t="0" r="r" b="b"/>
              <a:pathLst>
                <a:path w="1804" h="2080">
                  <a:moveTo>
                    <a:pt x="1794" y="0"/>
                  </a:moveTo>
                  <a:lnTo>
                    <a:pt x="1804" y="1309"/>
                  </a:lnTo>
                  <a:lnTo>
                    <a:pt x="0" y="2080"/>
                  </a:lnTo>
                  <a:lnTo>
                    <a:pt x="0" y="736"/>
                  </a:lnTo>
                  <a:lnTo>
                    <a:pt x="1794" y="0"/>
                  </a:lnTo>
                  <a:close/>
                </a:path>
              </a:pathLst>
            </a:custGeom>
            <a:solidFill>
              <a:srgbClr val="353A42">
                <a:alpha val="25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Oval 18"/>
          <p:cNvSpPr/>
          <p:nvPr/>
        </p:nvSpPr>
        <p:spPr>
          <a:xfrm>
            <a:off x="550187" y="3053514"/>
            <a:ext cx="1517484" cy="336918"/>
          </a:xfrm>
          <a:prstGeom prst="ellipse">
            <a:avLst/>
          </a:prstGeom>
          <a:solidFill>
            <a:srgbClr val="353A42">
              <a:alpha val="80000"/>
            </a:srgb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882477" y="2770860"/>
            <a:ext cx="852904" cy="522278"/>
            <a:chOff x="2803525" y="2589213"/>
            <a:chExt cx="1793876" cy="1325563"/>
          </a:xfrm>
        </p:grpSpPr>
        <p:sp>
          <p:nvSpPr>
            <p:cNvPr id="21" name="Freeform 16"/>
            <p:cNvSpPr>
              <a:spLocks/>
            </p:cNvSpPr>
            <p:nvPr/>
          </p:nvSpPr>
          <p:spPr bwMode="auto">
            <a:xfrm>
              <a:off x="2803525" y="2589213"/>
              <a:ext cx="1789113" cy="614363"/>
            </a:xfrm>
            <a:custGeom>
              <a:avLst/>
              <a:gdLst>
                <a:gd name="T0" fmla="*/ 1681 w 3380"/>
                <a:gd name="T1" fmla="*/ 0 h 1161"/>
                <a:gd name="T2" fmla="*/ 3380 w 3380"/>
                <a:gd name="T3" fmla="*/ 425 h 1161"/>
                <a:gd name="T4" fmla="*/ 1585 w 3380"/>
                <a:gd name="T5" fmla="*/ 1161 h 1161"/>
                <a:gd name="T6" fmla="*/ 0 w 3380"/>
                <a:gd name="T7" fmla="*/ 490 h 1161"/>
                <a:gd name="T8" fmla="*/ 1681 w 3380"/>
                <a:gd name="T9" fmla="*/ 0 h 1161"/>
              </a:gdLst>
              <a:ahLst/>
              <a:cxnLst>
                <a:cxn ang="0">
                  <a:pos x="T0" y="T1"/>
                </a:cxn>
                <a:cxn ang="0">
                  <a:pos x="T2" y="T3"/>
                </a:cxn>
                <a:cxn ang="0">
                  <a:pos x="T4" y="T5"/>
                </a:cxn>
                <a:cxn ang="0">
                  <a:pos x="T6" y="T7"/>
                </a:cxn>
                <a:cxn ang="0">
                  <a:pos x="T8" y="T9"/>
                </a:cxn>
              </a:cxnLst>
              <a:rect l="0" t="0" r="r" b="b"/>
              <a:pathLst>
                <a:path w="3380" h="1161">
                  <a:moveTo>
                    <a:pt x="1681" y="0"/>
                  </a:moveTo>
                  <a:lnTo>
                    <a:pt x="3380" y="425"/>
                  </a:lnTo>
                  <a:lnTo>
                    <a:pt x="1585" y="1161"/>
                  </a:lnTo>
                  <a:lnTo>
                    <a:pt x="0" y="490"/>
                  </a:lnTo>
                  <a:lnTo>
                    <a:pt x="1681" y="0"/>
                  </a:lnTo>
                  <a:close/>
                </a:path>
              </a:pathLst>
            </a:custGeom>
            <a:gradFill flip="none" rotWithShape="1">
              <a:gsLst>
                <a:gs pos="0">
                  <a:schemeClr val="accent2"/>
                </a:gs>
                <a:gs pos="100000">
                  <a:schemeClr val="accent2">
                    <a:lumMod val="60000"/>
                    <a:lumOff val="40000"/>
                  </a:schemeClr>
                </a:gs>
              </a:gsLst>
              <a:lin ang="81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p:nvSpPr>
          <p:spPr bwMode="auto">
            <a:xfrm>
              <a:off x="2803525" y="2814638"/>
              <a:ext cx="1793875" cy="1100138"/>
            </a:xfrm>
            <a:custGeom>
              <a:avLst/>
              <a:gdLst>
                <a:gd name="T0" fmla="*/ 3380 w 3390"/>
                <a:gd name="T1" fmla="*/ 0 h 2080"/>
                <a:gd name="T2" fmla="*/ 3390 w 3390"/>
                <a:gd name="T3" fmla="*/ 1309 h 2080"/>
                <a:gd name="T4" fmla="*/ 1585 w 3390"/>
                <a:gd name="T5" fmla="*/ 2080 h 2080"/>
                <a:gd name="T6" fmla="*/ 0 w 3390"/>
                <a:gd name="T7" fmla="*/ 1409 h 2080"/>
                <a:gd name="T8" fmla="*/ 0 w 3390"/>
                <a:gd name="T9" fmla="*/ 65 h 2080"/>
                <a:gd name="T10" fmla="*/ 1585 w 3390"/>
                <a:gd name="T11" fmla="*/ 736 h 2080"/>
                <a:gd name="T12" fmla="*/ 3380 w 3390"/>
                <a:gd name="T13" fmla="*/ 0 h 2080"/>
              </a:gdLst>
              <a:ahLst/>
              <a:cxnLst>
                <a:cxn ang="0">
                  <a:pos x="T0" y="T1"/>
                </a:cxn>
                <a:cxn ang="0">
                  <a:pos x="T2" y="T3"/>
                </a:cxn>
                <a:cxn ang="0">
                  <a:pos x="T4" y="T5"/>
                </a:cxn>
                <a:cxn ang="0">
                  <a:pos x="T6" y="T7"/>
                </a:cxn>
                <a:cxn ang="0">
                  <a:pos x="T8" y="T9"/>
                </a:cxn>
                <a:cxn ang="0">
                  <a:pos x="T10" y="T11"/>
                </a:cxn>
                <a:cxn ang="0">
                  <a:pos x="T12" y="T13"/>
                </a:cxn>
              </a:cxnLst>
              <a:rect l="0" t="0" r="r" b="b"/>
              <a:pathLst>
                <a:path w="3390" h="2080">
                  <a:moveTo>
                    <a:pt x="3380" y="0"/>
                  </a:moveTo>
                  <a:lnTo>
                    <a:pt x="3390" y="1309"/>
                  </a:lnTo>
                  <a:lnTo>
                    <a:pt x="1585" y="2080"/>
                  </a:lnTo>
                  <a:lnTo>
                    <a:pt x="0" y="1409"/>
                  </a:lnTo>
                  <a:lnTo>
                    <a:pt x="0" y="65"/>
                  </a:lnTo>
                  <a:lnTo>
                    <a:pt x="1585" y="736"/>
                  </a:lnTo>
                  <a:lnTo>
                    <a:pt x="3380" y="0"/>
                  </a:lnTo>
                  <a:close/>
                </a:path>
              </a:pathLst>
            </a:custGeom>
            <a:gradFill flip="none" rotWithShape="1">
              <a:gsLst>
                <a:gs pos="0">
                  <a:schemeClr val="accent2">
                    <a:lumMod val="75000"/>
                  </a:schemeClr>
                </a:gs>
                <a:gs pos="35000">
                  <a:schemeClr val="accent2"/>
                </a:gs>
              </a:gsLst>
              <a:lin ang="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p:nvSpPr>
          <p:spPr bwMode="auto">
            <a:xfrm>
              <a:off x="3643313" y="2814638"/>
              <a:ext cx="954088" cy="1100138"/>
            </a:xfrm>
            <a:custGeom>
              <a:avLst/>
              <a:gdLst>
                <a:gd name="T0" fmla="*/ 1794 w 1804"/>
                <a:gd name="T1" fmla="*/ 0 h 2080"/>
                <a:gd name="T2" fmla="*/ 1804 w 1804"/>
                <a:gd name="T3" fmla="*/ 1309 h 2080"/>
                <a:gd name="T4" fmla="*/ 0 w 1804"/>
                <a:gd name="T5" fmla="*/ 2080 h 2080"/>
                <a:gd name="T6" fmla="*/ 0 w 1804"/>
                <a:gd name="T7" fmla="*/ 736 h 2080"/>
                <a:gd name="T8" fmla="*/ 1794 w 1804"/>
                <a:gd name="T9" fmla="*/ 0 h 2080"/>
              </a:gdLst>
              <a:ahLst/>
              <a:cxnLst>
                <a:cxn ang="0">
                  <a:pos x="T0" y="T1"/>
                </a:cxn>
                <a:cxn ang="0">
                  <a:pos x="T2" y="T3"/>
                </a:cxn>
                <a:cxn ang="0">
                  <a:pos x="T4" y="T5"/>
                </a:cxn>
                <a:cxn ang="0">
                  <a:pos x="T6" y="T7"/>
                </a:cxn>
                <a:cxn ang="0">
                  <a:pos x="T8" y="T9"/>
                </a:cxn>
              </a:cxnLst>
              <a:rect l="0" t="0" r="r" b="b"/>
              <a:pathLst>
                <a:path w="1804" h="2080">
                  <a:moveTo>
                    <a:pt x="1794" y="0"/>
                  </a:moveTo>
                  <a:lnTo>
                    <a:pt x="1804" y="1309"/>
                  </a:lnTo>
                  <a:lnTo>
                    <a:pt x="0" y="2080"/>
                  </a:lnTo>
                  <a:lnTo>
                    <a:pt x="0" y="736"/>
                  </a:lnTo>
                  <a:lnTo>
                    <a:pt x="1794" y="0"/>
                  </a:lnTo>
                  <a:close/>
                </a:path>
              </a:pathLst>
            </a:custGeom>
            <a:solidFill>
              <a:srgbClr val="353A42">
                <a:alpha val="25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4" name="Oval 23"/>
          <p:cNvSpPr/>
          <p:nvPr/>
        </p:nvSpPr>
        <p:spPr>
          <a:xfrm>
            <a:off x="5775908" y="3053514"/>
            <a:ext cx="1517484" cy="336918"/>
          </a:xfrm>
          <a:prstGeom prst="ellipse">
            <a:avLst/>
          </a:prstGeom>
          <a:solidFill>
            <a:srgbClr val="353A42">
              <a:alpha val="80000"/>
            </a:srgb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6108198" y="2770860"/>
            <a:ext cx="852904" cy="522278"/>
            <a:chOff x="2803525" y="2589213"/>
            <a:chExt cx="1793876" cy="1325563"/>
          </a:xfrm>
          <a:solidFill>
            <a:srgbClr val="92D050"/>
          </a:solidFill>
        </p:grpSpPr>
        <p:sp>
          <p:nvSpPr>
            <p:cNvPr id="26" name="Freeform 16"/>
            <p:cNvSpPr>
              <a:spLocks/>
            </p:cNvSpPr>
            <p:nvPr/>
          </p:nvSpPr>
          <p:spPr bwMode="auto">
            <a:xfrm>
              <a:off x="2803525" y="2589213"/>
              <a:ext cx="1789113" cy="614363"/>
            </a:xfrm>
            <a:custGeom>
              <a:avLst/>
              <a:gdLst>
                <a:gd name="T0" fmla="*/ 1681 w 3380"/>
                <a:gd name="T1" fmla="*/ 0 h 1161"/>
                <a:gd name="T2" fmla="*/ 3380 w 3380"/>
                <a:gd name="T3" fmla="*/ 425 h 1161"/>
                <a:gd name="T4" fmla="*/ 1585 w 3380"/>
                <a:gd name="T5" fmla="*/ 1161 h 1161"/>
                <a:gd name="T6" fmla="*/ 0 w 3380"/>
                <a:gd name="T7" fmla="*/ 490 h 1161"/>
                <a:gd name="T8" fmla="*/ 1681 w 3380"/>
                <a:gd name="T9" fmla="*/ 0 h 1161"/>
              </a:gdLst>
              <a:ahLst/>
              <a:cxnLst>
                <a:cxn ang="0">
                  <a:pos x="T0" y="T1"/>
                </a:cxn>
                <a:cxn ang="0">
                  <a:pos x="T2" y="T3"/>
                </a:cxn>
                <a:cxn ang="0">
                  <a:pos x="T4" y="T5"/>
                </a:cxn>
                <a:cxn ang="0">
                  <a:pos x="T6" y="T7"/>
                </a:cxn>
                <a:cxn ang="0">
                  <a:pos x="T8" y="T9"/>
                </a:cxn>
              </a:cxnLst>
              <a:rect l="0" t="0" r="r" b="b"/>
              <a:pathLst>
                <a:path w="3380" h="1161">
                  <a:moveTo>
                    <a:pt x="1681" y="0"/>
                  </a:moveTo>
                  <a:lnTo>
                    <a:pt x="3380" y="425"/>
                  </a:lnTo>
                  <a:lnTo>
                    <a:pt x="1585" y="1161"/>
                  </a:lnTo>
                  <a:lnTo>
                    <a:pt x="0" y="490"/>
                  </a:lnTo>
                  <a:lnTo>
                    <a:pt x="1681" y="0"/>
                  </a:lnTo>
                  <a:close/>
                </a:path>
              </a:pathLst>
            </a:custGeom>
            <a:grpFill/>
            <a:ln w="0">
              <a:solidFill>
                <a:srgbClr val="00B050"/>
              </a:solidFill>
              <a:prstDash val="solid"/>
              <a:round/>
              <a:headEnd/>
              <a:tailEnd/>
            </a:ln>
          </p:spPr>
          <p:txBody>
            <a:bodyPr vert="horz" wrap="square" lIns="91440" tIns="45720" rIns="91440" bIns="45720" numCol="1" anchor="t" anchorCtr="0" compatLnSpc="1">
              <a:prstTxWarp prst="textNoShape">
                <a:avLst/>
              </a:prstTxWarp>
            </a:bodyPr>
            <a:lstStyle/>
            <a:p>
              <a:endParaRPr lang="en-US">
                <a:highlight>
                  <a:srgbClr val="FFFF00"/>
                </a:highlight>
              </a:endParaRPr>
            </a:p>
          </p:txBody>
        </p:sp>
        <p:sp>
          <p:nvSpPr>
            <p:cNvPr id="27" name="Freeform 17"/>
            <p:cNvSpPr>
              <a:spLocks/>
            </p:cNvSpPr>
            <p:nvPr/>
          </p:nvSpPr>
          <p:spPr bwMode="auto">
            <a:xfrm>
              <a:off x="2803525" y="2814638"/>
              <a:ext cx="1793875" cy="1100138"/>
            </a:xfrm>
            <a:custGeom>
              <a:avLst/>
              <a:gdLst>
                <a:gd name="T0" fmla="*/ 3380 w 3390"/>
                <a:gd name="T1" fmla="*/ 0 h 2080"/>
                <a:gd name="T2" fmla="*/ 3390 w 3390"/>
                <a:gd name="T3" fmla="*/ 1309 h 2080"/>
                <a:gd name="T4" fmla="*/ 1585 w 3390"/>
                <a:gd name="T5" fmla="*/ 2080 h 2080"/>
                <a:gd name="T6" fmla="*/ 0 w 3390"/>
                <a:gd name="T7" fmla="*/ 1409 h 2080"/>
                <a:gd name="T8" fmla="*/ 0 w 3390"/>
                <a:gd name="T9" fmla="*/ 65 h 2080"/>
                <a:gd name="T10" fmla="*/ 1585 w 3390"/>
                <a:gd name="T11" fmla="*/ 736 h 2080"/>
                <a:gd name="T12" fmla="*/ 3380 w 3390"/>
                <a:gd name="T13" fmla="*/ 0 h 2080"/>
              </a:gdLst>
              <a:ahLst/>
              <a:cxnLst>
                <a:cxn ang="0">
                  <a:pos x="T0" y="T1"/>
                </a:cxn>
                <a:cxn ang="0">
                  <a:pos x="T2" y="T3"/>
                </a:cxn>
                <a:cxn ang="0">
                  <a:pos x="T4" y="T5"/>
                </a:cxn>
                <a:cxn ang="0">
                  <a:pos x="T6" y="T7"/>
                </a:cxn>
                <a:cxn ang="0">
                  <a:pos x="T8" y="T9"/>
                </a:cxn>
                <a:cxn ang="0">
                  <a:pos x="T10" y="T11"/>
                </a:cxn>
                <a:cxn ang="0">
                  <a:pos x="T12" y="T13"/>
                </a:cxn>
              </a:cxnLst>
              <a:rect l="0" t="0" r="r" b="b"/>
              <a:pathLst>
                <a:path w="3390" h="2080">
                  <a:moveTo>
                    <a:pt x="3380" y="0"/>
                  </a:moveTo>
                  <a:lnTo>
                    <a:pt x="3390" y="1309"/>
                  </a:lnTo>
                  <a:lnTo>
                    <a:pt x="1585" y="2080"/>
                  </a:lnTo>
                  <a:lnTo>
                    <a:pt x="0" y="1409"/>
                  </a:lnTo>
                  <a:lnTo>
                    <a:pt x="0" y="65"/>
                  </a:lnTo>
                  <a:lnTo>
                    <a:pt x="1585" y="736"/>
                  </a:lnTo>
                  <a:lnTo>
                    <a:pt x="3380" y="0"/>
                  </a:lnTo>
                  <a:close/>
                </a:path>
              </a:pathLst>
            </a:custGeom>
            <a:grpFill/>
            <a:ln w="0">
              <a:solidFill>
                <a:srgbClr val="00B050"/>
              </a:solidFill>
              <a:prstDash val="solid"/>
              <a:round/>
              <a:headEnd/>
              <a:tailEnd/>
            </a:ln>
          </p:spPr>
          <p:txBody>
            <a:bodyPr vert="horz" wrap="square" lIns="91440" tIns="45720" rIns="91440" bIns="45720" numCol="1" anchor="t" anchorCtr="0" compatLnSpc="1">
              <a:prstTxWarp prst="textNoShape">
                <a:avLst/>
              </a:prstTxWarp>
            </a:bodyPr>
            <a:lstStyle/>
            <a:p>
              <a:endParaRPr lang="en-US">
                <a:highlight>
                  <a:srgbClr val="FFFF00"/>
                </a:highlight>
              </a:endParaRPr>
            </a:p>
          </p:txBody>
        </p:sp>
        <p:sp>
          <p:nvSpPr>
            <p:cNvPr id="28" name="Freeform 18"/>
            <p:cNvSpPr>
              <a:spLocks/>
            </p:cNvSpPr>
            <p:nvPr/>
          </p:nvSpPr>
          <p:spPr bwMode="auto">
            <a:xfrm>
              <a:off x="3643313" y="2814638"/>
              <a:ext cx="954088" cy="1100138"/>
            </a:xfrm>
            <a:custGeom>
              <a:avLst/>
              <a:gdLst>
                <a:gd name="T0" fmla="*/ 1794 w 1804"/>
                <a:gd name="T1" fmla="*/ 0 h 2080"/>
                <a:gd name="T2" fmla="*/ 1804 w 1804"/>
                <a:gd name="T3" fmla="*/ 1309 h 2080"/>
                <a:gd name="T4" fmla="*/ 0 w 1804"/>
                <a:gd name="T5" fmla="*/ 2080 h 2080"/>
                <a:gd name="T6" fmla="*/ 0 w 1804"/>
                <a:gd name="T7" fmla="*/ 736 h 2080"/>
                <a:gd name="T8" fmla="*/ 1794 w 1804"/>
                <a:gd name="T9" fmla="*/ 0 h 2080"/>
              </a:gdLst>
              <a:ahLst/>
              <a:cxnLst>
                <a:cxn ang="0">
                  <a:pos x="T0" y="T1"/>
                </a:cxn>
                <a:cxn ang="0">
                  <a:pos x="T2" y="T3"/>
                </a:cxn>
                <a:cxn ang="0">
                  <a:pos x="T4" y="T5"/>
                </a:cxn>
                <a:cxn ang="0">
                  <a:pos x="T6" y="T7"/>
                </a:cxn>
                <a:cxn ang="0">
                  <a:pos x="T8" y="T9"/>
                </a:cxn>
              </a:cxnLst>
              <a:rect l="0" t="0" r="r" b="b"/>
              <a:pathLst>
                <a:path w="1804" h="2080">
                  <a:moveTo>
                    <a:pt x="1794" y="0"/>
                  </a:moveTo>
                  <a:lnTo>
                    <a:pt x="1804" y="1309"/>
                  </a:lnTo>
                  <a:lnTo>
                    <a:pt x="0" y="2080"/>
                  </a:lnTo>
                  <a:lnTo>
                    <a:pt x="0" y="736"/>
                  </a:lnTo>
                  <a:lnTo>
                    <a:pt x="1794" y="0"/>
                  </a:lnTo>
                  <a:close/>
                </a:path>
              </a:pathLst>
            </a:custGeom>
            <a:grpFill/>
            <a:ln w="0">
              <a:solidFill>
                <a:srgbClr val="00B050"/>
              </a:solidFill>
              <a:prstDash val="solid"/>
              <a:round/>
              <a:headEnd/>
              <a:tailEnd/>
            </a:ln>
          </p:spPr>
          <p:txBody>
            <a:bodyPr vert="horz" wrap="square" lIns="91440" tIns="45720" rIns="91440" bIns="45720" numCol="1" anchor="t" anchorCtr="0" compatLnSpc="1">
              <a:prstTxWarp prst="textNoShape">
                <a:avLst/>
              </a:prstTxWarp>
            </a:bodyPr>
            <a:lstStyle/>
            <a:p>
              <a:endParaRPr lang="en-US">
                <a:highlight>
                  <a:srgbClr val="FFFF00"/>
                </a:highlight>
              </a:endParaRPr>
            </a:p>
          </p:txBody>
        </p:sp>
      </p:grpSp>
      <p:sp>
        <p:nvSpPr>
          <p:cNvPr id="29" name="Oval 28"/>
          <p:cNvSpPr/>
          <p:nvPr/>
        </p:nvSpPr>
        <p:spPr>
          <a:xfrm>
            <a:off x="6066542" y="2710614"/>
            <a:ext cx="933950" cy="336918"/>
          </a:xfrm>
          <a:prstGeom prst="ellipse">
            <a:avLst/>
          </a:prstGeom>
          <a:solidFill>
            <a:srgbClr val="92D050"/>
          </a:solidFill>
          <a:ln>
            <a:solidFill>
              <a:srgbClr val="00B05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grpSp>
        <p:nvGrpSpPr>
          <p:cNvPr id="30" name="Group 29"/>
          <p:cNvGrpSpPr/>
          <p:nvPr/>
        </p:nvGrpSpPr>
        <p:grpSpPr>
          <a:xfrm>
            <a:off x="6108198" y="2390873"/>
            <a:ext cx="852904" cy="522278"/>
            <a:chOff x="2803525" y="2589213"/>
            <a:chExt cx="1793876" cy="1325563"/>
          </a:xfrm>
          <a:solidFill>
            <a:srgbClr val="92D050"/>
          </a:solidFill>
        </p:grpSpPr>
        <p:sp>
          <p:nvSpPr>
            <p:cNvPr id="31" name="Freeform 16"/>
            <p:cNvSpPr>
              <a:spLocks/>
            </p:cNvSpPr>
            <p:nvPr/>
          </p:nvSpPr>
          <p:spPr bwMode="auto">
            <a:xfrm>
              <a:off x="2803525" y="2589213"/>
              <a:ext cx="1789113" cy="614363"/>
            </a:xfrm>
            <a:custGeom>
              <a:avLst/>
              <a:gdLst>
                <a:gd name="T0" fmla="*/ 1681 w 3380"/>
                <a:gd name="T1" fmla="*/ 0 h 1161"/>
                <a:gd name="T2" fmla="*/ 3380 w 3380"/>
                <a:gd name="T3" fmla="*/ 425 h 1161"/>
                <a:gd name="T4" fmla="*/ 1585 w 3380"/>
                <a:gd name="T5" fmla="*/ 1161 h 1161"/>
                <a:gd name="T6" fmla="*/ 0 w 3380"/>
                <a:gd name="T7" fmla="*/ 490 h 1161"/>
                <a:gd name="T8" fmla="*/ 1681 w 3380"/>
                <a:gd name="T9" fmla="*/ 0 h 1161"/>
              </a:gdLst>
              <a:ahLst/>
              <a:cxnLst>
                <a:cxn ang="0">
                  <a:pos x="T0" y="T1"/>
                </a:cxn>
                <a:cxn ang="0">
                  <a:pos x="T2" y="T3"/>
                </a:cxn>
                <a:cxn ang="0">
                  <a:pos x="T4" y="T5"/>
                </a:cxn>
                <a:cxn ang="0">
                  <a:pos x="T6" y="T7"/>
                </a:cxn>
                <a:cxn ang="0">
                  <a:pos x="T8" y="T9"/>
                </a:cxn>
              </a:cxnLst>
              <a:rect l="0" t="0" r="r" b="b"/>
              <a:pathLst>
                <a:path w="3380" h="1161">
                  <a:moveTo>
                    <a:pt x="1681" y="0"/>
                  </a:moveTo>
                  <a:lnTo>
                    <a:pt x="3380" y="425"/>
                  </a:lnTo>
                  <a:lnTo>
                    <a:pt x="1585" y="1161"/>
                  </a:lnTo>
                  <a:lnTo>
                    <a:pt x="0" y="490"/>
                  </a:lnTo>
                  <a:lnTo>
                    <a:pt x="1681" y="0"/>
                  </a:lnTo>
                  <a:close/>
                </a:path>
              </a:pathLst>
            </a:custGeom>
            <a:grpFill/>
            <a:ln w="0">
              <a:solidFill>
                <a:srgbClr val="00B050"/>
              </a:solidFill>
              <a:prstDash val="solid"/>
              <a:round/>
              <a:headEnd/>
              <a:tailEnd/>
            </a:ln>
          </p:spPr>
          <p:txBody>
            <a:bodyPr vert="horz" wrap="square" lIns="91440" tIns="45720" rIns="91440" bIns="45720" numCol="1" anchor="t" anchorCtr="0" compatLnSpc="1">
              <a:prstTxWarp prst="textNoShape">
                <a:avLst/>
              </a:prstTxWarp>
            </a:bodyPr>
            <a:lstStyle/>
            <a:p>
              <a:endParaRPr lang="en-US">
                <a:highlight>
                  <a:srgbClr val="FFFF00"/>
                </a:highlight>
              </a:endParaRPr>
            </a:p>
          </p:txBody>
        </p:sp>
        <p:sp>
          <p:nvSpPr>
            <p:cNvPr id="32" name="Freeform 17"/>
            <p:cNvSpPr>
              <a:spLocks/>
            </p:cNvSpPr>
            <p:nvPr/>
          </p:nvSpPr>
          <p:spPr bwMode="auto">
            <a:xfrm>
              <a:off x="2803525" y="2814638"/>
              <a:ext cx="1793875" cy="1100138"/>
            </a:xfrm>
            <a:custGeom>
              <a:avLst/>
              <a:gdLst>
                <a:gd name="T0" fmla="*/ 3380 w 3390"/>
                <a:gd name="T1" fmla="*/ 0 h 2080"/>
                <a:gd name="T2" fmla="*/ 3390 w 3390"/>
                <a:gd name="T3" fmla="*/ 1309 h 2080"/>
                <a:gd name="T4" fmla="*/ 1585 w 3390"/>
                <a:gd name="T5" fmla="*/ 2080 h 2080"/>
                <a:gd name="T6" fmla="*/ 0 w 3390"/>
                <a:gd name="T7" fmla="*/ 1409 h 2080"/>
                <a:gd name="T8" fmla="*/ 0 w 3390"/>
                <a:gd name="T9" fmla="*/ 65 h 2080"/>
                <a:gd name="T10" fmla="*/ 1585 w 3390"/>
                <a:gd name="T11" fmla="*/ 736 h 2080"/>
                <a:gd name="T12" fmla="*/ 3380 w 3390"/>
                <a:gd name="T13" fmla="*/ 0 h 2080"/>
              </a:gdLst>
              <a:ahLst/>
              <a:cxnLst>
                <a:cxn ang="0">
                  <a:pos x="T0" y="T1"/>
                </a:cxn>
                <a:cxn ang="0">
                  <a:pos x="T2" y="T3"/>
                </a:cxn>
                <a:cxn ang="0">
                  <a:pos x="T4" y="T5"/>
                </a:cxn>
                <a:cxn ang="0">
                  <a:pos x="T6" y="T7"/>
                </a:cxn>
                <a:cxn ang="0">
                  <a:pos x="T8" y="T9"/>
                </a:cxn>
                <a:cxn ang="0">
                  <a:pos x="T10" y="T11"/>
                </a:cxn>
                <a:cxn ang="0">
                  <a:pos x="T12" y="T13"/>
                </a:cxn>
              </a:cxnLst>
              <a:rect l="0" t="0" r="r" b="b"/>
              <a:pathLst>
                <a:path w="3390" h="2080">
                  <a:moveTo>
                    <a:pt x="3380" y="0"/>
                  </a:moveTo>
                  <a:lnTo>
                    <a:pt x="3390" y="1309"/>
                  </a:lnTo>
                  <a:lnTo>
                    <a:pt x="1585" y="2080"/>
                  </a:lnTo>
                  <a:lnTo>
                    <a:pt x="0" y="1409"/>
                  </a:lnTo>
                  <a:lnTo>
                    <a:pt x="0" y="65"/>
                  </a:lnTo>
                  <a:lnTo>
                    <a:pt x="1585" y="736"/>
                  </a:lnTo>
                  <a:lnTo>
                    <a:pt x="3380" y="0"/>
                  </a:lnTo>
                  <a:close/>
                </a:path>
              </a:pathLst>
            </a:custGeom>
            <a:grpFill/>
            <a:ln w="0">
              <a:solidFill>
                <a:srgbClr val="00B050"/>
              </a:solidFill>
              <a:prstDash val="solid"/>
              <a:round/>
              <a:headEnd/>
              <a:tailEnd/>
            </a:ln>
          </p:spPr>
          <p:txBody>
            <a:bodyPr vert="horz" wrap="square" lIns="91440" tIns="45720" rIns="91440" bIns="45720" numCol="1" anchor="t" anchorCtr="0" compatLnSpc="1">
              <a:prstTxWarp prst="textNoShape">
                <a:avLst/>
              </a:prstTxWarp>
            </a:bodyPr>
            <a:lstStyle/>
            <a:p>
              <a:endParaRPr lang="en-US">
                <a:highlight>
                  <a:srgbClr val="FFFF00"/>
                </a:highlight>
              </a:endParaRPr>
            </a:p>
          </p:txBody>
        </p:sp>
        <p:sp>
          <p:nvSpPr>
            <p:cNvPr id="33" name="Freeform 18"/>
            <p:cNvSpPr>
              <a:spLocks/>
            </p:cNvSpPr>
            <p:nvPr/>
          </p:nvSpPr>
          <p:spPr bwMode="auto">
            <a:xfrm>
              <a:off x="3643313" y="2814638"/>
              <a:ext cx="954088" cy="1100138"/>
            </a:xfrm>
            <a:custGeom>
              <a:avLst/>
              <a:gdLst>
                <a:gd name="T0" fmla="*/ 1794 w 1804"/>
                <a:gd name="T1" fmla="*/ 0 h 2080"/>
                <a:gd name="T2" fmla="*/ 1804 w 1804"/>
                <a:gd name="T3" fmla="*/ 1309 h 2080"/>
                <a:gd name="T4" fmla="*/ 0 w 1804"/>
                <a:gd name="T5" fmla="*/ 2080 h 2080"/>
                <a:gd name="T6" fmla="*/ 0 w 1804"/>
                <a:gd name="T7" fmla="*/ 736 h 2080"/>
                <a:gd name="T8" fmla="*/ 1794 w 1804"/>
                <a:gd name="T9" fmla="*/ 0 h 2080"/>
              </a:gdLst>
              <a:ahLst/>
              <a:cxnLst>
                <a:cxn ang="0">
                  <a:pos x="T0" y="T1"/>
                </a:cxn>
                <a:cxn ang="0">
                  <a:pos x="T2" y="T3"/>
                </a:cxn>
                <a:cxn ang="0">
                  <a:pos x="T4" y="T5"/>
                </a:cxn>
                <a:cxn ang="0">
                  <a:pos x="T6" y="T7"/>
                </a:cxn>
                <a:cxn ang="0">
                  <a:pos x="T8" y="T9"/>
                </a:cxn>
              </a:cxnLst>
              <a:rect l="0" t="0" r="r" b="b"/>
              <a:pathLst>
                <a:path w="1804" h="2080">
                  <a:moveTo>
                    <a:pt x="1794" y="0"/>
                  </a:moveTo>
                  <a:lnTo>
                    <a:pt x="1804" y="1309"/>
                  </a:lnTo>
                  <a:lnTo>
                    <a:pt x="0" y="2080"/>
                  </a:lnTo>
                  <a:lnTo>
                    <a:pt x="0" y="736"/>
                  </a:lnTo>
                  <a:lnTo>
                    <a:pt x="1794" y="0"/>
                  </a:lnTo>
                  <a:close/>
                </a:path>
              </a:pathLst>
            </a:custGeom>
            <a:grpFill/>
            <a:ln w="0">
              <a:solidFill>
                <a:srgbClr val="00B050"/>
              </a:solidFill>
              <a:prstDash val="solid"/>
              <a:round/>
              <a:headEnd/>
              <a:tailEnd/>
            </a:ln>
          </p:spPr>
          <p:txBody>
            <a:bodyPr vert="horz" wrap="square" lIns="91440" tIns="45720" rIns="91440" bIns="45720" numCol="1" anchor="t" anchorCtr="0" compatLnSpc="1">
              <a:prstTxWarp prst="textNoShape">
                <a:avLst/>
              </a:prstTxWarp>
            </a:bodyPr>
            <a:lstStyle/>
            <a:p>
              <a:endParaRPr lang="en-US">
                <a:highlight>
                  <a:srgbClr val="FFFF00"/>
                </a:highlight>
              </a:endParaRPr>
            </a:p>
          </p:txBody>
        </p:sp>
      </p:grpSp>
      <p:sp>
        <p:nvSpPr>
          <p:cNvPr id="34" name="Oval 33"/>
          <p:cNvSpPr/>
          <p:nvPr/>
        </p:nvSpPr>
        <p:spPr>
          <a:xfrm>
            <a:off x="6066542" y="2329614"/>
            <a:ext cx="933950" cy="336918"/>
          </a:xfrm>
          <a:prstGeom prst="ellipse">
            <a:avLst/>
          </a:prstGeom>
          <a:solidFill>
            <a:srgbClr val="92D050"/>
          </a:solidFill>
          <a:ln>
            <a:solidFill>
              <a:srgbClr val="00B050"/>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highlight>
                <a:srgbClr val="FFFF00"/>
              </a:highlight>
            </a:endParaRPr>
          </a:p>
        </p:txBody>
      </p:sp>
      <p:grpSp>
        <p:nvGrpSpPr>
          <p:cNvPr id="35" name="Group 34"/>
          <p:cNvGrpSpPr/>
          <p:nvPr/>
        </p:nvGrpSpPr>
        <p:grpSpPr>
          <a:xfrm>
            <a:off x="6108198" y="2010885"/>
            <a:ext cx="852904" cy="522278"/>
            <a:chOff x="2803525" y="2589213"/>
            <a:chExt cx="1793876" cy="1325563"/>
          </a:xfrm>
        </p:grpSpPr>
        <p:sp>
          <p:nvSpPr>
            <p:cNvPr id="36" name="Freeform 16"/>
            <p:cNvSpPr>
              <a:spLocks/>
            </p:cNvSpPr>
            <p:nvPr/>
          </p:nvSpPr>
          <p:spPr bwMode="auto">
            <a:xfrm>
              <a:off x="2803525" y="2589213"/>
              <a:ext cx="1789113" cy="614363"/>
            </a:xfrm>
            <a:custGeom>
              <a:avLst/>
              <a:gdLst>
                <a:gd name="T0" fmla="*/ 1681 w 3380"/>
                <a:gd name="T1" fmla="*/ 0 h 1161"/>
                <a:gd name="T2" fmla="*/ 3380 w 3380"/>
                <a:gd name="T3" fmla="*/ 425 h 1161"/>
                <a:gd name="T4" fmla="*/ 1585 w 3380"/>
                <a:gd name="T5" fmla="*/ 1161 h 1161"/>
                <a:gd name="T6" fmla="*/ 0 w 3380"/>
                <a:gd name="T7" fmla="*/ 490 h 1161"/>
                <a:gd name="T8" fmla="*/ 1681 w 3380"/>
                <a:gd name="T9" fmla="*/ 0 h 1161"/>
              </a:gdLst>
              <a:ahLst/>
              <a:cxnLst>
                <a:cxn ang="0">
                  <a:pos x="T0" y="T1"/>
                </a:cxn>
                <a:cxn ang="0">
                  <a:pos x="T2" y="T3"/>
                </a:cxn>
                <a:cxn ang="0">
                  <a:pos x="T4" y="T5"/>
                </a:cxn>
                <a:cxn ang="0">
                  <a:pos x="T6" y="T7"/>
                </a:cxn>
                <a:cxn ang="0">
                  <a:pos x="T8" y="T9"/>
                </a:cxn>
              </a:cxnLst>
              <a:rect l="0" t="0" r="r" b="b"/>
              <a:pathLst>
                <a:path w="3380" h="1161">
                  <a:moveTo>
                    <a:pt x="1681" y="0"/>
                  </a:moveTo>
                  <a:lnTo>
                    <a:pt x="3380" y="425"/>
                  </a:lnTo>
                  <a:lnTo>
                    <a:pt x="1585" y="1161"/>
                  </a:lnTo>
                  <a:lnTo>
                    <a:pt x="0" y="490"/>
                  </a:lnTo>
                  <a:lnTo>
                    <a:pt x="1681" y="0"/>
                  </a:lnTo>
                  <a:close/>
                </a:path>
              </a:pathLst>
            </a:custGeom>
            <a:gradFill flip="none" rotWithShape="1">
              <a:gsLst>
                <a:gs pos="0">
                  <a:schemeClr val="accent5"/>
                </a:gs>
                <a:gs pos="100000">
                  <a:schemeClr val="accent5">
                    <a:lumMod val="60000"/>
                    <a:lumOff val="40000"/>
                  </a:schemeClr>
                </a:gs>
              </a:gsLst>
              <a:lin ang="81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7"/>
            <p:cNvSpPr>
              <a:spLocks/>
            </p:cNvSpPr>
            <p:nvPr/>
          </p:nvSpPr>
          <p:spPr bwMode="auto">
            <a:xfrm>
              <a:off x="2803525" y="2814638"/>
              <a:ext cx="1793875" cy="1100138"/>
            </a:xfrm>
            <a:custGeom>
              <a:avLst/>
              <a:gdLst>
                <a:gd name="T0" fmla="*/ 3380 w 3390"/>
                <a:gd name="T1" fmla="*/ 0 h 2080"/>
                <a:gd name="T2" fmla="*/ 3390 w 3390"/>
                <a:gd name="T3" fmla="*/ 1309 h 2080"/>
                <a:gd name="T4" fmla="*/ 1585 w 3390"/>
                <a:gd name="T5" fmla="*/ 2080 h 2080"/>
                <a:gd name="T6" fmla="*/ 0 w 3390"/>
                <a:gd name="T7" fmla="*/ 1409 h 2080"/>
                <a:gd name="T8" fmla="*/ 0 w 3390"/>
                <a:gd name="T9" fmla="*/ 65 h 2080"/>
                <a:gd name="T10" fmla="*/ 1585 w 3390"/>
                <a:gd name="T11" fmla="*/ 736 h 2080"/>
                <a:gd name="T12" fmla="*/ 3380 w 3390"/>
                <a:gd name="T13" fmla="*/ 0 h 2080"/>
              </a:gdLst>
              <a:ahLst/>
              <a:cxnLst>
                <a:cxn ang="0">
                  <a:pos x="T0" y="T1"/>
                </a:cxn>
                <a:cxn ang="0">
                  <a:pos x="T2" y="T3"/>
                </a:cxn>
                <a:cxn ang="0">
                  <a:pos x="T4" y="T5"/>
                </a:cxn>
                <a:cxn ang="0">
                  <a:pos x="T6" y="T7"/>
                </a:cxn>
                <a:cxn ang="0">
                  <a:pos x="T8" y="T9"/>
                </a:cxn>
                <a:cxn ang="0">
                  <a:pos x="T10" y="T11"/>
                </a:cxn>
                <a:cxn ang="0">
                  <a:pos x="T12" y="T13"/>
                </a:cxn>
              </a:cxnLst>
              <a:rect l="0" t="0" r="r" b="b"/>
              <a:pathLst>
                <a:path w="3390" h="2080">
                  <a:moveTo>
                    <a:pt x="3380" y="0"/>
                  </a:moveTo>
                  <a:lnTo>
                    <a:pt x="3390" y="1309"/>
                  </a:lnTo>
                  <a:lnTo>
                    <a:pt x="1585" y="2080"/>
                  </a:lnTo>
                  <a:lnTo>
                    <a:pt x="0" y="1409"/>
                  </a:lnTo>
                  <a:lnTo>
                    <a:pt x="0" y="65"/>
                  </a:lnTo>
                  <a:lnTo>
                    <a:pt x="1585" y="736"/>
                  </a:lnTo>
                  <a:lnTo>
                    <a:pt x="3380" y="0"/>
                  </a:lnTo>
                  <a:close/>
                </a:path>
              </a:pathLst>
            </a:custGeom>
            <a:gradFill flip="none" rotWithShape="1">
              <a:gsLst>
                <a:gs pos="0">
                  <a:schemeClr val="accent5">
                    <a:lumMod val="75000"/>
                  </a:schemeClr>
                </a:gs>
                <a:gs pos="35000">
                  <a:schemeClr val="accent5"/>
                </a:gs>
              </a:gsLst>
              <a:lin ang="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8"/>
            <p:cNvSpPr>
              <a:spLocks/>
            </p:cNvSpPr>
            <p:nvPr/>
          </p:nvSpPr>
          <p:spPr bwMode="auto">
            <a:xfrm>
              <a:off x="3643313" y="2814638"/>
              <a:ext cx="954088" cy="1100138"/>
            </a:xfrm>
            <a:custGeom>
              <a:avLst/>
              <a:gdLst>
                <a:gd name="T0" fmla="*/ 1794 w 1804"/>
                <a:gd name="T1" fmla="*/ 0 h 2080"/>
                <a:gd name="T2" fmla="*/ 1804 w 1804"/>
                <a:gd name="T3" fmla="*/ 1309 h 2080"/>
                <a:gd name="T4" fmla="*/ 0 w 1804"/>
                <a:gd name="T5" fmla="*/ 2080 h 2080"/>
                <a:gd name="T6" fmla="*/ 0 w 1804"/>
                <a:gd name="T7" fmla="*/ 736 h 2080"/>
                <a:gd name="T8" fmla="*/ 1794 w 1804"/>
                <a:gd name="T9" fmla="*/ 0 h 2080"/>
              </a:gdLst>
              <a:ahLst/>
              <a:cxnLst>
                <a:cxn ang="0">
                  <a:pos x="T0" y="T1"/>
                </a:cxn>
                <a:cxn ang="0">
                  <a:pos x="T2" y="T3"/>
                </a:cxn>
                <a:cxn ang="0">
                  <a:pos x="T4" y="T5"/>
                </a:cxn>
                <a:cxn ang="0">
                  <a:pos x="T6" y="T7"/>
                </a:cxn>
                <a:cxn ang="0">
                  <a:pos x="T8" y="T9"/>
                </a:cxn>
              </a:cxnLst>
              <a:rect l="0" t="0" r="r" b="b"/>
              <a:pathLst>
                <a:path w="1804" h="2080">
                  <a:moveTo>
                    <a:pt x="1794" y="0"/>
                  </a:moveTo>
                  <a:lnTo>
                    <a:pt x="1804" y="1309"/>
                  </a:lnTo>
                  <a:lnTo>
                    <a:pt x="0" y="2080"/>
                  </a:lnTo>
                  <a:lnTo>
                    <a:pt x="0" y="736"/>
                  </a:lnTo>
                  <a:lnTo>
                    <a:pt x="1794" y="0"/>
                  </a:lnTo>
                  <a:close/>
                </a:path>
              </a:pathLst>
            </a:custGeom>
            <a:solidFill>
              <a:srgbClr val="353A42">
                <a:alpha val="25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9" name="Oval 38"/>
          <p:cNvSpPr/>
          <p:nvPr/>
        </p:nvSpPr>
        <p:spPr>
          <a:xfrm>
            <a:off x="6066542" y="1948614"/>
            <a:ext cx="933950" cy="336918"/>
          </a:xfrm>
          <a:prstGeom prst="ellipse">
            <a:avLst/>
          </a:prstGeom>
          <a:solidFill>
            <a:schemeClr val="tx1">
              <a:alpha val="3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6108198" y="1630897"/>
            <a:ext cx="852904" cy="522278"/>
            <a:chOff x="2803525" y="2589213"/>
            <a:chExt cx="1793876" cy="1325563"/>
          </a:xfrm>
        </p:grpSpPr>
        <p:sp>
          <p:nvSpPr>
            <p:cNvPr id="41" name="Freeform 16"/>
            <p:cNvSpPr>
              <a:spLocks/>
            </p:cNvSpPr>
            <p:nvPr/>
          </p:nvSpPr>
          <p:spPr bwMode="auto">
            <a:xfrm>
              <a:off x="2803525" y="2589213"/>
              <a:ext cx="1789113" cy="614363"/>
            </a:xfrm>
            <a:custGeom>
              <a:avLst/>
              <a:gdLst>
                <a:gd name="T0" fmla="*/ 1681 w 3380"/>
                <a:gd name="T1" fmla="*/ 0 h 1161"/>
                <a:gd name="T2" fmla="*/ 3380 w 3380"/>
                <a:gd name="T3" fmla="*/ 425 h 1161"/>
                <a:gd name="T4" fmla="*/ 1585 w 3380"/>
                <a:gd name="T5" fmla="*/ 1161 h 1161"/>
                <a:gd name="T6" fmla="*/ 0 w 3380"/>
                <a:gd name="T7" fmla="*/ 490 h 1161"/>
                <a:gd name="T8" fmla="*/ 1681 w 3380"/>
                <a:gd name="T9" fmla="*/ 0 h 1161"/>
              </a:gdLst>
              <a:ahLst/>
              <a:cxnLst>
                <a:cxn ang="0">
                  <a:pos x="T0" y="T1"/>
                </a:cxn>
                <a:cxn ang="0">
                  <a:pos x="T2" y="T3"/>
                </a:cxn>
                <a:cxn ang="0">
                  <a:pos x="T4" y="T5"/>
                </a:cxn>
                <a:cxn ang="0">
                  <a:pos x="T6" y="T7"/>
                </a:cxn>
                <a:cxn ang="0">
                  <a:pos x="T8" y="T9"/>
                </a:cxn>
              </a:cxnLst>
              <a:rect l="0" t="0" r="r" b="b"/>
              <a:pathLst>
                <a:path w="3380" h="1161">
                  <a:moveTo>
                    <a:pt x="1681" y="0"/>
                  </a:moveTo>
                  <a:lnTo>
                    <a:pt x="3380" y="425"/>
                  </a:lnTo>
                  <a:lnTo>
                    <a:pt x="1585" y="1161"/>
                  </a:lnTo>
                  <a:lnTo>
                    <a:pt x="0" y="490"/>
                  </a:lnTo>
                  <a:lnTo>
                    <a:pt x="1681" y="0"/>
                  </a:lnTo>
                  <a:close/>
                </a:path>
              </a:pathLst>
            </a:custGeom>
            <a:gradFill flip="none" rotWithShape="1">
              <a:gsLst>
                <a:gs pos="0">
                  <a:schemeClr val="accent6"/>
                </a:gs>
                <a:gs pos="100000">
                  <a:schemeClr val="accent6">
                    <a:lumMod val="60000"/>
                    <a:lumOff val="40000"/>
                  </a:schemeClr>
                </a:gs>
              </a:gsLst>
              <a:lin ang="81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p:nvSpPr>
          <p:spPr bwMode="auto">
            <a:xfrm>
              <a:off x="2803525" y="2814638"/>
              <a:ext cx="1793875" cy="1100138"/>
            </a:xfrm>
            <a:custGeom>
              <a:avLst/>
              <a:gdLst>
                <a:gd name="T0" fmla="*/ 3380 w 3390"/>
                <a:gd name="T1" fmla="*/ 0 h 2080"/>
                <a:gd name="T2" fmla="*/ 3390 w 3390"/>
                <a:gd name="T3" fmla="*/ 1309 h 2080"/>
                <a:gd name="T4" fmla="*/ 1585 w 3390"/>
                <a:gd name="T5" fmla="*/ 2080 h 2080"/>
                <a:gd name="T6" fmla="*/ 0 w 3390"/>
                <a:gd name="T7" fmla="*/ 1409 h 2080"/>
                <a:gd name="T8" fmla="*/ 0 w 3390"/>
                <a:gd name="T9" fmla="*/ 65 h 2080"/>
                <a:gd name="T10" fmla="*/ 1585 w 3390"/>
                <a:gd name="T11" fmla="*/ 736 h 2080"/>
                <a:gd name="T12" fmla="*/ 3380 w 3390"/>
                <a:gd name="T13" fmla="*/ 0 h 2080"/>
              </a:gdLst>
              <a:ahLst/>
              <a:cxnLst>
                <a:cxn ang="0">
                  <a:pos x="T0" y="T1"/>
                </a:cxn>
                <a:cxn ang="0">
                  <a:pos x="T2" y="T3"/>
                </a:cxn>
                <a:cxn ang="0">
                  <a:pos x="T4" y="T5"/>
                </a:cxn>
                <a:cxn ang="0">
                  <a:pos x="T6" y="T7"/>
                </a:cxn>
                <a:cxn ang="0">
                  <a:pos x="T8" y="T9"/>
                </a:cxn>
                <a:cxn ang="0">
                  <a:pos x="T10" y="T11"/>
                </a:cxn>
                <a:cxn ang="0">
                  <a:pos x="T12" y="T13"/>
                </a:cxn>
              </a:cxnLst>
              <a:rect l="0" t="0" r="r" b="b"/>
              <a:pathLst>
                <a:path w="3390" h="2080">
                  <a:moveTo>
                    <a:pt x="3380" y="0"/>
                  </a:moveTo>
                  <a:lnTo>
                    <a:pt x="3390" y="1309"/>
                  </a:lnTo>
                  <a:lnTo>
                    <a:pt x="1585" y="2080"/>
                  </a:lnTo>
                  <a:lnTo>
                    <a:pt x="0" y="1409"/>
                  </a:lnTo>
                  <a:lnTo>
                    <a:pt x="0" y="65"/>
                  </a:lnTo>
                  <a:lnTo>
                    <a:pt x="1585" y="736"/>
                  </a:lnTo>
                  <a:lnTo>
                    <a:pt x="3380" y="0"/>
                  </a:lnTo>
                  <a:close/>
                </a:path>
              </a:pathLst>
            </a:custGeom>
            <a:gradFill flip="none" rotWithShape="1">
              <a:gsLst>
                <a:gs pos="0">
                  <a:schemeClr val="accent6">
                    <a:lumMod val="75000"/>
                  </a:schemeClr>
                </a:gs>
                <a:gs pos="35000">
                  <a:schemeClr val="accent6"/>
                </a:gs>
              </a:gsLst>
              <a:lin ang="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p:nvSpPr>
          <p:spPr bwMode="auto">
            <a:xfrm>
              <a:off x="3643313" y="2814638"/>
              <a:ext cx="954088" cy="1100138"/>
            </a:xfrm>
            <a:custGeom>
              <a:avLst/>
              <a:gdLst>
                <a:gd name="T0" fmla="*/ 1794 w 1804"/>
                <a:gd name="T1" fmla="*/ 0 h 2080"/>
                <a:gd name="T2" fmla="*/ 1804 w 1804"/>
                <a:gd name="T3" fmla="*/ 1309 h 2080"/>
                <a:gd name="T4" fmla="*/ 0 w 1804"/>
                <a:gd name="T5" fmla="*/ 2080 h 2080"/>
                <a:gd name="T6" fmla="*/ 0 w 1804"/>
                <a:gd name="T7" fmla="*/ 736 h 2080"/>
                <a:gd name="T8" fmla="*/ 1794 w 1804"/>
                <a:gd name="T9" fmla="*/ 0 h 2080"/>
              </a:gdLst>
              <a:ahLst/>
              <a:cxnLst>
                <a:cxn ang="0">
                  <a:pos x="T0" y="T1"/>
                </a:cxn>
                <a:cxn ang="0">
                  <a:pos x="T2" y="T3"/>
                </a:cxn>
                <a:cxn ang="0">
                  <a:pos x="T4" y="T5"/>
                </a:cxn>
                <a:cxn ang="0">
                  <a:pos x="T6" y="T7"/>
                </a:cxn>
                <a:cxn ang="0">
                  <a:pos x="T8" y="T9"/>
                </a:cxn>
              </a:cxnLst>
              <a:rect l="0" t="0" r="r" b="b"/>
              <a:pathLst>
                <a:path w="1804" h="2080">
                  <a:moveTo>
                    <a:pt x="1794" y="0"/>
                  </a:moveTo>
                  <a:lnTo>
                    <a:pt x="1804" y="1309"/>
                  </a:lnTo>
                  <a:lnTo>
                    <a:pt x="0" y="2080"/>
                  </a:lnTo>
                  <a:lnTo>
                    <a:pt x="0" y="736"/>
                  </a:lnTo>
                  <a:lnTo>
                    <a:pt x="1794" y="0"/>
                  </a:lnTo>
                  <a:close/>
                </a:path>
              </a:pathLst>
            </a:custGeom>
            <a:solidFill>
              <a:srgbClr val="353A42">
                <a:alpha val="25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4" name="Oval 43"/>
          <p:cNvSpPr/>
          <p:nvPr/>
        </p:nvSpPr>
        <p:spPr>
          <a:xfrm>
            <a:off x="2219575" y="3053514"/>
            <a:ext cx="1517484" cy="336918"/>
          </a:xfrm>
          <a:prstGeom prst="ellipse">
            <a:avLst/>
          </a:prstGeom>
          <a:solidFill>
            <a:srgbClr val="353A42">
              <a:alpha val="80000"/>
            </a:srgb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p:cNvGrpSpPr/>
          <p:nvPr/>
        </p:nvGrpSpPr>
        <p:grpSpPr>
          <a:xfrm>
            <a:off x="2551865" y="2770860"/>
            <a:ext cx="852904" cy="522278"/>
            <a:chOff x="2803525" y="2589213"/>
            <a:chExt cx="1793876" cy="1325563"/>
          </a:xfrm>
        </p:grpSpPr>
        <p:sp>
          <p:nvSpPr>
            <p:cNvPr id="46" name="Freeform 16"/>
            <p:cNvSpPr>
              <a:spLocks/>
            </p:cNvSpPr>
            <p:nvPr/>
          </p:nvSpPr>
          <p:spPr bwMode="auto">
            <a:xfrm>
              <a:off x="2803525" y="2589213"/>
              <a:ext cx="1789113" cy="614363"/>
            </a:xfrm>
            <a:custGeom>
              <a:avLst/>
              <a:gdLst>
                <a:gd name="T0" fmla="*/ 1681 w 3380"/>
                <a:gd name="T1" fmla="*/ 0 h 1161"/>
                <a:gd name="T2" fmla="*/ 3380 w 3380"/>
                <a:gd name="T3" fmla="*/ 425 h 1161"/>
                <a:gd name="T4" fmla="*/ 1585 w 3380"/>
                <a:gd name="T5" fmla="*/ 1161 h 1161"/>
                <a:gd name="T6" fmla="*/ 0 w 3380"/>
                <a:gd name="T7" fmla="*/ 490 h 1161"/>
                <a:gd name="T8" fmla="*/ 1681 w 3380"/>
                <a:gd name="T9" fmla="*/ 0 h 1161"/>
              </a:gdLst>
              <a:ahLst/>
              <a:cxnLst>
                <a:cxn ang="0">
                  <a:pos x="T0" y="T1"/>
                </a:cxn>
                <a:cxn ang="0">
                  <a:pos x="T2" y="T3"/>
                </a:cxn>
                <a:cxn ang="0">
                  <a:pos x="T4" y="T5"/>
                </a:cxn>
                <a:cxn ang="0">
                  <a:pos x="T6" y="T7"/>
                </a:cxn>
                <a:cxn ang="0">
                  <a:pos x="T8" y="T9"/>
                </a:cxn>
              </a:cxnLst>
              <a:rect l="0" t="0" r="r" b="b"/>
              <a:pathLst>
                <a:path w="3380" h="1161">
                  <a:moveTo>
                    <a:pt x="1681" y="0"/>
                  </a:moveTo>
                  <a:lnTo>
                    <a:pt x="3380" y="425"/>
                  </a:lnTo>
                  <a:lnTo>
                    <a:pt x="1585" y="1161"/>
                  </a:lnTo>
                  <a:lnTo>
                    <a:pt x="0" y="490"/>
                  </a:lnTo>
                  <a:lnTo>
                    <a:pt x="1681" y="0"/>
                  </a:lnTo>
                  <a:close/>
                </a:path>
              </a:pathLst>
            </a:custGeom>
            <a:gradFill flip="none" rotWithShape="1">
              <a:gsLst>
                <a:gs pos="0">
                  <a:schemeClr val="accent3"/>
                </a:gs>
                <a:gs pos="100000">
                  <a:schemeClr val="accent3">
                    <a:lumMod val="60000"/>
                    <a:lumOff val="40000"/>
                  </a:schemeClr>
                </a:gs>
              </a:gsLst>
              <a:lin ang="81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17"/>
            <p:cNvSpPr>
              <a:spLocks/>
            </p:cNvSpPr>
            <p:nvPr/>
          </p:nvSpPr>
          <p:spPr bwMode="auto">
            <a:xfrm>
              <a:off x="2803525" y="2814638"/>
              <a:ext cx="1793875" cy="1100138"/>
            </a:xfrm>
            <a:custGeom>
              <a:avLst/>
              <a:gdLst>
                <a:gd name="T0" fmla="*/ 3380 w 3390"/>
                <a:gd name="T1" fmla="*/ 0 h 2080"/>
                <a:gd name="T2" fmla="*/ 3390 w 3390"/>
                <a:gd name="T3" fmla="*/ 1309 h 2080"/>
                <a:gd name="T4" fmla="*/ 1585 w 3390"/>
                <a:gd name="T5" fmla="*/ 2080 h 2080"/>
                <a:gd name="T6" fmla="*/ 0 w 3390"/>
                <a:gd name="T7" fmla="*/ 1409 h 2080"/>
                <a:gd name="T8" fmla="*/ 0 w 3390"/>
                <a:gd name="T9" fmla="*/ 65 h 2080"/>
                <a:gd name="T10" fmla="*/ 1585 w 3390"/>
                <a:gd name="T11" fmla="*/ 736 h 2080"/>
                <a:gd name="T12" fmla="*/ 3380 w 3390"/>
                <a:gd name="T13" fmla="*/ 0 h 2080"/>
              </a:gdLst>
              <a:ahLst/>
              <a:cxnLst>
                <a:cxn ang="0">
                  <a:pos x="T0" y="T1"/>
                </a:cxn>
                <a:cxn ang="0">
                  <a:pos x="T2" y="T3"/>
                </a:cxn>
                <a:cxn ang="0">
                  <a:pos x="T4" y="T5"/>
                </a:cxn>
                <a:cxn ang="0">
                  <a:pos x="T6" y="T7"/>
                </a:cxn>
                <a:cxn ang="0">
                  <a:pos x="T8" y="T9"/>
                </a:cxn>
                <a:cxn ang="0">
                  <a:pos x="T10" y="T11"/>
                </a:cxn>
                <a:cxn ang="0">
                  <a:pos x="T12" y="T13"/>
                </a:cxn>
              </a:cxnLst>
              <a:rect l="0" t="0" r="r" b="b"/>
              <a:pathLst>
                <a:path w="3390" h="2080">
                  <a:moveTo>
                    <a:pt x="3380" y="0"/>
                  </a:moveTo>
                  <a:lnTo>
                    <a:pt x="3390" y="1309"/>
                  </a:lnTo>
                  <a:lnTo>
                    <a:pt x="1585" y="2080"/>
                  </a:lnTo>
                  <a:lnTo>
                    <a:pt x="0" y="1409"/>
                  </a:lnTo>
                  <a:lnTo>
                    <a:pt x="0" y="65"/>
                  </a:lnTo>
                  <a:lnTo>
                    <a:pt x="1585" y="736"/>
                  </a:lnTo>
                  <a:lnTo>
                    <a:pt x="3380" y="0"/>
                  </a:lnTo>
                  <a:close/>
                </a:path>
              </a:pathLst>
            </a:custGeom>
            <a:gradFill flip="none" rotWithShape="1">
              <a:gsLst>
                <a:gs pos="0">
                  <a:schemeClr val="accent3">
                    <a:lumMod val="75000"/>
                  </a:schemeClr>
                </a:gs>
                <a:gs pos="35000">
                  <a:schemeClr val="accent3"/>
                </a:gs>
              </a:gsLst>
              <a:lin ang="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18"/>
            <p:cNvSpPr>
              <a:spLocks/>
            </p:cNvSpPr>
            <p:nvPr/>
          </p:nvSpPr>
          <p:spPr bwMode="auto">
            <a:xfrm>
              <a:off x="3643313" y="2814638"/>
              <a:ext cx="954088" cy="1100138"/>
            </a:xfrm>
            <a:custGeom>
              <a:avLst/>
              <a:gdLst>
                <a:gd name="T0" fmla="*/ 1794 w 1804"/>
                <a:gd name="T1" fmla="*/ 0 h 2080"/>
                <a:gd name="T2" fmla="*/ 1804 w 1804"/>
                <a:gd name="T3" fmla="*/ 1309 h 2080"/>
                <a:gd name="T4" fmla="*/ 0 w 1804"/>
                <a:gd name="T5" fmla="*/ 2080 h 2080"/>
                <a:gd name="T6" fmla="*/ 0 w 1804"/>
                <a:gd name="T7" fmla="*/ 736 h 2080"/>
                <a:gd name="T8" fmla="*/ 1794 w 1804"/>
                <a:gd name="T9" fmla="*/ 0 h 2080"/>
              </a:gdLst>
              <a:ahLst/>
              <a:cxnLst>
                <a:cxn ang="0">
                  <a:pos x="T0" y="T1"/>
                </a:cxn>
                <a:cxn ang="0">
                  <a:pos x="T2" y="T3"/>
                </a:cxn>
                <a:cxn ang="0">
                  <a:pos x="T4" y="T5"/>
                </a:cxn>
                <a:cxn ang="0">
                  <a:pos x="T6" y="T7"/>
                </a:cxn>
                <a:cxn ang="0">
                  <a:pos x="T8" y="T9"/>
                </a:cxn>
              </a:cxnLst>
              <a:rect l="0" t="0" r="r" b="b"/>
              <a:pathLst>
                <a:path w="1804" h="2080">
                  <a:moveTo>
                    <a:pt x="1794" y="0"/>
                  </a:moveTo>
                  <a:lnTo>
                    <a:pt x="1804" y="1309"/>
                  </a:lnTo>
                  <a:lnTo>
                    <a:pt x="0" y="2080"/>
                  </a:lnTo>
                  <a:lnTo>
                    <a:pt x="0" y="736"/>
                  </a:lnTo>
                  <a:lnTo>
                    <a:pt x="1794" y="0"/>
                  </a:lnTo>
                  <a:close/>
                </a:path>
              </a:pathLst>
            </a:custGeom>
            <a:solidFill>
              <a:srgbClr val="353A42">
                <a:alpha val="25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6" name="TextBox 55"/>
          <p:cNvSpPr txBox="1"/>
          <p:nvPr/>
        </p:nvSpPr>
        <p:spPr>
          <a:xfrm>
            <a:off x="700407" y="3603307"/>
            <a:ext cx="1207018" cy="276999"/>
          </a:xfrm>
          <a:prstGeom prst="rect">
            <a:avLst/>
          </a:prstGeom>
          <a:noFill/>
        </p:spPr>
        <p:txBody>
          <a:bodyPr wrap="square" rtlCol="0">
            <a:spAutoFit/>
          </a:bodyPr>
          <a:lstStyle/>
          <a:p>
            <a:pPr algn="ctr"/>
            <a:r>
              <a:rPr lang="en-US" sz="1200" b="1">
                <a:latin typeface="Roboto" pitchFamily="2" charset="0"/>
                <a:ea typeface="Roboto" pitchFamily="2" charset="0"/>
                <a:cs typeface="Open Sans Condensed" pitchFamily="34" charset="0"/>
              </a:rPr>
              <a:t>Reclamações</a:t>
            </a:r>
          </a:p>
        </p:txBody>
      </p:sp>
      <p:sp>
        <p:nvSpPr>
          <p:cNvPr id="58" name="TextBox 57"/>
          <p:cNvSpPr txBox="1"/>
          <p:nvPr/>
        </p:nvSpPr>
        <p:spPr>
          <a:xfrm>
            <a:off x="2369795" y="3603307"/>
            <a:ext cx="1207018" cy="461665"/>
          </a:xfrm>
          <a:prstGeom prst="rect">
            <a:avLst/>
          </a:prstGeom>
          <a:noFill/>
        </p:spPr>
        <p:txBody>
          <a:bodyPr wrap="square" rtlCol="0">
            <a:spAutoFit/>
          </a:bodyPr>
          <a:lstStyle/>
          <a:p>
            <a:pPr algn="ctr"/>
            <a:r>
              <a:rPr lang="en-US" sz="1200" b="1">
                <a:latin typeface="Roboto" pitchFamily="2" charset="0"/>
                <a:ea typeface="Roboto" pitchFamily="2" charset="0"/>
                <a:cs typeface="Open Sans Condensed" pitchFamily="34" charset="0"/>
              </a:rPr>
              <a:t>Reclamações não atendidas</a:t>
            </a:r>
            <a:endParaRPr lang="en-US" sz="1200">
              <a:latin typeface="Roboto" pitchFamily="2" charset="0"/>
              <a:ea typeface="Roboto" pitchFamily="2" charset="0"/>
              <a:cs typeface="Open Sans Condensed" pitchFamily="34" charset="0"/>
            </a:endParaRPr>
          </a:p>
        </p:txBody>
      </p:sp>
      <p:sp>
        <p:nvSpPr>
          <p:cNvPr id="60" name="TextBox 59"/>
          <p:cNvSpPr txBox="1"/>
          <p:nvPr/>
        </p:nvSpPr>
        <p:spPr>
          <a:xfrm>
            <a:off x="4007579" y="3603307"/>
            <a:ext cx="1517483" cy="492443"/>
          </a:xfrm>
          <a:prstGeom prst="rect">
            <a:avLst/>
          </a:prstGeom>
          <a:noFill/>
        </p:spPr>
        <p:txBody>
          <a:bodyPr wrap="square" rtlCol="0">
            <a:spAutoFit/>
          </a:bodyPr>
          <a:lstStyle/>
          <a:p>
            <a:pPr algn="ctr"/>
            <a:r>
              <a:rPr lang="en-US" sz="1300" b="1">
                <a:latin typeface="Roboto" pitchFamily="2" charset="0"/>
                <a:ea typeface="Roboto" pitchFamily="2" charset="0"/>
                <a:cs typeface="Open Sans Condensed" pitchFamily="34" charset="0"/>
              </a:rPr>
              <a:t>Impacto financeiro médio</a:t>
            </a:r>
          </a:p>
        </p:txBody>
      </p:sp>
      <p:sp>
        <p:nvSpPr>
          <p:cNvPr id="62" name="TextBox 61"/>
          <p:cNvSpPr txBox="1"/>
          <p:nvPr/>
        </p:nvSpPr>
        <p:spPr>
          <a:xfrm>
            <a:off x="5763744" y="3598130"/>
            <a:ext cx="1487467" cy="692497"/>
          </a:xfrm>
          <a:prstGeom prst="rect">
            <a:avLst/>
          </a:prstGeom>
          <a:noFill/>
        </p:spPr>
        <p:txBody>
          <a:bodyPr wrap="square" rtlCol="0">
            <a:spAutoFit/>
          </a:bodyPr>
          <a:lstStyle/>
          <a:p>
            <a:pPr algn="ctr"/>
            <a:r>
              <a:rPr lang="en-US" sz="1300" b="1">
                <a:latin typeface="Roboto" pitchFamily="2" charset="0"/>
                <a:ea typeface="Roboto" pitchFamily="2" charset="0"/>
                <a:cs typeface="Open Sans Condensed" pitchFamily="34" charset="0"/>
              </a:rPr>
              <a:t>Impacto financeiro total em 5 anos</a:t>
            </a:r>
            <a:endParaRPr lang="en-US" sz="1300">
              <a:latin typeface="Roboto" pitchFamily="2" charset="0"/>
              <a:ea typeface="Roboto" pitchFamily="2" charset="0"/>
              <a:cs typeface="Open Sans Condensed" pitchFamily="34" charset="0"/>
            </a:endParaRPr>
          </a:p>
        </p:txBody>
      </p:sp>
      <p:sp>
        <p:nvSpPr>
          <p:cNvPr id="63" name="TextBox 62"/>
          <p:cNvSpPr txBox="1"/>
          <p:nvPr/>
        </p:nvSpPr>
        <p:spPr>
          <a:xfrm>
            <a:off x="0" y="4586111"/>
            <a:ext cx="7239000" cy="256480"/>
          </a:xfrm>
          <a:prstGeom prst="rect">
            <a:avLst/>
          </a:prstGeom>
          <a:noFill/>
        </p:spPr>
        <p:txBody>
          <a:bodyPr wrap="square" rtlCol="0">
            <a:spAutoFit/>
          </a:bodyPr>
          <a:lstStyle/>
          <a:p>
            <a:pPr>
              <a:lnSpc>
                <a:spcPct val="150000"/>
              </a:lnSpc>
            </a:pPr>
            <a:r>
              <a:rPr lang="en-US" sz="800">
                <a:latin typeface="Roboto" pitchFamily="2" charset="0"/>
                <a:ea typeface="Roboto" pitchFamily="2" charset="0"/>
                <a:cs typeface="Glegoo" pitchFamily="2" charset="0"/>
              </a:rPr>
              <a:t>** </a:t>
            </a:r>
            <a:r>
              <a:rPr lang="en-US" sz="800" err="1">
                <a:latin typeface="Roboto" pitchFamily="2" charset="0"/>
                <a:ea typeface="Roboto" pitchFamily="2" charset="0"/>
                <a:cs typeface="Glegoo" pitchFamily="2" charset="0"/>
              </a:rPr>
              <a:t>Considerando</a:t>
            </a:r>
            <a:r>
              <a:rPr lang="en-US" sz="800">
                <a:latin typeface="Roboto" pitchFamily="2" charset="0"/>
                <a:ea typeface="Roboto" pitchFamily="2" charset="0"/>
                <a:cs typeface="Glegoo" pitchFamily="2" charset="0"/>
              </a:rPr>
              <a:t> uma taxa de redução das reclamações de 50%</a:t>
            </a:r>
          </a:p>
        </p:txBody>
      </p:sp>
      <p:sp>
        <p:nvSpPr>
          <p:cNvPr id="64" name="TextBox 63"/>
          <p:cNvSpPr txBox="1"/>
          <p:nvPr/>
        </p:nvSpPr>
        <p:spPr>
          <a:xfrm>
            <a:off x="533400" y="2281136"/>
            <a:ext cx="1517484" cy="400110"/>
          </a:xfrm>
          <a:prstGeom prst="rect">
            <a:avLst/>
          </a:prstGeom>
          <a:noFill/>
        </p:spPr>
        <p:txBody>
          <a:bodyPr wrap="square" rtlCol="0">
            <a:spAutoFit/>
          </a:bodyPr>
          <a:lstStyle/>
          <a:p>
            <a:pPr algn="ctr"/>
            <a:r>
              <a:rPr lang="en-US" sz="2000">
                <a:latin typeface="Roboto" pitchFamily="2" charset="0"/>
                <a:ea typeface="Roboto" pitchFamily="2" charset="0"/>
                <a:cs typeface="Open Sans Condensed" pitchFamily="34" charset="0"/>
              </a:rPr>
              <a:t>10.000</a:t>
            </a:r>
          </a:p>
        </p:txBody>
      </p:sp>
      <p:sp>
        <p:nvSpPr>
          <p:cNvPr id="65" name="TextBox 64"/>
          <p:cNvSpPr txBox="1"/>
          <p:nvPr/>
        </p:nvSpPr>
        <p:spPr>
          <a:xfrm>
            <a:off x="2535524" y="1906598"/>
            <a:ext cx="886640" cy="400110"/>
          </a:xfrm>
          <a:prstGeom prst="rect">
            <a:avLst/>
          </a:prstGeom>
          <a:noFill/>
        </p:spPr>
        <p:txBody>
          <a:bodyPr wrap="square" rtlCol="0">
            <a:spAutoFit/>
          </a:bodyPr>
          <a:lstStyle/>
          <a:p>
            <a:pPr algn="ctr"/>
            <a:r>
              <a:rPr lang="en-US" sz="2000">
                <a:latin typeface="Roboto" pitchFamily="2" charset="0"/>
                <a:ea typeface="Roboto" pitchFamily="2" charset="0"/>
                <a:cs typeface="Open Sans Condensed" pitchFamily="34" charset="0"/>
              </a:rPr>
              <a:t>7.000</a:t>
            </a:r>
          </a:p>
        </p:txBody>
      </p:sp>
      <p:sp>
        <p:nvSpPr>
          <p:cNvPr id="66" name="TextBox 65"/>
          <p:cNvSpPr txBox="1"/>
          <p:nvPr/>
        </p:nvSpPr>
        <p:spPr>
          <a:xfrm>
            <a:off x="4131414" y="1530420"/>
            <a:ext cx="1125204" cy="400110"/>
          </a:xfrm>
          <a:prstGeom prst="rect">
            <a:avLst/>
          </a:prstGeom>
          <a:noFill/>
        </p:spPr>
        <p:txBody>
          <a:bodyPr wrap="square" rtlCol="0">
            <a:spAutoFit/>
          </a:bodyPr>
          <a:lstStyle/>
          <a:p>
            <a:pPr algn="ctr"/>
            <a:r>
              <a:rPr lang="en-US" sz="2000">
                <a:latin typeface="Roboto" pitchFamily="2" charset="0"/>
                <a:ea typeface="Roboto" pitchFamily="2" charset="0"/>
                <a:cs typeface="Open Sans Condensed" pitchFamily="34" charset="0"/>
              </a:rPr>
              <a:t>R$ 500</a:t>
            </a:r>
          </a:p>
        </p:txBody>
      </p:sp>
      <p:sp>
        <p:nvSpPr>
          <p:cNvPr id="67" name="TextBox 66"/>
          <p:cNvSpPr txBox="1"/>
          <p:nvPr/>
        </p:nvSpPr>
        <p:spPr>
          <a:xfrm>
            <a:off x="5638667" y="1151970"/>
            <a:ext cx="1789700" cy="400110"/>
          </a:xfrm>
          <a:prstGeom prst="rect">
            <a:avLst/>
          </a:prstGeom>
          <a:noFill/>
        </p:spPr>
        <p:txBody>
          <a:bodyPr wrap="square" rtlCol="0">
            <a:spAutoFit/>
          </a:bodyPr>
          <a:lstStyle/>
          <a:p>
            <a:pPr algn="ctr"/>
            <a:r>
              <a:rPr lang="en-US" sz="2000">
                <a:latin typeface="Roboto" pitchFamily="2" charset="0"/>
                <a:ea typeface="Roboto" pitchFamily="2" charset="0"/>
                <a:cs typeface="Open Sans Condensed" pitchFamily="34" charset="0"/>
              </a:rPr>
              <a:t>R$ 17.5MM</a:t>
            </a:r>
          </a:p>
        </p:txBody>
      </p:sp>
      <p:sp>
        <p:nvSpPr>
          <p:cNvPr id="68" name="Oval 67"/>
          <p:cNvSpPr/>
          <p:nvPr/>
        </p:nvSpPr>
        <p:spPr>
          <a:xfrm>
            <a:off x="2511342" y="2710614"/>
            <a:ext cx="933950" cy="336918"/>
          </a:xfrm>
          <a:prstGeom prst="ellipse">
            <a:avLst/>
          </a:prstGeom>
          <a:solidFill>
            <a:schemeClr val="tx1">
              <a:alpha val="3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p:cNvGrpSpPr/>
          <p:nvPr/>
        </p:nvGrpSpPr>
        <p:grpSpPr>
          <a:xfrm>
            <a:off x="2551865" y="2390873"/>
            <a:ext cx="852904" cy="522278"/>
            <a:chOff x="2803525" y="2589213"/>
            <a:chExt cx="1793876" cy="1325563"/>
          </a:xfrm>
        </p:grpSpPr>
        <p:sp>
          <p:nvSpPr>
            <p:cNvPr id="70" name="Freeform 16"/>
            <p:cNvSpPr>
              <a:spLocks/>
            </p:cNvSpPr>
            <p:nvPr/>
          </p:nvSpPr>
          <p:spPr bwMode="auto">
            <a:xfrm>
              <a:off x="2803525" y="2589213"/>
              <a:ext cx="1789113" cy="614363"/>
            </a:xfrm>
            <a:custGeom>
              <a:avLst/>
              <a:gdLst>
                <a:gd name="T0" fmla="*/ 1681 w 3380"/>
                <a:gd name="T1" fmla="*/ 0 h 1161"/>
                <a:gd name="T2" fmla="*/ 3380 w 3380"/>
                <a:gd name="T3" fmla="*/ 425 h 1161"/>
                <a:gd name="T4" fmla="*/ 1585 w 3380"/>
                <a:gd name="T5" fmla="*/ 1161 h 1161"/>
                <a:gd name="T6" fmla="*/ 0 w 3380"/>
                <a:gd name="T7" fmla="*/ 490 h 1161"/>
                <a:gd name="T8" fmla="*/ 1681 w 3380"/>
                <a:gd name="T9" fmla="*/ 0 h 1161"/>
              </a:gdLst>
              <a:ahLst/>
              <a:cxnLst>
                <a:cxn ang="0">
                  <a:pos x="T0" y="T1"/>
                </a:cxn>
                <a:cxn ang="0">
                  <a:pos x="T2" y="T3"/>
                </a:cxn>
                <a:cxn ang="0">
                  <a:pos x="T4" y="T5"/>
                </a:cxn>
                <a:cxn ang="0">
                  <a:pos x="T6" y="T7"/>
                </a:cxn>
                <a:cxn ang="0">
                  <a:pos x="T8" y="T9"/>
                </a:cxn>
              </a:cxnLst>
              <a:rect l="0" t="0" r="r" b="b"/>
              <a:pathLst>
                <a:path w="3380" h="1161">
                  <a:moveTo>
                    <a:pt x="1681" y="0"/>
                  </a:moveTo>
                  <a:lnTo>
                    <a:pt x="3380" y="425"/>
                  </a:lnTo>
                  <a:lnTo>
                    <a:pt x="1585" y="1161"/>
                  </a:lnTo>
                  <a:lnTo>
                    <a:pt x="0" y="490"/>
                  </a:lnTo>
                  <a:lnTo>
                    <a:pt x="1681" y="0"/>
                  </a:lnTo>
                  <a:close/>
                </a:path>
              </a:pathLst>
            </a:custGeom>
            <a:gradFill flip="none" rotWithShape="1">
              <a:gsLst>
                <a:gs pos="0">
                  <a:schemeClr val="accent4"/>
                </a:gs>
                <a:gs pos="100000">
                  <a:schemeClr val="accent4">
                    <a:lumMod val="60000"/>
                    <a:lumOff val="40000"/>
                  </a:schemeClr>
                </a:gs>
              </a:gsLst>
              <a:lin ang="540000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17"/>
            <p:cNvSpPr>
              <a:spLocks/>
            </p:cNvSpPr>
            <p:nvPr/>
          </p:nvSpPr>
          <p:spPr bwMode="auto">
            <a:xfrm>
              <a:off x="2803525" y="2814638"/>
              <a:ext cx="1793875" cy="1100138"/>
            </a:xfrm>
            <a:custGeom>
              <a:avLst/>
              <a:gdLst>
                <a:gd name="T0" fmla="*/ 3380 w 3390"/>
                <a:gd name="T1" fmla="*/ 0 h 2080"/>
                <a:gd name="T2" fmla="*/ 3390 w 3390"/>
                <a:gd name="T3" fmla="*/ 1309 h 2080"/>
                <a:gd name="T4" fmla="*/ 1585 w 3390"/>
                <a:gd name="T5" fmla="*/ 2080 h 2080"/>
                <a:gd name="T6" fmla="*/ 0 w 3390"/>
                <a:gd name="T7" fmla="*/ 1409 h 2080"/>
                <a:gd name="T8" fmla="*/ 0 w 3390"/>
                <a:gd name="T9" fmla="*/ 65 h 2080"/>
                <a:gd name="T10" fmla="*/ 1585 w 3390"/>
                <a:gd name="T11" fmla="*/ 736 h 2080"/>
                <a:gd name="T12" fmla="*/ 3380 w 3390"/>
                <a:gd name="T13" fmla="*/ 0 h 2080"/>
              </a:gdLst>
              <a:ahLst/>
              <a:cxnLst>
                <a:cxn ang="0">
                  <a:pos x="T0" y="T1"/>
                </a:cxn>
                <a:cxn ang="0">
                  <a:pos x="T2" y="T3"/>
                </a:cxn>
                <a:cxn ang="0">
                  <a:pos x="T4" y="T5"/>
                </a:cxn>
                <a:cxn ang="0">
                  <a:pos x="T6" y="T7"/>
                </a:cxn>
                <a:cxn ang="0">
                  <a:pos x="T8" y="T9"/>
                </a:cxn>
                <a:cxn ang="0">
                  <a:pos x="T10" y="T11"/>
                </a:cxn>
                <a:cxn ang="0">
                  <a:pos x="T12" y="T13"/>
                </a:cxn>
              </a:cxnLst>
              <a:rect l="0" t="0" r="r" b="b"/>
              <a:pathLst>
                <a:path w="3390" h="2080">
                  <a:moveTo>
                    <a:pt x="3380" y="0"/>
                  </a:moveTo>
                  <a:lnTo>
                    <a:pt x="3390" y="1309"/>
                  </a:lnTo>
                  <a:lnTo>
                    <a:pt x="1585" y="2080"/>
                  </a:lnTo>
                  <a:lnTo>
                    <a:pt x="0" y="1409"/>
                  </a:lnTo>
                  <a:lnTo>
                    <a:pt x="0" y="65"/>
                  </a:lnTo>
                  <a:lnTo>
                    <a:pt x="1585" y="736"/>
                  </a:lnTo>
                  <a:lnTo>
                    <a:pt x="3380" y="0"/>
                  </a:lnTo>
                  <a:close/>
                </a:path>
              </a:pathLst>
            </a:custGeom>
            <a:gradFill flip="none" rotWithShape="1">
              <a:gsLst>
                <a:gs pos="0">
                  <a:schemeClr val="accent4">
                    <a:lumMod val="75000"/>
                  </a:schemeClr>
                </a:gs>
                <a:gs pos="35000">
                  <a:schemeClr val="accent4"/>
                </a:gs>
              </a:gsLst>
              <a:lin ang="0" scaled="1"/>
              <a:tileRect/>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18"/>
            <p:cNvSpPr>
              <a:spLocks/>
            </p:cNvSpPr>
            <p:nvPr/>
          </p:nvSpPr>
          <p:spPr bwMode="auto">
            <a:xfrm>
              <a:off x="3643313" y="2814638"/>
              <a:ext cx="954088" cy="1100138"/>
            </a:xfrm>
            <a:custGeom>
              <a:avLst/>
              <a:gdLst>
                <a:gd name="T0" fmla="*/ 1794 w 1804"/>
                <a:gd name="T1" fmla="*/ 0 h 2080"/>
                <a:gd name="T2" fmla="*/ 1804 w 1804"/>
                <a:gd name="T3" fmla="*/ 1309 h 2080"/>
                <a:gd name="T4" fmla="*/ 0 w 1804"/>
                <a:gd name="T5" fmla="*/ 2080 h 2080"/>
                <a:gd name="T6" fmla="*/ 0 w 1804"/>
                <a:gd name="T7" fmla="*/ 736 h 2080"/>
                <a:gd name="T8" fmla="*/ 1794 w 1804"/>
                <a:gd name="T9" fmla="*/ 0 h 2080"/>
              </a:gdLst>
              <a:ahLst/>
              <a:cxnLst>
                <a:cxn ang="0">
                  <a:pos x="T0" y="T1"/>
                </a:cxn>
                <a:cxn ang="0">
                  <a:pos x="T2" y="T3"/>
                </a:cxn>
                <a:cxn ang="0">
                  <a:pos x="T4" y="T5"/>
                </a:cxn>
                <a:cxn ang="0">
                  <a:pos x="T6" y="T7"/>
                </a:cxn>
                <a:cxn ang="0">
                  <a:pos x="T8" y="T9"/>
                </a:cxn>
              </a:cxnLst>
              <a:rect l="0" t="0" r="r" b="b"/>
              <a:pathLst>
                <a:path w="1804" h="2080">
                  <a:moveTo>
                    <a:pt x="1794" y="0"/>
                  </a:moveTo>
                  <a:lnTo>
                    <a:pt x="1804" y="1309"/>
                  </a:lnTo>
                  <a:lnTo>
                    <a:pt x="0" y="2080"/>
                  </a:lnTo>
                  <a:lnTo>
                    <a:pt x="0" y="736"/>
                  </a:lnTo>
                  <a:lnTo>
                    <a:pt x="1794" y="0"/>
                  </a:lnTo>
                  <a:close/>
                </a:path>
              </a:pathLst>
            </a:custGeom>
            <a:solidFill>
              <a:srgbClr val="353A42">
                <a:alpha val="25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extBox 62">
            <a:extLst>
              <a:ext uri="{FF2B5EF4-FFF2-40B4-BE49-F238E27FC236}">
                <a16:creationId xmlns:a16="http://schemas.microsoft.com/office/drawing/2014/main" id="{AD0E932A-14D8-C933-191A-1949F8C458B8}"/>
              </a:ext>
            </a:extLst>
          </p:cNvPr>
          <p:cNvSpPr txBox="1"/>
          <p:nvPr/>
        </p:nvSpPr>
        <p:spPr>
          <a:xfrm>
            <a:off x="0" y="4364529"/>
            <a:ext cx="8305800" cy="256480"/>
          </a:xfrm>
          <a:prstGeom prst="rect">
            <a:avLst/>
          </a:prstGeom>
          <a:noFill/>
        </p:spPr>
        <p:txBody>
          <a:bodyPr wrap="square" rtlCol="0">
            <a:spAutoFit/>
          </a:bodyPr>
          <a:lstStyle/>
          <a:p>
            <a:pPr>
              <a:lnSpc>
                <a:spcPct val="150000"/>
              </a:lnSpc>
            </a:pPr>
            <a:r>
              <a:rPr lang="en-US" sz="800">
                <a:latin typeface="Roboto" pitchFamily="2" charset="0"/>
                <a:ea typeface="Roboto" pitchFamily="2" charset="0"/>
                <a:cs typeface="Glegoo" pitchFamily="2" charset="0"/>
              </a:rPr>
              <a:t>* </a:t>
            </a:r>
            <a:r>
              <a:rPr lang="en-US" sz="800" err="1">
                <a:latin typeface="Roboto" pitchFamily="2" charset="0"/>
                <a:ea typeface="Roboto" pitchFamily="2" charset="0"/>
                <a:cs typeface="Glegoo" pitchFamily="2" charset="0"/>
              </a:rPr>
              <a:t>Considerando</a:t>
            </a:r>
            <a:r>
              <a:rPr lang="en-US" sz="800">
                <a:latin typeface="Roboto" pitchFamily="2" charset="0"/>
                <a:ea typeface="Roboto" pitchFamily="2" charset="0"/>
                <a:cs typeface="Glegoo" pitchFamily="2" charset="0"/>
              </a:rPr>
              <a:t> apenas top 5 empresas de acordo com o Procon-SP no ano de 2022</a:t>
            </a:r>
          </a:p>
        </p:txBody>
      </p:sp>
      <p:sp>
        <p:nvSpPr>
          <p:cNvPr id="49" name="Retângulo 48">
            <a:extLst>
              <a:ext uri="{FF2B5EF4-FFF2-40B4-BE49-F238E27FC236}">
                <a16:creationId xmlns:a16="http://schemas.microsoft.com/office/drawing/2014/main" id="{41B8CAA9-06AB-EEC1-5783-704C57E05A51}"/>
              </a:ext>
            </a:extLst>
          </p:cNvPr>
          <p:cNvSpPr/>
          <p:nvPr/>
        </p:nvSpPr>
        <p:spPr>
          <a:xfrm>
            <a:off x="1514" y="-19050"/>
            <a:ext cx="9144000" cy="33691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a:t>Análise Financeira</a:t>
            </a:r>
          </a:p>
        </p:txBody>
      </p:sp>
      <p:sp>
        <p:nvSpPr>
          <p:cNvPr id="86" name="Chave Direita 85">
            <a:extLst>
              <a:ext uri="{FF2B5EF4-FFF2-40B4-BE49-F238E27FC236}">
                <a16:creationId xmlns:a16="http://schemas.microsoft.com/office/drawing/2014/main" id="{EFEB2487-D796-4ED9-46F3-54042FE9E64E}"/>
              </a:ext>
            </a:extLst>
          </p:cNvPr>
          <p:cNvSpPr/>
          <p:nvPr/>
        </p:nvSpPr>
        <p:spPr>
          <a:xfrm>
            <a:off x="7095763" y="2330799"/>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7" name="TextBox 66">
            <a:extLst>
              <a:ext uri="{FF2B5EF4-FFF2-40B4-BE49-F238E27FC236}">
                <a16:creationId xmlns:a16="http://schemas.microsoft.com/office/drawing/2014/main" id="{EED52B79-AC95-80C7-CE28-62F03F3188CD}"/>
              </a:ext>
            </a:extLst>
          </p:cNvPr>
          <p:cNvSpPr txBox="1"/>
          <p:nvPr/>
        </p:nvSpPr>
        <p:spPr>
          <a:xfrm>
            <a:off x="7226654" y="2227907"/>
            <a:ext cx="1789700" cy="1200329"/>
          </a:xfrm>
          <a:prstGeom prst="rect">
            <a:avLst/>
          </a:prstGeom>
          <a:noFill/>
        </p:spPr>
        <p:txBody>
          <a:bodyPr wrap="square" rtlCol="0">
            <a:spAutoFit/>
          </a:bodyPr>
          <a:lstStyle/>
          <a:p>
            <a:pPr algn="ctr"/>
            <a:r>
              <a:rPr lang="en-US" sz="1600">
                <a:latin typeface="Roboto" pitchFamily="2" charset="0"/>
                <a:ea typeface="Roboto" pitchFamily="2" charset="0"/>
                <a:cs typeface="Open Sans Condensed" pitchFamily="34" charset="0"/>
              </a:rPr>
              <a:t>R$ ~8.7MM</a:t>
            </a:r>
          </a:p>
          <a:p>
            <a:pPr algn="ctr"/>
            <a:endParaRPr lang="en-US" sz="1600">
              <a:latin typeface="Roboto" pitchFamily="2" charset="0"/>
              <a:ea typeface="Roboto" pitchFamily="2" charset="0"/>
              <a:cs typeface="Open Sans Condensed" pitchFamily="34" charset="0"/>
            </a:endParaRPr>
          </a:p>
          <a:p>
            <a:pPr algn="ctr"/>
            <a:r>
              <a:rPr lang="en-US" sz="1000">
                <a:latin typeface="Roboto" pitchFamily="2" charset="0"/>
                <a:ea typeface="Roboto" pitchFamily="2" charset="0"/>
                <a:cs typeface="Open Sans Condensed" pitchFamily="34" charset="0"/>
              </a:rPr>
              <a:t>Valor gerado pela solução HAL9000</a:t>
            </a:r>
          </a:p>
          <a:p>
            <a:pPr algn="ctr"/>
            <a:r>
              <a:rPr lang="en-US" sz="1000">
                <a:latin typeface="Roboto" pitchFamily="2" charset="0"/>
                <a:ea typeface="Roboto" pitchFamily="2" charset="0"/>
                <a:cs typeface="Open Sans Condensed" pitchFamily="34" charset="0"/>
              </a:rPr>
              <a:t>(Redução de custos e aumento de receitas)</a:t>
            </a:r>
          </a:p>
        </p:txBody>
      </p:sp>
      <p:sp>
        <p:nvSpPr>
          <p:cNvPr id="88" name="TextBox 62">
            <a:extLst>
              <a:ext uri="{FF2B5EF4-FFF2-40B4-BE49-F238E27FC236}">
                <a16:creationId xmlns:a16="http://schemas.microsoft.com/office/drawing/2014/main" id="{D6767BC1-4FC5-AA83-0025-4E2B44B50081}"/>
              </a:ext>
            </a:extLst>
          </p:cNvPr>
          <p:cNvSpPr txBox="1"/>
          <p:nvPr/>
        </p:nvSpPr>
        <p:spPr>
          <a:xfrm>
            <a:off x="0" y="4790903"/>
            <a:ext cx="7239000" cy="256480"/>
          </a:xfrm>
          <a:prstGeom prst="rect">
            <a:avLst/>
          </a:prstGeom>
          <a:noFill/>
        </p:spPr>
        <p:txBody>
          <a:bodyPr wrap="square" rtlCol="0">
            <a:spAutoFit/>
          </a:bodyPr>
          <a:lstStyle/>
          <a:p>
            <a:pPr>
              <a:lnSpc>
                <a:spcPct val="150000"/>
              </a:lnSpc>
            </a:pPr>
            <a:r>
              <a:rPr lang="en-US" sz="800">
                <a:latin typeface="Roboto" pitchFamily="2" charset="0"/>
                <a:ea typeface="Roboto" pitchFamily="2" charset="0"/>
                <a:cs typeface="Glegoo" pitchFamily="2" charset="0"/>
              </a:rPr>
              <a:t>*** Estimamos que uma reclamação não atendida tem impacto de R$ 470 a R$ 8.500. Levando em consideração prejuízos e/ou receitas não aproveitadas.</a:t>
            </a:r>
          </a:p>
        </p:txBody>
      </p:sp>
    </p:spTree>
    <p:extLst>
      <p:ext uri="{BB962C8B-B14F-4D97-AF65-F5344CB8AC3E}">
        <p14:creationId xmlns:p14="http://schemas.microsoft.com/office/powerpoint/2010/main" val="774607813"/>
      </p:ext>
    </p:extLst>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par>
                                <p:cTn id="10" presetID="2" presetClass="entr" presetSubtype="1"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ppt_x"/>
                                          </p:val>
                                        </p:tav>
                                        <p:tav tm="100000">
                                          <p:val>
                                            <p:strVal val="#ppt_x"/>
                                          </p:val>
                                        </p:tav>
                                      </p:tavLst>
                                    </p:anim>
                                    <p:anim calcmode="lin" valueType="num">
                                      <p:cBhvr additive="base">
                                        <p:cTn id="13" dur="500" fill="hold"/>
                                        <p:tgtEl>
                                          <p:spTgt spid="20"/>
                                        </p:tgtEl>
                                        <p:attrNameLst>
                                          <p:attrName>ppt_y</p:attrName>
                                        </p:attrNameLst>
                                      </p:cBhvr>
                                      <p:tavLst>
                                        <p:tav tm="0">
                                          <p:val>
                                            <p:strVal val="0-#ppt_h/2"/>
                                          </p:val>
                                        </p:tav>
                                        <p:tav tm="100000">
                                          <p:val>
                                            <p:strVal val="#ppt_y"/>
                                          </p:val>
                                        </p:tav>
                                      </p:tavLst>
                                    </p:anim>
                                  </p:childTnLst>
                                </p:cTn>
                              </p:par>
                              <p:par>
                                <p:cTn id="14" presetID="16" presetClass="entr" presetSubtype="37" fill="hold" grpId="0"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barn(outVertical)">
                                      <p:cBhvr>
                                        <p:cTn id="16" dur="500"/>
                                        <p:tgtEl>
                                          <p:spTgt spid="56"/>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p:cTn id="19" dur="500" fill="hold"/>
                                        <p:tgtEl>
                                          <p:spTgt spid="64"/>
                                        </p:tgtEl>
                                        <p:attrNameLst>
                                          <p:attrName>ppt_w</p:attrName>
                                        </p:attrNameLst>
                                      </p:cBhvr>
                                      <p:tavLst>
                                        <p:tav tm="0">
                                          <p:val>
                                            <p:fltVal val="0"/>
                                          </p:val>
                                        </p:tav>
                                        <p:tav tm="100000">
                                          <p:val>
                                            <p:strVal val="#ppt_w"/>
                                          </p:val>
                                        </p:tav>
                                      </p:tavLst>
                                    </p:anim>
                                    <p:anim calcmode="lin" valueType="num">
                                      <p:cBhvr>
                                        <p:cTn id="20" dur="500" fill="hold"/>
                                        <p:tgtEl>
                                          <p:spTgt spid="64"/>
                                        </p:tgtEl>
                                        <p:attrNameLst>
                                          <p:attrName>ppt_h</p:attrName>
                                        </p:attrNameLst>
                                      </p:cBhvr>
                                      <p:tavLst>
                                        <p:tav tm="0">
                                          <p:val>
                                            <p:fltVal val="0"/>
                                          </p:val>
                                        </p:tav>
                                        <p:tav tm="100000">
                                          <p:val>
                                            <p:strVal val="#ppt_h"/>
                                          </p:val>
                                        </p:tav>
                                      </p:tavLst>
                                    </p:anim>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anim calcmode="lin" valueType="num">
                                      <p:cBhvr>
                                        <p:cTn id="27" dur="500" fill="hold"/>
                                        <p:tgtEl>
                                          <p:spTgt spid="44"/>
                                        </p:tgtEl>
                                        <p:attrNameLst>
                                          <p:attrName>ppt_x</p:attrName>
                                        </p:attrNameLst>
                                      </p:cBhvr>
                                      <p:tavLst>
                                        <p:tav tm="0">
                                          <p:val>
                                            <p:strVal val="#ppt_x"/>
                                          </p:val>
                                        </p:tav>
                                        <p:tav tm="100000">
                                          <p:val>
                                            <p:strVal val="#ppt_x"/>
                                          </p:val>
                                        </p:tav>
                                      </p:tavLst>
                                    </p:anim>
                                    <p:anim calcmode="lin" valueType="num">
                                      <p:cBhvr>
                                        <p:cTn id="28" dur="500" fill="hold"/>
                                        <p:tgtEl>
                                          <p:spTgt spid="44"/>
                                        </p:tgtEl>
                                        <p:attrNameLst>
                                          <p:attrName>ppt_y</p:attrName>
                                        </p:attrNameLst>
                                      </p:cBhvr>
                                      <p:tavLst>
                                        <p:tav tm="0">
                                          <p:val>
                                            <p:strVal val="#ppt_y+.1"/>
                                          </p:val>
                                        </p:tav>
                                        <p:tav tm="100000">
                                          <p:val>
                                            <p:strVal val="#ppt_y"/>
                                          </p:val>
                                        </p:tav>
                                      </p:tavLst>
                                    </p:anim>
                                  </p:childTnLst>
                                </p:cTn>
                              </p:par>
                              <p:par>
                                <p:cTn id="29" presetID="2" presetClass="entr" presetSubtype="1"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0-#ppt_h/2"/>
                                          </p:val>
                                        </p:tav>
                                        <p:tav tm="100000">
                                          <p:val>
                                            <p:strVal val="#ppt_y"/>
                                          </p:val>
                                        </p:tav>
                                      </p:tavLst>
                                    </p:anim>
                                  </p:childTnLst>
                                </p:cTn>
                              </p:par>
                              <p:par>
                                <p:cTn id="33" presetID="16" presetClass="entr" presetSubtype="37"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barn(outVertical)">
                                      <p:cBhvr>
                                        <p:cTn id="35" dur="500"/>
                                        <p:tgtEl>
                                          <p:spTgt spid="58"/>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65"/>
                                        </p:tgtEl>
                                        <p:attrNameLst>
                                          <p:attrName>style.visibility</p:attrName>
                                        </p:attrNameLst>
                                      </p:cBhvr>
                                      <p:to>
                                        <p:strVal val="visible"/>
                                      </p:to>
                                    </p:set>
                                    <p:anim calcmode="lin" valueType="num">
                                      <p:cBhvr>
                                        <p:cTn id="38" dur="500" fill="hold"/>
                                        <p:tgtEl>
                                          <p:spTgt spid="65"/>
                                        </p:tgtEl>
                                        <p:attrNameLst>
                                          <p:attrName>ppt_w</p:attrName>
                                        </p:attrNameLst>
                                      </p:cBhvr>
                                      <p:tavLst>
                                        <p:tav tm="0">
                                          <p:val>
                                            <p:fltVal val="0"/>
                                          </p:val>
                                        </p:tav>
                                        <p:tav tm="100000">
                                          <p:val>
                                            <p:strVal val="#ppt_w"/>
                                          </p:val>
                                        </p:tav>
                                      </p:tavLst>
                                    </p:anim>
                                    <p:anim calcmode="lin" valueType="num">
                                      <p:cBhvr>
                                        <p:cTn id="39" dur="500" fill="hold"/>
                                        <p:tgtEl>
                                          <p:spTgt spid="65"/>
                                        </p:tgtEl>
                                        <p:attrNameLst>
                                          <p:attrName>ppt_h</p:attrName>
                                        </p:attrNameLst>
                                      </p:cBhvr>
                                      <p:tavLst>
                                        <p:tav tm="0">
                                          <p:val>
                                            <p:fltVal val="0"/>
                                          </p:val>
                                        </p:tav>
                                        <p:tav tm="100000">
                                          <p:val>
                                            <p:strVal val="#ppt_h"/>
                                          </p:val>
                                        </p:tav>
                                      </p:tavLst>
                                    </p:anim>
                                    <p:animEffect transition="in" filter="fade">
                                      <p:cBhvr>
                                        <p:cTn id="40" dur="500"/>
                                        <p:tgtEl>
                                          <p:spTgt spid="65"/>
                                        </p:tgtEl>
                                      </p:cBhvr>
                                    </p:animEffect>
                                  </p:childTnLst>
                                </p:cTn>
                              </p:par>
                              <p:par>
                                <p:cTn id="41" presetID="2" presetClass="entr" presetSubtype="1"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anim calcmode="lin" valueType="num">
                                      <p:cBhvr additive="base">
                                        <p:cTn id="43" dur="500" fill="hold"/>
                                        <p:tgtEl>
                                          <p:spTgt spid="68"/>
                                        </p:tgtEl>
                                        <p:attrNameLst>
                                          <p:attrName>ppt_x</p:attrName>
                                        </p:attrNameLst>
                                      </p:cBhvr>
                                      <p:tavLst>
                                        <p:tav tm="0">
                                          <p:val>
                                            <p:strVal val="#ppt_x"/>
                                          </p:val>
                                        </p:tav>
                                        <p:tav tm="100000">
                                          <p:val>
                                            <p:strVal val="#ppt_x"/>
                                          </p:val>
                                        </p:tav>
                                      </p:tavLst>
                                    </p:anim>
                                    <p:anim calcmode="lin" valueType="num">
                                      <p:cBhvr additive="base">
                                        <p:cTn id="44" dur="500" fill="hold"/>
                                        <p:tgtEl>
                                          <p:spTgt spid="68"/>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 calcmode="lin" valueType="num">
                                      <p:cBhvr additive="base">
                                        <p:cTn id="47" dur="500" fill="hold"/>
                                        <p:tgtEl>
                                          <p:spTgt spid="69"/>
                                        </p:tgtEl>
                                        <p:attrNameLst>
                                          <p:attrName>ppt_x</p:attrName>
                                        </p:attrNameLst>
                                      </p:cBhvr>
                                      <p:tavLst>
                                        <p:tav tm="0">
                                          <p:val>
                                            <p:strVal val="#ppt_x"/>
                                          </p:val>
                                        </p:tav>
                                        <p:tav tm="100000">
                                          <p:val>
                                            <p:strVal val="#ppt_x"/>
                                          </p:val>
                                        </p:tav>
                                      </p:tavLst>
                                    </p:anim>
                                    <p:anim calcmode="lin" valueType="num">
                                      <p:cBhvr additive="base">
                                        <p:cTn id="48" dur="500" fill="hold"/>
                                        <p:tgtEl>
                                          <p:spTgt spid="69"/>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anim calcmode="lin" valueType="num">
                                      <p:cBhvr>
                                        <p:cTn id="54" dur="500" fill="hold"/>
                                        <p:tgtEl>
                                          <p:spTgt spid="4"/>
                                        </p:tgtEl>
                                        <p:attrNameLst>
                                          <p:attrName>ppt_x</p:attrName>
                                        </p:attrNameLst>
                                      </p:cBhvr>
                                      <p:tavLst>
                                        <p:tav tm="0">
                                          <p:val>
                                            <p:strVal val="#ppt_x"/>
                                          </p:val>
                                        </p:tav>
                                        <p:tav tm="100000">
                                          <p:val>
                                            <p:strVal val="#ppt_x"/>
                                          </p:val>
                                        </p:tav>
                                      </p:tavLst>
                                    </p:anim>
                                    <p:anim calcmode="lin" valueType="num">
                                      <p:cBhvr>
                                        <p:cTn id="55" dur="500" fill="hold"/>
                                        <p:tgtEl>
                                          <p:spTgt spid="4"/>
                                        </p:tgtEl>
                                        <p:attrNameLst>
                                          <p:attrName>ppt_y</p:attrName>
                                        </p:attrNameLst>
                                      </p:cBhvr>
                                      <p:tavLst>
                                        <p:tav tm="0">
                                          <p:val>
                                            <p:strVal val="#ppt_y+.1"/>
                                          </p:val>
                                        </p:tav>
                                        <p:tav tm="100000">
                                          <p:val>
                                            <p:strVal val="#ppt_y"/>
                                          </p:val>
                                        </p:tav>
                                      </p:tavLst>
                                    </p:anim>
                                  </p:childTnLst>
                                </p:cTn>
                              </p:par>
                              <p:par>
                                <p:cTn id="56" presetID="2" presetClass="entr" presetSubtype="1" fill="hold" nodeType="withEffect">
                                  <p:stCondLst>
                                    <p:cond delay="0"/>
                                  </p:stCondLst>
                                  <p:childTnLst>
                                    <p:set>
                                      <p:cBhvr>
                                        <p:cTn id="57" dur="1" fill="hold">
                                          <p:stCondLst>
                                            <p:cond delay="0"/>
                                          </p:stCondLst>
                                        </p:cTn>
                                        <p:tgtEl>
                                          <p:spTgt spid="5"/>
                                        </p:tgtEl>
                                        <p:attrNameLst>
                                          <p:attrName>style.visibility</p:attrName>
                                        </p:attrNameLst>
                                      </p:cBhvr>
                                      <p:to>
                                        <p:strVal val="visible"/>
                                      </p:to>
                                    </p:set>
                                    <p:anim calcmode="lin" valueType="num">
                                      <p:cBhvr additive="base">
                                        <p:cTn id="58" dur="500" fill="hold"/>
                                        <p:tgtEl>
                                          <p:spTgt spid="5"/>
                                        </p:tgtEl>
                                        <p:attrNameLst>
                                          <p:attrName>ppt_x</p:attrName>
                                        </p:attrNameLst>
                                      </p:cBhvr>
                                      <p:tavLst>
                                        <p:tav tm="0">
                                          <p:val>
                                            <p:strVal val="#ppt_x"/>
                                          </p:val>
                                        </p:tav>
                                        <p:tav tm="100000">
                                          <p:val>
                                            <p:strVal val="#ppt_x"/>
                                          </p:val>
                                        </p:tav>
                                      </p:tavLst>
                                    </p:anim>
                                    <p:anim calcmode="lin" valueType="num">
                                      <p:cBhvr additive="base">
                                        <p:cTn id="59" dur="500" fill="hold"/>
                                        <p:tgtEl>
                                          <p:spTgt spid="5"/>
                                        </p:tgtEl>
                                        <p:attrNameLst>
                                          <p:attrName>ppt_y</p:attrName>
                                        </p:attrNameLst>
                                      </p:cBhvr>
                                      <p:tavLst>
                                        <p:tav tm="0">
                                          <p:val>
                                            <p:strVal val="0-#ppt_h/2"/>
                                          </p:val>
                                        </p:tav>
                                        <p:tav tm="100000">
                                          <p:val>
                                            <p:strVal val="#ppt_y"/>
                                          </p:val>
                                        </p:tav>
                                      </p:tavLst>
                                    </p:anim>
                                  </p:childTnLst>
                                </p:cTn>
                              </p:par>
                              <p:par>
                                <p:cTn id="60" presetID="2" presetClass="entr" presetSubtype="1"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additive="base">
                                        <p:cTn id="62" dur="500" fill="hold"/>
                                        <p:tgtEl>
                                          <p:spTgt spid="9"/>
                                        </p:tgtEl>
                                        <p:attrNameLst>
                                          <p:attrName>ppt_x</p:attrName>
                                        </p:attrNameLst>
                                      </p:cBhvr>
                                      <p:tavLst>
                                        <p:tav tm="0">
                                          <p:val>
                                            <p:strVal val="#ppt_x"/>
                                          </p:val>
                                        </p:tav>
                                        <p:tav tm="100000">
                                          <p:val>
                                            <p:strVal val="#ppt_x"/>
                                          </p:val>
                                        </p:tav>
                                      </p:tavLst>
                                    </p:anim>
                                    <p:anim calcmode="lin" valueType="num">
                                      <p:cBhvr additive="base">
                                        <p:cTn id="63" dur="500" fill="hold"/>
                                        <p:tgtEl>
                                          <p:spTgt spid="9"/>
                                        </p:tgtEl>
                                        <p:attrNameLst>
                                          <p:attrName>ppt_y</p:attrName>
                                        </p:attrNameLst>
                                      </p:cBhvr>
                                      <p:tavLst>
                                        <p:tav tm="0">
                                          <p:val>
                                            <p:strVal val="0-#ppt_h/2"/>
                                          </p:val>
                                        </p:tav>
                                        <p:tav tm="100000">
                                          <p:val>
                                            <p:strVal val="#ppt_y"/>
                                          </p:val>
                                        </p:tav>
                                      </p:tavLst>
                                    </p:anim>
                                  </p:childTnLst>
                                </p:cTn>
                              </p:par>
                              <p:par>
                                <p:cTn id="64" presetID="2" presetClass="entr" presetSubtype="1"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 calcmode="lin" valueType="num">
                                      <p:cBhvr additive="base">
                                        <p:cTn id="66" dur="500" fill="hold"/>
                                        <p:tgtEl>
                                          <p:spTgt spid="10"/>
                                        </p:tgtEl>
                                        <p:attrNameLst>
                                          <p:attrName>ppt_x</p:attrName>
                                        </p:attrNameLst>
                                      </p:cBhvr>
                                      <p:tavLst>
                                        <p:tav tm="0">
                                          <p:val>
                                            <p:strVal val="#ppt_x"/>
                                          </p:val>
                                        </p:tav>
                                        <p:tav tm="100000">
                                          <p:val>
                                            <p:strVal val="#ppt_x"/>
                                          </p:val>
                                        </p:tav>
                                      </p:tavLst>
                                    </p:anim>
                                    <p:anim calcmode="lin" valueType="num">
                                      <p:cBhvr additive="base">
                                        <p:cTn id="67" dur="500" fill="hold"/>
                                        <p:tgtEl>
                                          <p:spTgt spid="10"/>
                                        </p:tgtEl>
                                        <p:attrNameLst>
                                          <p:attrName>ppt_y</p:attrName>
                                        </p:attrNameLst>
                                      </p:cBhvr>
                                      <p:tavLst>
                                        <p:tav tm="0">
                                          <p:val>
                                            <p:strVal val="0-#ppt_h/2"/>
                                          </p:val>
                                        </p:tav>
                                        <p:tav tm="100000">
                                          <p:val>
                                            <p:strVal val="#ppt_y"/>
                                          </p:val>
                                        </p:tav>
                                      </p:tavLst>
                                    </p:anim>
                                  </p:childTnLst>
                                </p:cTn>
                              </p:par>
                              <p:par>
                                <p:cTn id="68" presetID="2" presetClass="entr" presetSubtype="1"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 calcmode="lin" valueType="num">
                                      <p:cBhvr additive="base">
                                        <p:cTn id="70" dur="500" fill="hold"/>
                                        <p:tgtEl>
                                          <p:spTgt spid="14"/>
                                        </p:tgtEl>
                                        <p:attrNameLst>
                                          <p:attrName>ppt_x</p:attrName>
                                        </p:attrNameLst>
                                      </p:cBhvr>
                                      <p:tavLst>
                                        <p:tav tm="0">
                                          <p:val>
                                            <p:strVal val="#ppt_x"/>
                                          </p:val>
                                        </p:tav>
                                        <p:tav tm="100000">
                                          <p:val>
                                            <p:strVal val="#ppt_x"/>
                                          </p:val>
                                        </p:tav>
                                      </p:tavLst>
                                    </p:anim>
                                    <p:anim calcmode="lin" valueType="num">
                                      <p:cBhvr additive="base">
                                        <p:cTn id="71" dur="500" fill="hold"/>
                                        <p:tgtEl>
                                          <p:spTgt spid="14"/>
                                        </p:tgtEl>
                                        <p:attrNameLst>
                                          <p:attrName>ppt_y</p:attrName>
                                        </p:attrNameLst>
                                      </p:cBhvr>
                                      <p:tavLst>
                                        <p:tav tm="0">
                                          <p:val>
                                            <p:strVal val="0-#ppt_h/2"/>
                                          </p:val>
                                        </p:tav>
                                        <p:tav tm="100000">
                                          <p:val>
                                            <p:strVal val="#ppt_y"/>
                                          </p:val>
                                        </p:tav>
                                      </p:tavLst>
                                    </p:anim>
                                  </p:childTnLst>
                                </p:cTn>
                              </p:par>
                              <p:par>
                                <p:cTn id="72" presetID="2" presetClass="entr" presetSubtype="1"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additive="base">
                                        <p:cTn id="74" dur="500" fill="hold"/>
                                        <p:tgtEl>
                                          <p:spTgt spid="15"/>
                                        </p:tgtEl>
                                        <p:attrNameLst>
                                          <p:attrName>ppt_x</p:attrName>
                                        </p:attrNameLst>
                                      </p:cBhvr>
                                      <p:tavLst>
                                        <p:tav tm="0">
                                          <p:val>
                                            <p:strVal val="#ppt_x"/>
                                          </p:val>
                                        </p:tav>
                                        <p:tav tm="100000">
                                          <p:val>
                                            <p:strVal val="#ppt_x"/>
                                          </p:val>
                                        </p:tav>
                                      </p:tavLst>
                                    </p:anim>
                                    <p:anim calcmode="lin" valueType="num">
                                      <p:cBhvr additive="base">
                                        <p:cTn id="75" dur="500" fill="hold"/>
                                        <p:tgtEl>
                                          <p:spTgt spid="15"/>
                                        </p:tgtEl>
                                        <p:attrNameLst>
                                          <p:attrName>ppt_y</p:attrName>
                                        </p:attrNameLst>
                                      </p:cBhvr>
                                      <p:tavLst>
                                        <p:tav tm="0">
                                          <p:val>
                                            <p:strVal val="0-#ppt_h/2"/>
                                          </p:val>
                                        </p:tav>
                                        <p:tav tm="100000">
                                          <p:val>
                                            <p:strVal val="#ppt_y"/>
                                          </p:val>
                                        </p:tav>
                                      </p:tavLst>
                                    </p:anim>
                                  </p:childTnLst>
                                </p:cTn>
                              </p:par>
                              <p:par>
                                <p:cTn id="76" presetID="16" presetClass="entr" presetSubtype="37" fill="hold" grpId="0" nodeType="withEffect">
                                  <p:stCondLst>
                                    <p:cond delay="0"/>
                                  </p:stCondLst>
                                  <p:childTnLst>
                                    <p:set>
                                      <p:cBhvr>
                                        <p:cTn id="77" dur="1" fill="hold">
                                          <p:stCondLst>
                                            <p:cond delay="0"/>
                                          </p:stCondLst>
                                        </p:cTn>
                                        <p:tgtEl>
                                          <p:spTgt spid="60"/>
                                        </p:tgtEl>
                                        <p:attrNameLst>
                                          <p:attrName>style.visibility</p:attrName>
                                        </p:attrNameLst>
                                      </p:cBhvr>
                                      <p:to>
                                        <p:strVal val="visible"/>
                                      </p:to>
                                    </p:set>
                                    <p:animEffect transition="in" filter="barn(outVertical)">
                                      <p:cBhvr>
                                        <p:cTn id="78" dur="500"/>
                                        <p:tgtEl>
                                          <p:spTgt spid="60"/>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66"/>
                                        </p:tgtEl>
                                        <p:attrNameLst>
                                          <p:attrName>style.visibility</p:attrName>
                                        </p:attrNameLst>
                                      </p:cBhvr>
                                      <p:to>
                                        <p:strVal val="visible"/>
                                      </p:to>
                                    </p:set>
                                    <p:anim calcmode="lin" valueType="num">
                                      <p:cBhvr>
                                        <p:cTn id="81" dur="500" fill="hold"/>
                                        <p:tgtEl>
                                          <p:spTgt spid="66"/>
                                        </p:tgtEl>
                                        <p:attrNameLst>
                                          <p:attrName>ppt_w</p:attrName>
                                        </p:attrNameLst>
                                      </p:cBhvr>
                                      <p:tavLst>
                                        <p:tav tm="0">
                                          <p:val>
                                            <p:fltVal val="0"/>
                                          </p:val>
                                        </p:tav>
                                        <p:tav tm="100000">
                                          <p:val>
                                            <p:strVal val="#ppt_w"/>
                                          </p:val>
                                        </p:tav>
                                      </p:tavLst>
                                    </p:anim>
                                    <p:anim calcmode="lin" valueType="num">
                                      <p:cBhvr>
                                        <p:cTn id="82" dur="500" fill="hold"/>
                                        <p:tgtEl>
                                          <p:spTgt spid="66"/>
                                        </p:tgtEl>
                                        <p:attrNameLst>
                                          <p:attrName>ppt_h</p:attrName>
                                        </p:attrNameLst>
                                      </p:cBhvr>
                                      <p:tavLst>
                                        <p:tav tm="0">
                                          <p:val>
                                            <p:fltVal val="0"/>
                                          </p:val>
                                        </p:tav>
                                        <p:tav tm="100000">
                                          <p:val>
                                            <p:strVal val="#ppt_h"/>
                                          </p:val>
                                        </p:tav>
                                      </p:tavLst>
                                    </p:anim>
                                    <p:animEffect transition="in" filter="fade">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fade">
                                      <p:cBhvr>
                                        <p:cTn id="88" dur="500"/>
                                        <p:tgtEl>
                                          <p:spTgt spid="24"/>
                                        </p:tgtEl>
                                      </p:cBhvr>
                                    </p:animEffect>
                                    <p:anim calcmode="lin" valueType="num">
                                      <p:cBhvr>
                                        <p:cTn id="89" dur="500" fill="hold"/>
                                        <p:tgtEl>
                                          <p:spTgt spid="24"/>
                                        </p:tgtEl>
                                        <p:attrNameLst>
                                          <p:attrName>ppt_x</p:attrName>
                                        </p:attrNameLst>
                                      </p:cBhvr>
                                      <p:tavLst>
                                        <p:tav tm="0">
                                          <p:val>
                                            <p:strVal val="#ppt_x"/>
                                          </p:val>
                                        </p:tav>
                                        <p:tav tm="100000">
                                          <p:val>
                                            <p:strVal val="#ppt_x"/>
                                          </p:val>
                                        </p:tav>
                                      </p:tavLst>
                                    </p:anim>
                                    <p:anim calcmode="lin" valueType="num">
                                      <p:cBhvr>
                                        <p:cTn id="90" dur="500" fill="hold"/>
                                        <p:tgtEl>
                                          <p:spTgt spid="24"/>
                                        </p:tgtEl>
                                        <p:attrNameLst>
                                          <p:attrName>ppt_y</p:attrName>
                                        </p:attrNameLst>
                                      </p:cBhvr>
                                      <p:tavLst>
                                        <p:tav tm="0">
                                          <p:val>
                                            <p:strVal val="#ppt_y+.1"/>
                                          </p:val>
                                        </p:tav>
                                        <p:tav tm="100000">
                                          <p:val>
                                            <p:strVal val="#ppt_y"/>
                                          </p:val>
                                        </p:tav>
                                      </p:tavLst>
                                    </p:anim>
                                  </p:childTnLst>
                                </p:cTn>
                              </p:par>
                              <p:par>
                                <p:cTn id="91" presetID="2" presetClass="entr" presetSubtype="1" fill="hold" nodeType="withEffect">
                                  <p:stCondLst>
                                    <p:cond delay="0"/>
                                  </p:stCondLst>
                                  <p:childTnLst>
                                    <p:set>
                                      <p:cBhvr>
                                        <p:cTn id="92" dur="1" fill="hold">
                                          <p:stCondLst>
                                            <p:cond delay="0"/>
                                          </p:stCondLst>
                                        </p:cTn>
                                        <p:tgtEl>
                                          <p:spTgt spid="25"/>
                                        </p:tgtEl>
                                        <p:attrNameLst>
                                          <p:attrName>style.visibility</p:attrName>
                                        </p:attrNameLst>
                                      </p:cBhvr>
                                      <p:to>
                                        <p:strVal val="visible"/>
                                      </p:to>
                                    </p:set>
                                    <p:anim calcmode="lin" valueType="num">
                                      <p:cBhvr additive="base">
                                        <p:cTn id="93" dur="500" fill="hold"/>
                                        <p:tgtEl>
                                          <p:spTgt spid="25"/>
                                        </p:tgtEl>
                                        <p:attrNameLst>
                                          <p:attrName>ppt_x</p:attrName>
                                        </p:attrNameLst>
                                      </p:cBhvr>
                                      <p:tavLst>
                                        <p:tav tm="0">
                                          <p:val>
                                            <p:strVal val="#ppt_x"/>
                                          </p:val>
                                        </p:tav>
                                        <p:tav tm="100000">
                                          <p:val>
                                            <p:strVal val="#ppt_x"/>
                                          </p:val>
                                        </p:tav>
                                      </p:tavLst>
                                    </p:anim>
                                    <p:anim calcmode="lin" valueType="num">
                                      <p:cBhvr additive="base">
                                        <p:cTn id="94" dur="500" fill="hold"/>
                                        <p:tgtEl>
                                          <p:spTgt spid="25"/>
                                        </p:tgtEl>
                                        <p:attrNameLst>
                                          <p:attrName>ppt_y</p:attrName>
                                        </p:attrNameLst>
                                      </p:cBhvr>
                                      <p:tavLst>
                                        <p:tav tm="0">
                                          <p:val>
                                            <p:strVal val="0-#ppt_h/2"/>
                                          </p:val>
                                        </p:tav>
                                        <p:tav tm="100000">
                                          <p:val>
                                            <p:strVal val="#ppt_y"/>
                                          </p:val>
                                        </p:tav>
                                      </p:tavLst>
                                    </p:anim>
                                  </p:childTnLst>
                                </p:cTn>
                              </p:par>
                              <p:par>
                                <p:cTn id="95" presetID="2" presetClass="entr" presetSubtype="1"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0-#ppt_h/2"/>
                                          </p:val>
                                        </p:tav>
                                        <p:tav tm="100000">
                                          <p:val>
                                            <p:strVal val="#ppt_y"/>
                                          </p:val>
                                        </p:tav>
                                      </p:tavLst>
                                    </p:anim>
                                  </p:childTnLst>
                                </p:cTn>
                              </p:par>
                              <p:par>
                                <p:cTn id="99" presetID="2" presetClass="entr" presetSubtype="1" fill="hold" nodeType="withEffect">
                                  <p:stCondLst>
                                    <p:cond delay="0"/>
                                  </p:stCondLst>
                                  <p:childTnLst>
                                    <p:set>
                                      <p:cBhvr>
                                        <p:cTn id="100" dur="1" fill="hold">
                                          <p:stCondLst>
                                            <p:cond delay="0"/>
                                          </p:stCondLst>
                                        </p:cTn>
                                        <p:tgtEl>
                                          <p:spTgt spid="30"/>
                                        </p:tgtEl>
                                        <p:attrNameLst>
                                          <p:attrName>style.visibility</p:attrName>
                                        </p:attrNameLst>
                                      </p:cBhvr>
                                      <p:to>
                                        <p:strVal val="visible"/>
                                      </p:to>
                                    </p:set>
                                    <p:anim calcmode="lin" valueType="num">
                                      <p:cBhvr additive="base">
                                        <p:cTn id="101" dur="500" fill="hold"/>
                                        <p:tgtEl>
                                          <p:spTgt spid="30"/>
                                        </p:tgtEl>
                                        <p:attrNameLst>
                                          <p:attrName>ppt_x</p:attrName>
                                        </p:attrNameLst>
                                      </p:cBhvr>
                                      <p:tavLst>
                                        <p:tav tm="0">
                                          <p:val>
                                            <p:strVal val="#ppt_x"/>
                                          </p:val>
                                        </p:tav>
                                        <p:tav tm="100000">
                                          <p:val>
                                            <p:strVal val="#ppt_x"/>
                                          </p:val>
                                        </p:tav>
                                      </p:tavLst>
                                    </p:anim>
                                    <p:anim calcmode="lin" valueType="num">
                                      <p:cBhvr additive="base">
                                        <p:cTn id="102" dur="500" fill="hold"/>
                                        <p:tgtEl>
                                          <p:spTgt spid="30"/>
                                        </p:tgtEl>
                                        <p:attrNameLst>
                                          <p:attrName>ppt_y</p:attrName>
                                        </p:attrNameLst>
                                      </p:cBhvr>
                                      <p:tavLst>
                                        <p:tav tm="0">
                                          <p:val>
                                            <p:strVal val="0-#ppt_h/2"/>
                                          </p:val>
                                        </p:tav>
                                        <p:tav tm="100000">
                                          <p:val>
                                            <p:strVal val="#ppt_y"/>
                                          </p:val>
                                        </p:tav>
                                      </p:tavLst>
                                    </p:anim>
                                  </p:childTnLst>
                                </p:cTn>
                              </p:par>
                              <p:par>
                                <p:cTn id="103" presetID="2" presetClass="entr" presetSubtype="1"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 calcmode="lin" valueType="num">
                                      <p:cBhvr additive="base">
                                        <p:cTn id="105" dur="500" fill="hold"/>
                                        <p:tgtEl>
                                          <p:spTgt spid="34"/>
                                        </p:tgtEl>
                                        <p:attrNameLst>
                                          <p:attrName>ppt_x</p:attrName>
                                        </p:attrNameLst>
                                      </p:cBhvr>
                                      <p:tavLst>
                                        <p:tav tm="0">
                                          <p:val>
                                            <p:strVal val="#ppt_x"/>
                                          </p:val>
                                        </p:tav>
                                        <p:tav tm="100000">
                                          <p:val>
                                            <p:strVal val="#ppt_x"/>
                                          </p:val>
                                        </p:tav>
                                      </p:tavLst>
                                    </p:anim>
                                    <p:anim calcmode="lin" valueType="num">
                                      <p:cBhvr additive="base">
                                        <p:cTn id="106" dur="500" fill="hold"/>
                                        <p:tgtEl>
                                          <p:spTgt spid="34"/>
                                        </p:tgtEl>
                                        <p:attrNameLst>
                                          <p:attrName>ppt_y</p:attrName>
                                        </p:attrNameLst>
                                      </p:cBhvr>
                                      <p:tavLst>
                                        <p:tav tm="0">
                                          <p:val>
                                            <p:strVal val="0-#ppt_h/2"/>
                                          </p:val>
                                        </p:tav>
                                        <p:tav tm="100000">
                                          <p:val>
                                            <p:strVal val="#ppt_y"/>
                                          </p:val>
                                        </p:tav>
                                      </p:tavLst>
                                    </p:anim>
                                  </p:childTnLst>
                                </p:cTn>
                              </p:par>
                              <p:par>
                                <p:cTn id="107" presetID="2" presetClass="entr" presetSubtype="1" fill="hold" nodeType="withEffect">
                                  <p:stCondLst>
                                    <p:cond delay="0"/>
                                  </p:stCondLst>
                                  <p:childTnLst>
                                    <p:set>
                                      <p:cBhvr>
                                        <p:cTn id="108" dur="1" fill="hold">
                                          <p:stCondLst>
                                            <p:cond delay="0"/>
                                          </p:stCondLst>
                                        </p:cTn>
                                        <p:tgtEl>
                                          <p:spTgt spid="35"/>
                                        </p:tgtEl>
                                        <p:attrNameLst>
                                          <p:attrName>style.visibility</p:attrName>
                                        </p:attrNameLst>
                                      </p:cBhvr>
                                      <p:to>
                                        <p:strVal val="visible"/>
                                      </p:to>
                                    </p:set>
                                    <p:anim calcmode="lin" valueType="num">
                                      <p:cBhvr additive="base">
                                        <p:cTn id="109" dur="500" fill="hold"/>
                                        <p:tgtEl>
                                          <p:spTgt spid="35"/>
                                        </p:tgtEl>
                                        <p:attrNameLst>
                                          <p:attrName>ppt_x</p:attrName>
                                        </p:attrNameLst>
                                      </p:cBhvr>
                                      <p:tavLst>
                                        <p:tav tm="0">
                                          <p:val>
                                            <p:strVal val="#ppt_x"/>
                                          </p:val>
                                        </p:tav>
                                        <p:tav tm="100000">
                                          <p:val>
                                            <p:strVal val="#ppt_x"/>
                                          </p:val>
                                        </p:tav>
                                      </p:tavLst>
                                    </p:anim>
                                    <p:anim calcmode="lin" valueType="num">
                                      <p:cBhvr additive="base">
                                        <p:cTn id="110" dur="500" fill="hold"/>
                                        <p:tgtEl>
                                          <p:spTgt spid="35"/>
                                        </p:tgtEl>
                                        <p:attrNameLst>
                                          <p:attrName>ppt_y</p:attrName>
                                        </p:attrNameLst>
                                      </p:cBhvr>
                                      <p:tavLst>
                                        <p:tav tm="0">
                                          <p:val>
                                            <p:strVal val="0-#ppt_h/2"/>
                                          </p:val>
                                        </p:tav>
                                        <p:tav tm="100000">
                                          <p:val>
                                            <p:strVal val="#ppt_y"/>
                                          </p:val>
                                        </p:tav>
                                      </p:tavLst>
                                    </p:anim>
                                  </p:childTnLst>
                                </p:cTn>
                              </p:par>
                              <p:par>
                                <p:cTn id="111" presetID="2" presetClass="entr" presetSubtype="1" fill="hold" grpId="0" nodeType="withEffect">
                                  <p:stCondLst>
                                    <p:cond delay="0"/>
                                  </p:stCondLst>
                                  <p:childTnLst>
                                    <p:set>
                                      <p:cBhvr>
                                        <p:cTn id="112" dur="1" fill="hold">
                                          <p:stCondLst>
                                            <p:cond delay="0"/>
                                          </p:stCondLst>
                                        </p:cTn>
                                        <p:tgtEl>
                                          <p:spTgt spid="39"/>
                                        </p:tgtEl>
                                        <p:attrNameLst>
                                          <p:attrName>style.visibility</p:attrName>
                                        </p:attrNameLst>
                                      </p:cBhvr>
                                      <p:to>
                                        <p:strVal val="visible"/>
                                      </p:to>
                                    </p:set>
                                    <p:anim calcmode="lin" valueType="num">
                                      <p:cBhvr additive="base">
                                        <p:cTn id="113" dur="500" fill="hold"/>
                                        <p:tgtEl>
                                          <p:spTgt spid="39"/>
                                        </p:tgtEl>
                                        <p:attrNameLst>
                                          <p:attrName>ppt_x</p:attrName>
                                        </p:attrNameLst>
                                      </p:cBhvr>
                                      <p:tavLst>
                                        <p:tav tm="0">
                                          <p:val>
                                            <p:strVal val="#ppt_x"/>
                                          </p:val>
                                        </p:tav>
                                        <p:tav tm="100000">
                                          <p:val>
                                            <p:strVal val="#ppt_x"/>
                                          </p:val>
                                        </p:tav>
                                      </p:tavLst>
                                    </p:anim>
                                    <p:anim calcmode="lin" valueType="num">
                                      <p:cBhvr additive="base">
                                        <p:cTn id="114" dur="500" fill="hold"/>
                                        <p:tgtEl>
                                          <p:spTgt spid="39"/>
                                        </p:tgtEl>
                                        <p:attrNameLst>
                                          <p:attrName>ppt_y</p:attrName>
                                        </p:attrNameLst>
                                      </p:cBhvr>
                                      <p:tavLst>
                                        <p:tav tm="0">
                                          <p:val>
                                            <p:strVal val="0-#ppt_h/2"/>
                                          </p:val>
                                        </p:tav>
                                        <p:tav tm="100000">
                                          <p:val>
                                            <p:strVal val="#ppt_y"/>
                                          </p:val>
                                        </p:tav>
                                      </p:tavLst>
                                    </p:anim>
                                  </p:childTnLst>
                                </p:cTn>
                              </p:par>
                              <p:par>
                                <p:cTn id="115" presetID="2" presetClass="entr" presetSubtype="1" fill="hold" nodeType="withEffect">
                                  <p:stCondLst>
                                    <p:cond delay="0"/>
                                  </p:stCondLst>
                                  <p:childTnLst>
                                    <p:set>
                                      <p:cBhvr>
                                        <p:cTn id="116" dur="1" fill="hold">
                                          <p:stCondLst>
                                            <p:cond delay="0"/>
                                          </p:stCondLst>
                                        </p:cTn>
                                        <p:tgtEl>
                                          <p:spTgt spid="40"/>
                                        </p:tgtEl>
                                        <p:attrNameLst>
                                          <p:attrName>style.visibility</p:attrName>
                                        </p:attrNameLst>
                                      </p:cBhvr>
                                      <p:to>
                                        <p:strVal val="visible"/>
                                      </p:to>
                                    </p:set>
                                    <p:anim calcmode="lin" valueType="num">
                                      <p:cBhvr additive="base">
                                        <p:cTn id="117" dur="500" fill="hold"/>
                                        <p:tgtEl>
                                          <p:spTgt spid="40"/>
                                        </p:tgtEl>
                                        <p:attrNameLst>
                                          <p:attrName>ppt_x</p:attrName>
                                        </p:attrNameLst>
                                      </p:cBhvr>
                                      <p:tavLst>
                                        <p:tav tm="0">
                                          <p:val>
                                            <p:strVal val="#ppt_x"/>
                                          </p:val>
                                        </p:tav>
                                        <p:tav tm="100000">
                                          <p:val>
                                            <p:strVal val="#ppt_x"/>
                                          </p:val>
                                        </p:tav>
                                      </p:tavLst>
                                    </p:anim>
                                    <p:anim calcmode="lin" valueType="num">
                                      <p:cBhvr additive="base">
                                        <p:cTn id="118" dur="500" fill="hold"/>
                                        <p:tgtEl>
                                          <p:spTgt spid="40"/>
                                        </p:tgtEl>
                                        <p:attrNameLst>
                                          <p:attrName>ppt_y</p:attrName>
                                        </p:attrNameLst>
                                      </p:cBhvr>
                                      <p:tavLst>
                                        <p:tav tm="0">
                                          <p:val>
                                            <p:strVal val="0-#ppt_h/2"/>
                                          </p:val>
                                        </p:tav>
                                        <p:tav tm="100000">
                                          <p:val>
                                            <p:strVal val="#ppt_y"/>
                                          </p:val>
                                        </p:tav>
                                      </p:tavLst>
                                    </p:anim>
                                  </p:childTnLst>
                                </p:cTn>
                              </p:par>
                              <p:par>
                                <p:cTn id="119" presetID="16" presetClass="entr" presetSubtype="37" fill="hold" grpId="0" nodeType="withEffect">
                                  <p:stCondLst>
                                    <p:cond delay="0"/>
                                  </p:stCondLst>
                                  <p:childTnLst>
                                    <p:set>
                                      <p:cBhvr>
                                        <p:cTn id="120" dur="1" fill="hold">
                                          <p:stCondLst>
                                            <p:cond delay="0"/>
                                          </p:stCondLst>
                                        </p:cTn>
                                        <p:tgtEl>
                                          <p:spTgt spid="62"/>
                                        </p:tgtEl>
                                        <p:attrNameLst>
                                          <p:attrName>style.visibility</p:attrName>
                                        </p:attrNameLst>
                                      </p:cBhvr>
                                      <p:to>
                                        <p:strVal val="visible"/>
                                      </p:to>
                                    </p:set>
                                    <p:animEffect transition="in" filter="barn(outVertical)">
                                      <p:cBhvr>
                                        <p:cTn id="121" dur="500"/>
                                        <p:tgtEl>
                                          <p:spTgt spid="62"/>
                                        </p:tgtEl>
                                      </p:cBhvr>
                                    </p:animEffect>
                                  </p:childTnLst>
                                </p:cTn>
                              </p:par>
                              <p:par>
                                <p:cTn id="122" presetID="16" presetClass="entr" presetSubtype="37" fill="hold" grpId="0" nodeType="withEffect">
                                  <p:stCondLst>
                                    <p:cond delay="0"/>
                                  </p:stCondLst>
                                  <p:childTnLst>
                                    <p:set>
                                      <p:cBhvr>
                                        <p:cTn id="123" dur="1" fill="hold">
                                          <p:stCondLst>
                                            <p:cond delay="0"/>
                                          </p:stCondLst>
                                        </p:cTn>
                                        <p:tgtEl>
                                          <p:spTgt spid="63"/>
                                        </p:tgtEl>
                                        <p:attrNameLst>
                                          <p:attrName>style.visibility</p:attrName>
                                        </p:attrNameLst>
                                      </p:cBhvr>
                                      <p:to>
                                        <p:strVal val="visible"/>
                                      </p:to>
                                    </p:set>
                                    <p:animEffect transition="in" filter="barn(outVertical)">
                                      <p:cBhvr>
                                        <p:cTn id="124" dur="500"/>
                                        <p:tgtEl>
                                          <p:spTgt spid="63"/>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67"/>
                                        </p:tgtEl>
                                        <p:attrNameLst>
                                          <p:attrName>style.visibility</p:attrName>
                                        </p:attrNameLst>
                                      </p:cBhvr>
                                      <p:to>
                                        <p:strVal val="visible"/>
                                      </p:to>
                                    </p:set>
                                    <p:anim calcmode="lin" valueType="num">
                                      <p:cBhvr>
                                        <p:cTn id="127" dur="500" fill="hold"/>
                                        <p:tgtEl>
                                          <p:spTgt spid="67"/>
                                        </p:tgtEl>
                                        <p:attrNameLst>
                                          <p:attrName>ppt_w</p:attrName>
                                        </p:attrNameLst>
                                      </p:cBhvr>
                                      <p:tavLst>
                                        <p:tav tm="0">
                                          <p:val>
                                            <p:fltVal val="0"/>
                                          </p:val>
                                        </p:tav>
                                        <p:tav tm="100000">
                                          <p:val>
                                            <p:strVal val="#ppt_w"/>
                                          </p:val>
                                        </p:tav>
                                      </p:tavLst>
                                    </p:anim>
                                    <p:anim calcmode="lin" valueType="num">
                                      <p:cBhvr>
                                        <p:cTn id="128" dur="500" fill="hold"/>
                                        <p:tgtEl>
                                          <p:spTgt spid="67"/>
                                        </p:tgtEl>
                                        <p:attrNameLst>
                                          <p:attrName>ppt_h</p:attrName>
                                        </p:attrNameLst>
                                      </p:cBhvr>
                                      <p:tavLst>
                                        <p:tav tm="0">
                                          <p:val>
                                            <p:fltVal val="0"/>
                                          </p:val>
                                        </p:tav>
                                        <p:tav tm="100000">
                                          <p:val>
                                            <p:strVal val="#ppt_h"/>
                                          </p:val>
                                        </p:tav>
                                      </p:tavLst>
                                    </p:anim>
                                    <p:animEffect transition="in" filter="fade">
                                      <p:cBhvr>
                                        <p:cTn id="129" dur="500"/>
                                        <p:tgtEl>
                                          <p:spTgt spid="67"/>
                                        </p:tgtEl>
                                      </p:cBhvr>
                                    </p:animEffect>
                                  </p:childTnLst>
                                </p:cTn>
                              </p:par>
                              <p:par>
                                <p:cTn id="130" presetID="16" presetClass="entr" presetSubtype="37" fill="hold" grpId="0" nodeType="withEffect">
                                  <p:stCondLst>
                                    <p:cond delay="0"/>
                                  </p:stCondLst>
                                  <p:childTnLst>
                                    <p:set>
                                      <p:cBhvr>
                                        <p:cTn id="131" dur="1" fill="hold">
                                          <p:stCondLst>
                                            <p:cond delay="0"/>
                                          </p:stCondLst>
                                        </p:cTn>
                                        <p:tgtEl>
                                          <p:spTgt spid="2"/>
                                        </p:tgtEl>
                                        <p:attrNameLst>
                                          <p:attrName>style.visibility</p:attrName>
                                        </p:attrNameLst>
                                      </p:cBhvr>
                                      <p:to>
                                        <p:strVal val="visible"/>
                                      </p:to>
                                    </p:set>
                                    <p:animEffect transition="in" filter="barn(outVertical)">
                                      <p:cBhvr>
                                        <p:cTn id="132" dur="500"/>
                                        <p:tgtEl>
                                          <p:spTgt spid="2"/>
                                        </p:tgtEl>
                                      </p:cBhvr>
                                    </p:animEffect>
                                  </p:childTnLst>
                                </p:cTn>
                              </p:par>
                              <p:par>
                                <p:cTn id="133" presetID="53" presetClass="entr" presetSubtype="16" fill="hold" grpId="0" nodeType="withEffect">
                                  <p:stCondLst>
                                    <p:cond delay="0"/>
                                  </p:stCondLst>
                                  <p:childTnLst>
                                    <p:set>
                                      <p:cBhvr>
                                        <p:cTn id="134" dur="1" fill="hold">
                                          <p:stCondLst>
                                            <p:cond delay="0"/>
                                          </p:stCondLst>
                                        </p:cTn>
                                        <p:tgtEl>
                                          <p:spTgt spid="87"/>
                                        </p:tgtEl>
                                        <p:attrNameLst>
                                          <p:attrName>style.visibility</p:attrName>
                                        </p:attrNameLst>
                                      </p:cBhvr>
                                      <p:to>
                                        <p:strVal val="visible"/>
                                      </p:to>
                                    </p:set>
                                    <p:anim calcmode="lin" valueType="num">
                                      <p:cBhvr>
                                        <p:cTn id="135" dur="500" fill="hold"/>
                                        <p:tgtEl>
                                          <p:spTgt spid="87"/>
                                        </p:tgtEl>
                                        <p:attrNameLst>
                                          <p:attrName>ppt_w</p:attrName>
                                        </p:attrNameLst>
                                      </p:cBhvr>
                                      <p:tavLst>
                                        <p:tav tm="0">
                                          <p:val>
                                            <p:fltVal val="0"/>
                                          </p:val>
                                        </p:tav>
                                        <p:tav tm="100000">
                                          <p:val>
                                            <p:strVal val="#ppt_w"/>
                                          </p:val>
                                        </p:tav>
                                      </p:tavLst>
                                    </p:anim>
                                    <p:anim calcmode="lin" valueType="num">
                                      <p:cBhvr>
                                        <p:cTn id="136" dur="500" fill="hold"/>
                                        <p:tgtEl>
                                          <p:spTgt spid="87"/>
                                        </p:tgtEl>
                                        <p:attrNameLst>
                                          <p:attrName>ppt_h</p:attrName>
                                        </p:attrNameLst>
                                      </p:cBhvr>
                                      <p:tavLst>
                                        <p:tav tm="0">
                                          <p:val>
                                            <p:fltVal val="0"/>
                                          </p:val>
                                        </p:tav>
                                        <p:tav tm="100000">
                                          <p:val>
                                            <p:strVal val="#ppt_h"/>
                                          </p:val>
                                        </p:tav>
                                      </p:tavLst>
                                    </p:anim>
                                    <p:animEffect transition="in" filter="fade">
                                      <p:cBhvr>
                                        <p:cTn id="137" dur="500"/>
                                        <p:tgtEl>
                                          <p:spTgt spid="87"/>
                                        </p:tgtEl>
                                      </p:cBhvr>
                                    </p:animEffect>
                                  </p:childTnLst>
                                </p:cTn>
                              </p:par>
                              <p:par>
                                <p:cTn id="138" presetID="16" presetClass="entr" presetSubtype="37" fill="hold" grpId="0" nodeType="withEffect">
                                  <p:stCondLst>
                                    <p:cond delay="0"/>
                                  </p:stCondLst>
                                  <p:childTnLst>
                                    <p:set>
                                      <p:cBhvr>
                                        <p:cTn id="139" dur="1" fill="hold">
                                          <p:stCondLst>
                                            <p:cond delay="0"/>
                                          </p:stCondLst>
                                        </p:cTn>
                                        <p:tgtEl>
                                          <p:spTgt spid="88"/>
                                        </p:tgtEl>
                                        <p:attrNameLst>
                                          <p:attrName>style.visibility</p:attrName>
                                        </p:attrNameLst>
                                      </p:cBhvr>
                                      <p:to>
                                        <p:strVal val="visible"/>
                                      </p:to>
                                    </p:set>
                                    <p:animEffect transition="in" filter="barn(outVertical)">
                                      <p:cBhvr>
                                        <p:cTn id="14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4" grpId="0" animBg="1"/>
      <p:bldP spid="19" grpId="0" animBg="1"/>
      <p:bldP spid="24" grpId="0" animBg="1"/>
      <p:bldP spid="29" grpId="0" animBg="1"/>
      <p:bldP spid="34" grpId="0" animBg="1"/>
      <p:bldP spid="39" grpId="0" animBg="1"/>
      <p:bldP spid="44" grpId="0" animBg="1"/>
      <p:bldP spid="56" grpId="0"/>
      <p:bldP spid="58" grpId="0"/>
      <p:bldP spid="60" grpId="0"/>
      <p:bldP spid="62" grpId="0"/>
      <p:bldP spid="63" grpId="0"/>
      <p:bldP spid="64" grpId="0"/>
      <p:bldP spid="65" grpId="0"/>
      <p:bldP spid="66" grpId="0"/>
      <p:bldP spid="67" grpId="0"/>
      <p:bldP spid="68" grpId="0" animBg="1"/>
      <p:bldP spid="2" grpId="0"/>
      <p:bldP spid="87" grpId="0"/>
      <p:bldP spid="8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D668EF20-E259-C330-8F01-41F88C92F016}"/>
              </a:ext>
            </a:extLst>
          </p:cNvPr>
          <p:cNvSpPr/>
          <p:nvPr/>
        </p:nvSpPr>
        <p:spPr>
          <a:xfrm>
            <a:off x="1514" y="-19050"/>
            <a:ext cx="9144000" cy="33691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a:t>Oportunidade</a:t>
            </a:r>
          </a:p>
        </p:txBody>
      </p:sp>
      <p:pic>
        <p:nvPicPr>
          <p:cNvPr id="9" name="Imagem 8" descr="Gráfico&#10;&#10;Descrição gerada automaticamente">
            <a:extLst>
              <a:ext uri="{FF2B5EF4-FFF2-40B4-BE49-F238E27FC236}">
                <a16:creationId xmlns:a16="http://schemas.microsoft.com/office/drawing/2014/main" id="{4AE17162-AE0B-E6D4-46D2-85FE030CB4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191" y="733235"/>
            <a:ext cx="7431617" cy="4064367"/>
          </a:xfrm>
          <a:prstGeom prst="rect">
            <a:avLst/>
          </a:prstGeom>
        </p:spPr>
      </p:pic>
      <p:sp>
        <p:nvSpPr>
          <p:cNvPr id="2" name="TextBox 34">
            <a:extLst>
              <a:ext uri="{FF2B5EF4-FFF2-40B4-BE49-F238E27FC236}">
                <a16:creationId xmlns:a16="http://schemas.microsoft.com/office/drawing/2014/main" id="{C87AD89D-29D6-9085-B761-83C178E8F943}"/>
              </a:ext>
            </a:extLst>
          </p:cNvPr>
          <p:cNvSpPr txBox="1"/>
          <p:nvPr/>
        </p:nvSpPr>
        <p:spPr>
          <a:xfrm>
            <a:off x="843128" y="4804678"/>
            <a:ext cx="2204795" cy="215444"/>
          </a:xfrm>
          <a:prstGeom prst="rect">
            <a:avLst/>
          </a:prstGeom>
          <a:noFill/>
        </p:spPr>
        <p:txBody>
          <a:bodyPr wrap="square" rtlCol="0">
            <a:spAutoFit/>
          </a:bodyPr>
          <a:lstStyle/>
          <a:p>
            <a:r>
              <a:rPr lang="pt-BR" sz="800" b="1">
                <a:latin typeface="Roboto" pitchFamily="2" charset="0"/>
                <a:ea typeface="Roboto" pitchFamily="2" charset="0"/>
                <a:cs typeface="Open Sans Condensed" pitchFamily="34" charset="0"/>
              </a:rPr>
              <a:t>Fonte: Google Scholar</a:t>
            </a:r>
            <a:endParaRPr lang="pt-BR" sz="800">
              <a:latin typeface="Roboto" pitchFamily="2" charset="0"/>
              <a:ea typeface="Roboto" pitchFamily="2" charset="0"/>
              <a:cs typeface="Open Sans Condensed" pitchFamily="34" charset="0"/>
            </a:endParaRPr>
          </a:p>
        </p:txBody>
      </p:sp>
    </p:spTree>
    <p:extLst>
      <p:ext uri="{BB962C8B-B14F-4D97-AF65-F5344CB8AC3E}">
        <p14:creationId xmlns:p14="http://schemas.microsoft.com/office/powerpoint/2010/main" val="30935296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8" name="Table"/>
          <p:cNvGraphicFramePr/>
          <p:nvPr>
            <p:extLst>
              <p:ext uri="{D42A27DB-BD31-4B8C-83A1-F6EECF244321}">
                <p14:modId xmlns:p14="http://schemas.microsoft.com/office/powerpoint/2010/main" val="4003357082"/>
              </p:ext>
            </p:extLst>
          </p:nvPr>
        </p:nvGraphicFramePr>
        <p:xfrm>
          <a:off x="838200" y="819150"/>
          <a:ext cx="7467600" cy="3809999"/>
        </p:xfrm>
        <a:graphic>
          <a:graphicData uri="http://schemas.openxmlformats.org/drawingml/2006/table">
            <a:tbl>
              <a:tblPr bandRow="1"/>
              <a:tblGrid>
                <a:gridCol w="1620328">
                  <a:extLst>
                    <a:ext uri="{9D8B030D-6E8A-4147-A177-3AD203B41FA5}">
                      <a16:colId xmlns:a16="http://schemas.microsoft.com/office/drawing/2014/main" val="20000"/>
                    </a:ext>
                  </a:extLst>
                </a:gridCol>
                <a:gridCol w="5847272">
                  <a:extLst>
                    <a:ext uri="{9D8B030D-6E8A-4147-A177-3AD203B41FA5}">
                      <a16:colId xmlns:a16="http://schemas.microsoft.com/office/drawing/2014/main" val="20002"/>
                    </a:ext>
                  </a:extLst>
                </a:gridCol>
              </a:tblGrid>
              <a:tr h="246183">
                <a:tc>
                  <a:txBody>
                    <a:bodyPr/>
                    <a:lstStyle/>
                    <a:p>
                      <a:pPr>
                        <a:defRPr sz="1800">
                          <a:solidFill>
                            <a:srgbClr val="A7A7A7"/>
                          </a:solidFill>
                          <a:latin typeface="Barlow Medium"/>
                          <a:ea typeface="Barlow Medium"/>
                          <a:cs typeface="Barlow Medium"/>
                          <a:sym typeface="Barlow Medium"/>
                        </a:defRPr>
                      </a:pPr>
                      <a:r>
                        <a:rPr lang="pt-BR" sz="1000">
                          <a:solidFill>
                            <a:schemeClr val="bg1"/>
                          </a:solidFill>
                          <a:latin typeface="Roboto" panose="02000000000000000000" pitchFamily="2" charset="0"/>
                          <a:ea typeface="Roboto" panose="02000000000000000000" pitchFamily="2" charset="0"/>
                          <a:cs typeface="Roboto" panose="02000000000000000000" pitchFamily="2" charset="0"/>
                        </a:rPr>
                        <a:t>Etapa</a:t>
                      </a:r>
                      <a:endParaRPr sz="1000">
                        <a:solidFill>
                          <a:schemeClr val="bg1"/>
                        </a:solidFill>
                        <a:latin typeface="Roboto" panose="02000000000000000000" pitchFamily="2" charset="0"/>
                        <a:ea typeface="Roboto" panose="02000000000000000000" pitchFamily="2" charset="0"/>
                        <a:cs typeface="Roboto" panose="02000000000000000000" pitchFamily="2" charset="0"/>
                      </a:endParaRPr>
                    </a:p>
                  </a:txBody>
                  <a:tcPr marL="0" marR="0" marT="0" marB="0" anchor="ctr" horzOverflow="overflow">
                    <a:lnL w="25400">
                      <a:solidFill>
                        <a:schemeClr val="accent5"/>
                      </a:solidFill>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solidFill>
                      <a:schemeClr val="accent6"/>
                    </a:solidFill>
                  </a:tcPr>
                </a:tc>
                <a:tc>
                  <a:txBody>
                    <a:bodyPr/>
                    <a:lstStyle/>
                    <a:p>
                      <a:pPr>
                        <a:defRPr sz="1800">
                          <a:solidFill>
                            <a:srgbClr val="000000"/>
                          </a:solidFill>
                        </a:defRPr>
                      </a:pPr>
                      <a:r>
                        <a:rPr lang="pt-BR" sz="1000">
                          <a:solidFill>
                            <a:schemeClr val="bg1"/>
                          </a:solidFill>
                          <a:latin typeface="Roboto" panose="02000000000000000000" pitchFamily="2" charset="0"/>
                          <a:ea typeface="Roboto" panose="02000000000000000000" pitchFamily="2" charset="0"/>
                          <a:cs typeface="Roboto" panose="02000000000000000000" pitchFamily="2" charset="0"/>
                          <a:sym typeface="Barlow Medium"/>
                        </a:rPr>
                        <a:t>Descrição</a:t>
                      </a:r>
                      <a:endParaRPr sz="1000" dirty="0">
                        <a:solidFill>
                          <a:schemeClr val="bg1"/>
                        </a:solidFill>
                        <a:latin typeface="Roboto" panose="02000000000000000000" pitchFamily="2" charset="0"/>
                        <a:ea typeface="Roboto" panose="02000000000000000000" pitchFamily="2" charset="0"/>
                        <a:cs typeface="Roboto" panose="02000000000000000000" pitchFamily="2" charset="0"/>
                        <a:sym typeface="Barlow Medium"/>
                      </a:endParaRPr>
                    </a:p>
                  </a:txBody>
                  <a:tcPr marL="0" marR="0" marT="0" marB="0" anchor="ctr" horzOverflow="overflow">
                    <a:lnL w="25400" cap="flat" cmpd="sng" algn="ctr">
                      <a:solidFill>
                        <a:schemeClr val="accent5"/>
                      </a:solidFill>
                      <a:prstDash val="solid"/>
                      <a:round/>
                      <a:headEnd type="none" w="med" len="med"/>
                      <a:tailEnd type="none" w="med" len="med"/>
                    </a:lnL>
                    <a:lnR w="25400">
                      <a:solidFill>
                        <a:schemeClr val="accent5"/>
                      </a:solidFill>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445477">
                <a:tc>
                  <a:txBody>
                    <a:bodyPr/>
                    <a:lstStyle/>
                    <a:p>
                      <a:pPr algn="l" fontAlgn="base"/>
                      <a:r>
                        <a:rPr lang="pt-BR" sz="1000">
                          <a:solidFill>
                            <a:schemeClr val="bg1"/>
                          </a:solidFill>
                          <a:effectLst/>
                          <a:latin typeface="Roboto" panose="02000000000000000000" pitchFamily="2" charset="0"/>
                          <a:ea typeface="Roboto" panose="02000000000000000000" pitchFamily="2" charset="0"/>
                          <a:cs typeface="Roboto" panose="02000000000000000000" pitchFamily="2" charset="0"/>
                        </a:rPr>
                        <a:t>Captação de dados brutos</a:t>
                      </a:r>
                    </a:p>
                  </a:txBody>
                  <a:tcPr marL="20446" marR="20446" marT="10223" marB="10223"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a:solidFill>
                        <a:schemeClr val="accent5"/>
                      </a:solidFill>
                    </a:lnB>
                    <a:solidFill>
                      <a:schemeClr val="accent1"/>
                    </a:solidFill>
                  </a:tcPr>
                </a:tc>
                <a:tc>
                  <a:txBody>
                    <a:bodyPr/>
                    <a:lstStyle/>
                    <a:p>
                      <a:pPr algn="l" fontAlgn="base"/>
                      <a:r>
                        <a:rPr lang="pt-BR" sz="1000">
                          <a:effectLst/>
                          <a:latin typeface="Roboto" panose="02000000000000000000" pitchFamily="2" charset="0"/>
                          <a:ea typeface="Roboto" panose="02000000000000000000" pitchFamily="2" charset="0"/>
                          <a:cs typeface="Roboto" panose="02000000000000000000" pitchFamily="2" charset="0"/>
                        </a:rPr>
                        <a:t>Coleta de dados de CRM e atendimento ao cliente, incluindo interações multicanais.</a:t>
                      </a:r>
                    </a:p>
                  </a:txBody>
                  <a:tcPr marL="20446" marR="20446" marT="10223" marB="10223" anchor="ctr">
                    <a:lnL w="25400" cap="flat" cmpd="sng" algn="ctr">
                      <a:solidFill>
                        <a:schemeClr val="accent5"/>
                      </a:solidFill>
                      <a:prstDash val="solid"/>
                      <a:round/>
                      <a:headEnd type="none" w="med" len="med"/>
                      <a:tailEnd type="none" w="med" len="med"/>
                    </a:lnL>
                    <a:lnR w="25400">
                      <a:solidFill>
                        <a:schemeClr val="accent5"/>
                      </a:solidFill>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0001"/>
                  </a:ext>
                </a:extLst>
              </a:tr>
              <a:tr h="445477">
                <a:tc>
                  <a:txBody>
                    <a:bodyPr/>
                    <a:lstStyle/>
                    <a:p>
                      <a:pPr algn="l" fontAlgn="base"/>
                      <a:r>
                        <a:rPr lang="pt-BR" sz="1000">
                          <a:solidFill>
                            <a:schemeClr val="bg1"/>
                          </a:solidFill>
                          <a:effectLst/>
                          <a:latin typeface="Roboto" panose="02000000000000000000" pitchFamily="2" charset="0"/>
                          <a:ea typeface="Roboto" panose="02000000000000000000" pitchFamily="2" charset="0"/>
                          <a:cs typeface="Roboto" panose="02000000000000000000" pitchFamily="2" charset="0"/>
                        </a:rPr>
                        <a:t>Processamento e preparação dos dados</a:t>
                      </a:r>
                    </a:p>
                  </a:txBody>
                  <a:tcPr marL="20446" marR="20446" marT="10223" marB="10223"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a:solidFill>
                        <a:schemeClr val="accent5"/>
                      </a:solidFill>
                    </a:lnB>
                    <a:solidFill>
                      <a:schemeClr val="accent2"/>
                    </a:solidFill>
                  </a:tcPr>
                </a:tc>
                <a:tc>
                  <a:txBody>
                    <a:bodyPr/>
                    <a:lstStyle/>
                    <a:p>
                      <a:pPr algn="l" fontAlgn="base"/>
                      <a:r>
                        <a:rPr lang="pt-BR" sz="1000">
                          <a:effectLst/>
                          <a:latin typeface="Roboto" panose="02000000000000000000" pitchFamily="2" charset="0"/>
                          <a:ea typeface="Roboto" panose="02000000000000000000" pitchFamily="2" charset="0"/>
                          <a:cs typeface="Roboto" panose="02000000000000000000" pitchFamily="2" charset="0"/>
                        </a:rPr>
                        <a:t>Preparação dos dados para garantir precisão, incluindo remoção de duplicatas e correções de erros.</a:t>
                      </a:r>
                    </a:p>
                  </a:txBody>
                  <a:tcPr marL="20446" marR="20446" marT="10223" marB="10223" anchor="ctr">
                    <a:lnL w="25400" cap="flat" cmpd="sng" algn="ctr">
                      <a:solidFill>
                        <a:schemeClr val="accent5"/>
                      </a:solidFill>
                      <a:prstDash val="solid"/>
                      <a:round/>
                      <a:headEnd type="none" w="med" len="med"/>
                      <a:tailEnd type="none" w="med" len="med"/>
                    </a:lnL>
                    <a:lnR w="25400">
                      <a:solidFill>
                        <a:schemeClr val="accent5"/>
                      </a:solidFill>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0002"/>
                  </a:ext>
                </a:extLst>
              </a:tr>
              <a:tr h="445477">
                <a:tc>
                  <a:txBody>
                    <a:bodyPr/>
                    <a:lstStyle/>
                    <a:p>
                      <a:pPr algn="l" fontAlgn="base"/>
                      <a:r>
                        <a:rPr lang="pt-BR" sz="1000">
                          <a:solidFill>
                            <a:schemeClr val="bg1"/>
                          </a:solidFill>
                          <a:effectLst/>
                          <a:latin typeface="Roboto" panose="02000000000000000000" pitchFamily="2" charset="0"/>
                          <a:ea typeface="Roboto" panose="02000000000000000000" pitchFamily="2" charset="0"/>
                          <a:cs typeface="Roboto" panose="02000000000000000000" pitchFamily="2" charset="0"/>
                        </a:rPr>
                        <a:t>Treinar o Modelo de ML</a:t>
                      </a:r>
                    </a:p>
                  </a:txBody>
                  <a:tcPr marL="20446" marR="20446" marT="10223" marB="10223"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pPr algn="l" fontAlgn="base"/>
                      <a:r>
                        <a:rPr lang="pt-BR" sz="1000">
                          <a:effectLst/>
                          <a:latin typeface="Roboto" panose="02000000000000000000" pitchFamily="2" charset="0"/>
                          <a:ea typeface="Roboto" panose="02000000000000000000" pitchFamily="2" charset="0"/>
                          <a:cs typeface="Roboto" panose="02000000000000000000" pitchFamily="2" charset="0"/>
                        </a:rPr>
                        <a:t>Criação de modelos de machine learning para prever comportamentos de clientes e encontrar oportunidades de geração de receita. Vendas, otimização de processos.</a:t>
                      </a:r>
                    </a:p>
                  </a:txBody>
                  <a:tcPr marL="20446" marR="20446" marT="10223" marB="10223" anchor="ctr">
                    <a:lnL w="25400" cap="flat" cmpd="sng" algn="ctr">
                      <a:solidFill>
                        <a:schemeClr val="accent5"/>
                      </a:solidFill>
                      <a:prstDash val="solid"/>
                      <a:round/>
                      <a:headEnd type="none" w="med" len="med"/>
                      <a:tailEnd type="none" w="med" len="med"/>
                    </a:lnL>
                    <a:lnR w="25400">
                      <a:solidFill>
                        <a:schemeClr val="accent5"/>
                      </a:solidFill>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0003"/>
                  </a:ext>
                </a:extLst>
              </a:tr>
              <a:tr h="445477">
                <a:tc>
                  <a:txBody>
                    <a:bodyPr/>
                    <a:lstStyle/>
                    <a:p>
                      <a:pPr algn="l" fontAlgn="base"/>
                      <a:r>
                        <a:rPr lang="pt-BR" sz="1000">
                          <a:solidFill>
                            <a:schemeClr val="bg1"/>
                          </a:solidFill>
                          <a:effectLst/>
                          <a:latin typeface="Roboto" panose="02000000000000000000" pitchFamily="2" charset="0"/>
                          <a:ea typeface="Roboto" panose="02000000000000000000" pitchFamily="2" charset="0"/>
                          <a:cs typeface="Roboto" panose="02000000000000000000" pitchFamily="2" charset="0"/>
                        </a:rPr>
                        <a:t>Implementar o Modelo de ML</a:t>
                      </a:r>
                    </a:p>
                  </a:txBody>
                  <a:tcPr marL="20446" marR="20446" marT="10223" marB="10223"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pPr algn="l" fontAlgn="base"/>
                      <a:r>
                        <a:rPr lang="pt-BR" sz="1000">
                          <a:effectLst/>
                          <a:latin typeface="Roboto" panose="02000000000000000000" pitchFamily="2" charset="0"/>
                          <a:ea typeface="Roboto" panose="02000000000000000000" pitchFamily="2" charset="0"/>
                          <a:cs typeface="Roboto" panose="02000000000000000000" pitchFamily="2" charset="0"/>
                        </a:rPr>
                        <a:t>Implementação de fato do modelo, de maneira a ser capaz de receber dados novos e gerar resultados em termos de previsão/classificação.</a:t>
                      </a:r>
                    </a:p>
                  </a:txBody>
                  <a:tcPr marL="20446" marR="20446" marT="10223" marB="10223" anchor="ctr">
                    <a:lnL w="25400" cap="flat" cmpd="sng" algn="ctr">
                      <a:solidFill>
                        <a:schemeClr val="accent5"/>
                      </a:solidFill>
                      <a:prstDash val="solid"/>
                      <a:round/>
                      <a:headEnd type="none" w="med" len="med"/>
                      <a:tailEnd type="none" w="med" len="med"/>
                    </a:lnL>
                    <a:lnR w="25400">
                      <a:solidFill>
                        <a:schemeClr val="accent5"/>
                      </a:solidFill>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021083654"/>
                  </a:ext>
                </a:extLst>
              </a:tr>
              <a:tr h="445477">
                <a:tc>
                  <a:txBody>
                    <a:bodyPr/>
                    <a:lstStyle/>
                    <a:p>
                      <a:pPr algn="l" fontAlgn="base"/>
                      <a:r>
                        <a:rPr lang="pt-BR" sz="1000">
                          <a:solidFill>
                            <a:schemeClr val="bg1"/>
                          </a:solidFill>
                          <a:effectLst/>
                          <a:latin typeface="Roboto" panose="02000000000000000000" pitchFamily="2" charset="0"/>
                          <a:ea typeface="Roboto" panose="02000000000000000000" pitchFamily="2" charset="0"/>
                          <a:cs typeface="Roboto" panose="02000000000000000000" pitchFamily="2" charset="0"/>
                        </a:rPr>
                        <a:t>Disponibilizar via API para o cliente</a:t>
                      </a:r>
                    </a:p>
                  </a:txBody>
                  <a:tcPr marL="20446" marR="20446" marT="10223" marB="10223"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pPr algn="l" fontAlgn="base"/>
                      <a:r>
                        <a:rPr lang="pt-BR" sz="1000">
                          <a:effectLst/>
                          <a:latin typeface="Roboto" panose="02000000000000000000" pitchFamily="2" charset="0"/>
                          <a:ea typeface="Roboto" panose="02000000000000000000" pitchFamily="2" charset="0"/>
                          <a:cs typeface="Roboto" panose="02000000000000000000" pitchFamily="2" charset="0"/>
                        </a:rPr>
                        <a:t>Desenvolver plataforma (website, mobile, etc) ou API para que o cliente possa acionar o modelo e obter os resultados.</a:t>
                      </a:r>
                    </a:p>
                  </a:txBody>
                  <a:tcPr marL="20446" marR="20446" marT="10223" marB="10223" anchor="ctr">
                    <a:lnL w="25400" cap="flat" cmpd="sng" algn="ctr">
                      <a:solidFill>
                        <a:schemeClr val="accent5"/>
                      </a:solidFill>
                      <a:prstDash val="solid"/>
                      <a:round/>
                      <a:headEnd type="none" w="med" len="med"/>
                      <a:tailEnd type="none" w="med" len="med"/>
                    </a:lnL>
                    <a:lnR w="25400">
                      <a:solidFill>
                        <a:schemeClr val="accent5"/>
                      </a:solidFill>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720944805"/>
                  </a:ext>
                </a:extLst>
              </a:tr>
              <a:tr h="445477">
                <a:tc>
                  <a:txBody>
                    <a:bodyPr/>
                    <a:lstStyle/>
                    <a:p>
                      <a:pPr algn="l" fontAlgn="base"/>
                      <a:r>
                        <a:rPr lang="pt-BR" sz="1000">
                          <a:solidFill>
                            <a:schemeClr val="bg1"/>
                          </a:solidFill>
                          <a:effectLst/>
                          <a:latin typeface="Roboto" panose="02000000000000000000" pitchFamily="2" charset="0"/>
                          <a:ea typeface="Roboto" panose="02000000000000000000" pitchFamily="2" charset="0"/>
                          <a:cs typeface="Roboto" panose="02000000000000000000" pitchFamily="2" charset="0"/>
                        </a:rPr>
                        <a:t>Feedback Contínuo</a:t>
                      </a:r>
                    </a:p>
                  </a:txBody>
                  <a:tcPr marL="20446" marR="20446" marT="10223" marB="10223"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pPr algn="l" fontAlgn="base"/>
                      <a:r>
                        <a:rPr lang="pt-BR" sz="1000">
                          <a:effectLst/>
                          <a:latin typeface="Roboto" panose="02000000000000000000" pitchFamily="2" charset="0"/>
                          <a:ea typeface="Roboto" panose="02000000000000000000" pitchFamily="2" charset="0"/>
                          <a:cs typeface="Roboto" panose="02000000000000000000" pitchFamily="2" charset="0"/>
                        </a:rPr>
                        <a:t>Incorporação de feedback para aprimoramento constante dos modelos, garantindo que eles se adaptem a mudanças e novas informações.</a:t>
                      </a:r>
                    </a:p>
                  </a:txBody>
                  <a:tcPr marL="20446" marR="20446" marT="10223" marB="10223" anchor="ctr">
                    <a:lnL w="25400" cap="flat" cmpd="sng" algn="ctr">
                      <a:solidFill>
                        <a:schemeClr val="accent5"/>
                      </a:solidFill>
                      <a:prstDash val="solid"/>
                      <a:round/>
                      <a:headEnd type="none" w="med" len="med"/>
                      <a:tailEnd type="none" w="med" len="med"/>
                    </a:lnL>
                    <a:lnR w="25400">
                      <a:solidFill>
                        <a:schemeClr val="accent5"/>
                      </a:solidFill>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9428102"/>
                  </a:ext>
                </a:extLst>
              </a:tr>
              <a:tr h="445477">
                <a:tc>
                  <a:txBody>
                    <a:bodyPr/>
                    <a:lstStyle/>
                    <a:p>
                      <a:pPr algn="l" fontAlgn="base"/>
                      <a:r>
                        <a:rPr lang="pt-BR" sz="1000">
                          <a:solidFill>
                            <a:schemeClr val="bg1"/>
                          </a:solidFill>
                          <a:effectLst/>
                          <a:latin typeface="Roboto" panose="02000000000000000000" pitchFamily="2" charset="0"/>
                          <a:ea typeface="Roboto" panose="02000000000000000000" pitchFamily="2" charset="0"/>
                          <a:cs typeface="Roboto" panose="02000000000000000000" pitchFamily="2" charset="0"/>
                        </a:rPr>
                        <a:t>Avaliar o resultado e impacto financeiro</a:t>
                      </a:r>
                    </a:p>
                  </a:txBody>
                  <a:tcPr marL="20446" marR="20446" marT="10223" marB="10223"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pPr algn="l" fontAlgn="base"/>
                      <a:r>
                        <a:rPr lang="pt-BR" sz="1000">
                          <a:effectLst/>
                          <a:latin typeface="Roboto" panose="02000000000000000000" pitchFamily="2" charset="0"/>
                          <a:ea typeface="Roboto" panose="02000000000000000000" pitchFamily="2" charset="0"/>
                          <a:cs typeface="Roboto" panose="02000000000000000000" pitchFamily="2" charset="0"/>
                        </a:rPr>
                        <a:t>Avaliação do impacto das decisões baseadas nos modelos, focando em melhorias de eficiência e aumento de receita.</a:t>
                      </a:r>
                    </a:p>
                  </a:txBody>
                  <a:tcPr marL="20446" marR="20446" marT="10223" marB="10223" anchor="ctr">
                    <a:lnL w="25400" cap="flat" cmpd="sng" algn="ctr">
                      <a:solidFill>
                        <a:schemeClr val="accent5"/>
                      </a:solidFill>
                      <a:prstDash val="solid"/>
                      <a:round/>
                      <a:headEnd type="none" w="med" len="med"/>
                      <a:tailEnd type="none" w="med" len="med"/>
                    </a:lnL>
                    <a:lnR w="25400">
                      <a:solidFill>
                        <a:schemeClr val="accent5"/>
                      </a:solidFill>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86795792"/>
                  </a:ext>
                </a:extLst>
              </a:tr>
              <a:tr h="445477">
                <a:tc>
                  <a:txBody>
                    <a:bodyPr/>
                    <a:lstStyle/>
                    <a:p>
                      <a:pPr algn="l" fontAlgn="base"/>
                      <a:r>
                        <a:rPr lang="pt-BR" sz="1000">
                          <a:solidFill>
                            <a:schemeClr val="bg1"/>
                          </a:solidFill>
                          <a:effectLst/>
                          <a:latin typeface="Roboto" panose="02000000000000000000" pitchFamily="2" charset="0"/>
                          <a:ea typeface="Roboto" panose="02000000000000000000" pitchFamily="2" charset="0"/>
                          <a:cs typeface="Roboto" panose="02000000000000000000" pitchFamily="2" charset="0"/>
                        </a:rPr>
                        <a:t>Re-treinar o Modelo de ML</a:t>
                      </a:r>
                    </a:p>
                  </a:txBody>
                  <a:tcPr marL="20446" marR="20446" marT="10223" marB="10223"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a:solidFill>
                        <a:schemeClr val="accent5"/>
                      </a:solidFill>
                    </a:lnB>
                    <a:solidFill>
                      <a:schemeClr val="accent3"/>
                    </a:solidFill>
                  </a:tcPr>
                </a:tc>
                <a:tc>
                  <a:txBody>
                    <a:bodyPr/>
                    <a:lstStyle/>
                    <a:p>
                      <a:pPr algn="l" fontAlgn="base"/>
                      <a:r>
                        <a:rPr lang="pt-BR" sz="1000">
                          <a:effectLst/>
                          <a:latin typeface="Roboto" panose="02000000000000000000" pitchFamily="2" charset="0"/>
                          <a:ea typeface="Roboto" panose="02000000000000000000" pitchFamily="2" charset="0"/>
                          <a:cs typeface="Roboto" panose="02000000000000000000" pitchFamily="2" charset="0"/>
                        </a:rPr>
                        <a:t>Após avaliar o desempenho do modelo e comparar as previsões vis a vis aos resultados obtidos, re-treinar o modelo de modo a deixa-lo cada vez mais preciso e sempre atualizado.</a:t>
                      </a:r>
                    </a:p>
                  </a:txBody>
                  <a:tcPr marL="20446" marR="20446" marT="10223" marB="10223" anchor="ctr">
                    <a:lnL w="25400" cap="flat" cmpd="sng" algn="ctr">
                      <a:solidFill>
                        <a:schemeClr val="accent5"/>
                      </a:solidFill>
                      <a:prstDash val="solid"/>
                      <a:round/>
                      <a:headEnd type="none" w="med" len="med"/>
                      <a:tailEnd type="none" w="med" len="med"/>
                    </a:lnL>
                    <a:lnR w="25400">
                      <a:solidFill>
                        <a:schemeClr val="accent5"/>
                      </a:solidFill>
                    </a:lnR>
                    <a:lnT w="25400" cap="flat" cmpd="sng" algn="ctr">
                      <a:solidFill>
                        <a:schemeClr val="accent5"/>
                      </a:solidFill>
                      <a:prstDash val="solid"/>
                      <a:round/>
                      <a:headEnd type="none" w="med" len="med"/>
                      <a:tailEnd type="none" w="med" len="med"/>
                    </a:lnT>
                    <a:lnB w="25400">
                      <a:solidFill>
                        <a:schemeClr val="accent5"/>
                      </a:solidFill>
                    </a:lnB>
                    <a:noFill/>
                  </a:tcPr>
                </a:tc>
                <a:extLst>
                  <a:ext uri="{0D108BD9-81ED-4DB2-BD59-A6C34878D82A}">
                    <a16:rowId xmlns:a16="http://schemas.microsoft.com/office/drawing/2014/main" val="2958441551"/>
                  </a:ext>
                </a:extLst>
              </a:tr>
            </a:tbl>
          </a:graphicData>
        </a:graphic>
      </p:graphicFrame>
      <p:sp>
        <p:nvSpPr>
          <p:cNvPr id="3" name="Retângulo 2">
            <a:extLst>
              <a:ext uri="{FF2B5EF4-FFF2-40B4-BE49-F238E27FC236}">
                <a16:creationId xmlns:a16="http://schemas.microsoft.com/office/drawing/2014/main" id="{5ADEA8A5-DFFD-7B96-4F58-5B455EAD05F0}"/>
              </a:ext>
            </a:extLst>
          </p:cNvPr>
          <p:cNvSpPr/>
          <p:nvPr/>
        </p:nvSpPr>
        <p:spPr>
          <a:xfrm>
            <a:off x="1514" y="-19050"/>
            <a:ext cx="9144000" cy="33691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a:t>Etapas da Modelagem</a:t>
            </a:r>
          </a:p>
        </p:txBody>
      </p:sp>
    </p:spTree>
    <p:extLst>
      <p:ext uri="{BB962C8B-B14F-4D97-AF65-F5344CB8AC3E}">
        <p14:creationId xmlns:p14="http://schemas.microsoft.com/office/powerpoint/2010/main" val="81365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6" name="Table"/>
          <p:cNvGraphicFramePr/>
          <p:nvPr>
            <p:extLst>
              <p:ext uri="{D42A27DB-BD31-4B8C-83A1-F6EECF244321}">
                <p14:modId xmlns:p14="http://schemas.microsoft.com/office/powerpoint/2010/main" val="3595926500"/>
              </p:ext>
            </p:extLst>
          </p:nvPr>
        </p:nvGraphicFramePr>
        <p:xfrm>
          <a:off x="723899" y="819151"/>
          <a:ext cx="7629795" cy="3852541"/>
        </p:xfrm>
        <a:graphic>
          <a:graphicData uri="http://schemas.openxmlformats.org/drawingml/2006/table">
            <a:tbl>
              <a:tblPr bandRow="1"/>
              <a:tblGrid>
                <a:gridCol w="1525959">
                  <a:extLst>
                    <a:ext uri="{9D8B030D-6E8A-4147-A177-3AD203B41FA5}">
                      <a16:colId xmlns:a16="http://schemas.microsoft.com/office/drawing/2014/main" val="20001"/>
                    </a:ext>
                  </a:extLst>
                </a:gridCol>
                <a:gridCol w="1525959">
                  <a:extLst>
                    <a:ext uri="{9D8B030D-6E8A-4147-A177-3AD203B41FA5}">
                      <a16:colId xmlns:a16="http://schemas.microsoft.com/office/drawing/2014/main" val="20002"/>
                    </a:ext>
                  </a:extLst>
                </a:gridCol>
                <a:gridCol w="1525959">
                  <a:extLst>
                    <a:ext uri="{9D8B030D-6E8A-4147-A177-3AD203B41FA5}">
                      <a16:colId xmlns:a16="http://schemas.microsoft.com/office/drawing/2014/main" val="20003"/>
                    </a:ext>
                  </a:extLst>
                </a:gridCol>
                <a:gridCol w="1525959">
                  <a:extLst>
                    <a:ext uri="{9D8B030D-6E8A-4147-A177-3AD203B41FA5}">
                      <a16:colId xmlns:a16="http://schemas.microsoft.com/office/drawing/2014/main" val="20004"/>
                    </a:ext>
                  </a:extLst>
                </a:gridCol>
                <a:gridCol w="1525959">
                  <a:extLst>
                    <a:ext uri="{9D8B030D-6E8A-4147-A177-3AD203B41FA5}">
                      <a16:colId xmlns:a16="http://schemas.microsoft.com/office/drawing/2014/main" val="1366162723"/>
                    </a:ext>
                  </a:extLst>
                </a:gridCol>
              </a:tblGrid>
              <a:tr h="212479">
                <a:tc>
                  <a:txBody>
                    <a:bodyPr/>
                    <a:lstStyle/>
                    <a:p>
                      <a:pPr algn="ctr">
                        <a:defRPr sz="1800">
                          <a:solidFill>
                            <a:srgbClr val="000000"/>
                          </a:solidFill>
                        </a:defRPr>
                      </a:pPr>
                      <a:r>
                        <a:rPr lang="pt-BR" sz="1000">
                          <a:solidFill>
                            <a:schemeClr val="bg1"/>
                          </a:solidFill>
                          <a:effectLst/>
                          <a:latin typeface="Roboto" panose="02000000000000000000" pitchFamily="2" charset="0"/>
                          <a:ea typeface="Roboto" panose="02000000000000000000" pitchFamily="2" charset="0"/>
                          <a:cs typeface="Roboto" panose="02000000000000000000" pitchFamily="2" charset="0"/>
                        </a:rPr>
                        <a:t>Captação dos Dados</a:t>
                      </a:r>
                      <a:endParaRPr sz="1000" dirty="0">
                        <a:solidFill>
                          <a:schemeClr val="bg1"/>
                        </a:solidFill>
                        <a:latin typeface="Roboto" panose="02000000000000000000" pitchFamily="2" charset="0"/>
                        <a:ea typeface="Roboto" panose="02000000000000000000" pitchFamily="2" charset="0"/>
                        <a:cs typeface="Roboto" panose="02000000000000000000" pitchFamily="2" charset="0"/>
                        <a:sym typeface="Barlow Medium"/>
                      </a:endParaRPr>
                    </a:p>
                  </a:txBody>
                  <a:tcPr marL="0" marR="0" marT="0" marB="0" anchor="ctr" horzOverflow="overflow">
                    <a:lnL w="25400">
                      <a:solidFill>
                        <a:schemeClr val="accent5"/>
                      </a:solidFill>
                    </a:lnL>
                    <a:lnR w="25400">
                      <a:solidFill>
                        <a:schemeClr val="accent5"/>
                      </a:solidFill>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pPr algn="ctr">
                        <a:defRPr sz="1800">
                          <a:solidFill>
                            <a:srgbClr val="000000"/>
                          </a:solidFill>
                        </a:defRPr>
                      </a:pPr>
                      <a:r>
                        <a:rPr lang="pt-BR" sz="1000">
                          <a:solidFill>
                            <a:schemeClr val="bg1"/>
                          </a:solidFill>
                          <a:effectLst/>
                          <a:latin typeface="Roboto" panose="02000000000000000000" pitchFamily="2" charset="0"/>
                          <a:ea typeface="Roboto" panose="02000000000000000000" pitchFamily="2" charset="0"/>
                          <a:cs typeface="Roboto" panose="02000000000000000000" pitchFamily="2" charset="0"/>
                        </a:rPr>
                        <a:t>Processamento dos Dados</a:t>
                      </a:r>
                      <a:endParaRPr sz="1000" dirty="0">
                        <a:solidFill>
                          <a:schemeClr val="bg1"/>
                        </a:solidFill>
                        <a:latin typeface="Roboto" panose="02000000000000000000" pitchFamily="2" charset="0"/>
                        <a:ea typeface="Roboto" panose="02000000000000000000" pitchFamily="2" charset="0"/>
                        <a:cs typeface="Roboto" panose="02000000000000000000" pitchFamily="2" charset="0"/>
                        <a:sym typeface="Barlow Medium"/>
                      </a:endParaRPr>
                    </a:p>
                  </a:txBody>
                  <a:tcPr marL="0" marR="0" marT="0" marB="0" anchor="ctr" horzOverflow="overflow">
                    <a:lnL w="25400">
                      <a:solidFill>
                        <a:schemeClr val="accent5"/>
                      </a:solidFill>
                    </a:lnL>
                    <a:lnR w="25400">
                      <a:solidFill>
                        <a:schemeClr val="accent5"/>
                      </a:solidFill>
                    </a:lnR>
                    <a:lnT w="25400">
                      <a:solidFill>
                        <a:schemeClr val="accent5"/>
                      </a:solidFill>
                    </a:lnT>
                    <a:lnB w="25400">
                      <a:solidFill>
                        <a:schemeClr val="accent5"/>
                      </a:solidFill>
                    </a:lnB>
                    <a:solidFill>
                      <a:schemeClr val="accent3"/>
                    </a:solidFill>
                  </a:tcPr>
                </a:tc>
                <a:tc>
                  <a:txBody>
                    <a:bodyPr/>
                    <a:lstStyle/>
                    <a:p>
                      <a:pPr algn="ctr">
                        <a:defRPr sz="1800">
                          <a:solidFill>
                            <a:srgbClr val="000000"/>
                          </a:solidFill>
                        </a:defRPr>
                      </a:pPr>
                      <a:r>
                        <a:rPr lang="pt-BR" sz="1000">
                          <a:solidFill>
                            <a:schemeClr val="bg1"/>
                          </a:solidFill>
                          <a:effectLst/>
                          <a:latin typeface="Roboto" panose="02000000000000000000" pitchFamily="2" charset="0"/>
                          <a:ea typeface="Roboto" panose="02000000000000000000" pitchFamily="2" charset="0"/>
                          <a:cs typeface="Roboto" panose="02000000000000000000" pitchFamily="2" charset="0"/>
                        </a:rPr>
                        <a:t>Modelo HAL 9000</a:t>
                      </a:r>
                      <a:endParaRPr sz="1000" dirty="0">
                        <a:solidFill>
                          <a:schemeClr val="bg1"/>
                        </a:solidFill>
                        <a:latin typeface="Roboto" panose="02000000000000000000" pitchFamily="2" charset="0"/>
                        <a:ea typeface="Roboto" panose="02000000000000000000" pitchFamily="2" charset="0"/>
                        <a:cs typeface="Roboto" panose="02000000000000000000" pitchFamily="2" charset="0"/>
                        <a:sym typeface="Barlow Medium"/>
                      </a:endParaRPr>
                    </a:p>
                  </a:txBody>
                  <a:tcPr marL="0" marR="0" marT="0" marB="0" anchor="ctr" horzOverflow="overflow">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a:solidFill>
                        <a:schemeClr val="accent5"/>
                      </a:solidFill>
                    </a:lnB>
                    <a:solidFill>
                      <a:schemeClr val="accent3"/>
                    </a:solidFill>
                  </a:tcPr>
                </a:tc>
                <a:tc>
                  <a:txBody>
                    <a:bodyPr/>
                    <a:lstStyle/>
                    <a:p>
                      <a:pPr algn="ctr">
                        <a:defRPr sz="1800">
                          <a:solidFill>
                            <a:srgbClr val="000000"/>
                          </a:solidFill>
                        </a:defRPr>
                      </a:pPr>
                      <a:r>
                        <a:rPr lang="pt-BR" sz="1000">
                          <a:solidFill>
                            <a:schemeClr val="bg1"/>
                          </a:solidFill>
                          <a:latin typeface="Roboto" panose="02000000000000000000" pitchFamily="2" charset="0"/>
                          <a:ea typeface="Roboto" panose="02000000000000000000" pitchFamily="2" charset="0"/>
                          <a:cs typeface="Roboto" panose="02000000000000000000" pitchFamily="2" charset="0"/>
                          <a:sym typeface="Barlow Medium"/>
                        </a:rPr>
                        <a:t>Website</a:t>
                      </a:r>
                      <a:endParaRPr sz="1000" dirty="0">
                        <a:solidFill>
                          <a:schemeClr val="bg1"/>
                        </a:solidFill>
                        <a:latin typeface="Roboto" panose="02000000000000000000" pitchFamily="2" charset="0"/>
                        <a:ea typeface="Roboto" panose="02000000000000000000" pitchFamily="2" charset="0"/>
                        <a:cs typeface="Roboto" panose="02000000000000000000" pitchFamily="2" charset="0"/>
                        <a:sym typeface="Barlow Medium"/>
                      </a:endParaRPr>
                    </a:p>
                  </a:txBody>
                  <a:tcPr marL="0" marR="0" marT="0" marB="0" anchor="ctr" horzOverflow="overflow">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a:solidFill>
                        <a:schemeClr val="accent5"/>
                      </a:solidFill>
                    </a:lnB>
                    <a:solidFill>
                      <a:schemeClr val="accent3"/>
                    </a:solidFill>
                  </a:tcPr>
                </a:tc>
                <a:tc>
                  <a:txBody>
                    <a:bodyPr/>
                    <a:lstStyle/>
                    <a:p>
                      <a:pPr algn="ctr">
                        <a:defRPr sz="1800">
                          <a:solidFill>
                            <a:srgbClr val="000000"/>
                          </a:solidFill>
                        </a:defRPr>
                      </a:pPr>
                      <a:r>
                        <a:rPr lang="pt-BR" sz="1000">
                          <a:solidFill>
                            <a:schemeClr val="bg1"/>
                          </a:solidFill>
                          <a:effectLst/>
                          <a:latin typeface="Roboto" panose="02000000000000000000" pitchFamily="2" charset="0"/>
                          <a:ea typeface="Roboto" panose="02000000000000000000" pitchFamily="2" charset="0"/>
                          <a:cs typeface="Roboto" panose="02000000000000000000" pitchFamily="2" charset="0"/>
                          <a:sym typeface="Barlow Medium"/>
                        </a:rPr>
                        <a:t>Dashboard</a:t>
                      </a:r>
                      <a:endParaRPr sz="1000" dirty="0">
                        <a:solidFill>
                          <a:schemeClr val="bg1"/>
                        </a:solidFill>
                        <a:latin typeface="Roboto" panose="02000000000000000000" pitchFamily="2" charset="0"/>
                        <a:ea typeface="Roboto" panose="02000000000000000000" pitchFamily="2" charset="0"/>
                        <a:cs typeface="Roboto" panose="02000000000000000000" pitchFamily="2" charset="0"/>
                        <a:sym typeface="Barlow Medium"/>
                      </a:endParaRPr>
                    </a:p>
                  </a:txBody>
                  <a:tcPr marL="0" marR="0" marT="0" marB="0" anchor="ctr" horzOverflow="overflow">
                    <a:lnL w="25400" cap="flat" cmpd="sng" algn="ctr">
                      <a:solidFill>
                        <a:schemeClr val="accent5"/>
                      </a:solidFill>
                      <a:prstDash val="solid"/>
                      <a:round/>
                      <a:headEnd type="none" w="med" len="med"/>
                      <a:tailEnd type="none" w="med" len="med"/>
                    </a:lnL>
                    <a:lnR w="25400">
                      <a:solidFill>
                        <a:schemeClr val="accent5"/>
                      </a:solidFill>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467658">
                <a:tc>
                  <a:txBody>
                    <a:bodyPr/>
                    <a:lstStyle/>
                    <a:p>
                      <a:pPr lvl="0" algn="ctr">
                        <a:defRPr sz="1800">
                          <a:solidFill>
                            <a:srgbClr val="000000"/>
                          </a:solidFill>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rPr>
                        <a:t>Obter dados do Consumer Financial Protection Bureau</a:t>
                      </a:r>
                      <a:endParaRPr sz="1000" dirty="0">
                        <a:solidFill>
                          <a:schemeClr val="tx2"/>
                        </a:solidFill>
                        <a:latin typeface="Roboto" panose="02000000000000000000" pitchFamily="2" charset="0"/>
                        <a:ea typeface="Roboto" panose="02000000000000000000" pitchFamily="2" charset="0"/>
                        <a:cs typeface="Roboto" panose="02000000000000000000" pitchFamily="2" charset="0"/>
                        <a:sym typeface="Barlow Medium"/>
                      </a:endParaRPr>
                    </a:p>
                  </a:txBody>
                  <a:tcPr marL="0" marR="0" marT="0" marB="0" anchor="ctr" horzOverflow="overflow">
                    <a:lnL w="25400">
                      <a:solidFill>
                        <a:schemeClr val="accent5"/>
                      </a:solidFill>
                    </a:lnL>
                    <a:lnR w="25400">
                      <a:solidFill>
                        <a:schemeClr val="accent5"/>
                      </a:solidFill>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solidFill>
                      <a:srgbClr val="92D050"/>
                    </a:solidFill>
                  </a:tcPr>
                </a:tc>
                <a:tc>
                  <a:txBody>
                    <a:bodyPr/>
                    <a:lstStyle/>
                    <a:p>
                      <a:pPr lvl="0" algn="ctr">
                        <a:defRPr sz="2000">
                          <a:solidFill>
                            <a:srgbClr val="535353"/>
                          </a:solidFill>
                          <a:latin typeface="Barlow Medium"/>
                          <a:ea typeface="Barlow Medium"/>
                          <a:cs typeface="Barlow Medium"/>
                          <a:sym typeface="Barlow Medium"/>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rPr>
                        <a:t>Utilizar modelos de classificação para acrescentar mai variáveis ao dataset original</a:t>
                      </a:r>
                      <a:endParaRPr sz="1000">
                        <a:solidFill>
                          <a:schemeClr val="tx2"/>
                        </a:solidFill>
                        <a:latin typeface="Roboto" panose="02000000000000000000" pitchFamily="2" charset="0"/>
                        <a:ea typeface="Roboto" panose="02000000000000000000" pitchFamily="2" charset="0"/>
                        <a:cs typeface="Roboto" panose="02000000000000000000" pitchFamily="2" charset="0"/>
                      </a:endParaRPr>
                    </a:p>
                  </a:txBody>
                  <a:tcPr marL="0" marR="0" marT="0" marB="0" anchor="ctr" horzOverflow="overflow">
                    <a:lnL w="25400">
                      <a:solidFill>
                        <a:schemeClr val="accent5"/>
                      </a:solidFill>
                    </a:lnL>
                    <a:lnR w="25400">
                      <a:solidFill>
                        <a:schemeClr val="accent5"/>
                      </a:solidFill>
                    </a:lnR>
                    <a:lnT w="25400">
                      <a:solidFill>
                        <a:schemeClr val="accent5"/>
                      </a:solidFill>
                    </a:lnT>
                    <a:lnB w="25400">
                      <a:solidFill>
                        <a:schemeClr val="accent5"/>
                      </a:solidFill>
                    </a:lnB>
                    <a:solidFill>
                      <a:srgbClr val="FFFF00"/>
                    </a:solidFill>
                  </a:tcPr>
                </a:tc>
                <a:tc>
                  <a:txBody>
                    <a:bodyPr/>
                    <a:lstStyle/>
                    <a:p>
                      <a:pPr lvl="0" algn="ctr">
                        <a:defRPr sz="1800">
                          <a:solidFill>
                            <a:srgbClr val="000000"/>
                          </a:solidFill>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rPr>
                        <a:t>Modelo de Previsão de Disputas</a:t>
                      </a:r>
                      <a:endParaRP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endParaRPr>
                    </a:p>
                  </a:txBody>
                  <a:tcPr marL="0" marR="0" marT="0" marB="0" anchor="ctr" horzOverflow="overflow">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a:solidFill>
                        <a:schemeClr val="accent5"/>
                      </a:solidFill>
                    </a:lnB>
                    <a:noFill/>
                  </a:tcPr>
                </a:tc>
                <a:tc>
                  <a:txBody>
                    <a:bodyPr/>
                    <a:lstStyle/>
                    <a:p>
                      <a:pPr lvl="0" algn="ctr">
                        <a:defRPr sz="2000">
                          <a:solidFill>
                            <a:srgbClr val="535353"/>
                          </a:solidFill>
                          <a:latin typeface="Barlow Medium"/>
                          <a:ea typeface="Barlow Medium"/>
                          <a:cs typeface="Barlow Medium"/>
                          <a:sym typeface="Barlow Medium"/>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rPr>
                        <a:t>Desenvolvimento de portal onde cliente final e empresa poderão acessar</a:t>
                      </a:r>
                      <a:endParaRPr sz="1000">
                        <a:solidFill>
                          <a:schemeClr val="tx2"/>
                        </a:solidFill>
                        <a:latin typeface="Roboto" panose="02000000000000000000" pitchFamily="2" charset="0"/>
                        <a:ea typeface="Roboto" panose="02000000000000000000" pitchFamily="2" charset="0"/>
                        <a:cs typeface="Roboto" panose="02000000000000000000" pitchFamily="2" charset="0"/>
                      </a:endParaRPr>
                    </a:p>
                  </a:txBody>
                  <a:tcPr marL="0" marR="0" marT="0" marB="0" anchor="ctr" horzOverflow="overflow">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a:solidFill>
                        <a:schemeClr val="accent5"/>
                      </a:solidFill>
                    </a:lnB>
                    <a:solidFill>
                      <a:srgbClr val="92D050"/>
                    </a:solidFill>
                  </a:tcPr>
                </a:tc>
                <a:tc>
                  <a:txBody>
                    <a:bodyPr/>
                    <a:lstStyle/>
                    <a:p>
                      <a:pPr lvl="0" algn="ctr">
                        <a:defRPr sz="1800">
                          <a:solidFill>
                            <a:srgbClr val="000000"/>
                          </a:solidFill>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rPr>
                        <a:t>Construir dashboard no Power BI para melhor entendimento dos dados</a:t>
                      </a:r>
                      <a:endParaRP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endParaRPr>
                    </a:p>
                  </a:txBody>
                  <a:tcPr marL="0" marR="0" marT="0" marB="0" anchor="ctr" horzOverflow="overflow">
                    <a:lnL w="25400" cap="flat" cmpd="sng" algn="ctr">
                      <a:solidFill>
                        <a:schemeClr val="accent5"/>
                      </a:solidFill>
                      <a:prstDash val="solid"/>
                      <a:round/>
                      <a:headEnd type="none" w="med" len="med"/>
                      <a:tailEnd type="none" w="med" len="med"/>
                    </a:lnL>
                    <a:lnR w="25400">
                      <a:solidFill>
                        <a:schemeClr val="accent5"/>
                      </a:solidFill>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0001"/>
                  </a:ext>
                </a:extLst>
              </a:tr>
              <a:tr h="584573">
                <a:tc>
                  <a:txBody>
                    <a:bodyPr/>
                    <a:lstStyle/>
                    <a:p>
                      <a:pPr lvl="0" algn="ctr">
                        <a:defRPr sz="1800">
                          <a:solidFill>
                            <a:srgbClr val="000000"/>
                          </a:solidFill>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rPr>
                        <a:t>Usar ou não dados simulados para complementar a análise</a:t>
                      </a:r>
                      <a:endParaRPr sz="1000" dirty="0">
                        <a:solidFill>
                          <a:schemeClr val="tx2"/>
                        </a:solidFill>
                        <a:latin typeface="Roboto" panose="02000000000000000000" pitchFamily="2" charset="0"/>
                        <a:ea typeface="Roboto" panose="02000000000000000000" pitchFamily="2" charset="0"/>
                        <a:cs typeface="Roboto" panose="02000000000000000000" pitchFamily="2" charset="0"/>
                        <a:sym typeface="Barlow Medium"/>
                      </a:endParaRPr>
                    </a:p>
                  </a:txBody>
                  <a:tcPr marL="0" marR="0" marT="0" marB="0" anchor="ctr" horzOverflow="overflow">
                    <a:lnL w="25400">
                      <a:solidFill>
                        <a:schemeClr val="accent5"/>
                      </a:solidFill>
                    </a:lnL>
                    <a:lnR w="25400">
                      <a:solidFill>
                        <a:schemeClr val="accent5"/>
                      </a:solidFill>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solidFill>
                      <a:srgbClr val="FFFF00"/>
                    </a:solidFill>
                  </a:tcPr>
                </a:tc>
                <a:tc>
                  <a:txBody>
                    <a:bodyPr/>
                    <a:lstStyle/>
                    <a:p>
                      <a:pPr lvl="0" algn="ctr">
                        <a:defRPr sz="2000">
                          <a:solidFill>
                            <a:srgbClr val="535353"/>
                          </a:solidFill>
                          <a:latin typeface="Barlow Medium"/>
                          <a:ea typeface="Barlow Medium"/>
                          <a:cs typeface="Barlow Medium"/>
                          <a:sym typeface="Barlow Medium"/>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rPr>
                        <a:t>Utilizar modelos de classificação não supervisionada para agrupamento das reclamações</a:t>
                      </a:r>
                      <a:endParaRPr sz="1000" dirty="0">
                        <a:solidFill>
                          <a:schemeClr val="tx2"/>
                        </a:solidFill>
                        <a:latin typeface="Roboto" panose="02000000000000000000" pitchFamily="2" charset="0"/>
                        <a:ea typeface="Roboto" panose="02000000000000000000" pitchFamily="2" charset="0"/>
                        <a:cs typeface="Roboto" panose="02000000000000000000" pitchFamily="2" charset="0"/>
                      </a:endParaRPr>
                    </a:p>
                  </a:txBody>
                  <a:tcPr marL="0" marR="0" marT="0" marB="0" anchor="ctr" horzOverflow="overflow">
                    <a:lnL w="25400">
                      <a:solidFill>
                        <a:schemeClr val="accent5"/>
                      </a:solidFill>
                    </a:lnL>
                    <a:lnR w="25400">
                      <a:solidFill>
                        <a:schemeClr val="accent5"/>
                      </a:solidFill>
                    </a:lnR>
                    <a:lnT w="25400">
                      <a:solidFill>
                        <a:schemeClr val="accent5"/>
                      </a:solidFill>
                    </a:lnT>
                    <a:lnB w="25400">
                      <a:solidFill>
                        <a:schemeClr val="accent5"/>
                      </a:solidFill>
                    </a:lnB>
                    <a:solidFill>
                      <a:srgbClr val="FFFF00"/>
                    </a:solidFill>
                  </a:tcPr>
                </a:tc>
                <a:tc>
                  <a:txBody>
                    <a:bodyPr/>
                    <a:lstStyle/>
                    <a:p>
                      <a:pPr lvl="0" algn="ctr">
                        <a:defRPr sz="1800">
                          <a:solidFill>
                            <a:srgbClr val="000000"/>
                          </a:solidFill>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rPr>
                        <a:t>Análise de Sentimento da Narrativa do Consumidor</a:t>
                      </a:r>
                      <a:endParaRP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endParaRPr>
                    </a:p>
                  </a:txBody>
                  <a:tcPr marL="0" marR="0" marT="0" marB="0" anchor="ctr" horzOverflow="overflow">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a:solidFill>
                        <a:schemeClr val="accent5"/>
                      </a:solidFill>
                    </a:lnB>
                    <a:solidFill>
                      <a:srgbClr val="FFFF00"/>
                    </a:solidFill>
                  </a:tcPr>
                </a:tc>
                <a:tc>
                  <a:txBody>
                    <a:bodyPr/>
                    <a:lstStyle/>
                    <a:p>
                      <a:pPr lvl="0" algn="ctr">
                        <a:defRPr sz="1800">
                          <a:solidFill>
                            <a:srgbClr val="000000"/>
                          </a:solidFill>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rPr>
                        <a:t>Consumidor final poderá se logar, e criar reclamações para uma determinada empresa</a:t>
                      </a:r>
                      <a:endParaRP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endParaRPr>
                    </a:p>
                  </a:txBody>
                  <a:tcPr marL="0" marR="0" marT="0" marB="0" anchor="ctr" horzOverflow="overflow">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a:solidFill>
                        <a:schemeClr val="accent5"/>
                      </a:solidFill>
                    </a:lnB>
                    <a:solidFill>
                      <a:srgbClr val="92D050"/>
                    </a:solidFill>
                  </a:tcPr>
                </a:tc>
                <a:tc>
                  <a:txBody>
                    <a:bodyPr/>
                    <a:lstStyle/>
                    <a:p>
                      <a:pPr lvl="0" algn="ctr">
                        <a:defRPr sz="1800">
                          <a:solidFill>
                            <a:srgbClr val="000000"/>
                          </a:solidFill>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rPr>
                        <a:t>Visão de sazonalidade das reclamações</a:t>
                      </a:r>
                      <a:endParaRP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endParaRPr>
                    </a:p>
                  </a:txBody>
                  <a:tcPr marL="0" marR="0" marT="0" marB="0" anchor="ctr" horzOverflow="overflow">
                    <a:lnL w="25400" cap="flat" cmpd="sng" algn="ctr">
                      <a:solidFill>
                        <a:schemeClr val="accent5"/>
                      </a:solidFill>
                      <a:prstDash val="solid"/>
                      <a:round/>
                      <a:headEnd type="none" w="med" len="med"/>
                      <a:tailEnd type="none" w="med" len="med"/>
                    </a:lnL>
                    <a:lnR w="25400">
                      <a:solidFill>
                        <a:schemeClr val="accent5"/>
                      </a:solidFill>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0002"/>
                  </a:ext>
                </a:extLst>
              </a:tr>
              <a:tr h="543451">
                <a:tc>
                  <a:txBody>
                    <a:bodyPr/>
                    <a:lstStyle/>
                    <a:p>
                      <a:pPr lvl="0" algn="ctr">
                        <a:defRPr sz="2000">
                          <a:solidFill>
                            <a:srgbClr val="535353"/>
                          </a:solidFill>
                          <a:latin typeface="Barlow Medium"/>
                          <a:ea typeface="Barlow Medium"/>
                          <a:cs typeface="Barlow Medium"/>
                          <a:sym typeface="Barlow Medium"/>
                        </a:defRPr>
                      </a:pPr>
                      <a:endParaRPr sz="1000">
                        <a:solidFill>
                          <a:schemeClr val="tx2"/>
                        </a:solidFill>
                        <a:latin typeface="Roboto" panose="02000000000000000000" pitchFamily="2" charset="0"/>
                        <a:ea typeface="Roboto" panose="02000000000000000000" pitchFamily="2" charset="0"/>
                        <a:cs typeface="Roboto" panose="02000000000000000000" pitchFamily="2" charset="0"/>
                      </a:endParaRPr>
                    </a:p>
                  </a:txBody>
                  <a:tcPr marL="0" marR="0" marT="0" marB="0" anchor="ctr" horzOverflow="overflow">
                    <a:lnL w="25400">
                      <a:solidFill>
                        <a:schemeClr val="accent5"/>
                      </a:solidFill>
                    </a:lnL>
                    <a:lnR w="25400">
                      <a:solidFill>
                        <a:schemeClr val="accent5"/>
                      </a:solidFill>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lvl="0" algn="ctr">
                        <a:defRPr sz="1800">
                          <a:solidFill>
                            <a:srgbClr val="000000"/>
                          </a:solidFill>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rPr>
                        <a:t>Sanitização dos dados</a:t>
                      </a:r>
                      <a:endParaRP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endParaRPr>
                    </a:p>
                  </a:txBody>
                  <a:tcPr marL="0" marR="0" marT="0" marB="0" anchor="ctr" horzOverflow="overflow">
                    <a:lnL w="25400">
                      <a:solidFill>
                        <a:schemeClr val="accent5"/>
                      </a:solidFill>
                    </a:lnL>
                    <a:lnR w="25400">
                      <a:solidFill>
                        <a:schemeClr val="accent5"/>
                      </a:solidFill>
                    </a:lnR>
                    <a:lnT w="25400">
                      <a:solidFill>
                        <a:schemeClr val="accent5"/>
                      </a:solidFill>
                    </a:lnT>
                    <a:lnB w="25400">
                      <a:solidFill>
                        <a:schemeClr val="accent5"/>
                      </a:solidFill>
                    </a:lnB>
                    <a:noFill/>
                  </a:tcPr>
                </a:tc>
                <a:tc>
                  <a:txBody>
                    <a:bodyPr/>
                    <a:lstStyle/>
                    <a:p>
                      <a:pPr lvl="0" algn="ctr">
                        <a:defRPr sz="2000">
                          <a:solidFill>
                            <a:srgbClr val="535353"/>
                          </a:solidFill>
                          <a:latin typeface="Barlow Medium"/>
                          <a:ea typeface="Barlow Medium"/>
                          <a:cs typeface="Barlow Medium"/>
                          <a:sym typeface="Barlow Medium"/>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rPr>
                        <a:t>Identificação de Oportunidades de Vendas</a:t>
                      </a:r>
                      <a:endParaRPr sz="1000">
                        <a:solidFill>
                          <a:schemeClr val="tx2"/>
                        </a:solidFill>
                        <a:latin typeface="Roboto" panose="02000000000000000000" pitchFamily="2" charset="0"/>
                        <a:ea typeface="Roboto" panose="02000000000000000000" pitchFamily="2" charset="0"/>
                        <a:cs typeface="Roboto" panose="02000000000000000000" pitchFamily="2" charset="0"/>
                      </a:endParaRPr>
                    </a:p>
                  </a:txBody>
                  <a:tcPr marL="0" marR="0" marT="0" marB="0" anchor="ctr" horzOverflow="overflow">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a:solidFill>
                        <a:schemeClr val="accent5"/>
                      </a:solidFill>
                    </a:lnB>
                    <a:solidFill>
                      <a:srgbClr val="FFFF00"/>
                    </a:solidFill>
                  </a:tcPr>
                </a:tc>
                <a:tc>
                  <a:txBody>
                    <a:bodyPr/>
                    <a:lstStyle/>
                    <a:p>
                      <a:pPr lvl="0" algn="ctr">
                        <a:defRPr sz="1800">
                          <a:solidFill>
                            <a:srgbClr val="000000"/>
                          </a:solidFill>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rPr>
                        <a:t>A empresa poderá ver as reclamações</a:t>
                      </a:r>
                      <a:endParaRP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endParaRPr>
                    </a:p>
                  </a:txBody>
                  <a:tcPr marL="0" marR="0" marT="0" marB="0" anchor="ctr" horzOverflow="overflow">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a:solidFill>
                        <a:schemeClr val="accent5"/>
                      </a:solidFill>
                    </a:lnB>
                    <a:noFill/>
                  </a:tcPr>
                </a:tc>
                <a:tc>
                  <a:txBody>
                    <a:bodyPr/>
                    <a:lstStyle/>
                    <a:p>
                      <a:pPr lvl="0" algn="ctr">
                        <a:defRPr sz="2000">
                          <a:solidFill>
                            <a:srgbClr val="535353"/>
                          </a:solidFill>
                          <a:latin typeface="Barlow Medium"/>
                          <a:ea typeface="Barlow Medium"/>
                          <a:cs typeface="Barlow Medium"/>
                          <a:sym typeface="Barlow Medium"/>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rPr>
                        <a:t>Visão do impacto financeiro das ações tomadas após o uso dos modelos</a:t>
                      </a:r>
                      <a:endParaRPr sz="1000">
                        <a:solidFill>
                          <a:schemeClr val="tx2"/>
                        </a:solidFill>
                        <a:latin typeface="Roboto" panose="02000000000000000000" pitchFamily="2" charset="0"/>
                        <a:ea typeface="Roboto" panose="02000000000000000000" pitchFamily="2" charset="0"/>
                        <a:cs typeface="Roboto" panose="02000000000000000000" pitchFamily="2" charset="0"/>
                      </a:endParaRPr>
                    </a:p>
                  </a:txBody>
                  <a:tcPr marL="0" marR="0" marT="0" marB="0" anchor="ctr" horzOverflow="overflow">
                    <a:lnL w="25400" cap="flat" cmpd="sng" algn="ctr">
                      <a:solidFill>
                        <a:schemeClr val="accent5"/>
                      </a:solidFill>
                      <a:prstDash val="solid"/>
                      <a:round/>
                      <a:headEnd type="none" w="med" len="med"/>
                      <a:tailEnd type="none" w="med" len="med"/>
                    </a:lnL>
                    <a:lnR w="25400">
                      <a:solidFill>
                        <a:schemeClr val="accent5"/>
                      </a:solidFill>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0003"/>
                  </a:ext>
                </a:extLst>
              </a:tr>
              <a:tr h="701487">
                <a:tc>
                  <a:txBody>
                    <a:bodyPr/>
                    <a:lstStyle/>
                    <a:p>
                      <a:pPr lvl="0" algn="ctr">
                        <a:defRPr sz="2000">
                          <a:solidFill>
                            <a:srgbClr val="535353"/>
                          </a:solidFill>
                          <a:latin typeface="Barlow Medium"/>
                          <a:ea typeface="Barlow Medium"/>
                          <a:cs typeface="Barlow Medium"/>
                          <a:sym typeface="Barlow Medium"/>
                        </a:defRPr>
                      </a:pPr>
                      <a:endParaRPr sz="1000">
                        <a:solidFill>
                          <a:schemeClr val="tx2"/>
                        </a:solidFill>
                        <a:latin typeface="Roboto" panose="02000000000000000000" pitchFamily="2" charset="0"/>
                        <a:ea typeface="Roboto" panose="02000000000000000000" pitchFamily="2" charset="0"/>
                        <a:cs typeface="Roboto" panose="02000000000000000000" pitchFamily="2" charset="0"/>
                      </a:endParaRPr>
                    </a:p>
                  </a:txBody>
                  <a:tcPr marL="0" marR="0" marT="0" marB="0" anchor="ctr" horzOverflow="overflow">
                    <a:lnL w="25400">
                      <a:solidFill>
                        <a:schemeClr val="accent5"/>
                      </a:solidFill>
                    </a:lnL>
                    <a:lnR w="25400">
                      <a:solidFill>
                        <a:schemeClr val="accent5"/>
                      </a:solidFill>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lvl="0" algn="ctr">
                        <a:defRPr sz="2000">
                          <a:solidFill>
                            <a:srgbClr val="535353"/>
                          </a:solidFill>
                          <a:latin typeface="Barlow Medium"/>
                          <a:ea typeface="Barlow Medium"/>
                          <a:cs typeface="Barlow Medium"/>
                          <a:sym typeface="Barlow Medium"/>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rPr>
                        <a:t>Análise exploratória dos dados</a:t>
                      </a:r>
                      <a:endParaRPr sz="1000">
                        <a:solidFill>
                          <a:schemeClr val="tx2"/>
                        </a:solidFill>
                        <a:latin typeface="Roboto" panose="02000000000000000000" pitchFamily="2" charset="0"/>
                        <a:ea typeface="Roboto" panose="02000000000000000000" pitchFamily="2" charset="0"/>
                        <a:cs typeface="Roboto" panose="02000000000000000000" pitchFamily="2" charset="0"/>
                      </a:endParaRPr>
                    </a:p>
                  </a:txBody>
                  <a:tcPr marL="0" marR="0" marT="0" marB="0" anchor="ctr" horzOverflow="overflow">
                    <a:lnL w="25400">
                      <a:solidFill>
                        <a:schemeClr val="accent5"/>
                      </a:solidFill>
                    </a:lnL>
                    <a:lnR w="25400">
                      <a:solidFill>
                        <a:schemeClr val="accent5"/>
                      </a:solidFill>
                    </a:lnR>
                    <a:lnT w="25400">
                      <a:solidFill>
                        <a:schemeClr val="accent5"/>
                      </a:solidFill>
                    </a:lnT>
                    <a:lnB w="25400">
                      <a:solidFill>
                        <a:schemeClr val="accent5"/>
                      </a:solidFill>
                    </a:lnB>
                    <a:noFill/>
                  </a:tcPr>
                </a:tc>
                <a:tc>
                  <a:txBody>
                    <a:bodyPr/>
                    <a:lstStyle/>
                    <a:p>
                      <a:pPr lvl="0" algn="ctr">
                        <a:defRPr sz="2000">
                          <a:solidFill>
                            <a:srgbClr val="535353"/>
                          </a:solidFill>
                          <a:latin typeface="Barlow Medium"/>
                          <a:ea typeface="Barlow Medium"/>
                          <a:cs typeface="Barlow Medium"/>
                          <a:sym typeface="Barlow Medium"/>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rPr>
                        <a:t>Segmentação de Categorias</a:t>
                      </a:r>
                      <a:endParaRPr sz="1000">
                        <a:solidFill>
                          <a:schemeClr val="tx2"/>
                        </a:solidFill>
                        <a:latin typeface="Roboto" panose="02000000000000000000" pitchFamily="2" charset="0"/>
                        <a:ea typeface="Roboto" panose="02000000000000000000" pitchFamily="2" charset="0"/>
                        <a:cs typeface="Roboto" panose="02000000000000000000" pitchFamily="2" charset="0"/>
                      </a:endParaRPr>
                    </a:p>
                  </a:txBody>
                  <a:tcPr marL="0" marR="0" marT="0" marB="0" anchor="ctr" horzOverflow="overflow">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a:solidFill>
                        <a:schemeClr val="accent5"/>
                      </a:solidFill>
                    </a:lnB>
                    <a:noFill/>
                  </a:tcPr>
                </a:tc>
                <a:tc>
                  <a:txBody>
                    <a:bodyPr/>
                    <a:lstStyle/>
                    <a:p>
                      <a:pPr lvl="0" algn="ctr">
                        <a:defRPr sz="1800">
                          <a:solidFill>
                            <a:srgbClr val="000000"/>
                          </a:solidFill>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rPr>
                        <a:t>A empresa poderá acionar o modelo HAL 9000 para avaliar o texto da reclamação, obtendo previsões diversas acerca daquela interação</a:t>
                      </a:r>
                      <a:endParaRP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endParaRPr>
                    </a:p>
                  </a:txBody>
                  <a:tcPr marL="0" marR="0" marT="0" marB="0" anchor="ctr" horzOverflow="overflow">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a:solidFill>
                        <a:schemeClr val="accent5"/>
                      </a:solidFill>
                    </a:lnB>
                    <a:noFill/>
                  </a:tcPr>
                </a:tc>
                <a:tc>
                  <a:txBody>
                    <a:bodyPr/>
                    <a:lstStyle/>
                    <a:p>
                      <a:pPr lvl="0" algn="ctr">
                        <a:defRPr sz="1800">
                          <a:solidFill>
                            <a:srgbClr val="000000"/>
                          </a:solidFill>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rPr>
                        <a:t>Análise da eficácia dos modelos</a:t>
                      </a:r>
                      <a:endParaRP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endParaRPr>
                    </a:p>
                  </a:txBody>
                  <a:tcPr marL="0" marR="0" marT="0" marB="0" anchor="ctr" horzOverflow="overflow">
                    <a:lnL w="25400" cap="flat" cmpd="sng" algn="ctr">
                      <a:solidFill>
                        <a:schemeClr val="accent5"/>
                      </a:solidFill>
                      <a:prstDash val="solid"/>
                      <a:round/>
                      <a:headEnd type="none" w="med" len="med"/>
                      <a:tailEnd type="none" w="med" len="med"/>
                    </a:lnL>
                    <a:lnR w="25400">
                      <a:solidFill>
                        <a:schemeClr val="accent5"/>
                      </a:solidFill>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0004"/>
                  </a:ext>
                </a:extLst>
              </a:tr>
              <a:tr h="652141">
                <a:tc>
                  <a:txBody>
                    <a:bodyPr/>
                    <a:lstStyle/>
                    <a:p>
                      <a:pPr lvl="0" algn="ctr">
                        <a:defRPr sz="2000">
                          <a:solidFill>
                            <a:srgbClr val="535353"/>
                          </a:solidFill>
                          <a:latin typeface="Barlow Medium"/>
                          <a:ea typeface="Barlow Medium"/>
                          <a:cs typeface="Barlow Medium"/>
                          <a:sym typeface="Barlow Medium"/>
                        </a:defRPr>
                      </a:pPr>
                      <a:endParaRPr sz="1000">
                        <a:solidFill>
                          <a:schemeClr val="tx2"/>
                        </a:solidFill>
                        <a:latin typeface="Roboto" panose="02000000000000000000" pitchFamily="2" charset="0"/>
                        <a:ea typeface="Roboto" panose="02000000000000000000" pitchFamily="2" charset="0"/>
                        <a:cs typeface="Roboto" panose="02000000000000000000" pitchFamily="2" charset="0"/>
                      </a:endParaRPr>
                    </a:p>
                  </a:txBody>
                  <a:tcPr marL="0" marR="0" marT="0" marB="0" anchor="ctr" horzOverflow="overflow">
                    <a:lnL w="25400">
                      <a:solidFill>
                        <a:schemeClr val="accent5"/>
                      </a:solidFill>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lvl="0" algn="ctr">
                        <a:defRPr sz="1800">
                          <a:solidFill>
                            <a:srgbClr val="000000"/>
                          </a:solidFill>
                        </a:defRPr>
                      </a:pPr>
                      <a:endParaRP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endParaRPr>
                    </a:p>
                  </a:txBody>
                  <a:tcPr marL="0" marR="0" marT="0" marB="0" anchor="ctr" horzOverflow="overflow">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a:solidFill>
                        <a:schemeClr val="accent5"/>
                      </a:solidFill>
                    </a:lnB>
                    <a:noFill/>
                  </a:tcPr>
                </a:tc>
                <a:tc>
                  <a:txBody>
                    <a:bodyPr/>
                    <a:lstStyle/>
                    <a:p>
                      <a:pPr lvl="0" algn="ctr">
                        <a:defRPr sz="1800">
                          <a:solidFill>
                            <a:srgbClr val="000000"/>
                          </a:solidFill>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rPr>
                        <a:t>. Análise da Distribuição de Frequência de Palavras</a:t>
                      </a:r>
                      <a:endParaRPr sz="1000">
                        <a:solidFill>
                          <a:schemeClr val="tx2"/>
                        </a:solidFill>
                        <a:latin typeface="Roboto" panose="02000000000000000000" pitchFamily="2" charset="0"/>
                        <a:ea typeface="Roboto" panose="02000000000000000000" pitchFamily="2" charset="0"/>
                        <a:cs typeface="Roboto" panose="02000000000000000000" pitchFamily="2" charset="0"/>
                        <a:sym typeface="Barlow Medium"/>
                      </a:endParaRPr>
                    </a:p>
                  </a:txBody>
                  <a:tcPr marL="0" marR="0" marT="0" marB="0" anchor="ctr" horzOverflow="overflow">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a:solidFill>
                        <a:schemeClr val="accent5"/>
                      </a:solidFill>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solidFill>
                            <a:srgbClr val="000000"/>
                          </a:solidFill>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rPr>
                        <a:t>Criação das APIs que permitem a integração entre portal e modelo</a:t>
                      </a:r>
                    </a:p>
                  </a:txBody>
                  <a:tcPr marL="0" marR="0" marT="0" marB="0" anchor="ctr" horzOverflow="overflow">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a:solidFill>
                        <a:schemeClr val="accent5"/>
                      </a:solidFill>
                    </a:lnB>
                    <a:noFill/>
                  </a:tcPr>
                </a:tc>
                <a:tc>
                  <a:txBody>
                    <a:bodyPr/>
                    <a:lstStyle/>
                    <a:p>
                      <a:pPr lvl="0" algn="ctr">
                        <a:defRPr sz="2000">
                          <a:solidFill>
                            <a:srgbClr val="535353"/>
                          </a:solidFill>
                          <a:latin typeface="Barlow Medium"/>
                          <a:ea typeface="Barlow Medium"/>
                          <a:cs typeface="Barlow Medium"/>
                          <a:sym typeface="Barlow Medium"/>
                        </a:defRPr>
                      </a:pPr>
                      <a:r>
                        <a:rPr lang="pt-BR" sz="1000">
                          <a:solidFill>
                            <a:schemeClr val="tx2"/>
                          </a:solidFill>
                          <a:latin typeface="Roboto" panose="02000000000000000000" pitchFamily="2" charset="0"/>
                          <a:ea typeface="Roboto" panose="02000000000000000000" pitchFamily="2" charset="0"/>
                          <a:cs typeface="Roboto" panose="02000000000000000000" pitchFamily="2" charset="0"/>
                        </a:rPr>
                        <a:t>Outras percepções e insights dos dados</a:t>
                      </a:r>
                      <a:endParaRPr sz="1000" dirty="0">
                        <a:solidFill>
                          <a:schemeClr val="tx2"/>
                        </a:solidFill>
                        <a:latin typeface="Roboto" panose="02000000000000000000" pitchFamily="2" charset="0"/>
                        <a:ea typeface="Roboto" panose="02000000000000000000" pitchFamily="2" charset="0"/>
                        <a:cs typeface="Roboto" panose="02000000000000000000" pitchFamily="2" charset="0"/>
                      </a:endParaRPr>
                    </a:p>
                  </a:txBody>
                  <a:tcPr marL="0" marR="0" marT="0" marB="0" anchor="ctr" horzOverflow="overflow">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2" name="Retângulo 1">
            <a:extLst>
              <a:ext uri="{FF2B5EF4-FFF2-40B4-BE49-F238E27FC236}">
                <a16:creationId xmlns:a16="http://schemas.microsoft.com/office/drawing/2014/main" id="{80A906EE-B382-0F73-8418-64DD415B9ECA}"/>
              </a:ext>
            </a:extLst>
          </p:cNvPr>
          <p:cNvSpPr/>
          <p:nvPr/>
        </p:nvSpPr>
        <p:spPr>
          <a:xfrm>
            <a:off x="1514" y="-19050"/>
            <a:ext cx="9144000" cy="33691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a:t>Etapas do Projeto</a:t>
            </a:r>
          </a:p>
        </p:txBody>
      </p:sp>
    </p:spTree>
    <p:extLst>
      <p:ext uri="{BB962C8B-B14F-4D97-AF65-F5344CB8AC3E}">
        <p14:creationId xmlns:p14="http://schemas.microsoft.com/office/powerpoint/2010/main" val="340642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8412EEFE-5334-FF8F-7CA5-7741A06E5419}"/>
              </a:ext>
            </a:extLst>
          </p:cNvPr>
          <p:cNvSpPr txBox="1"/>
          <p:nvPr/>
        </p:nvSpPr>
        <p:spPr>
          <a:xfrm>
            <a:off x="857250" y="1885950"/>
            <a:ext cx="7429500" cy="1569660"/>
          </a:xfrm>
          <a:prstGeom prst="rect">
            <a:avLst/>
          </a:prstGeom>
          <a:noFill/>
        </p:spPr>
        <p:txBody>
          <a:bodyPr wrap="square" rtlCol="0">
            <a:spAutoFit/>
          </a:bodyPr>
          <a:lstStyle/>
          <a:p>
            <a:pPr algn="ctr"/>
            <a:r>
              <a:rPr lang="pt-BR" sz="2400">
                <a:latin typeface="Roboto" pitchFamily="2" charset="0"/>
                <a:ea typeface="Roboto" pitchFamily="2" charset="0"/>
                <a:cs typeface="Open Sans Condensed" pitchFamily="34" charset="0"/>
              </a:rPr>
              <a:t>Link para vídeo explicativo desta etapa da entrega:</a:t>
            </a:r>
          </a:p>
          <a:p>
            <a:pPr algn="ctr"/>
            <a:endParaRPr lang="pt-BR" sz="2400">
              <a:latin typeface="Roboto" pitchFamily="2" charset="0"/>
              <a:ea typeface="Roboto" pitchFamily="2" charset="0"/>
              <a:cs typeface="Open Sans Condensed" pitchFamily="34" charset="0"/>
            </a:endParaRPr>
          </a:p>
          <a:p>
            <a:pPr algn="ctr"/>
            <a:r>
              <a:rPr lang="pt-BR" sz="2400">
                <a:latin typeface="Roboto" pitchFamily="2" charset="0"/>
                <a:ea typeface="Roboto" pitchFamily="2" charset="0"/>
                <a:cs typeface="Open Sans Condensed" pitchFamily="34" charset="0"/>
              </a:rPr>
              <a:t>https://www.youtube.com/watch?v=tqabNOd-p8E</a:t>
            </a:r>
          </a:p>
          <a:p>
            <a:pPr algn="ctr"/>
            <a:endParaRPr lang="en-US" sz="2400">
              <a:latin typeface="Roboto" pitchFamily="2" charset="0"/>
              <a:ea typeface="Roboto" pitchFamily="2" charset="0"/>
              <a:cs typeface="Open Sans Condensed" pitchFamily="34" charset="0"/>
            </a:endParaRPr>
          </a:p>
        </p:txBody>
      </p:sp>
      <p:sp>
        <p:nvSpPr>
          <p:cNvPr id="4" name="Retângulo 3">
            <a:extLst>
              <a:ext uri="{FF2B5EF4-FFF2-40B4-BE49-F238E27FC236}">
                <a16:creationId xmlns:a16="http://schemas.microsoft.com/office/drawing/2014/main" id="{7CD63D39-AD3B-FBDB-C1C1-35D3EAD61152}"/>
              </a:ext>
            </a:extLst>
          </p:cNvPr>
          <p:cNvSpPr/>
          <p:nvPr/>
        </p:nvSpPr>
        <p:spPr>
          <a:xfrm>
            <a:off x="1514" y="-19050"/>
            <a:ext cx="9144000" cy="33691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a:t>Entrega Sprint 2 - .NET</a:t>
            </a:r>
          </a:p>
        </p:txBody>
      </p:sp>
    </p:spTree>
    <p:extLst>
      <p:ext uri="{BB962C8B-B14F-4D97-AF65-F5344CB8AC3E}">
        <p14:creationId xmlns:p14="http://schemas.microsoft.com/office/powerpoint/2010/main" val="37951342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8412EEFE-5334-FF8F-7CA5-7741A06E5419}"/>
              </a:ext>
            </a:extLst>
          </p:cNvPr>
          <p:cNvSpPr txBox="1"/>
          <p:nvPr/>
        </p:nvSpPr>
        <p:spPr>
          <a:xfrm>
            <a:off x="1485900" y="2156251"/>
            <a:ext cx="6172200" cy="830997"/>
          </a:xfrm>
          <a:prstGeom prst="rect">
            <a:avLst/>
          </a:prstGeom>
          <a:noFill/>
        </p:spPr>
        <p:txBody>
          <a:bodyPr wrap="square" rtlCol="0">
            <a:spAutoFit/>
          </a:bodyPr>
          <a:lstStyle/>
          <a:p>
            <a:pPr algn="ctr"/>
            <a:r>
              <a:rPr lang="pt-BR" sz="2400">
                <a:latin typeface="Roboto" pitchFamily="2" charset="0"/>
                <a:ea typeface="Roboto" pitchFamily="2" charset="0"/>
                <a:cs typeface="Open Sans Condensed" pitchFamily="34" charset="0"/>
              </a:rPr>
              <a:t>Como gerar receita para empresas que capturam </a:t>
            </a:r>
            <a:r>
              <a:rPr lang="pt-BR" sz="2400">
                <a:solidFill>
                  <a:srgbClr val="FF0000"/>
                </a:solidFill>
                <a:latin typeface="Roboto" pitchFamily="2" charset="0"/>
                <a:ea typeface="Roboto" pitchFamily="2" charset="0"/>
                <a:cs typeface="Open Sans Condensed" pitchFamily="34" charset="0"/>
              </a:rPr>
              <a:t>dados</a:t>
            </a:r>
            <a:r>
              <a:rPr lang="pt-BR" sz="2400">
                <a:latin typeface="Roboto" pitchFamily="2" charset="0"/>
                <a:ea typeface="Roboto" pitchFamily="2" charset="0"/>
                <a:cs typeface="Open Sans Condensed" pitchFamily="34" charset="0"/>
              </a:rPr>
              <a:t> de atendimento ao cliente?</a:t>
            </a:r>
            <a:endParaRPr lang="en-US" sz="2400">
              <a:latin typeface="Roboto" pitchFamily="2" charset="0"/>
              <a:ea typeface="Roboto" pitchFamily="2" charset="0"/>
              <a:cs typeface="Open Sans Condensed" pitchFamily="34" charset="0"/>
            </a:endParaRPr>
          </a:p>
        </p:txBody>
      </p:sp>
      <p:sp>
        <p:nvSpPr>
          <p:cNvPr id="4" name="Retângulo 3">
            <a:extLst>
              <a:ext uri="{FF2B5EF4-FFF2-40B4-BE49-F238E27FC236}">
                <a16:creationId xmlns:a16="http://schemas.microsoft.com/office/drawing/2014/main" id="{7CD63D39-AD3B-FBDB-C1C1-35D3EAD61152}"/>
              </a:ext>
            </a:extLst>
          </p:cNvPr>
          <p:cNvSpPr/>
          <p:nvPr/>
        </p:nvSpPr>
        <p:spPr>
          <a:xfrm>
            <a:off x="1514" y="-19050"/>
            <a:ext cx="9144000" cy="33691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a:t>Problema</a:t>
            </a:r>
          </a:p>
        </p:txBody>
      </p:sp>
    </p:spTree>
    <p:extLst>
      <p:ext uri="{BB962C8B-B14F-4D97-AF65-F5344CB8AC3E}">
        <p14:creationId xmlns:p14="http://schemas.microsoft.com/office/powerpoint/2010/main" val="13741981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a:extLst>
              <a:ext uri="{FF2B5EF4-FFF2-40B4-BE49-F238E27FC236}">
                <a16:creationId xmlns:a16="http://schemas.microsoft.com/office/drawing/2014/main" id="{8E245E67-D810-7BC1-C581-0BA5222E981A}"/>
              </a:ext>
            </a:extLst>
          </p:cNvPr>
          <p:cNvGrpSpPr/>
          <p:nvPr/>
        </p:nvGrpSpPr>
        <p:grpSpPr>
          <a:xfrm>
            <a:off x="6801035" y="2095363"/>
            <a:ext cx="2005892" cy="2005892"/>
            <a:chOff x="0" y="0"/>
            <a:chExt cx="5349043" cy="5349043"/>
          </a:xfrm>
        </p:grpSpPr>
        <p:sp>
          <p:nvSpPr>
            <p:cNvPr id="6" name="Shape">
              <a:extLst>
                <a:ext uri="{FF2B5EF4-FFF2-40B4-BE49-F238E27FC236}">
                  <a16:creationId xmlns:a16="http://schemas.microsoft.com/office/drawing/2014/main" id="{D3C19AE0-3D06-FB8D-B43C-3E70440415D7}"/>
                </a:ext>
              </a:extLst>
            </p:cNvPr>
            <p:cNvSpPr/>
            <p:nvPr/>
          </p:nvSpPr>
          <p:spPr>
            <a:xfrm>
              <a:off x="966913" y="931435"/>
              <a:ext cx="3415279" cy="3415195"/>
            </a:xfrm>
            <a:custGeom>
              <a:avLst/>
              <a:gdLst/>
              <a:ahLst/>
              <a:cxnLst>
                <a:cxn ang="0">
                  <a:pos x="wd2" y="hd2"/>
                </a:cxn>
                <a:cxn ang="5400000">
                  <a:pos x="wd2" y="hd2"/>
                </a:cxn>
                <a:cxn ang="10800000">
                  <a:pos x="wd2" y="hd2"/>
                </a:cxn>
                <a:cxn ang="16200000">
                  <a:pos x="wd2" y="hd2"/>
                </a:cxn>
              </a:cxnLst>
              <a:rect l="0" t="0" r="r" b="b"/>
              <a:pathLst>
                <a:path w="19679" h="20595" extrusionOk="0">
                  <a:moveTo>
                    <a:pt x="9838" y="0"/>
                  </a:moveTo>
                  <a:cubicBezTo>
                    <a:pt x="7320" y="0"/>
                    <a:pt x="4803" y="1005"/>
                    <a:pt x="2881" y="3016"/>
                  </a:cubicBezTo>
                  <a:cubicBezTo>
                    <a:pt x="-961" y="7037"/>
                    <a:pt x="-961" y="13557"/>
                    <a:pt x="2881" y="17579"/>
                  </a:cubicBezTo>
                  <a:cubicBezTo>
                    <a:pt x="6724" y="21600"/>
                    <a:pt x="12954" y="21600"/>
                    <a:pt x="16797" y="17579"/>
                  </a:cubicBezTo>
                  <a:cubicBezTo>
                    <a:pt x="20639" y="13557"/>
                    <a:pt x="20639" y="7037"/>
                    <a:pt x="16797" y="3016"/>
                  </a:cubicBezTo>
                  <a:cubicBezTo>
                    <a:pt x="14875" y="1005"/>
                    <a:pt x="12356" y="0"/>
                    <a:pt x="9838" y="0"/>
                  </a:cubicBezTo>
                  <a:close/>
                  <a:moveTo>
                    <a:pt x="9838" y="1759"/>
                  </a:moveTo>
                  <a:cubicBezTo>
                    <a:pt x="11925" y="1759"/>
                    <a:pt x="14012" y="2593"/>
                    <a:pt x="15605" y="4260"/>
                  </a:cubicBezTo>
                  <a:cubicBezTo>
                    <a:pt x="18791" y="7594"/>
                    <a:pt x="18791" y="13000"/>
                    <a:pt x="15605" y="16334"/>
                  </a:cubicBezTo>
                  <a:cubicBezTo>
                    <a:pt x="12420" y="19668"/>
                    <a:pt x="7256" y="19668"/>
                    <a:pt x="4071" y="16334"/>
                  </a:cubicBezTo>
                  <a:cubicBezTo>
                    <a:pt x="885" y="13000"/>
                    <a:pt x="885" y="7594"/>
                    <a:pt x="4071" y="4260"/>
                  </a:cubicBezTo>
                  <a:cubicBezTo>
                    <a:pt x="5663" y="2593"/>
                    <a:pt x="7750" y="1759"/>
                    <a:pt x="9838" y="1759"/>
                  </a:cubicBezTo>
                  <a:close/>
                </a:path>
              </a:pathLst>
            </a:custGeom>
            <a:solidFill>
              <a:schemeClr val="accent4"/>
            </a:solidFill>
            <a:ln w="12700" cap="flat">
              <a:noFill/>
              <a:miter lim="400000"/>
            </a:ln>
            <a:effectLst/>
          </p:spPr>
          <p:txBody>
            <a:bodyPr wrap="square" lIns="0" tIns="0" rIns="0" bIns="0" numCol="1" anchor="ctr">
              <a:noAutofit/>
            </a:bodyPr>
            <a:lstStyle/>
            <a:p>
              <a:endParaRPr sz="675"/>
            </a:p>
          </p:txBody>
        </p:sp>
        <p:sp>
          <p:nvSpPr>
            <p:cNvPr id="7" name="Shape">
              <a:extLst>
                <a:ext uri="{FF2B5EF4-FFF2-40B4-BE49-F238E27FC236}">
                  <a16:creationId xmlns:a16="http://schemas.microsoft.com/office/drawing/2014/main" id="{F4B59E3C-1C7C-EBB1-133D-27746D54C0AA}"/>
                </a:ext>
              </a:extLst>
            </p:cNvPr>
            <p:cNvSpPr/>
            <p:nvPr/>
          </p:nvSpPr>
          <p:spPr>
            <a:xfrm>
              <a:off x="-1" y="0"/>
              <a:ext cx="5349045" cy="5349044"/>
            </a:xfrm>
            <a:custGeom>
              <a:avLst/>
              <a:gdLst/>
              <a:ahLst/>
              <a:cxnLst>
                <a:cxn ang="0">
                  <a:pos x="wd2" y="hd2"/>
                </a:cxn>
                <a:cxn ang="5400000">
                  <a:pos x="wd2" y="hd2"/>
                </a:cxn>
                <a:cxn ang="10800000">
                  <a:pos x="wd2" y="hd2"/>
                </a:cxn>
                <a:cxn ang="16200000">
                  <a:pos x="wd2" y="hd2"/>
                </a:cxn>
              </a:cxnLst>
              <a:rect l="0" t="0" r="r" b="b"/>
              <a:pathLst>
                <a:path w="19679" h="20595" extrusionOk="0">
                  <a:moveTo>
                    <a:pt x="9838" y="0"/>
                  </a:moveTo>
                  <a:cubicBezTo>
                    <a:pt x="7320" y="0"/>
                    <a:pt x="4803" y="1005"/>
                    <a:pt x="2881" y="3016"/>
                  </a:cubicBezTo>
                  <a:cubicBezTo>
                    <a:pt x="-961" y="7037"/>
                    <a:pt x="-961" y="13557"/>
                    <a:pt x="2881" y="17579"/>
                  </a:cubicBezTo>
                  <a:cubicBezTo>
                    <a:pt x="6724" y="21600"/>
                    <a:pt x="12954" y="21600"/>
                    <a:pt x="16797" y="17579"/>
                  </a:cubicBezTo>
                  <a:cubicBezTo>
                    <a:pt x="20639" y="13557"/>
                    <a:pt x="20639" y="7037"/>
                    <a:pt x="16797" y="3016"/>
                  </a:cubicBezTo>
                  <a:cubicBezTo>
                    <a:pt x="14875" y="1005"/>
                    <a:pt x="12356" y="0"/>
                    <a:pt x="9838" y="0"/>
                  </a:cubicBezTo>
                  <a:close/>
                  <a:moveTo>
                    <a:pt x="9838" y="1759"/>
                  </a:moveTo>
                  <a:cubicBezTo>
                    <a:pt x="11925" y="1759"/>
                    <a:pt x="14012" y="2593"/>
                    <a:pt x="15605" y="4260"/>
                  </a:cubicBezTo>
                  <a:cubicBezTo>
                    <a:pt x="18791" y="7594"/>
                    <a:pt x="18791" y="13000"/>
                    <a:pt x="15605" y="16334"/>
                  </a:cubicBezTo>
                  <a:cubicBezTo>
                    <a:pt x="12420" y="19668"/>
                    <a:pt x="7256" y="19668"/>
                    <a:pt x="4071" y="16334"/>
                  </a:cubicBezTo>
                  <a:cubicBezTo>
                    <a:pt x="885" y="13000"/>
                    <a:pt x="885" y="7594"/>
                    <a:pt x="4071" y="4260"/>
                  </a:cubicBezTo>
                  <a:cubicBezTo>
                    <a:pt x="5663" y="2593"/>
                    <a:pt x="7750" y="1759"/>
                    <a:pt x="9838" y="1759"/>
                  </a:cubicBezTo>
                  <a:close/>
                </a:path>
              </a:pathLst>
            </a:custGeom>
            <a:solidFill>
              <a:schemeClr val="accent4">
                <a:alpha val="27448"/>
              </a:schemeClr>
            </a:solidFill>
            <a:ln w="12700" cap="flat">
              <a:noFill/>
              <a:miter lim="400000"/>
            </a:ln>
            <a:effectLst/>
          </p:spPr>
          <p:txBody>
            <a:bodyPr wrap="square" lIns="0" tIns="0" rIns="0" bIns="0" numCol="1" anchor="ctr">
              <a:noAutofit/>
            </a:bodyPr>
            <a:lstStyle/>
            <a:p>
              <a:endParaRPr sz="675"/>
            </a:p>
          </p:txBody>
        </p:sp>
      </p:grpSp>
      <p:grpSp>
        <p:nvGrpSpPr>
          <p:cNvPr id="8" name="Group">
            <a:extLst>
              <a:ext uri="{FF2B5EF4-FFF2-40B4-BE49-F238E27FC236}">
                <a16:creationId xmlns:a16="http://schemas.microsoft.com/office/drawing/2014/main" id="{4EAA567A-9985-6E28-ADEF-2D5DA8647DFD}"/>
              </a:ext>
            </a:extLst>
          </p:cNvPr>
          <p:cNvGrpSpPr/>
          <p:nvPr/>
        </p:nvGrpSpPr>
        <p:grpSpPr>
          <a:xfrm>
            <a:off x="323080" y="2017244"/>
            <a:ext cx="875900" cy="865719"/>
            <a:chOff x="0" y="0"/>
            <a:chExt cx="2335733" cy="2308581"/>
          </a:xfrm>
        </p:grpSpPr>
        <p:sp>
          <p:nvSpPr>
            <p:cNvPr id="9" name="Circle">
              <a:extLst>
                <a:ext uri="{FF2B5EF4-FFF2-40B4-BE49-F238E27FC236}">
                  <a16:creationId xmlns:a16="http://schemas.microsoft.com/office/drawing/2014/main" id="{B437B2D5-C345-87BB-77F0-41854116117C}"/>
                </a:ext>
              </a:extLst>
            </p:cNvPr>
            <p:cNvSpPr/>
            <p:nvPr/>
          </p:nvSpPr>
          <p:spPr>
            <a:xfrm>
              <a:off x="27152" y="0"/>
              <a:ext cx="2308581" cy="2308581"/>
            </a:xfrm>
            <a:prstGeom prst="ellipse">
              <a:avLst/>
            </a:prstGeom>
            <a:solidFill>
              <a:schemeClr val="accent1">
                <a:alpha val="70000"/>
              </a:schemeClr>
            </a:solidFill>
            <a:ln w="12700" cap="flat">
              <a:noFill/>
              <a:miter lim="400000"/>
            </a:ln>
            <a:effectLst/>
          </p:spPr>
          <p:txBody>
            <a:bodyPr wrap="square" lIns="0" tIns="0" rIns="0" bIns="0" numCol="1" anchor="ctr">
              <a:noAutofit/>
            </a:bodyPr>
            <a:lstStyle/>
            <a:p>
              <a:endParaRPr sz="675">
                <a:solidFill>
                  <a:schemeClr val="bg1"/>
                </a:solidFill>
              </a:endParaRPr>
            </a:p>
          </p:txBody>
        </p:sp>
        <p:sp>
          <p:nvSpPr>
            <p:cNvPr id="10" name="Lorem Ipsum is simply dummy text of the printing and typesetting industry. Lorem Ipsum has been the industry's standard dummy text ever since the 1500s, when an unknown printer took a galley of type and scrambled it to make a type specimen book. It has s">
              <a:extLst>
                <a:ext uri="{FF2B5EF4-FFF2-40B4-BE49-F238E27FC236}">
                  <a16:creationId xmlns:a16="http://schemas.microsoft.com/office/drawing/2014/main" id="{FA56FDE5-66AE-8E0B-B210-3508C5936932}"/>
                </a:ext>
              </a:extLst>
            </p:cNvPr>
            <p:cNvSpPr txBox="1"/>
            <p:nvPr/>
          </p:nvSpPr>
          <p:spPr>
            <a:xfrm>
              <a:off x="353291" y="765386"/>
              <a:ext cx="1620341" cy="7181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defRPr sz="2000">
                  <a:solidFill>
                    <a:srgbClr val="F7F5F6"/>
                  </a:solidFill>
                  <a:latin typeface="Barlow Medium"/>
                  <a:ea typeface="Barlow Medium"/>
                  <a:cs typeface="Barlow Medium"/>
                  <a:sym typeface="Barlow Medium"/>
                </a:defRPr>
              </a:lvl1pPr>
            </a:lstStyle>
            <a:p>
              <a:pPr algn="ctr"/>
              <a:r>
                <a:rPr lang="pt-BR" sz="750">
                  <a:solidFill>
                    <a:schemeClr val="tx1"/>
                  </a:solidFill>
                </a:rPr>
                <a:t>Captação de dados brutos</a:t>
              </a:r>
            </a:p>
          </p:txBody>
        </p:sp>
        <p:sp>
          <p:nvSpPr>
            <p:cNvPr id="11" name="Circle">
              <a:extLst>
                <a:ext uri="{FF2B5EF4-FFF2-40B4-BE49-F238E27FC236}">
                  <a16:creationId xmlns:a16="http://schemas.microsoft.com/office/drawing/2014/main" id="{EF560A88-5A30-FDC4-6C71-20B6253879A4}"/>
                </a:ext>
              </a:extLst>
            </p:cNvPr>
            <p:cNvSpPr/>
            <p:nvPr/>
          </p:nvSpPr>
          <p:spPr>
            <a:xfrm>
              <a:off x="0" y="0"/>
              <a:ext cx="2308581" cy="2308581"/>
            </a:xfrm>
            <a:prstGeom prst="ellipse">
              <a:avLst/>
            </a:prstGeom>
            <a:noFill/>
            <a:ln w="25400" cap="flat">
              <a:solidFill>
                <a:schemeClr val="accent1"/>
              </a:solidFill>
              <a:prstDash val="solid"/>
              <a:round/>
            </a:ln>
            <a:effectLst/>
          </p:spPr>
          <p:txBody>
            <a:bodyPr wrap="square" lIns="0" tIns="0" rIns="0" bIns="0" numCol="1" anchor="ctr">
              <a:noAutofit/>
            </a:bodyPr>
            <a:lstStyle/>
            <a:p>
              <a:endParaRPr sz="675">
                <a:solidFill>
                  <a:schemeClr val="bg1"/>
                </a:solidFill>
              </a:endParaRPr>
            </a:p>
          </p:txBody>
        </p:sp>
      </p:grpSp>
      <p:grpSp>
        <p:nvGrpSpPr>
          <p:cNvPr id="13" name="Group">
            <a:extLst>
              <a:ext uri="{FF2B5EF4-FFF2-40B4-BE49-F238E27FC236}">
                <a16:creationId xmlns:a16="http://schemas.microsoft.com/office/drawing/2014/main" id="{1EADA43F-4275-40C5-179E-5B61350AC7F5}"/>
              </a:ext>
            </a:extLst>
          </p:cNvPr>
          <p:cNvGrpSpPr/>
          <p:nvPr/>
        </p:nvGrpSpPr>
        <p:grpSpPr>
          <a:xfrm>
            <a:off x="1732356" y="2017244"/>
            <a:ext cx="865718" cy="865719"/>
            <a:chOff x="0" y="0"/>
            <a:chExt cx="2308581" cy="2308581"/>
          </a:xfrm>
        </p:grpSpPr>
        <p:sp>
          <p:nvSpPr>
            <p:cNvPr id="14" name="Circle">
              <a:extLst>
                <a:ext uri="{FF2B5EF4-FFF2-40B4-BE49-F238E27FC236}">
                  <a16:creationId xmlns:a16="http://schemas.microsoft.com/office/drawing/2014/main" id="{BFE82073-8375-A99E-A3C9-8E41F916DADF}"/>
                </a:ext>
              </a:extLst>
            </p:cNvPr>
            <p:cNvSpPr/>
            <p:nvPr/>
          </p:nvSpPr>
          <p:spPr>
            <a:xfrm>
              <a:off x="0" y="0"/>
              <a:ext cx="2308581" cy="2308581"/>
            </a:xfrm>
            <a:prstGeom prst="ellipse">
              <a:avLst/>
            </a:prstGeom>
            <a:solidFill>
              <a:schemeClr val="accent1">
                <a:alpha val="70000"/>
              </a:schemeClr>
            </a:solidFill>
            <a:ln w="12700" cap="flat">
              <a:noFill/>
              <a:miter lim="400000"/>
            </a:ln>
            <a:effectLst/>
          </p:spPr>
          <p:txBody>
            <a:bodyPr wrap="square" lIns="0" tIns="0" rIns="0" bIns="0" numCol="1" anchor="ctr">
              <a:noAutofit/>
            </a:bodyPr>
            <a:lstStyle/>
            <a:p>
              <a:endParaRPr sz="675">
                <a:solidFill>
                  <a:schemeClr val="bg1"/>
                </a:solidFill>
              </a:endParaRPr>
            </a:p>
          </p:txBody>
        </p:sp>
        <p:sp>
          <p:nvSpPr>
            <p:cNvPr id="15" name="Lorem Ipsum is simply dummy text of the printing and typesetting industry. Lorem Ipsum has been the industry's standard dummy text ever since the 1500s, when an unknown printer took a galley of type and scrambled it to make a type specimen book. It has s">
              <a:extLst>
                <a:ext uri="{FF2B5EF4-FFF2-40B4-BE49-F238E27FC236}">
                  <a16:creationId xmlns:a16="http://schemas.microsoft.com/office/drawing/2014/main" id="{FEB1E59F-6A32-8972-B51D-A2B20534218C}"/>
                </a:ext>
              </a:extLst>
            </p:cNvPr>
            <p:cNvSpPr txBox="1"/>
            <p:nvPr/>
          </p:nvSpPr>
          <p:spPr>
            <a:xfrm>
              <a:off x="236011" y="653015"/>
              <a:ext cx="1889176" cy="10259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defRPr sz="2000">
                  <a:solidFill>
                    <a:srgbClr val="F7F5F6"/>
                  </a:solidFill>
                  <a:latin typeface="Barlow Medium"/>
                  <a:ea typeface="Barlow Medium"/>
                  <a:cs typeface="Barlow Medium"/>
                  <a:sym typeface="Barlow Medium"/>
                </a:defRPr>
              </a:lvl1pPr>
            </a:lstStyle>
            <a:p>
              <a:pPr algn="ctr"/>
              <a:r>
                <a:rPr lang="pt-BR" sz="750">
                  <a:solidFill>
                    <a:schemeClr val="tx1"/>
                  </a:solidFill>
                </a:rPr>
                <a:t>Processamento e preparação dos dados</a:t>
              </a:r>
              <a:endParaRPr sz="750">
                <a:solidFill>
                  <a:schemeClr val="tx1"/>
                </a:solidFill>
              </a:endParaRPr>
            </a:p>
          </p:txBody>
        </p:sp>
        <p:sp>
          <p:nvSpPr>
            <p:cNvPr id="16" name="Circle">
              <a:extLst>
                <a:ext uri="{FF2B5EF4-FFF2-40B4-BE49-F238E27FC236}">
                  <a16:creationId xmlns:a16="http://schemas.microsoft.com/office/drawing/2014/main" id="{891BCBDC-9FD1-8362-B9AA-0B44A738AA1A}"/>
                </a:ext>
              </a:extLst>
            </p:cNvPr>
            <p:cNvSpPr/>
            <p:nvPr/>
          </p:nvSpPr>
          <p:spPr>
            <a:xfrm>
              <a:off x="0" y="0"/>
              <a:ext cx="2308581" cy="2308581"/>
            </a:xfrm>
            <a:prstGeom prst="ellipse">
              <a:avLst/>
            </a:prstGeom>
            <a:noFill/>
            <a:ln w="25400" cap="flat">
              <a:solidFill>
                <a:schemeClr val="accent1"/>
              </a:solidFill>
              <a:prstDash val="solid"/>
              <a:round/>
            </a:ln>
            <a:effectLst/>
          </p:spPr>
          <p:txBody>
            <a:bodyPr wrap="square" lIns="0" tIns="0" rIns="0" bIns="0" numCol="1" anchor="ctr">
              <a:noAutofit/>
            </a:bodyPr>
            <a:lstStyle/>
            <a:p>
              <a:endParaRPr sz="675">
                <a:solidFill>
                  <a:schemeClr val="bg1"/>
                </a:solidFill>
              </a:endParaRPr>
            </a:p>
          </p:txBody>
        </p:sp>
      </p:grpSp>
      <p:grpSp>
        <p:nvGrpSpPr>
          <p:cNvPr id="18" name="Group">
            <a:extLst>
              <a:ext uri="{FF2B5EF4-FFF2-40B4-BE49-F238E27FC236}">
                <a16:creationId xmlns:a16="http://schemas.microsoft.com/office/drawing/2014/main" id="{BA00A645-4C12-509E-E6DF-039124188A68}"/>
              </a:ext>
            </a:extLst>
          </p:cNvPr>
          <p:cNvGrpSpPr/>
          <p:nvPr/>
        </p:nvGrpSpPr>
        <p:grpSpPr>
          <a:xfrm>
            <a:off x="3141631" y="2017244"/>
            <a:ext cx="865718" cy="865719"/>
            <a:chOff x="0" y="0"/>
            <a:chExt cx="2308581" cy="2308581"/>
          </a:xfrm>
        </p:grpSpPr>
        <p:sp>
          <p:nvSpPr>
            <p:cNvPr id="19" name="Circle">
              <a:extLst>
                <a:ext uri="{FF2B5EF4-FFF2-40B4-BE49-F238E27FC236}">
                  <a16:creationId xmlns:a16="http://schemas.microsoft.com/office/drawing/2014/main" id="{50247633-8DD1-6D1A-63E9-9C3A0CCEDCC5}"/>
                </a:ext>
              </a:extLst>
            </p:cNvPr>
            <p:cNvSpPr/>
            <p:nvPr/>
          </p:nvSpPr>
          <p:spPr>
            <a:xfrm>
              <a:off x="0" y="0"/>
              <a:ext cx="2308581" cy="2308581"/>
            </a:xfrm>
            <a:prstGeom prst="ellipse">
              <a:avLst/>
            </a:prstGeom>
            <a:solidFill>
              <a:schemeClr val="accent2">
                <a:alpha val="70000"/>
              </a:schemeClr>
            </a:solidFill>
            <a:ln w="12700" cap="flat">
              <a:noFill/>
              <a:miter lim="400000"/>
            </a:ln>
            <a:effectLst/>
          </p:spPr>
          <p:txBody>
            <a:bodyPr wrap="square" lIns="0" tIns="0" rIns="0" bIns="0" numCol="1" anchor="ctr">
              <a:noAutofit/>
            </a:bodyPr>
            <a:lstStyle/>
            <a:p>
              <a:endParaRPr sz="675">
                <a:solidFill>
                  <a:schemeClr val="bg1"/>
                </a:solidFill>
              </a:endParaRPr>
            </a:p>
          </p:txBody>
        </p:sp>
        <p:sp>
          <p:nvSpPr>
            <p:cNvPr id="21" name="Circle">
              <a:extLst>
                <a:ext uri="{FF2B5EF4-FFF2-40B4-BE49-F238E27FC236}">
                  <a16:creationId xmlns:a16="http://schemas.microsoft.com/office/drawing/2014/main" id="{A6E72944-AE9F-D387-D5C5-F375AF5DAD46}"/>
                </a:ext>
              </a:extLst>
            </p:cNvPr>
            <p:cNvSpPr/>
            <p:nvPr/>
          </p:nvSpPr>
          <p:spPr>
            <a:xfrm>
              <a:off x="0" y="0"/>
              <a:ext cx="2308581" cy="2308581"/>
            </a:xfrm>
            <a:prstGeom prst="ellipse">
              <a:avLst/>
            </a:prstGeom>
            <a:noFill/>
            <a:ln w="25400" cap="flat">
              <a:solidFill>
                <a:schemeClr val="accent2"/>
              </a:solidFill>
              <a:prstDash val="solid"/>
              <a:round/>
            </a:ln>
            <a:effectLst/>
          </p:spPr>
          <p:txBody>
            <a:bodyPr wrap="square" lIns="0" tIns="0" rIns="0" bIns="0" numCol="1" anchor="ctr">
              <a:noAutofit/>
            </a:bodyPr>
            <a:lstStyle/>
            <a:p>
              <a:endParaRPr sz="675">
                <a:solidFill>
                  <a:schemeClr val="bg1"/>
                </a:solidFill>
              </a:endParaRPr>
            </a:p>
          </p:txBody>
        </p:sp>
      </p:grpSp>
      <p:grpSp>
        <p:nvGrpSpPr>
          <p:cNvPr id="23" name="Group">
            <a:extLst>
              <a:ext uri="{FF2B5EF4-FFF2-40B4-BE49-F238E27FC236}">
                <a16:creationId xmlns:a16="http://schemas.microsoft.com/office/drawing/2014/main" id="{BE924FE0-1EFC-65EC-FA74-AD28C1066353}"/>
              </a:ext>
            </a:extLst>
          </p:cNvPr>
          <p:cNvGrpSpPr/>
          <p:nvPr/>
        </p:nvGrpSpPr>
        <p:grpSpPr>
          <a:xfrm>
            <a:off x="4343400" y="1809750"/>
            <a:ext cx="1280731" cy="1280698"/>
            <a:chOff x="-1" y="0"/>
            <a:chExt cx="3415280" cy="3415194"/>
          </a:xfrm>
        </p:grpSpPr>
        <p:grpSp>
          <p:nvGrpSpPr>
            <p:cNvPr id="24" name="Group">
              <a:extLst>
                <a:ext uri="{FF2B5EF4-FFF2-40B4-BE49-F238E27FC236}">
                  <a16:creationId xmlns:a16="http://schemas.microsoft.com/office/drawing/2014/main" id="{DA010837-97B3-3CAB-1468-DEBD8B12B465}"/>
                </a:ext>
              </a:extLst>
            </p:cNvPr>
            <p:cNvGrpSpPr/>
            <p:nvPr/>
          </p:nvGrpSpPr>
          <p:grpSpPr>
            <a:xfrm>
              <a:off x="553349" y="553318"/>
              <a:ext cx="2308582" cy="2308582"/>
              <a:chOff x="0" y="0"/>
              <a:chExt cx="2308581" cy="2308581"/>
            </a:xfrm>
          </p:grpSpPr>
          <p:sp>
            <p:nvSpPr>
              <p:cNvPr id="26" name="Circle">
                <a:extLst>
                  <a:ext uri="{FF2B5EF4-FFF2-40B4-BE49-F238E27FC236}">
                    <a16:creationId xmlns:a16="http://schemas.microsoft.com/office/drawing/2014/main" id="{B0FBC733-C23A-D186-5078-BA735767A3DC}"/>
                  </a:ext>
                </a:extLst>
              </p:cNvPr>
              <p:cNvSpPr/>
              <p:nvPr/>
            </p:nvSpPr>
            <p:spPr>
              <a:xfrm>
                <a:off x="0" y="0"/>
                <a:ext cx="2308581" cy="2308581"/>
              </a:xfrm>
              <a:prstGeom prst="ellipse">
                <a:avLst/>
              </a:prstGeom>
              <a:solidFill>
                <a:schemeClr val="accent2">
                  <a:alpha val="70000"/>
                </a:schemeClr>
              </a:solidFill>
              <a:ln w="12700" cap="flat">
                <a:noFill/>
                <a:miter lim="400000"/>
              </a:ln>
              <a:effectLst/>
            </p:spPr>
            <p:txBody>
              <a:bodyPr wrap="square" lIns="0" tIns="0" rIns="0" bIns="0" numCol="1" anchor="ctr">
                <a:noAutofit/>
              </a:bodyPr>
              <a:lstStyle/>
              <a:p>
                <a:endParaRPr sz="675">
                  <a:solidFill>
                    <a:schemeClr val="bg1"/>
                  </a:solidFill>
                </a:endParaRPr>
              </a:p>
            </p:txBody>
          </p:sp>
          <p:sp>
            <p:nvSpPr>
              <p:cNvPr id="28" name="Circle">
                <a:extLst>
                  <a:ext uri="{FF2B5EF4-FFF2-40B4-BE49-F238E27FC236}">
                    <a16:creationId xmlns:a16="http://schemas.microsoft.com/office/drawing/2014/main" id="{786F8651-4338-6565-14E5-7B97989F2221}"/>
                  </a:ext>
                </a:extLst>
              </p:cNvPr>
              <p:cNvSpPr/>
              <p:nvPr/>
            </p:nvSpPr>
            <p:spPr>
              <a:xfrm>
                <a:off x="0" y="0"/>
                <a:ext cx="2308581" cy="2308581"/>
              </a:xfrm>
              <a:prstGeom prst="ellipse">
                <a:avLst/>
              </a:prstGeom>
              <a:noFill/>
              <a:ln w="25400" cap="flat">
                <a:solidFill>
                  <a:schemeClr val="accent2"/>
                </a:solidFill>
                <a:prstDash val="solid"/>
                <a:round/>
              </a:ln>
              <a:effectLst/>
            </p:spPr>
            <p:txBody>
              <a:bodyPr wrap="square" lIns="0" tIns="0" rIns="0" bIns="0" numCol="1" anchor="ctr">
                <a:noAutofit/>
              </a:bodyPr>
              <a:lstStyle/>
              <a:p>
                <a:endParaRPr sz="675">
                  <a:solidFill>
                    <a:schemeClr val="bg1"/>
                  </a:solidFill>
                </a:endParaRPr>
              </a:p>
            </p:txBody>
          </p:sp>
        </p:grpSp>
        <p:sp>
          <p:nvSpPr>
            <p:cNvPr id="25" name="Shape">
              <a:extLst>
                <a:ext uri="{FF2B5EF4-FFF2-40B4-BE49-F238E27FC236}">
                  <a16:creationId xmlns:a16="http://schemas.microsoft.com/office/drawing/2014/main" id="{8DB29721-F6E8-11C0-3858-14F33215E4E0}"/>
                </a:ext>
              </a:extLst>
            </p:cNvPr>
            <p:cNvSpPr/>
            <p:nvPr/>
          </p:nvSpPr>
          <p:spPr>
            <a:xfrm>
              <a:off x="-1" y="0"/>
              <a:ext cx="3415280" cy="3415194"/>
            </a:xfrm>
            <a:custGeom>
              <a:avLst/>
              <a:gdLst/>
              <a:ahLst/>
              <a:cxnLst>
                <a:cxn ang="0">
                  <a:pos x="wd2" y="hd2"/>
                </a:cxn>
                <a:cxn ang="5400000">
                  <a:pos x="wd2" y="hd2"/>
                </a:cxn>
                <a:cxn ang="10800000">
                  <a:pos x="wd2" y="hd2"/>
                </a:cxn>
                <a:cxn ang="16200000">
                  <a:pos x="wd2" y="hd2"/>
                </a:cxn>
              </a:cxnLst>
              <a:rect l="0" t="0" r="r" b="b"/>
              <a:pathLst>
                <a:path w="19679" h="20595" extrusionOk="0">
                  <a:moveTo>
                    <a:pt x="9838" y="0"/>
                  </a:moveTo>
                  <a:cubicBezTo>
                    <a:pt x="7320" y="0"/>
                    <a:pt x="4803" y="1005"/>
                    <a:pt x="2881" y="3016"/>
                  </a:cubicBezTo>
                  <a:cubicBezTo>
                    <a:pt x="-961" y="7037"/>
                    <a:pt x="-961" y="13557"/>
                    <a:pt x="2881" y="17579"/>
                  </a:cubicBezTo>
                  <a:cubicBezTo>
                    <a:pt x="6724" y="21600"/>
                    <a:pt x="12954" y="21600"/>
                    <a:pt x="16797" y="17579"/>
                  </a:cubicBezTo>
                  <a:cubicBezTo>
                    <a:pt x="20639" y="13557"/>
                    <a:pt x="20639" y="7037"/>
                    <a:pt x="16797" y="3016"/>
                  </a:cubicBezTo>
                  <a:cubicBezTo>
                    <a:pt x="14875" y="1005"/>
                    <a:pt x="12356" y="0"/>
                    <a:pt x="9838" y="0"/>
                  </a:cubicBezTo>
                  <a:close/>
                  <a:moveTo>
                    <a:pt x="9838" y="1759"/>
                  </a:moveTo>
                  <a:cubicBezTo>
                    <a:pt x="11925" y="1759"/>
                    <a:pt x="14012" y="2593"/>
                    <a:pt x="15605" y="4260"/>
                  </a:cubicBezTo>
                  <a:cubicBezTo>
                    <a:pt x="18791" y="7594"/>
                    <a:pt x="18791" y="13000"/>
                    <a:pt x="15605" y="16334"/>
                  </a:cubicBezTo>
                  <a:cubicBezTo>
                    <a:pt x="12420" y="19668"/>
                    <a:pt x="7256" y="19668"/>
                    <a:pt x="4071" y="16334"/>
                  </a:cubicBezTo>
                  <a:cubicBezTo>
                    <a:pt x="885" y="13000"/>
                    <a:pt x="885" y="7594"/>
                    <a:pt x="4071" y="4260"/>
                  </a:cubicBezTo>
                  <a:cubicBezTo>
                    <a:pt x="5663" y="2593"/>
                    <a:pt x="7750" y="1759"/>
                    <a:pt x="9838" y="1759"/>
                  </a:cubicBezTo>
                  <a:close/>
                </a:path>
              </a:pathLst>
            </a:custGeom>
            <a:solidFill>
              <a:schemeClr val="accent4"/>
            </a:solidFill>
            <a:ln w="12700" cap="flat">
              <a:noFill/>
              <a:miter lim="400000"/>
            </a:ln>
            <a:effectLst/>
          </p:spPr>
          <p:txBody>
            <a:bodyPr wrap="square" lIns="0" tIns="0" rIns="0" bIns="0" numCol="1" anchor="ctr">
              <a:noAutofit/>
            </a:bodyPr>
            <a:lstStyle/>
            <a:p>
              <a:endParaRPr sz="675">
                <a:solidFill>
                  <a:schemeClr val="bg1"/>
                </a:solidFill>
              </a:endParaRPr>
            </a:p>
          </p:txBody>
        </p:sp>
      </p:grpSp>
      <p:grpSp>
        <p:nvGrpSpPr>
          <p:cNvPr id="30" name="Group">
            <a:extLst>
              <a:ext uri="{FF2B5EF4-FFF2-40B4-BE49-F238E27FC236}">
                <a16:creationId xmlns:a16="http://schemas.microsoft.com/office/drawing/2014/main" id="{DB31A378-8926-CDBF-08D9-454ADB4F4C13}"/>
              </a:ext>
            </a:extLst>
          </p:cNvPr>
          <p:cNvGrpSpPr/>
          <p:nvPr/>
        </p:nvGrpSpPr>
        <p:grpSpPr>
          <a:xfrm>
            <a:off x="5960183" y="1387038"/>
            <a:ext cx="865719" cy="865718"/>
            <a:chOff x="0" y="0"/>
            <a:chExt cx="2308581" cy="2308581"/>
          </a:xfrm>
        </p:grpSpPr>
        <p:sp>
          <p:nvSpPr>
            <p:cNvPr id="31" name="Circle">
              <a:extLst>
                <a:ext uri="{FF2B5EF4-FFF2-40B4-BE49-F238E27FC236}">
                  <a16:creationId xmlns:a16="http://schemas.microsoft.com/office/drawing/2014/main" id="{B6E1DC8D-CB5F-772C-F7EC-682F93761E2B}"/>
                </a:ext>
              </a:extLst>
            </p:cNvPr>
            <p:cNvSpPr/>
            <p:nvPr/>
          </p:nvSpPr>
          <p:spPr>
            <a:xfrm>
              <a:off x="0" y="0"/>
              <a:ext cx="2308581" cy="2308581"/>
            </a:xfrm>
            <a:prstGeom prst="ellipse">
              <a:avLst/>
            </a:prstGeom>
            <a:solidFill>
              <a:schemeClr val="accent2">
                <a:alpha val="70000"/>
              </a:schemeClr>
            </a:solidFill>
            <a:ln w="12700" cap="flat">
              <a:noFill/>
              <a:miter lim="400000"/>
            </a:ln>
            <a:effectLst/>
          </p:spPr>
          <p:txBody>
            <a:bodyPr wrap="square" lIns="0" tIns="0" rIns="0" bIns="0" numCol="1" anchor="ctr">
              <a:noAutofit/>
            </a:bodyPr>
            <a:lstStyle/>
            <a:p>
              <a:endParaRPr sz="675">
                <a:solidFill>
                  <a:schemeClr val="bg1"/>
                </a:solidFill>
              </a:endParaRPr>
            </a:p>
          </p:txBody>
        </p:sp>
        <p:sp>
          <p:nvSpPr>
            <p:cNvPr id="33" name="Circle">
              <a:extLst>
                <a:ext uri="{FF2B5EF4-FFF2-40B4-BE49-F238E27FC236}">
                  <a16:creationId xmlns:a16="http://schemas.microsoft.com/office/drawing/2014/main" id="{AEA185EF-74B9-A4A2-9762-FAAD74735C97}"/>
                </a:ext>
              </a:extLst>
            </p:cNvPr>
            <p:cNvSpPr/>
            <p:nvPr/>
          </p:nvSpPr>
          <p:spPr>
            <a:xfrm>
              <a:off x="0" y="0"/>
              <a:ext cx="2308581" cy="2308581"/>
            </a:xfrm>
            <a:prstGeom prst="ellipse">
              <a:avLst/>
            </a:prstGeom>
            <a:noFill/>
            <a:ln w="25400" cap="flat">
              <a:solidFill>
                <a:schemeClr val="accent2"/>
              </a:solidFill>
              <a:prstDash val="solid"/>
              <a:round/>
            </a:ln>
            <a:effectLst/>
          </p:spPr>
          <p:txBody>
            <a:bodyPr wrap="square" lIns="0" tIns="0" rIns="0" bIns="0" numCol="1" anchor="ctr">
              <a:noAutofit/>
            </a:bodyPr>
            <a:lstStyle/>
            <a:p>
              <a:endParaRPr sz="675">
                <a:solidFill>
                  <a:schemeClr val="bg1"/>
                </a:solidFill>
              </a:endParaRPr>
            </a:p>
          </p:txBody>
        </p:sp>
      </p:grpSp>
      <p:grpSp>
        <p:nvGrpSpPr>
          <p:cNvPr id="36" name="Group">
            <a:extLst>
              <a:ext uri="{FF2B5EF4-FFF2-40B4-BE49-F238E27FC236}">
                <a16:creationId xmlns:a16="http://schemas.microsoft.com/office/drawing/2014/main" id="{73B6C619-D93B-FA88-9DF9-7DCA0B5329F2}"/>
              </a:ext>
            </a:extLst>
          </p:cNvPr>
          <p:cNvGrpSpPr/>
          <p:nvPr/>
        </p:nvGrpSpPr>
        <p:grpSpPr>
          <a:xfrm>
            <a:off x="5960183" y="2667910"/>
            <a:ext cx="865719" cy="865718"/>
            <a:chOff x="0" y="0"/>
            <a:chExt cx="2308581" cy="2308581"/>
          </a:xfrm>
        </p:grpSpPr>
        <p:sp>
          <p:nvSpPr>
            <p:cNvPr id="37" name="Circle">
              <a:extLst>
                <a:ext uri="{FF2B5EF4-FFF2-40B4-BE49-F238E27FC236}">
                  <a16:creationId xmlns:a16="http://schemas.microsoft.com/office/drawing/2014/main" id="{20B3EA60-68C2-A610-D5AB-40EF2FC3A639}"/>
                </a:ext>
              </a:extLst>
            </p:cNvPr>
            <p:cNvSpPr/>
            <p:nvPr/>
          </p:nvSpPr>
          <p:spPr>
            <a:xfrm>
              <a:off x="0" y="0"/>
              <a:ext cx="2308581" cy="2308581"/>
            </a:xfrm>
            <a:prstGeom prst="ellipse">
              <a:avLst/>
            </a:prstGeom>
            <a:solidFill>
              <a:schemeClr val="accent2">
                <a:alpha val="70000"/>
              </a:schemeClr>
            </a:solidFill>
            <a:ln w="12700" cap="flat">
              <a:noFill/>
              <a:miter lim="400000"/>
            </a:ln>
            <a:effectLst/>
          </p:spPr>
          <p:txBody>
            <a:bodyPr wrap="square" lIns="0" tIns="0" rIns="0" bIns="0" numCol="1" anchor="ctr">
              <a:noAutofit/>
            </a:bodyPr>
            <a:lstStyle/>
            <a:p>
              <a:endParaRPr sz="675">
                <a:solidFill>
                  <a:schemeClr val="bg1"/>
                </a:solidFill>
              </a:endParaRPr>
            </a:p>
          </p:txBody>
        </p:sp>
        <p:sp>
          <p:nvSpPr>
            <p:cNvPr id="39" name="Circle">
              <a:extLst>
                <a:ext uri="{FF2B5EF4-FFF2-40B4-BE49-F238E27FC236}">
                  <a16:creationId xmlns:a16="http://schemas.microsoft.com/office/drawing/2014/main" id="{56F2594A-FFF4-C559-759C-FA60B9094AFF}"/>
                </a:ext>
              </a:extLst>
            </p:cNvPr>
            <p:cNvSpPr/>
            <p:nvPr/>
          </p:nvSpPr>
          <p:spPr>
            <a:xfrm>
              <a:off x="0" y="0"/>
              <a:ext cx="2308581" cy="2308581"/>
            </a:xfrm>
            <a:prstGeom prst="ellipse">
              <a:avLst/>
            </a:prstGeom>
            <a:noFill/>
            <a:ln w="25400" cap="flat">
              <a:solidFill>
                <a:schemeClr val="accent2"/>
              </a:solidFill>
              <a:prstDash val="solid"/>
              <a:round/>
            </a:ln>
            <a:effectLst/>
          </p:spPr>
          <p:txBody>
            <a:bodyPr wrap="square" lIns="0" tIns="0" rIns="0" bIns="0" numCol="1" anchor="ctr">
              <a:noAutofit/>
            </a:bodyPr>
            <a:lstStyle/>
            <a:p>
              <a:endParaRPr sz="675">
                <a:solidFill>
                  <a:schemeClr val="bg1"/>
                </a:solidFill>
              </a:endParaRPr>
            </a:p>
          </p:txBody>
        </p:sp>
      </p:grpSp>
      <p:grpSp>
        <p:nvGrpSpPr>
          <p:cNvPr id="41" name="Group">
            <a:extLst>
              <a:ext uri="{FF2B5EF4-FFF2-40B4-BE49-F238E27FC236}">
                <a16:creationId xmlns:a16="http://schemas.microsoft.com/office/drawing/2014/main" id="{3156A270-F1F9-A3B9-85D7-147B4F7D2137}"/>
              </a:ext>
            </a:extLst>
          </p:cNvPr>
          <p:cNvGrpSpPr/>
          <p:nvPr/>
        </p:nvGrpSpPr>
        <p:grpSpPr>
          <a:xfrm>
            <a:off x="7369459" y="2667910"/>
            <a:ext cx="865718" cy="865718"/>
            <a:chOff x="0" y="0"/>
            <a:chExt cx="2308581" cy="2308581"/>
          </a:xfrm>
        </p:grpSpPr>
        <p:sp>
          <p:nvSpPr>
            <p:cNvPr id="42" name="Circle">
              <a:extLst>
                <a:ext uri="{FF2B5EF4-FFF2-40B4-BE49-F238E27FC236}">
                  <a16:creationId xmlns:a16="http://schemas.microsoft.com/office/drawing/2014/main" id="{E41B9DB5-4962-AA31-E44A-4F4BAC909944}"/>
                </a:ext>
              </a:extLst>
            </p:cNvPr>
            <p:cNvSpPr/>
            <p:nvPr/>
          </p:nvSpPr>
          <p:spPr>
            <a:xfrm>
              <a:off x="0" y="0"/>
              <a:ext cx="2308581" cy="2308581"/>
            </a:xfrm>
            <a:prstGeom prst="ellipse">
              <a:avLst/>
            </a:prstGeom>
            <a:solidFill>
              <a:srgbClr val="535353">
                <a:alpha val="70000"/>
              </a:srgbClr>
            </a:solidFill>
            <a:ln w="12700" cap="flat">
              <a:noFill/>
              <a:miter lim="400000"/>
            </a:ln>
            <a:effectLst/>
          </p:spPr>
          <p:txBody>
            <a:bodyPr wrap="square" lIns="0" tIns="0" rIns="0" bIns="0" numCol="1" anchor="ctr">
              <a:noAutofit/>
            </a:bodyPr>
            <a:lstStyle/>
            <a:p>
              <a:endParaRPr sz="675">
                <a:solidFill>
                  <a:schemeClr val="bg1"/>
                </a:solidFill>
              </a:endParaRPr>
            </a:p>
          </p:txBody>
        </p:sp>
        <p:sp>
          <p:nvSpPr>
            <p:cNvPr id="44" name="Circle">
              <a:extLst>
                <a:ext uri="{FF2B5EF4-FFF2-40B4-BE49-F238E27FC236}">
                  <a16:creationId xmlns:a16="http://schemas.microsoft.com/office/drawing/2014/main" id="{4E90B31F-2F15-E72A-6677-B5D37A2F9CEB}"/>
                </a:ext>
              </a:extLst>
            </p:cNvPr>
            <p:cNvSpPr/>
            <p:nvPr/>
          </p:nvSpPr>
          <p:spPr>
            <a:xfrm>
              <a:off x="0" y="0"/>
              <a:ext cx="2308581" cy="2308581"/>
            </a:xfrm>
            <a:prstGeom prst="ellipse">
              <a:avLst/>
            </a:prstGeom>
            <a:noFill/>
            <a:ln w="25400" cap="flat">
              <a:solidFill>
                <a:srgbClr val="535353"/>
              </a:solidFill>
              <a:prstDash val="solid"/>
              <a:round/>
            </a:ln>
            <a:effectLst/>
          </p:spPr>
          <p:txBody>
            <a:bodyPr wrap="square" lIns="0" tIns="0" rIns="0" bIns="0" numCol="1" anchor="ctr">
              <a:noAutofit/>
            </a:bodyPr>
            <a:lstStyle/>
            <a:p>
              <a:endParaRPr sz="675">
                <a:solidFill>
                  <a:schemeClr val="bg1"/>
                </a:solidFill>
              </a:endParaRPr>
            </a:p>
          </p:txBody>
        </p:sp>
      </p:grpSp>
      <p:grpSp>
        <p:nvGrpSpPr>
          <p:cNvPr id="46" name="Group">
            <a:extLst>
              <a:ext uri="{FF2B5EF4-FFF2-40B4-BE49-F238E27FC236}">
                <a16:creationId xmlns:a16="http://schemas.microsoft.com/office/drawing/2014/main" id="{880B9196-3BA3-4B79-D306-E3267FF786AB}"/>
              </a:ext>
            </a:extLst>
          </p:cNvPr>
          <p:cNvGrpSpPr/>
          <p:nvPr/>
        </p:nvGrpSpPr>
        <p:grpSpPr>
          <a:xfrm>
            <a:off x="7369459" y="1362485"/>
            <a:ext cx="865718" cy="865718"/>
            <a:chOff x="0" y="0"/>
            <a:chExt cx="2308581" cy="2308581"/>
          </a:xfrm>
        </p:grpSpPr>
        <p:sp>
          <p:nvSpPr>
            <p:cNvPr id="47" name="Circle">
              <a:extLst>
                <a:ext uri="{FF2B5EF4-FFF2-40B4-BE49-F238E27FC236}">
                  <a16:creationId xmlns:a16="http://schemas.microsoft.com/office/drawing/2014/main" id="{31079223-7E73-C07D-0117-766AEFCDFD2E}"/>
                </a:ext>
              </a:extLst>
            </p:cNvPr>
            <p:cNvSpPr/>
            <p:nvPr/>
          </p:nvSpPr>
          <p:spPr>
            <a:xfrm>
              <a:off x="0" y="0"/>
              <a:ext cx="2308581" cy="2308581"/>
            </a:xfrm>
            <a:prstGeom prst="ellipse">
              <a:avLst/>
            </a:prstGeom>
            <a:solidFill>
              <a:schemeClr val="accent3">
                <a:alpha val="70000"/>
              </a:schemeClr>
            </a:solidFill>
            <a:ln w="12700" cap="flat">
              <a:noFill/>
              <a:miter lim="400000"/>
            </a:ln>
            <a:effectLst/>
          </p:spPr>
          <p:txBody>
            <a:bodyPr wrap="square" lIns="0" tIns="0" rIns="0" bIns="0" numCol="1" anchor="ctr">
              <a:noAutofit/>
            </a:bodyPr>
            <a:lstStyle/>
            <a:p>
              <a:endParaRPr sz="675">
                <a:solidFill>
                  <a:schemeClr val="bg1"/>
                </a:solidFill>
              </a:endParaRPr>
            </a:p>
          </p:txBody>
        </p:sp>
        <p:sp>
          <p:nvSpPr>
            <p:cNvPr id="49" name="Circle">
              <a:extLst>
                <a:ext uri="{FF2B5EF4-FFF2-40B4-BE49-F238E27FC236}">
                  <a16:creationId xmlns:a16="http://schemas.microsoft.com/office/drawing/2014/main" id="{E079FE7F-88D9-1380-0DC1-2A25A6692C49}"/>
                </a:ext>
              </a:extLst>
            </p:cNvPr>
            <p:cNvSpPr/>
            <p:nvPr/>
          </p:nvSpPr>
          <p:spPr>
            <a:xfrm>
              <a:off x="0" y="0"/>
              <a:ext cx="2308581" cy="2308581"/>
            </a:xfrm>
            <a:prstGeom prst="ellipse">
              <a:avLst/>
            </a:prstGeom>
            <a:noFill/>
            <a:ln w="25400" cap="flat">
              <a:solidFill>
                <a:schemeClr val="accent3"/>
              </a:solidFill>
              <a:prstDash val="solid"/>
              <a:round/>
            </a:ln>
            <a:effectLst/>
          </p:spPr>
          <p:txBody>
            <a:bodyPr wrap="square" lIns="0" tIns="0" rIns="0" bIns="0" numCol="1" anchor="ctr">
              <a:noAutofit/>
            </a:bodyPr>
            <a:lstStyle/>
            <a:p>
              <a:endParaRPr sz="675">
                <a:solidFill>
                  <a:schemeClr val="bg1"/>
                </a:solidFill>
              </a:endParaRPr>
            </a:p>
          </p:txBody>
        </p:sp>
      </p:grpSp>
      <p:sp>
        <p:nvSpPr>
          <p:cNvPr id="51" name="Shape">
            <a:extLst>
              <a:ext uri="{FF2B5EF4-FFF2-40B4-BE49-F238E27FC236}">
                <a16:creationId xmlns:a16="http://schemas.microsoft.com/office/drawing/2014/main" id="{1B8F9991-11ED-710B-943C-CF9BBCE4BB80}"/>
              </a:ext>
            </a:extLst>
          </p:cNvPr>
          <p:cNvSpPr/>
          <p:nvPr/>
        </p:nvSpPr>
        <p:spPr>
          <a:xfrm>
            <a:off x="1232083" y="2367142"/>
            <a:ext cx="464306" cy="161791"/>
          </a:xfrm>
          <a:custGeom>
            <a:avLst/>
            <a:gdLst/>
            <a:ahLst/>
            <a:cxnLst>
              <a:cxn ang="0">
                <a:pos x="wd2" y="hd2"/>
              </a:cxn>
              <a:cxn ang="5400000">
                <a:pos x="wd2" y="hd2"/>
              </a:cxn>
              <a:cxn ang="10800000">
                <a:pos x="wd2" y="hd2"/>
              </a:cxn>
              <a:cxn ang="16200000">
                <a:pos x="wd2" y="hd2"/>
              </a:cxn>
            </a:cxnLst>
            <a:rect l="0" t="0" r="r" b="b"/>
            <a:pathLst>
              <a:path w="21576" h="21481" extrusionOk="0">
                <a:moveTo>
                  <a:pt x="14323" y="140"/>
                </a:moveTo>
                <a:cubicBezTo>
                  <a:pt x="14158" y="376"/>
                  <a:pt x="14054" y="877"/>
                  <a:pt x="14060" y="1404"/>
                </a:cubicBezTo>
                <a:lnTo>
                  <a:pt x="14060" y="7510"/>
                </a:lnTo>
                <a:lnTo>
                  <a:pt x="1722" y="7510"/>
                </a:lnTo>
                <a:cubicBezTo>
                  <a:pt x="1230" y="7510"/>
                  <a:pt x="937" y="7513"/>
                  <a:pt x="740" y="7708"/>
                </a:cubicBezTo>
                <a:cubicBezTo>
                  <a:pt x="426" y="8034"/>
                  <a:pt x="183" y="8747"/>
                  <a:pt x="69" y="9644"/>
                </a:cubicBezTo>
                <a:cubicBezTo>
                  <a:pt x="24" y="9998"/>
                  <a:pt x="0" y="10374"/>
                  <a:pt x="0" y="10751"/>
                </a:cubicBezTo>
                <a:cubicBezTo>
                  <a:pt x="0" y="11127"/>
                  <a:pt x="24" y="11483"/>
                  <a:pt x="69" y="11837"/>
                </a:cubicBezTo>
                <a:cubicBezTo>
                  <a:pt x="183" y="12734"/>
                  <a:pt x="426" y="13447"/>
                  <a:pt x="740" y="13774"/>
                </a:cubicBezTo>
                <a:cubicBezTo>
                  <a:pt x="937" y="13969"/>
                  <a:pt x="1230" y="13971"/>
                  <a:pt x="1722" y="13971"/>
                </a:cubicBezTo>
                <a:lnTo>
                  <a:pt x="14067" y="13971"/>
                </a:lnTo>
                <a:lnTo>
                  <a:pt x="14067" y="20156"/>
                </a:lnTo>
                <a:cubicBezTo>
                  <a:pt x="14077" y="20612"/>
                  <a:pt x="14159" y="21023"/>
                  <a:pt x="14295" y="21263"/>
                </a:cubicBezTo>
                <a:cubicBezTo>
                  <a:pt x="14434" y="21508"/>
                  <a:pt x="14609" y="21553"/>
                  <a:pt x="14758" y="21362"/>
                </a:cubicBezTo>
                <a:lnTo>
                  <a:pt x="21308" y="11976"/>
                </a:lnTo>
                <a:cubicBezTo>
                  <a:pt x="21453" y="11786"/>
                  <a:pt x="21548" y="11399"/>
                  <a:pt x="21570" y="10948"/>
                </a:cubicBezTo>
                <a:cubicBezTo>
                  <a:pt x="21600" y="10362"/>
                  <a:pt x="21500" y="9790"/>
                  <a:pt x="21315" y="9526"/>
                </a:cubicBezTo>
                <a:lnTo>
                  <a:pt x="14738" y="140"/>
                </a:lnTo>
                <a:cubicBezTo>
                  <a:pt x="14607" y="-47"/>
                  <a:pt x="14453" y="-47"/>
                  <a:pt x="14323" y="140"/>
                </a:cubicBezTo>
                <a:close/>
              </a:path>
            </a:pathLst>
          </a:custGeom>
          <a:solidFill>
            <a:schemeClr val="accent5"/>
          </a:solidFill>
          <a:ln w="12700">
            <a:miter lim="400000"/>
          </a:ln>
        </p:spPr>
        <p:txBody>
          <a:bodyPr lIns="17144" tIns="17144" rIns="17144" bIns="17144"/>
          <a:lstStyle/>
          <a:p>
            <a:endParaRPr sz="675">
              <a:solidFill>
                <a:schemeClr val="bg1"/>
              </a:solidFill>
            </a:endParaRPr>
          </a:p>
        </p:txBody>
      </p:sp>
      <p:sp>
        <p:nvSpPr>
          <p:cNvPr id="52" name="Shape">
            <a:extLst>
              <a:ext uri="{FF2B5EF4-FFF2-40B4-BE49-F238E27FC236}">
                <a16:creationId xmlns:a16="http://schemas.microsoft.com/office/drawing/2014/main" id="{ED69F8F2-54B8-3B19-5B15-5674FC9C0173}"/>
              </a:ext>
            </a:extLst>
          </p:cNvPr>
          <p:cNvSpPr/>
          <p:nvPr/>
        </p:nvSpPr>
        <p:spPr>
          <a:xfrm>
            <a:off x="2638271" y="2369208"/>
            <a:ext cx="464306" cy="161791"/>
          </a:xfrm>
          <a:custGeom>
            <a:avLst/>
            <a:gdLst/>
            <a:ahLst/>
            <a:cxnLst>
              <a:cxn ang="0">
                <a:pos x="wd2" y="hd2"/>
              </a:cxn>
              <a:cxn ang="5400000">
                <a:pos x="wd2" y="hd2"/>
              </a:cxn>
              <a:cxn ang="10800000">
                <a:pos x="wd2" y="hd2"/>
              </a:cxn>
              <a:cxn ang="16200000">
                <a:pos x="wd2" y="hd2"/>
              </a:cxn>
            </a:cxnLst>
            <a:rect l="0" t="0" r="r" b="b"/>
            <a:pathLst>
              <a:path w="21576" h="21481" extrusionOk="0">
                <a:moveTo>
                  <a:pt x="14323" y="140"/>
                </a:moveTo>
                <a:cubicBezTo>
                  <a:pt x="14158" y="376"/>
                  <a:pt x="14054" y="877"/>
                  <a:pt x="14060" y="1404"/>
                </a:cubicBezTo>
                <a:lnTo>
                  <a:pt x="14060" y="7510"/>
                </a:lnTo>
                <a:lnTo>
                  <a:pt x="1722" y="7510"/>
                </a:lnTo>
                <a:cubicBezTo>
                  <a:pt x="1230" y="7510"/>
                  <a:pt x="937" y="7513"/>
                  <a:pt x="740" y="7708"/>
                </a:cubicBezTo>
                <a:cubicBezTo>
                  <a:pt x="426" y="8034"/>
                  <a:pt x="183" y="8747"/>
                  <a:pt x="69" y="9644"/>
                </a:cubicBezTo>
                <a:cubicBezTo>
                  <a:pt x="24" y="9998"/>
                  <a:pt x="0" y="10374"/>
                  <a:pt x="0" y="10751"/>
                </a:cubicBezTo>
                <a:cubicBezTo>
                  <a:pt x="0" y="11127"/>
                  <a:pt x="24" y="11483"/>
                  <a:pt x="69" y="11837"/>
                </a:cubicBezTo>
                <a:cubicBezTo>
                  <a:pt x="183" y="12734"/>
                  <a:pt x="426" y="13447"/>
                  <a:pt x="740" y="13774"/>
                </a:cubicBezTo>
                <a:cubicBezTo>
                  <a:pt x="937" y="13969"/>
                  <a:pt x="1230" y="13971"/>
                  <a:pt x="1722" y="13971"/>
                </a:cubicBezTo>
                <a:lnTo>
                  <a:pt x="14067" y="13971"/>
                </a:lnTo>
                <a:lnTo>
                  <a:pt x="14067" y="20156"/>
                </a:lnTo>
                <a:cubicBezTo>
                  <a:pt x="14077" y="20612"/>
                  <a:pt x="14159" y="21023"/>
                  <a:pt x="14295" y="21263"/>
                </a:cubicBezTo>
                <a:cubicBezTo>
                  <a:pt x="14434" y="21508"/>
                  <a:pt x="14609" y="21553"/>
                  <a:pt x="14758" y="21362"/>
                </a:cubicBezTo>
                <a:lnTo>
                  <a:pt x="21308" y="11976"/>
                </a:lnTo>
                <a:cubicBezTo>
                  <a:pt x="21453" y="11786"/>
                  <a:pt x="21548" y="11399"/>
                  <a:pt x="21570" y="10948"/>
                </a:cubicBezTo>
                <a:cubicBezTo>
                  <a:pt x="21600" y="10362"/>
                  <a:pt x="21500" y="9790"/>
                  <a:pt x="21315" y="9526"/>
                </a:cubicBezTo>
                <a:lnTo>
                  <a:pt x="14738" y="140"/>
                </a:lnTo>
                <a:cubicBezTo>
                  <a:pt x="14607" y="-47"/>
                  <a:pt x="14453" y="-47"/>
                  <a:pt x="14323" y="140"/>
                </a:cubicBezTo>
                <a:close/>
              </a:path>
            </a:pathLst>
          </a:custGeom>
          <a:solidFill>
            <a:schemeClr val="accent5"/>
          </a:solidFill>
          <a:ln w="12700">
            <a:miter lim="400000"/>
          </a:ln>
        </p:spPr>
        <p:txBody>
          <a:bodyPr lIns="17144" tIns="17144" rIns="17144" bIns="17144"/>
          <a:lstStyle/>
          <a:p>
            <a:endParaRPr sz="675">
              <a:solidFill>
                <a:schemeClr val="bg1"/>
              </a:solidFill>
            </a:endParaRPr>
          </a:p>
        </p:txBody>
      </p:sp>
      <p:sp>
        <p:nvSpPr>
          <p:cNvPr id="53" name="Shape">
            <a:extLst>
              <a:ext uri="{FF2B5EF4-FFF2-40B4-BE49-F238E27FC236}">
                <a16:creationId xmlns:a16="http://schemas.microsoft.com/office/drawing/2014/main" id="{F6D6FF3C-DD8F-9B1F-77D8-1960F83A9A82}"/>
              </a:ext>
            </a:extLst>
          </p:cNvPr>
          <p:cNvSpPr/>
          <p:nvPr/>
        </p:nvSpPr>
        <p:spPr>
          <a:xfrm>
            <a:off x="4046296" y="2369208"/>
            <a:ext cx="464306" cy="161791"/>
          </a:xfrm>
          <a:custGeom>
            <a:avLst/>
            <a:gdLst/>
            <a:ahLst/>
            <a:cxnLst>
              <a:cxn ang="0">
                <a:pos x="wd2" y="hd2"/>
              </a:cxn>
              <a:cxn ang="5400000">
                <a:pos x="wd2" y="hd2"/>
              </a:cxn>
              <a:cxn ang="10800000">
                <a:pos x="wd2" y="hd2"/>
              </a:cxn>
              <a:cxn ang="16200000">
                <a:pos x="wd2" y="hd2"/>
              </a:cxn>
            </a:cxnLst>
            <a:rect l="0" t="0" r="r" b="b"/>
            <a:pathLst>
              <a:path w="21576" h="21481" extrusionOk="0">
                <a:moveTo>
                  <a:pt x="14323" y="140"/>
                </a:moveTo>
                <a:cubicBezTo>
                  <a:pt x="14158" y="376"/>
                  <a:pt x="14054" y="877"/>
                  <a:pt x="14060" y="1404"/>
                </a:cubicBezTo>
                <a:lnTo>
                  <a:pt x="14060" y="7510"/>
                </a:lnTo>
                <a:lnTo>
                  <a:pt x="1722" y="7510"/>
                </a:lnTo>
                <a:cubicBezTo>
                  <a:pt x="1230" y="7510"/>
                  <a:pt x="937" y="7513"/>
                  <a:pt x="740" y="7708"/>
                </a:cubicBezTo>
                <a:cubicBezTo>
                  <a:pt x="426" y="8034"/>
                  <a:pt x="183" y="8747"/>
                  <a:pt x="69" y="9644"/>
                </a:cubicBezTo>
                <a:cubicBezTo>
                  <a:pt x="24" y="9998"/>
                  <a:pt x="0" y="10374"/>
                  <a:pt x="0" y="10751"/>
                </a:cubicBezTo>
                <a:cubicBezTo>
                  <a:pt x="0" y="11127"/>
                  <a:pt x="24" y="11483"/>
                  <a:pt x="69" y="11837"/>
                </a:cubicBezTo>
                <a:cubicBezTo>
                  <a:pt x="183" y="12734"/>
                  <a:pt x="426" y="13447"/>
                  <a:pt x="740" y="13774"/>
                </a:cubicBezTo>
                <a:cubicBezTo>
                  <a:pt x="937" y="13969"/>
                  <a:pt x="1230" y="13971"/>
                  <a:pt x="1722" y="13971"/>
                </a:cubicBezTo>
                <a:lnTo>
                  <a:pt x="14067" y="13971"/>
                </a:lnTo>
                <a:lnTo>
                  <a:pt x="14067" y="20156"/>
                </a:lnTo>
                <a:cubicBezTo>
                  <a:pt x="14077" y="20612"/>
                  <a:pt x="14159" y="21023"/>
                  <a:pt x="14295" y="21263"/>
                </a:cubicBezTo>
                <a:cubicBezTo>
                  <a:pt x="14434" y="21508"/>
                  <a:pt x="14609" y="21553"/>
                  <a:pt x="14758" y="21362"/>
                </a:cubicBezTo>
                <a:lnTo>
                  <a:pt x="21308" y="11976"/>
                </a:lnTo>
                <a:cubicBezTo>
                  <a:pt x="21453" y="11786"/>
                  <a:pt x="21548" y="11399"/>
                  <a:pt x="21570" y="10948"/>
                </a:cubicBezTo>
                <a:cubicBezTo>
                  <a:pt x="21600" y="10362"/>
                  <a:pt x="21500" y="9790"/>
                  <a:pt x="21315" y="9526"/>
                </a:cubicBezTo>
                <a:lnTo>
                  <a:pt x="14738" y="140"/>
                </a:lnTo>
                <a:cubicBezTo>
                  <a:pt x="14607" y="-47"/>
                  <a:pt x="14453" y="-47"/>
                  <a:pt x="14323" y="140"/>
                </a:cubicBezTo>
                <a:close/>
              </a:path>
            </a:pathLst>
          </a:custGeom>
          <a:solidFill>
            <a:schemeClr val="accent5"/>
          </a:solidFill>
          <a:ln w="12700">
            <a:miter lim="400000"/>
          </a:ln>
        </p:spPr>
        <p:txBody>
          <a:bodyPr lIns="17144" tIns="17144" rIns="17144" bIns="17144"/>
          <a:lstStyle/>
          <a:p>
            <a:endParaRPr sz="675">
              <a:solidFill>
                <a:schemeClr val="bg1"/>
              </a:solidFill>
            </a:endParaRPr>
          </a:p>
        </p:txBody>
      </p:sp>
      <p:sp>
        <p:nvSpPr>
          <p:cNvPr id="54" name="Shape">
            <a:extLst>
              <a:ext uri="{FF2B5EF4-FFF2-40B4-BE49-F238E27FC236}">
                <a16:creationId xmlns:a16="http://schemas.microsoft.com/office/drawing/2014/main" id="{487CEFA9-33C4-D213-23EB-08260C8332D6}"/>
              </a:ext>
            </a:extLst>
          </p:cNvPr>
          <p:cNvSpPr/>
          <p:nvPr/>
        </p:nvSpPr>
        <p:spPr>
          <a:xfrm rot="10800000">
            <a:off x="6865527" y="3022169"/>
            <a:ext cx="464306" cy="161791"/>
          </a:xfrm>
          <a:custGeom>
            <a:avLst/>
            <a:gdLst/>
            <a:ahLst/>
            <a:cxnLst>
              <a:cxn ang="0">
                <a:pos x="wd2" y="hd2"/>
              </a:cxn>
              <a:cxn ang="5400000">
                <a:pos x="wd2" y="hd2"/>
              </a:cxn>
              <a:cxn ang="10800000">
                <a:pos x="wd2" y="hd2"/>
              </a:cxn>
              <a:cxn ang="16200000">
                <a:pos x="wd2" y="hd2"/>
              </a:cxn>
            </a:cxnLst>
            <a:rect l="0" t="0" r="r" b="b"/>
            <a:pathLst>
              <a:path w="21576" h="21481" extrusionOk="0">
                <a:moveTo>
                  <a:pt x="14323" y="140"/>
                </a:moveTo>
                <a:cubicBezTo>
                  <a:pt x="14158" y="376"/>
                  <a:pt x="14054" y="877"/>
                  <a:pt x="14060" y="1404"/>
                </a:cubicBezTo>
                <a:lnTo>
                  <a:pt x="14060" y="7510"/>
                </a:lnTo>
                <a:lnTo>
                  <a:pt x="1722" y="7510"/>
                </a:lnTo>
                <a:cubicBezTo>
                  <a:pt x="1230" y="7510"/>
                  <a:pt x="937" y="7513"/>
                  <a:pt x="740" y="7708"/>
                </a:cubicBezTo>
                <a:cubicBezTo>
                  <a:pt x="426" y="8034"/>
                  <a:pt x="183" y="8747"/>
                  <a:pt x="69" y="9644"/>
                </a:cubicBezTo>
                <a:cubicBezTo>
                  <a:pt x="24" y="9998"/>
                  <a:pt x="0" y="10374"/>
                  <a:pt x="0" y="10751"/>
                </a:cubicBezTo>
                <a:cubicBezTo>
                  <a:pt x="0" y="11127"/>
                  <a:pt x="24" y="11483"/>
                  <a:pt x="69" y="11837"/>
                </a:cubicBezTo>
                <a:cubicBezTo>
                  <a:pt x="183" y="12734"/>
                  <a:pt x="426" y="13447"/>
                  <a:pt x="740" y="13774"/>
                </a:cubicBezTo>
                <a:cubicBezTo>
                  <a:pt x="937" y="13969"/>
                  <a:pt x="1230" y="13971"/>
                  <a:pt x="1722" y="13971"/>
                </a:cubicBezTo>
                <a:lnTo>
                  <a:pt x="14067" y="13971"/>
                </a:lnTo>
                <a:lnTo>
                  <a:pt x="14067" y="20156"/>
                </a:lnTo>
                <a:cubicBezTo>
                  <a:pt x="14077" y="20612"/>
                  <a:pt x="14159" y="21023"/>
                  <a:pt x="14295" y="21263"/>
                </a:cubicBezTo>
                <a:cubicBezTo>
                  <a:pt x="14434" y="21508"/>
                  <a:pt x="14609" y="21553"/>
                  <a:pt x="14758" y="21362"/>
                </a:cubicBezTo>
                <a:lnTo>
                  <a:pt x="21308" y="11976"/>
                </a:lnTo>
                <a:cubicBezTo>
                  <a:pt x="21453" y="11786"/>
                  <a:pt x="21548" y="11399"/>
                  <a:pt x="21570" y="10948"/>
                </a:cubicBezTo>
                <a:cubicBezTo>
                  <a:pt x="21600" y="10362"/>
                  <a:pt x="21500" y="9790"/>
                  <a:pt x="21315" y="9526"/>
                </a:cubicBezTo>
                <a:lnTo>
                  <a:pt x="14738" y="140"/>
                </a:lnTo>
                <a:cubicBezTo>
                  <a:pt x="14607" y="-47"/>
                  <a:pt x="14453" y="-47"/>
                  <a:pt x="14323" y="140"/>
                </a:cubicBezTo>
                <a:close/>
              </a:path>
            </a:pathLst>
          </a:custGeom>
          <a:solidFill>
            <a:schemeClr val="accent5"/>
          </a:solidFill>
          <a:ln w="12700">
            <a:miter lim="400000"/>
          </a:ln>
        </p:spPr>
        <p:txBody>
          <a:bodyPr lIns="17144" tIns="17144" rIns="17144" bIns="17144"/>
          <a:lstStyle/>
          <a:p>
            <a:endParaRPr sz="675">
              <a:solidFill>
                <a:schemeClr val="bg1"/>
              </a:solidFill>
            </a:endParaRPr>
          </a:p>
        </p:txBody>
      </p:sp>
      <p:sp>
        <p:nvSpPr>
          <p:cNvPr id="55" name="Shape">
            <a:extLst>
              <a:ext uri="{FF2B5EF4-FFF2-40B4-BE49-F238E27FC236}">
                <a16:creationId xmlns:a16="http://schemas.microsoft.com/office/drawing/2014/main" id="{545E1478-93CF-6103-3573-27DF4D5437A8}"/>
              </a:ext>
            </a:extLst>
          </p:cNvPr>
          <p:cNvSpPr/>
          <p:nvPr/>
        </p:nvSpPr>
        <p:spPr>
          <a:xfrm>
            <a:off x="6865527" y="1738346"/>
            <a:ext cx="464306" cy="161791"/>
          </a:xfrm>
          <a:custGeom>
            <a:avLst/>
            <a:gdLst/>
            <a:ahLst/>
            <a:cxnLst>
              <a:cxn ang="0">
                <a:pos x="wd2" y="hd2"/>
              </a:cxn>
              <a:cxn ang="5400000">
                <a:pos x="wd2" y="hd2"/>
              </a:cxn>
              <a:cxn ang="10800000">
                <a:pos x="wd2" y="hd2"/>
              </a:cxn>
              <a:cxn ang="16200000">
                <a:pos x="wd2" y="hd2"/>
              </a:cxn>
            </a:cxnLst>
            <a:rect l="0" t="0" r="r" b="b"/>
            <a:pathLst>
              <a:path w="21576" h="21481" extrusionOk="0">
                <a:moveTo>
                  <a:pt x="14323" y="140"/>
                </a:moveTo>
                <a:cubicBezTo>
                  <a:pt x="14158" y="376"/>
                  <a:pt x="14054" y="877"/>
                  <a:pt x="14060" y="1404"/>
                </a:cubicBezTo>
                <a:lnTo>
                  <a:pt x="14060" y="7510"/>
                </a:lnTo>
                <a:lnTo>
                  <a:pt x="1722" y="7510"/>
                </a:lnTo>
                <a:cubicBezTo>
                  <a:pt x="1230" y="7510"/>
                  <a:pt x="937" y="7513"/>
                  <a:pt x="740" y="7708"/>
                </a:cubicBezTo>
                <a:cubicBezTo>
                  <a:pt x="426" y="8034"/>
                  <a:pt x="183" y="8747"/>
                  <a:pt x="69" y="9644"/>
                </a:cubicBezTo>
                <a:cubicBezTo>
                  <a:pt x="24" y="9998"/>
                  <a:pt x="0" y="10374"/>
                  <a:pt x="0" y="10751"/>
                </a:cubicBezTo>
                <a:cubicBezTo>
                  <a:pt x="0" y="11127"/>
                  <a:pt x="24" y="11483"/>
                  <a:pt x="69" y="11837"/>
                </a:cubicBezTo>
                <a:cubicBezTo>
                  <a:pt x="183" y="12734"/>
                  <a:pt x="426" y="13447"/>
                  <a:pt x="740" y="13774"/>
                </a:cubicBezTo>
                <a:cubicBezTo>
                  <a:pt x="937" y="13969"/>
                  <a:pt x="1230" y="13971"/>
                  <a:pt x="1722" y="13971"/>
                </a:cubicBezTo>
                <a:lnTo>
                  <a:pt x="14067" y="13971"/>
                </a:lnTo>
                <a:lnTo>
                  <a:pt x="14067" y="20156"/>
                </a:lnTo>
                <a:cubicBezTo>
                  <a:pt x="14077" y="20612"/>
                  <a:pt x="14159" y="21023"/>
                  <a:pt x="14295" y="21263"/>
                </a:cubicBezTo>
                <a:cubicBezTo>
                  <a:pt x="14434" y="21508"/>
                  <a:pt x="14609" y="21553"/>
                  <a:pt x="14758" y="21362"/>
                </a:cubicBezTo>
                <a:lnTo>
                  <a:pt x="21308" y="11976"/>
                </a:lnTo>
                <a:cubicBezTo>
                  <a:pt x="21453" y="11786"/>
                  <a:pt x="21548" y="11399"/>
                  <a:pt x="21570" y="10948"/>
                </a:cubicBezTo>
                <a:cubicBezTo>
                  <a:pt x="21600" y="10362"/>
                  <a:pt x="21500" y="9790"/>
                  <a:pt x="21315" y="9526"/>
                </a:cubicBezTo>
                <a:lnTo>
                  <a:pt x="14738" y="140"/>
                </a:lnTo>
                <a:cubicBezTo>
                  <a:pt x="14607" y="-47"/>
                  <a:pt x="14453" y="-47"/>
                  <a:pt x="14323" y="140"/>
                </a:cubicBezTo>
                <a:close/>
              </a:path>
            </a:pathLst>
          </a:custGeom>
          <a:solidFill>
            <a:schemeClr val="accent5"/>
          </a:solidFill>
          <a:ln w="12700">
            <a:miter lim="400000"/>
          </a:ln>
        </p:spPr>
        <p:txBody>
          <a:bodyPr lIns="17144" tIns="17144" rIns="17144" bIns="17144"/>
          <a:lstStyle/>
          <a:p>
            <a:endParaRPr sz="675">
              <a:solidFill>
                <a:schemeClr val="bg1"/>
              </a:solidFill>
            </a:endParaRPr>
          </a:p>
        </p:txBody>
      </p:sp>
      <p:sp>
        <p:nvSpPr>
          <p:cNvPr id="56" name="Shape">
            <a:extLst>
              <a:ext uri="{FF2B5EF4-FFF2-40B4-BE49-F238E27FC236}">
                <a16:creationId xmlns:a16="http://schemas.microsoft.com/office/drawing/2014/main" id="{50F61679-759D-25AD-4855-430C7E06296B}"/>
              </a:ext>
            </a:extLst>
          </p:cNvPr>
          <p:cNvSpPr/>
          <p:nvPr/>
        </p:nvSpPr>
        <p:spPr>
          <a:xfrm rot="5400000">
            <a:off x="7628998" y="2367320"/>
            <a:ext cx="340477" cy="161796"/>
          </a:xfrm>
          <a:custGeom>
            <a:avLst/>
            <a:gdLst/>
            <a:ahLst/>
            <a:cxnLst>
              <a:cxn ang="0">
                <a:pos x="wd2" y="hd2"/>
              </a:cxn>
              <a:cxn ang="5400000">
                <a:pos x="wd2" y="hd2"/>
              </a:cxn>
              <a:cxn ang="10800000">
                <a:pos x="wd2" y="hd2"/>
              </a:cxn>
              <a:cxn ang="16200000">
                <a:pos x="wd2" y="hd2"/>
              </a:cxn>
            </a:cxnLst>
            <a:rect l="0" t="0" r="r" b="b"/>
            <a:pathLst>
              <a:path w="21567" h="21484" extrusionOk="0">
                <a:moveTo>
                  <a:pt x="11680" y="140"/>
                </a:moveTo>
                <a:cubicBezTo>
                  <a:pt x="11452" y="377"/>
                  <a:pt x="11312" y="872"/>
                  <a:pt x="11322" y="1405"/>
                </a:cubicBezTo>
                <a:lnTo>
                  <a:pt x="11322" y="7511"/>
                </a:lnTo>
                <a:lnTo>
                  <a:pt x="2347" y="7511"/>
                </a:lnTo>
                <a:cubicBezTo>
                  <a:pt x="2012" y="7511"/>
                  <a:pt x="1744" y="7512"/>
                  <a:pt x="1527" y="7537"/>
                </a:cubicBezTo>
                <a:cubicBezTo>
                  <a:pt x="1309" y="7562"/>
                  <a:pt x="1142" y="7611"/>
                  <a:pt x="1008" y="7709"/>
                </a:cubicBezTo>
                <a:cubicBezTo>
                  <a:pt x="580" y="8035"/>
                  <a:pt x="251" y="8754"/>
                  <a:pt x="94" y="9645"/>
                </a:cubicBezTo>
                <a:cubicBezTo>
                  <a:pt x="31" y="10000"/>
                  <a:pt x="-1" y="10374"/>
                  <a:pt x="0" y="10752"/>
                </a:cubicBezTo>
                <a:cubicBezTo>
                  <a:pt x="0" y="11123"/>
                  <a:pt x="32" y="11491"/>
                  <a:pt x="94" y="11839"/>
                </a:cubicBezTo>
                <a:cubicBezTo>
                  <a:pt x="251" y="12731"/>
                  <a:pt x="580" y="13449"/>
                  <a:pt x="1008" y="13776"/>
                </a:cubicBezTo>
                <a:cubicBezTo>
                  <a:pt x="1142" y="13873"/>
                  <a:pt x="1309" y="13922"/>
                  <a:pt x="1527" y="13947"/>
                </a:cubicBezTo>
                <a:cubicBezTo>
                  <a:pt x="1744" y="13973"/>
                  <a:pt x="2012" y="13973"/>
                  <a:pt x="2347" y="13973"/>
                </a:cubicBezTo>
                <a:lnTo>
                  <a:pt x="11331" y="13973"/>
                </a:lnTo>
                <a:lnTo>
                  <a:pt x="11331" y="20159"/>
                </a:lnTo>
                <a:cubicBezTo>
                  <a:pt x="11344" y="20611"/>
                  <a:pt x="11460" y="21023"/>
                  <a:pt x="11642" y="21265"/>
                </a:cubicBezTo>
                <a:cubicBezTo>
                  <a:pt x="11832" y="21517"/>
                  <a:pt x="12069" y="21554"/>
                  <a:pt x="12274" y="21364"/>
                </a:cubicBezTo>
                <a:lnTo>
                  <a:pt x="21201" y="11977"/>
                </a:lnTo>
                <a:cubicBezTo>
                  <a:pt x="21399" y="11788"/>
                  <a:pt x="21529" y="11396"/>
                  <a:pt x="21560" y="10950"/>
                </a:cubicBezTo>
                <a:cubicBezTo>
                  <a:pt x="21599" y="10368"/>
                  <a:pt x="21463" y="9792"/>
                  <a:pt x="21211" y="9527"/>
                </a:cubicBezTo>
                <a:lnTo>
                  <a:pt x="12246" y="140"/>
                </a:lnTo>
                <a:cubicBezTo>
                  <a:pt x="12067" y="-46"/>
                  <a:pt x="11858" y="-46"/>
                  <a:pt x="11680" y="140"/>
                </a:cubicBezTo>
                <a:close/>
              </a:path>
            </a:pathLst>
          </a:custGeom>
          <a:solidFill>
            <a:schemeClr val="accent5"/>
          </a:solidFill>
          <a:ln w="12700">
            <a:miter lim="400000"/>
          </a:ln>
        </p:spPr>
        <p:txBody>
          <a:bodyPr lIns="17144" tIns="17144" rIns="17144" bIns="17144"/>
          <a:lstStyle/>
          <a:p>
            <a:endParaRPr sz="675">
              <a:solidFill>
                <a:schemeClr val="bg1"/>
              </a:solidFill>
            </a:endParaRPr>
          </a:p>
        </p:txBody>
      </p:sp>
      <p:sp>
        <p:nvSpPr>
          <p:cNvPr id="58" name="Lorem Ipsum is simply dummy text of the printing and typesetting industry. Lorem Ipsum has been the industry's standard dummy text ever since the 1500s, when an unknown printer took a galley of type and scrambled it to make a type specimen book. It has s">
            <a:extLst>
              <a:ext uri="{FF2B5EF4-FFF2-40B4-BE49-F238E27FC236}">
                <a16:creationId xmlns:a16="http://schemas.microsoft.com/office/drawing/2014/main" id="{672E03DB-0F3E-C03A-2AAB-2C15020CD20E}"/>
              </a:ext>
            </a:extLst>
          </p:cNvPr>
          <p:cNvSpPr txBox="1"/>
          <p:nvPr/>
        </p:nvSpPr>
        <p:spPr>
          <a:xfrm>
            <a:off x="3226799" y="2302446"/>
            <a:ext cx="708441" cy="26930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defRPr sz="2000">
                <a:solidFill>
                  <a:srgbClr val="F7F5F6"/>
                </a:solidFill>
                <a:latin typeface="Barlow Medium"/>
                <a:ea typeface="Barlow Medium"/>
                <a:cs typeface="Barlow Medium"/>
                <a:sym typeface="Barlow Medium"/>
              </a:defRPr>
            </a:lvl1pPr>
          </a:lstStyle>
          <a:p>
            <a:pPr algn="ctr"/>
            <a:r>
              <a:rPr lang="pt-BR" sz="750">
                <a:solidFill>
                  <a:schemeClr val="tx1"/>
                </a:solidFill>
              </a:rPr>
              <a:t>Treinar o Modelo de ML</a:t>
            </a:r>
            <a:endParaRPr sz="750">
              <a:solidFill>
                <a:schemeClr val="tx1"/>
              </a:solidFill>
            </a:endParaRPr>
          </a:p>
        </p:txBody>
      </p:sp>
      <p:sp>
        <p:nvSpPr>
          <p:cNvPr id="59" name="Lorem Ipsum is simply dummy text of the printing and typesetting industry. Lorem Ipsum has been the industry's standard dummy text ever since the 1500s, when an unknown printer took a galley of type and scrambled it to make a type specimen book. It has s">
            <a:extLst>
              <a:ext uri="{FF2B5EF4-FFF2-40B4-BE49-F238E27FC236}">
                <a16:creationId xmlns:a16="http://schemas.microsoft.com/office/drawing/2014/main" id="{3361CBFC-EBD1-FC7F-B698-27EA488C096B}"/>
              </a:ext>
            </a:extLst>
          </p:cNvPr>
          <p:cNvSpPr txBox="1"/>
          <p:nvPr/>
        </p:nvSpPr>
        <p:spPr>
          <a:xfrm>
            <a:off x="4625477" y="2302446"/>
            <a:ext cx="708441" cy="26930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defRPr sz="2000">
                <a:solidFill>
                  <a:srgbClr val="F7F5F6"/>
                </a:solidFill>
                <a:latin typeface="Barlow Medium"/>
                <a:ea typeface="Barlow Medium"/>
                <a:cs typeface="Barlow Medium"/>
                <a:sym typeface="Barlow Medium"/>
              </a:defRPr>
            </a:lvl1pPr>
          </a:lstStyle>
          <a:p>
            <a:pPr algn="ctr"/>
            <a:r>
              <a:rPr lang="pt-BR" sz="750">
                <a:solidFill>
                  <a:schemeClr val="tx1"/>
                </a:solidFill>
              </a:rPr>
              <a:t>Implementar o Modelo de ML</a:t>
            </a:r>
            <a:endParaRPr sz="750">
              <a:solidFill>
                <a:schemeClr val="tx1"/>
              </a:solidFill>
            </a:endParaRPr>
          </a:p>
        </p:txBody>
      </p:sp>
      <p:sp>
        <p:nvSpPr>
          <p:cNvPr id="60" name="Shape">
            <a:extLst>
              <a:ext uri="{FF2B5EF4-FFF2-40B4-BE49-F238E27FC236}">
                <a16:creationId xmlns:a16="http://schemas.microsoft.com/office/drawing/2014/main" id="{7DBED071-836E-AD34-C443-D7EF8BFEE8E5}"/>
              </a:ext>
            </a:extLst>
          </p:cNvPr>
          <p:cNvSpPr/>
          <p:nvPr/>
        </p:nvSpPr>
        <p:spPr>
          <a:xfrm rot="19579463">
            <a:off x="5520522" y="1936348"/>
            <a:ext cx="464306" cy="161791"/>
          </a:xfrm>
          <a:custGeom>
            <a:avLst/>
            <a:gdLst/>
            <a:ahLst/>
            <a:cxnLst>
              <a:cxn ang="0">
                <a:pos x="wd2" y="hd2"/>
              </a:cxn>
              <a:cxn ang="5400000">
                <a:pos x="wd2" y="hd2"/>
              </a:cxn>
              <a:cxn ang="10800000">
                <a:pos x="wd2" y="hd2"/>
              </a:cxn>
              <a:cxn ang="16200000">
                <a:pos x="wd2" y="hd2"/>
              </a:cxn>
            </a:cxnLst>
            <a:rect l="0" t="0" r="r" b="b"/>
            <a:pathLst>
              <a:path w="21576" h="21481" extrusionOk="0">
                <a:moveTo>
                  <a:pt x="14323" y="140"/>
                </a:moveTo>
                <a:cubicBezTo>
                  <a:pt x="14158" y="376"/>
                  <a:pt x="14054" y="877"/>
                  <a:pt x="14060" y="1404"/>
                </a:cubicBezTo>
                <a:lnTo>
                  <a:pt x="14060" y="7510"/>
                </a:lnTo>
                <a:lnTo>
                  <a:pt x="1722" y="7510"/>
                </a:lnTo>
                <a:cubicBezTo>
                  <a:pt x="1230" y="7510"/>
                  <a:pt x="937" y="7513"/>
                  <a:pt x="740" y="7708"/>
                </a:cubicBezTo>
                <a:cubicBezTo>
                  <a:pt x="426" y="8034"/>
                  <a:pt x="183" y="8747"/>
                  <a:pt x="69" y="9644"/>
                </a:cubicBezTo>
                <a:cubicBezTo>
                  <a:pt x="24" y="9998"/>
                  <a:pt x="0" y="10374"/>
                  <a:pt x="0" y="10751"/>
                </a:cubicBezTo>
                <a:cubicBezTo>
                  <a:pt x="0" y="11127"/>
                  <a:pt x="24" y="11483"/>
                  <a:pt x="69" y="11837"/>
                </a:cubicBezTo>
                <a:cubicBezTo>
                  <a:pt x="183" y="12734"/>
                  <a:pt x="426" y="13447"/>
                  <a:pt x="740" y="13774"/>
                </a:cubicBezTo>
                <a:cubicBezTo>
                  <a:pt x="937" y="13969"/>
                  <a:pt x="1230" y="13971"/>
                  <a:pt x="1722" y="13971"/>
                </a:cubicBezTo>
                <a:lnTo>
                  <a:pt x="14067" y="13971"/>
                </a:lnTo>
                <a:lnTo>
                  <a:pt x="14067" y="20156"/>
                </a:lnTo>
                <a:cubicBezTo>
                  <a:pt x="14077" y="20612"/>
                  <a:pt x="14159" y="21023"/>
                  <a:pt x="14295" y="21263"/>
                </a:cubicBezTo>
                <a:cubicBezTo>
                  <a:pt x="14434" y="21508"/>
                  <a:pt x="14609" y="21553"/>
                  <a:pt x="14758" y="21362"/>
                </a:cubicBezTo>
                <a:lnTo>
                  <a:pt x="21308" y="11976"/>
                </a:lnTo>
                <a:cubicBezTo>
                  <a:pt x="21453" y="11786"/>
                  <a:pt x="21548" y="11399"/>
                  <a:pt x="21570" y="10948"/>
                </a:cubicBezTo>
                <a:cubicBezTo>
                  <a:pt x="21600" y="10362"/>
                  <a:pt x="21500" y="9790"/>
                  <a:pt x="21315" y="9526"/>
                </a:cubicBezTo>
                <a:lnTo>
                  <a:pt x="14738" y="140"/>
                </a:lnTo>
                <a:cubicBezTo>
                  <a:pt x="14607" y="-47"/>
                  <a:pt x="14453" y="-47"/>
                  <a:pt x="14323" y="140"/>
                </a:cubicBezTo>
                <a:close/>
              </a:path>
            </a:pathLst>
          </a:custGeom>
          <a:solidFill>
            <a:schemeClr val="accent5"/>
          </a:solidFill>
          <a:ln w="12700">
            <a:miter lim="400000"/>
          </a:ln>
        </p:spPr>
        <p:txBody>
          <a:bodyPr lIns="17144" tIns="17144" rIns="17144" bIns="17144"/>
          <a:lstStyle/>
          <a:p>
            <a:endParaRPr sz="675">
              <a:solidFill>
                <a:schemeClr val="bg1"/>
              </a:solidFill>
            </a:endParaRPr>
          </a:p>
        </p:txBody>
      </p:sp>
      <p:sp>
        <p:nvSpPr>
          <p:cNvPr id="61" name="Lorem Ipsum is simply dummy text of the printing and typesetting industry. Lorem Ipsum has been the industry's standard dummy text ever since the 1500s, when an unknown printer took a galley of type and scrambled it to make a type specimen book. It has s">
            <a:extLst>
              <a:ext uri="{FF2B5EF4-FFF2-40B4-BE49-F238E27FC236}">
                <a16:creationId xmlns:a16="http://schemas.microsoft.com/office/drawing/2014/main" id="{64B50269-E9DB-FFA6-CCF4-6FB5AD44C5FE}"/>
              </a:ext>
            </a:extLst>
          </p:cNvPr>
          <p:cNvSpPr txBox="1"/>
          <p:nvPr/>
        </p:nvSpPr>
        <p:spPr>
          <a:xfrm>
            <a:off x="6030352" y="1617389"/>
            <a:ext cx="708441" cy="3847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defRPr sz="2000">
                <a:solidFill>
                  <a:srgbClr val="F7F5F6"/>
                </a:solidFill>
                <a:latin typeface="Barlow Medium"/>
                <a:ea typeface="Barlow Medium"/>
                <a:cs typeface="Barlow Medium"/>
                <a:sym typeface="Barlow Medium"/>
              </a:defRPr>
            </a:lvl1pPr>
          </a:lstStyle>
          <a:p>
            <a:pPr algn="ctr"/>
            <a:r>
              <a:rPr lang="pt-BR" sz="750">
                <a:solidFill>
                  <a:schemeClr val="tx1"/>
                </a:solidFill>
              </a:rPr>
              <a:t>Disponibilizar via API para o cliente</a:t>
            </a:r>
            <a:endParaRPr sz="750">
              <a:solidFill>
                <a:schemeClr val="tx1"/>
              </a:solidFill>
            </a:endParaRPr>
          </a:p>
        </p:txBody>
      </p:sp>
      <p:sp>
        <p:nvSpPr>
          <p:cNvPr id="62" name="Lorem Ipsum is simply dummy text of the printing and typesetting industry. Lorem Ipsum has been the industry's standard dummy text ever since the 1500s, when an unknown printer took a galley of type and scrambled it to make a type specimen book. It has s">
            <a:extLst>
              <a:ext uri="{FF2B5EF4-FFF2-40B4-BE49-F238E27FC236}">
                <a16:creationId xmlns:a16="http://schemas.microsoft.com/office/drawing/2014/main" id="{757D2387-3C43-2198-F527-232A74CC8A57}"/>
              </a:ext>
            </a:extLst>
          </p:cNvPr>
          <p:cNvSpPr txBox="1"/>
          <p:nvPr/>
        </p:nvSpPr>
        <p:spPr>
          <a:xfrm>
            <a:off x="7445015" y="1571783"/>
            <a:ext cx="708441" cy="5001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defRPr sz="2000">
                <a:solidFill>
                  <a:srgbClr val="F7F5F6"/>
                </a:solidFill>
                <a:latin typeface="Barlow Medium"/>
                <a:ea typeface="Barlow Medium"/>
                <a:cs typeface="Barlow Medium"/>
                <a:sym typeface="Barlow Medium"/>
              </a:defRPr>
            </a:lvl1pPr>
          </a:lstStyle>
          <a:p>
            <a:pPr algn="ctr"/>
            <a:r>
              <a:rPr lang="pt-BR" sz="750">
                <a:solidFill>
                  <a:schemeClr val="tx1"/>
                </a:solidFill>
              </a:rPr>
              <a:t>Avaliar o resultado e impacto financeiro</a:t>
            </a:r>
            <a:endParaRPr sz="750">
              <a:solidFill>
                <a:schemeClr val="tx1"/>
              </a:solidFill>
            </a:endParaRPr>
          </a:p>
        </p:txBody>
      </p:sp>
      <p:sp>
        <p:nvSpPr>
          <p:cNvPr id="63" name="Lorem Ipsum is simply dummy text of the printing and typesetting industry. Lorem Ipsum has been the industry's standard dummy text ever since the 1500s, when an unknown printer took a galley of type and scrambled it to make a type specimen book. It has s">
            <a:extLst>
              <a:ext uri="{FF2B5EF4-FFF2-40B4-BE49-F238E27FC236}">
                <a16:creationId xmlns:a16="http://schemas.microsoft.com/office/drawing/2014/main" id="{CFF73CAE-7400-BBB5-6368-0C06C8E382C8}"/>
              </a:ext>
            </a:extLst>
          </p:cNvPr>
          <p:cNvSpPr txBox="1"/>
          <p:nvPr/>
        </p:nvSpPr>
        <p:spPr>
          <a:xfrm>
            <a:off x="7431700" y="2950348"/>
            <a:ext cx="708441" cy="26930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defRPr sz="2000">
                <a:solidFill>
                  <a:srgbClr val="F7F5F6"/>
                </a:solidFill>
                <a:latin typeface="Barlow Medium"/>
                <a:ea typeface="Barlow Medium"/>
                <a:cs typeface="Barlow Medium"/>
                <a:sym typeface="Barlow Medium"/>
              </a:defRPr>
            </a:lvl1pPr>
          </a:lstStyle>
          <a:p>
            <a:pPr algn="ctr"/>
            <a:r>
              <a:rPr lang="pt-BR" sz="750">
                <a:solidFill>
                  <a:schemeClr val="tx1"/>
                </a:solidFill>
              </a:rPr>
              <a:t>Feedback</a:t>
            </a:r>
          </a:p>
          <a:p>
            <a:pPr algn="ctr"/>
            <a:r>
              <a:rPr lang="pt-BR" sz="750">
                <a:solidFill>
                  <a:schemeClr val="tx1"/>
                </a:solidFill>
              </a:rPr>
              <a:t>Contínuo</a:t>
            </a:r>
            <a:endParaRPr sz="750">
              <a:solidFill>
                <a:schemeClr val="tx1"/>
              </a:solidFill>
            </a:endParaRPr>
          </a:p>
        </p:txBody>
      </p:sp>
      <p:sp>
        <p:nvSpPr>
          <p:cNvPr id="64" name="Lorem Ipsum is simply dummy text of the printing and typesetting industry. Lorem Ipsum has been the industry's standard dummy text ever since the 1500s, when an unknown printer took a galley of type and scrambled it to make a type specimen book. It has s">
            <a:extLst>
              <a:ext uri="{FF2B5EF4-FFF2-40B4-BE49-F238E27FC236}">
                <a16:creationId xmlns:a16="http://schemas.microsoft.com/office/drawing/2014/main" id="{4DD32CDF-425C-8372-9487-09E894E4ED2A}"/>
              </a:ext>
            </a:extLst>
          </p:cNvPr>
          <p:cNvSpPr txBox="1"/>
          <p:nvPr/>
        </p:nvSpPr>
        <p:spPr>
          <a:xfrm>
            <a:off x="6026389" y="2950348"/>
            <a:ext cx="708441" cy="26930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defRPr sz="2000">
                <a:solidFill>
                  <a:srgbClr val="F7F5F6"/>
                </a:solidFill>
                <a:latin typeface="Barlow Medium"/>
                <a:ea typeface="Barlow Medium"/>
                <a:cs typeface="Barlow Medium"/>
                <a:sym typeface="Barlow Medium"/>
              </a:defRPr>
            </a:lvl1pPr>
          </a:lstStyle>
          <a:p>
            <a:pPr algn="ctr"/>
            <a:r>
              <a:rPr lang="pt-BR" sz="750">
                <a:solidFill>
                  <a:schemeClr val="tx1"/>
                </a:solidFill>
              </a:rPr>
              <a:t>Re-treinar o Modelo de ML</a:t>
            </a:r>
            <a:endParaRPr sz="750">
              <a:solidFill>
                <a:schemeClr val="tx1"/>
              </a:solidFill>
            </a:endParaRPr>
          </a:p>
        </p:txBody>
      </p:sp>
      <p:sp>
        <p:nvSpPr>
          <p:cNvPr id="65" name="Shape">
            <a:extLst>
              <a:ext uri="{FF2B5EF4-FFF2-40B4-BE49-F238E27FC236}">
                <a16:creationId xmlns:a16="http://schemas.microsoft.com/office/drawing/2014/main" id="{52370D11-C951-FE2B-6D2A-30B44383EF99}"/>
              </a:ext>
            </a:extLst>
          </p:cNvPr>
          <p:cNvSpPr/>
          <p:nvPr/>
        </p:nvSpPr>
        <p:spPr>
          <a:xfrm rot="12481089">
            <a:off x="5520521" y="2795530"/>
            <a:ext cx="464306" cy="161791"/>
          </a:xfrm>
          <a:custGeom>
            <a:avLst/>
            <a:gdLst/>
            <a:ahLst/>
            <a:cxnLst>
              <a:cxn ang="0">
                <a:pos x="wd2" y="hd2"/>
              </a:cxn>
              <a:cxn ang="5400000">
                <a:pos x="wd2" y="hd2"/>
              </a:cxn>
              <a:cxn ang="10800000">
                <a:pos x="wd2" y="hd2"/>
              </a:cxn>
              <a:cxn ang="16200000">
                <a:pos x="wd2" y="hd2"/>
              </a:cxn>
            </a:cxnLst>
            <a:rect l="0" t="0" r="r" b="b"/>
            <a:pathLst>
              <a:path w="21576" h="21481" extrusionOk="0">
                <a:moveTo>
                  <a:pt x="14323" y="140"/>
                </a:moveTo>
                <a:cubicBezTo>
                  <a:pt x="14158" y="376"/>
                  <a:pt x="14054" y="877"/>
                  <a:pt x="14060" y="1404"/>
                </a:cubicBezTo>
                <a:lnTo>
                  <a:pt x="14060" y="7510"/>
                </a:lnTo>
                <a:lnTo>
                  <a:pt x="1722" y="7510"/>
                </a:lnTo>
                <a:cubicBezTo>
                  <a:pt x="1230" y="7510"/>
                  <a:pt x="937" y="7513"/>
                  <a:pt x="740" y="7708"/>
                </a:cubicBezTo>
                <a:cubicBezTo>
                  <a:pt x="426" y="8034"/>
                  <a:pt x="183" y="8747"/>
                  <a:pt x="69" y="9644"/>
                </a:cubicBezTo>
                <a:cubicBezTo>
                  <a:pt x="24" y="9998"/>
                  <a:pt x="0" y="10374"/>
                  <a:pt x="0" y="10751"/>
                </a:cubicBezTo>
                <a:cubicBezTo>
                  <a:pt x="0" y="11127"/>
                  <a:pt x="24" y="11483"/>
                  <a:pt x="69" y="11837"/>
                </a:cubicBezTo>
                <a:cubicBezTo>
                  <a:pt x="183" y="12734"/>
                  <a:pt x="426" y="13447"/>
                  <a:pt x="740" y="13774"/>
                </a:cubicBezTo>
                <a:cubicBezTo>
                  <a:pt x="937" y="13969"/>
                  <a:pt x="1230" y="13971"/>
                  <a:pt x="1722" y="13971"/>
                </a:cubicBezTo>
                <a:lnTo>
                  <a:pt x="14067" y="13971"/>
                </a:lnTo>
                <a:lnTo>
                  <a:pt x="14067" y="20156"/>
                </a:lnTo>
                <a:cubicBezTo>
                  <a:pt x="14077" y="20612"/>
                  <a:pt x="14159" y="21023"/>
                  <a:pt x="14295" y="21263"/>
                </a:cubicBezTo>
                <a:cubicBezTo>
                  <a:pt x="14434" y="21508"/>
                  <a:pt x="14609" y="21553"/>
                  <a:pt x="14758" y="21362"/>
                </a:cubicBezTo>
                <a:lnTo>
                  <a:pt x="21308" y="11976"/>
                </a:lnTo>
                <a:cubicBezTo>
                  <a:pt x="21453" y="11786"/>
                  <a:pt x="21548" y="11399"/>
                  <a:pt x="21570" y="10948"/>
                </a:cubicBezTo>
                <a:cubicBezTo>
                  <a:pt x="21600" y="10362"/>
                  <a:pt x="21500" y="9790"/>
                  <a:pt x="21315" y="9526"/>
                </a:cubicBezTo>
                <a:lnTo>
                  <a:pt x="14738" y="140"/>
                </a:lnTo>
                <a:cubicBezTo>
                  <a:pt x="14607" y="-47"/>
                  <a:pt x="14453" y="-47"/>
                  <a:pt x="14323" y="140"/>
                </a:cubicBezTo>
                <a:close/>
              </a:path>
            </a:pathLst>
          </a:custGeom>
          <a:solidFill>
            <a:schemeClr val="accent5"/>
          </a:solidFill>
          <a:ln w="12700">
            <a:miter lim="400000"/>
          </a:ln>
        </p:spPr>
        <p:txBody>
          <a:bodyPr lIns="17144" tIns="17144" rIns="17144" bIns="17144"/>
          <a:lstStyle/>
          <a:p>
            <a:endParaRPr sz="675">
              <a:solidFill>
                <a:schemeClr val="bg1"/>
              </a:solidFill>
            </a:endParaRPr>
          </a:p>
        </p:txBody>
      </p:sp>
      <p:sp>
        <p:nvSpPr>
          <p:cNvPr id="66" name="Retângulo 65">
            <a:extLst>
              <a:ext uri="{FF2B5EF4-FFF2-40B4-BE49-F238E27FC236}">
                <a16:creationId xmlns:a16="http://schemas.microsoft.com/office/drawing/2014/main" id="{F2E7048A-6A80-08E7-EAF4-841DECA0B21B}"/>
              </a:ext>
            </a:extLst>
          </p:cNvPr>
          <p:cNvSpPr/>
          <p:nvPr/>
        </p:nvSpPr>
        <p:spPr>
          <a:xfrm>
            <a:off x="1514" y="-19050"/>
            <a:ext cx="9144000" cy="33691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a:t>Solução: </a:t>
            </a:r>
            <a:r>
              <a:rPr lang="pt-BR" sz="2000">
                <a:solidFill>
                  <a:srgbClr val="FF0000"/>
                </a:solidFill>
              </a:rPr>
              <a:t>Data</a:t>
            </a:r>
            <a:r>
              <a:rPr lang="pt-BR" sz="2000"/>
              <a:t> Science</a:t>
            </a:r>
          </a:p>
        </p:txBody>
      </p:sp>
    </p:spTree>
    <p:extLst>
      <p:ext uri="{BB962C8B-B14F-4D97-AF65-F5344CB8AC3E}">
        <p14:creationId xmlns:p14="http://schemas.microsoft.com/office/powerpoint/2010/main" val="8244197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Imagem 36" descr="Câmera fotográfica preta&#10;&#10;Descrição gerada automaticamente">
            <a:extLst>
              <a:ext uri="{FF2B5EF4-FFF2-40B4-BE49-F238E27FC236}">
                <a16:creationId xmlns:a16="http://schemas.microsoft.com/office/drawing/2014/main" id="{9CFB2D69-3FAF-B375-33B0-90F2675C5A2B}"/>
              </a:ext>
            </a:extLst>
          </p:cNvPr>
          <p:cNvPicPr>
            <a:picLocks noChangeAspect="1"/>
          </p:cNvPicPr>
          <p:nvPr/>
        </p:nvPicPr>
        <p:blipFill>
          <a:blip r:embed="rId2" cstate="print">
            <a:alphaModFix/>
            <a:extLst>
              <a:ext uri="{BEBA8EAE-BF5A-486C-A8C5-ECC9F3942E4B}">
                <a14:imgProps xmlns:a14="http://schemas.microsoft.com/office/drawing/2010/main">
                  <a14:imgLayer r:embed="rId3">
                    <a14:imgEffect>
                      <a14:sharpenSoften amount="50000"/>
                    </a14:imgEffect>
                    <a14:imgEffect>
                      <a14:colorTemperature colorTemp="6471"/>
                    </a14:imgEffect>
                  </a14:imgLayer>
                </a14:imgProps>
              </a:ext>
              <a:ext uri="{28A0092B-C50C-407E-A947-70E740481C1C}">
                <a14:useLocalDpi xmlns:a14="http://schemas.microsoft.com/office/drawing/2010/main" val="0"/>
              </a:ext>
            </a:extLst>
          </a:blip>
          <a:stretch>
            <a:fillRect/>
          </a:stretch>
        </p:blipFill>
        <p:spPr>
          <a:xfrm>
            <a:off x="5334000" y="1920373"/>
            <a:ext cx="636587" cy="636587"/>
          </a:xfrm>
          <a:prstGeom prst="ellipse">
            <a:avLst/>
          </a:prstGeom>
          <a:ln>
            <a:noFill/>
          </a:ln>
          <a:effectLst>
            <a:softEdge rad="112500"/>
          </a:effectLst>
        </p:spPr>
      </p:pic>
      <p:sp>
        <p:nvSpPr>
          <p:cNvPr id="4" name="Freeform 6"/>
          <p:cNvSpPr>
            <a:spLocks noEditPoints="1"/>
          </p:cNvSpPr>
          <p:nvPr/>
        </p:nvSpPr>
        <p:spPr bwMode="auto">
          <a:xfrm>
            <a:off x="5659438" y="2974613"/>
            <a:ext cx="1289050" cy="2168887"/>
          </a:xfrm>
          <a:custGeom>
            <a:avLst/>
            <a:gdLst>
              <a:gd name="T0" fmla="*/ 422 w 1625"/>
              <a:gd name="T1" fmla="*/ 267 h 2797"/>
              <a:gd name="T2" fmla="*/ 807 w 1625"/>
              <a:gd name="T3" fmla="*/ 931 h 2797"/>
              <a:gd name="T4" fmla="*/ 897 w 1625"/>
              <a:gd name="T5" fmla="*/ 878 h 2797"/>
              <a:gd name="T6" fmla="*/ 1099 w 1625"/>
              <a:gd name="T7" fmla="*/ 760 h 2797"/>
              <a:gd name="T8" fmla="*/ 1176 w 1625"/>
              <a:gd name="T9" fmla="*/ 717 h 2797"/>
              <a:gd name="T10" fmla="*/ 1189 w 1625"/>
              <a:gd name="T11" fmla="*/ 269 h 2797"/>
              <a:gd name="T12" fmla="*/ 1080 w 1625"/>
              <a:gd name="T13" fmla="*/ 204 h 2797"/>
              <a:gd name="T14" fmla="*/ 807 w 1625"/>
              <a:gd name="T15" fmla="*/ 0 h 2797"/>
              <a:gd name="T16" fmla="*/ 1301 w 1625"/>
              <a:gd name="T17" fmla="*/ 183 h 2797"/>
              <a:gd name="T18" fmla="*/ 1454 w 1625"/>
              <a:gd name="T19" fmla="*/ 100 h 2797"/>
              <a:gd name="T20" fmla="*/ 1558 w 1625"/>
              <a:gd name="T21" fmla="*/ 49 h 2797"/>
              <a:gd name="T22" fmla="*/ 1564 w 1625"/>
              <a:gd name="T23" fmla="*/ 59 h 2797"/>
              <a:gd name="T24" fmla="*/ 1468 w 1625"/>
              <a:gd name="T25" fmla="*/ 124 h 2797"/>
              <a:gd name="T26" fmla="*/ 1319 w 1625"/>
              <a:gd name="T27" fmla="*/ 216 h 2797"/>
              <a:gd name="T28" fmla="*/ 1229 w 1625"/>
              <a:gd name="T29" fmla="*/ 711 h 2797"/>
              <a:gd name="T30" fmla="*/ 1317 w 1625"/>
              <a:gd name="T31" fmla="*/ 764 h 2797"/>
              <a:gd name="T32" fmla="*/ 1417 w 1625"/>
              <a:gd name="T33" fmla="*/ 825 h 2797"/>
              <a:gd name="T34" fmla="*/ 1625 w 1625"/>
              <a:gd name="T35" fmla="*/ 945 h 2797"/>
              <a:gd name="T36" fmla="*/ 1600 w 1625"/>
              <a:gd name="T37" fmla="*/ 2797 h 2797"/>
              <a:gd name="T38" fmla="*/ 1405 w 1625"/>
              <a:gd name="T39" fmla="*/ 847 h 2797"/>
              <a:gd name="T40" fmla="*/ 1352 w 1625"/>
              <a:gd name="T41" fmla="*/ 819 h 2797"/>
              <a:gd name="T42" fmla="*/ 1250 w 1625"/>
              <a:gd name="T43" fmla="*/ 764 h 2797"/>
              <a:gd name="T44" fmla="*/ 824 w 1625"/>
              <a:gd name="T45" fmla="*/ 968 h 2797"/>
              <a:gd name="T46" fmla="*/ 822 w 1625"/>
              <a:gd name="T47" fmla="*/ 1068 h 2797"/>
              <a:gd name="T48" fmla="*/ 819 w 1625"/>
              <a:gd name="T49" fmla="*/ 1186 h 2797"/>
              <a:gd name="T50" fmla="*/ 811 w 1625"/>
              <a:gd name="T51" fmla="*/ 1361 h 2797"/>
              <a:gd name="T52" fmla="*/ 803 w 1625"/>
              <a:gd name="T53" fmla="*/ 1361 h 2797"/>
              <a:gd name="T54" fmla="*/ 793 w 1625"/>
              <a:gd name="T55" fmla="*/ 1186 h 2797"/>
              <a:gd name="T56" fmla="*/ 791 w 1625"/>
              <a:gd name="T57" fmla="*/ 1068 h 2797"/>
              <a:gd name="T58" fmla="*/ 787 w 1625"/>
              <a:gd name="T59" fmla="*/ 968 h 2797"/>
              <a:gd name="T60" fmla="*/ 361 w 1625"/>
              <a:gd name="T61" fmla="*/ 766 h 2797"/>
              <a:gd name="T62" fmla="*/ 259 w 1625"/>
              <a:gd name="T63" fmla="*/ 821 h 2797"/>
              <a:gd name="T64" fmla="*/ 104 w 1625"/>
              <a:gd name="T65" fmla="*/ 902 h 2797"/>
              <a:gd name="T66" fmla="*/ 0 w 1625"/>
              <a:gd name="T67" fmla="*/ 955 h 2797"/>
              <a:gd name="T68" fmla="*/ 96 w 1625"/>
              <a:gd name="T69" fmla="*/ 890 h 2797"/>
              <a:gd name="T70" fmla="*/ 245 w 1625"/>
              <a:gd name="T71" fmla="*/ 797 h 2797"/>
              <a:gd name="T72" fmla="*/ 344 w 1625"/>
              <a:gd name="T73" fmla="*/ 737 h 2797"/>
              <a:gd name="T74" fmla="*/ 383 w 1625"/>
              <a:gd name="T75" fmla="*/ 265 h 2797"/>
              <a:gd name="T76" fmla="*/ 295 w 1625"/>
              <a:gd name="T77" fmla="*/ 210 h 2797"/>
              <a:gd name="T78" fmla="*/ 194 w 1625"/>
              <a:gd name="T79" fmla="*/ 149 h 2797"/>
              <a:gd name="T80" fmla="*/ 47 w 1625"/>
              <a:gd name="T81" fmla="*/ 55 h 2797"/>
              <a:gd name="T82" fmla="*/ 51 w 1625"/>
              <a:gd name="T83" fmla="*/ 49 h 2797"/>
              <a:gd name="T84" fmla="*/ 208 w 1625"/>
              <a:gd name="T85" fmla="*/ 128 h 2797"/>
              <a:gd name="T86" fmla="*/ 310 w 1625"/>
              <a:gd name="T87" fmla="*/ 185 h 2797"/>
              <a:gd name="T88" fmla="*/ 401 w 1625"/>
              <a:gd name="T89" fmla="*/ 234 h 2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25" h="2797">
                <a:moveTo>
                  <a:pt x="807" y="45"/>
                </a:moveTo>
                <a:lnTo>
                  <a:pt x="422" y="267"/>
                </a:lnTo>
                <a:lnTo>
                  <a:pt x="422" y="709"/>
                </a:lnTo>
                <a:lnTo>
                  <a:pt x="807" y="931"/>
                </a:lnTo>
                <a:lnTo>
                  <a:pt x="824" y="921"/>
                </a:lnTo>
                <a:lnTo>
                  <a:pt x="897" y="878"/>
                </a:lnTo>
                <a:lnTo>
                  <a:pt x="997" y="819"/>
                </a:lnTo>
                <a:lnTo>
                  <a:pt x="1099" y="760"/>
                </a:lnTo>
                <a:lnTo>
                  <a:pt x="1148" y="733"/>
                </a:lnTo>
                <a:lnTo>
                  <a:pt x="1176" y="717"/>
                </a:lnTo>
                <a:lnTo>
                  <a:pt x="1189" y="709"/>
                </a:lnTo>
                <a:lnTo>
                  <a:pt x="1189" y="269"/>
                </a:lnTo>
                <a:lnTo>
                  <a:pt x="1099" y="216"/>
                </a:lnTo>
                <a:lnTo>
                  <a:pt x="1080" y="204"/>
                </a:lnTo>
                <a:lnTo>
                  <a:pt x="807" y="45"/>
                </a:lnTo>
                <a:close/>
                <a:moveTo>
                  <a:pt x="807" y="0"/>
                </a:moveTo>
                <a:lnTo>
                  <a:pt x="1211" y="234"/>
                </a:lnTo>
                <a:lnTo>
                  <a:pt x="1301" y="183"/>
                </a:lnTo>
                <a:lnTo>
                  <a:pt x="1403" y="128"/>
                </a:lnTo>
                <a:lnTo>
                  <a:pt x="1454" y="100"/>
                </a:lnTo>
                <a:lnTo>
                  <a:pt x="1507" y="75"/>
                </a:lnTo>
                <a:lnTo>
                  <a:pt x="1558" y="49"/>
                </a:lnTo>
                <a:lnTo>
                  <a:pt x="1611" y="24"/>
                </a:lnTo>
                <a:lnTo>
                  <a:pt x="1564" y="59"/>
                </a:lnTo>
                <a:lnTo>
                  <a:pt x="1517" y="90"/>
                </a:lnTo>
                <a:lnTo>
                  <a:pt x="1468" y="124"/>
                </a:lnTo>
                <a:lnTo>
                  <a:pt x="1419" y="155"/>
                </a:lnTo>
                <a:lnTo>
                  <a:pt x="1319" y="216"/>
                </a:lnTo>
                <a:lnTo>
                  <a:pt x="1229" y="269"/>
                </a:lnTo>
                <a:lnTo>
                  <a:pt x="1229" y="711"/>
                </a:lnTo>
                <a:lnTo>
                  <a:pt x="1268" y="735"/>
                </a:lnTo>
                <a:lnTo>
                  <a:pt x="1317" y="764"/>
                </a:lnTo>
                <a:lnTo>
                  <a:pt x="1368" y="795"/>
                </a:lnTo>
                <a:lnTo>
                  <a:pt x="1417" y="825"/>
                </a:lnTo>
                <a:lnTo>
                  <a:pt x="1417" y="825"/>
                </a:lnTo>
                <a:lnTo>
                  <a:pt x="1625" y="945"/>
                </a:lnTo>
                <a:lnTo>
                  <a:pt x="1625" y="2797"/>
                </a:lnTo>
                <a:lnTo>
                  <a:pt x="1600" y="2797"/>
                </a:lnTo>
                <a:lnTo>
                  <a:pt x="1600" y="960"/>
                </a:lnTo>
                <a:lnTo>
                  <a:pt x="1405" y="847"/>
                </a:lnTo>
                <a:lnTo>
                  <a:pt x="1405" y="847"/>
                </a:lnTo>
                <a:lnTo>
                  <a:pt x="1352" y="819"/>
                </a:lnTo>
                <a:lnTo>
                  <a:pt x="1301" y="792"/>
                </a:lnTo>
                <a:lnTo>
                  <a:pt x="1250" y="764"/>
                </a:lnTo>
                <a:lnTo>
                  <a:pt x="1213" y="742"/>
                </a:lnTo>
                <a:lnTo>
                  <a:pt x="824" y="968"/>
                </a:lnTo>
                <a:lnTo>
                  <a:pt x="822" y="1012"/>
                </a:lnTo>
                <a:lnTo>
                  <a:pt x="822" y="1068"/>
                </a:lnTo>
                <a:lnTo>
                  <a:pt x="820" y="1127"/>
                </a:lnTo>
                <a:lnTo>
                  <a:pt x="819" y="1186"/>
                </a:lnTo>
                <a:lnTo>
                  <a:pt x="813" y="1302"/>
                </a:lnTo>
                <a:lnTo>
                  <a:pt x="811" y="1361"/>
                </a:lnTo>
                <a:lnTo>
                  <a:pt x="807" y="1418"/>
                </a:lnTo>
                <a:lnTo>
                  <a:pt x="803" y="1361"/>
                </a:lnTo>
                <a:lnTo>
                  <a:pt x="799" y="1302"/>
                </a:lnTo>
                <a:lnTo>
                  <a:pt x="793" y="1186"/>
                </a:lnTo>
                <a:lnTo>
                  <a:pt x="791" y="1127"/>
                </a:lnTo>
                <a:lnTo>
                  <a:pt x="791" y="1068"/>
                </a:lnTo>
                <a:lnTo>
                  <a:pt x="789" y="1012"/>
                </a:lnTo>
                <a:lnTo>
                  <a:pt x="787" y="968"/>
                </a:lnTo>
                <a:lnTo>
                  <a:pt x="401" y="744"/>
                </a:lnTo>
                <a:lnTo>
                  <a:pt x="361" y="766"/>
                </a:lnTo>
                <a:lnTo>
                  <a:pt x="310" y="793"/>
                </a:lnTo>
                <a:lnTo>
                  <a:pt x="259" y="821"/>
                </a:lnTo>
                <a:lnTo>
                  <a:pt x="208" y="848"/>
                </a:lnTo>
                <a:lnTo>
                  <a:pt x="104" y="902"/>
                </a:lnTo>
                <a:lnTo>
                  <a:pt x="51" y="929"/>
                </a:lnTo>
                <a:lnTo>
                  <a:pt x="0" y="955"/>
                </a:lnTo>
                <a:lnTo>
                  <a:pt x="47" y="921"/>
                </a:lnTo>
                <a:lnTo>
                  <a:pt x="96" y="890"/>
                </a:lnTo>
                <a:lnTo>
                  <a:pt x="194" y="827"/>
                </a:lnTo>
                <a:lnTo>
                  <a:pt x="245" y="797"/>
                </a:lnTo>
                <a:lnTo>
                  <a:pt x="295" y="766"/>
                </a:lnTo>
                <a:lnTo>
                  <a:pt x="344" y="737"/>
                </a:lnTo>
                <a:lnTo>
                  <a:pt x="383" y="713"/>
                </a:lnTo>
                <a:lnTo>
                  <a:pt x="383" y="265"/>
                </a:lnTo>
                <a:lnTo>
                  <a:pt x="344" y="242"/>
                </a:lnTo>
                <a:lnTo>
                  <a:pt x="295" y="210"/>
                </a:lnTo>
                <a:lnTo>
                  <a:pt x="245" y="181"/>
                </a:lnTo>
                <a:lnTo>
                  <a:pt x="194" y="149"/>
                </a:lnTo>
                <a:lnTo>
                  <a:pt x="96" y="86"/>
                </a:lnTo>
                <a:lnTo>
                  <a:pt x="47" y="55"/>
                </a:lnTo>
                <a:lnTo>
                  <a:pt x="0" y="24"/>
                </a:lnTo>
                <a:lnTo>
                  <a:pt x="51" y="49"/>
                </a:lnTo>
                <a:lnTo>
                  <a:pt x="104" y="75"/>
                </a:lnTo>
                <a:lnTo>
                  <a:pt x="208" y="128"/>
                </a:lnTo>
                <a:lnTo>
                  <a:pt x="259" y="155"/>
                </a:lnTo>
                <a:lnTo>
                  <a:pt x="310" y="185"/>
                </a:lnTo>
                <a:lnTo>
                  <a:pt x="361" y="212"/>
                </a:lnTo>
                <a:lnTo>
                  <a:pt x="401" y="234"/>
                </a:lnTo>
                <a:lnTo>
                  <a:pt x="807"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Freeform 7"/>
          <p:cNvSpPr>
            <a:spLocks noEditPoints="1"/>
          </p:cNvSpPr>
          <p:nvPr/>
        </p:nvSpPr>
        <p:spPr bwMode="auto">
          <a:xfrm>
            <a:off x="5018088" y="1501872"/>
            <a:ext cx="1328738" cy="1542332"/>
          </a:xfrm>
          <a:custGeom>
            <a:avLst/>
            <a:gdLst>
              <a:gd name="T0" fmla="*/ 423 w 1674"/>
              <a:gd name="T1" fmla="*/ 709 h 1905"/>
              <a:gd name="T2" fmla="*/ 806 w 1674"/>
              <a:gd name="T3" fmla="*/ 1373 h 1905"/>
              <a:gd name="T4" fmla="*/ 949 w 1674"/>
              <a:gd name="T5" fmla="*/ 1289 h 1905"/>
              <a:gd name="T6" fmla="*/ 1099 w 1674"/>
              <a:gd name="T7" fmla="*/ 1196 h 1905"/>
              <a:gd name="T8" fmla="*/ 1189 w 1674"/>
              <a:gd name="T9" fmla="*/ 709 h 1905"/>
              <a:gd name="T10" fmla="*/ 1099 w 1674"/>
              <a:gd name="T11" fmla="*/ 658 h 1905"/>
              <a:gd name="T12" fmla="*/ 896 w 1674"/>
              <a:gd name="T13" fmla="*/ 540 h 1905"/>
              <a:gd name="T14" fmla="*/ 820 w 1674"/>
              <a:gd name="T15" fmla="*/ 495 h 1905"/>
              <a:gd name="T16" fmla="*/ 806 w 1674"/>
              <a:gd name="T17" fmla="*/ 0 h 1905"/>
              <a:gd name="T18" fmla="*/ 812 w 1674"/>
              <a:gd name="T19" fmla="*/ 116 h 1905"/>
              <a:gd name="T20" fmla="*/ 820 w 1674"/>
              <a:gd name="T21" fmla="*/ 291 h 1905"/>
              <a:gd name="T22" fmla="*/ 824 w 1674"/>
              <a:gd name="T23" fmla="*/ 407 h 1905"/>
              <a:gd name="T24" fmla="*/ 1212 w 1674"/>
              <a:gd name="T25" fmla="*/ 676 h 1905"/>
              <a:gd name="T26" fmla="*/ 1303 w 1674"/>
              <a:gd name="T27" fmla="*/ 627 h 1905"/>
              <a:gd name="T28" fmla="*/ 1405 w 1674"/>
              <a:gd name="T29" fmla="*/ 572 h 1905"/>
              <a:gd name="T30" fmla="*/ 1560 w 1674"/>
              <a:gd name="T31" fmla="*/ 491 h 1905"/>
              <a:gd name="T32" fmla="*/ 1564 w 1674"/>
              <a:gd name="T33" fmla="*/ 499 h 1905"/>
              <a:gd name="T34" fmla="*/ 1416 w 1674"/>
              <a:gd name="T35" fmla="*/ 593 h 1905"/>
              <a:gd name="T36" fmla="*/ 1318 w 1674"/>
              <a:gd name="T37" fmla="*/ 654 h 1905"/>
              <a:gd name="T38" fmla="*/ 1228 w 1674"/>
              <a:gd name="T39" fmla="*/ 707 h 1905"/>
              <a:gd name="T40" fmla="*/ 1318 w 1674"/>
              <a:gd name="T41" fmla="*/ 1196 h 1905"/>
              <a:gd name="T42" fmla="*/ 1468 w 1674"/>
              <a:gd name="T43" fmla="*/ 1289 h 1905"/>
              <a:gd name="T44" fmla="*/ 1548 w 1674"/>
              <a:gd name="T45" fmla="*/ 1342 h 1905"/>
              <a:gd name="T46" fmla="*/ 1625 w 1674"/>
              <a:gd name="T47" fmla="*/ 1784 h 1905"/>
              <a:gd name="T48" fmla="*/ 1660 w 1674"/>
              <a:gd name="T49" fmla="*/ 1803 h 1905"/>
              <a:gd name="T50" fmla="*/ 1674 w 1674"/>
              <a:gd name="T51" fmla="*/ 1845 h 1905"/>
              <a:gd name="T52" fmla="*/ 1656 w 1674"/>
              <a:gd name="T53" fmla="*/ 1888 h 1905"/>
              <a:gd name="T54" fmla="*/ 1613 w 1674"/>
              <a:gd name="T55" fmla="*/ 1905 h 1905"/>
              <a:gd name="T56" fmla="*/ 1568 w 1674"/>
              <a:gd name="T57" fmla="*/ 1888 h 1905"/>
              <a:gd name="T58" fmla="*/ 1550 w 1674"/>
              <a:gd name="T59" fmla="*/ 1845 h 1905"/>
              <a:gd name="T60" fmla="*/ 1564 w 1674"/>
              <a:gd name="T61" fmla="*/ 1803 h 1905"/>
              <a:gd name="T62" fmla="*/ 1599 w 1674"/>
              <a:gd name="T63" fmla="*/ 1784 h 1905"/>
              <a:gd name="T64" fmla="*/ 1442 w 1674"/>
              <a:gd name="T65" fmla="*/ 1304 h 1905"/>
              <a:gd name="T66" fmla="*/ 1301 w 1674"/>
              <a:gd name="T67" fmla="*/ 1228 h 1905"/>
              <a:gd name="T68" fmla="*/ 806 w 1674"/>
              <a:gd name="T69" fmla="*/ 1418 h 1905"/>
              <a:gd name="T70" fmla="*/ 361 w 1674"/>
              <a:gd name="T71" fmla="*/ 1206 h 1905"/>
              <a:gd name="T72" fmla="*/ 259 w 1674"/>
              <a:gd name="T73" fmla="*/ 1263 h 1905"/>
              <a:gd name="T74" fmla="*/ 104 w 1674"/>
              <a:gd name="T75" fmla="*/ 1344 h 1905"/>
              <a:gd name="T76" fmla="*/ 0 w 1674"/>
              <a:gd name="T77" fmla="*/ 1397 h 1905"/>
              <a:gd name="T78" fmla="*/ 96 w 1674"/>
              <a:gd name="T79" fmla="*/ 1332 h 1905"/>
              <a:gd name="T80" fmla="*/ 245 w 1674"/>
              <a:gd name="T81" fmla="*/ 1238 h 1905"/>
              <a:gd name="T82" fmla="*/ 343 w 1674"/>
              <a:gd name="T83" fmla="*/ 1177 h 1905"/>
              <a:gd name="T84" fmla="*/ 382 w 1674"/>
              <a:gd name="T85" fmla="*/ 705 h 1905"/>
              <a:gd name="T86" fmla="*/ 294 w 1674"/>
              <a:gd name="T87" fmla="*/ 652 h 1905"/>
              <a:gd name="T88" fmla="*/ 196 w 1674"/>
              <a:gd name="T89" fmla="*/ 591 h 1905"/>
              <a:gd name="T90" fmla="*/ 49 w 1674"/>
              <a:gd name="T91" fmla="*/ 497 h 1905"/>
              <a:gd name="T92" fmla="*/ 53 w 1674"/>
              <a:gd name="T93" fmla="*/ 489 h 1905"/>
              <a:gd name="T94" fmla="*/ 208 w 1674"/>
              <a:gd name="T95" fmla="*/ 570 h 1905"/>
              <a:gd name="T96" fmla="*/ 310 w 1674"/>
              <a:gd name="T97" fmla="*/ 625 h 1905"/>
              <a:gd name="T98" fmla="*/ 400 w 1674"/>
              <a:gd name="T99" fmla="*/ 676 h 1905"/>
              <a:gd name="T100" fmla="*/ 788 w 1674"/>
              <a:gd name="T101" fmla="*/ 407 h 1905"/>
              <a:gd name="T102" fmla="*/ 792 w 1674"/>
              <a:gd name="T103" fmla="*/ 291 h 1905"/>
              <a:gd name="T104" fmla="*/ 798 w 1674"/>
              <a:gd name="T105" fmla="*/ 116 h 1905"/>
              <a:gd name="T106" fmla="*/ 806 w 1674"/>
              <a:gd name="T107" fmla="*/ 0 h 1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74" h="1905">
                <a:moveTo>
                  <a:pt x="806" y="487"/>
                </a:moveTo>
                <a:lnTo>
                  <a:pt x="423" y="709"/>
                </a:lnTo>
                <a:lnTo>
                  <a:pt x="423" y="1151"/>
                </a:lnTo>
                <a:lnTo>
                  <a:pt x="806" y="1373"/>
                </a:lnTo>
                <a:lnTo>
                  <a:pt x="940" y="1296"/>
                </a:lnTo>
                <a:lnTo>
                  <a:pt x="949" y="1289"/>
                </a:lnTo>
                <a:lnTo>
                  <a:pt x="998" y="1257"/>
                </a:lnTo>
                <a:lnTo>
                  <a:pt x="1099" y="1196"/>
                </a:lnTo>
                <a:lnTo>
                  <a:pt x="1189" y="1141"/>
                </a:lnTo>
                <a:lnTo>
                  <a:pt x="1189" y="709"/>
                </a:lnTo>
                <a:lnTo>
                  <a:pt x="1173" y="699"/>
                </a:lnTo>
                <a:lnTo>
                  <a:pt x="1099" y="658"/>
                </a:lnTo>
                <a:lnTo>
                  <a:pt x="997" y="599"/>
                </a:lnTo>
                <a:lnTo>
                  <a:pt x="896" y="540"/>
                </a:lnTo>
                <a:lnTo>
                  <a:pt x="847" y="511"/>
                </a:lnTo>
                <a:lnTo>
                  <a:pt x="820" y="495"/>
                </a:lnTo>
                <a:lnTo>
                  <a:pt x="806" y="487"/>
                </a:lnTo>
                <a:close/>
                <a:moveTo>
                  <a:pt x="806" y="0"/>
                </a:moveTo>
                <a:lnTo>
                  <a:pt x="810" y="59"/>
                </a:lnTo>
                <a:lnTo>
                  <a:pt x="812" y="116"/>
                </a:lnTo>
                <a:lnTo>
                  <a:pt x="818" y="232"/>
                </a:lnTo>
                <a:lnTo>
                  <a:pt x="820" y="291"/>
                </a:lnTo>
                <a:lnTo>
                  <a:pt x="822" y="350"/>
                </a:lnTo>
                <a:lnTo>
                  <a:pt x="824" y="407"/>
                </a:lnTo>
                <a:lnTo>
                  <a:pt x="824" y="452"/>
                </a:lnTo>
                <a:lnTo>
                  <a:pt x="1212" y="676"/>
                </a:lnTo>
                <a:lnTo>
                  <a:pt x="1250" y="654"/>
                </a:lnTo>
                <a:lnTo>
                  <a:pt x="1303" y="627"/>
                </a:lnTo>
                <a:lnTo>
                  <a:pt x="1354" y="599"/>
                </a:lnTo>
                <a:lnTo>
                  <a:pt x="1405" y="572"/>
                </a:lnTo>
                <a:lnTo>
                  <a:pt x="1507" y="519"/>
                </a:lnTo>
                <a:lnTo>
                  <a:pt x="1560" y="491"/>
                </a:lnTo>
                <a:lnTo>
                  <a:pt x="1613" y="466"/>
                </a:lnTo>
                <a:lnTo>
                  <a:pt x="1564" y="499"/>
                </a:lnTo>
                <a:lnTo>
                  <a:pt x="1515" y="530"/>
                </a:lnTo>
                <a:lnTo>
                  <a:pt x="1416" y="593"/>
                </a:lnTo>
                <a:lnTo>
                  <a:pt x="1367" y="623"/>
                </a:lnTo>
                <a:lnTo>
                  <a:pt x="1318" y="654"/>
                </a:lnTo>
                <a:lnTo>
                  <a:pt x="1267" y="684"/>
                </a:lnTo>
                <a:lnTo>
                  <a:pt x="1228" y="707"/>
                </a:lnTo>
                <a:lnTo>
                  <a:pt x="1228" y="1141"/>
                </a:lnTo>
                <a:lnTo>
                  <a:pt x="1318" y="1196"/>
                </a:lnTo>
                <a:lnTo>
                  <a:pt x="1418" y="1257"/>
                </a:lnTo>
                <a:lnTo>
                  <a:pt x="1468" y="1289"/>
                </a:lnTo>
                <a:lnTo>
                  <a:pt x="1517" y="1320"/>
                </a:lnTo>
                <a:lnTo>
                  <a:pt x="1548" y="1342"/>
                </a:lnTo>
                <a:lnTo>
                  <a:pt x="1625" y="1389"/>
                </a:lnTo>
                <a:lnTo>
                  <a:pt x="1625" y="1784"/>
                </a:lnTo>
                <a:lnTo>
                  <a:pt x="1644" y="1791"/>
                </a:lnTo>
                <a:lnTo>
                  <a:pt x="1660" y="1803"/>
                </a:lnTo>
                <a:lnTo>
                  <a:pt x="1670" y="1823"/>
                </a:lnTo>
                <a:lnTo>
                  <a:pt x="1674" y="1845"/>
                </a:lnTo>
                <a:lnTo>
                  <a:pt x="1670" y="1868"/>
                </a:lnTo>
                <a:lnTo>
                  <a:pt x="1656" y="1888"/>
                </a:lnTo>
                <a:lnTo>
                  <a:pt x="1636" y="1901"/>
                </a:lnTo>
                <a:lnTo>
                  <a:pt x="1613" y="1905"/>
                </a:lnTo>
                <a:lnTo>
                  <a:pt x="1587" y="1901"/>
                </a:lnTo>
                <a:lnTo>
                  <a:pt x="1568" y="1888"/>
                </a:lnTo>
                <a:lnTo>
                  <a:pt x="1556" y="1868"/>
                </a:lnTo>
                <a:lnTo>
                  <a:pt x="1550" y="1845"/>
                </a:lnTo>
                <a:lnTo>
                  <a:pt x="1554" y="1823"/>
                </a:lnTo>
                <a:lnTo>
                  <a:pt x="1564" y="1803"/>
                </a:lnTo>
                <a:lnTo>
                  <a:pt x="1579" y="1791"/>
                </a:lnTo>
                <a:lnTo>
                  <a:pt x="1599" y="1784"/>
                </a:lnTo>
                <a:lnTo>
                  <a:pt x="1599" y="1403"/>
                </a:lnTo>
                <a:lnTo>
                  <a:pt x="1442" y="1304"/>
                </a:lnTo>
                <a:lnTo>
                  <a:pt x="1403" y="1285"/>
                </a:lnTo>
                <a:lnTo>
                  <a:pt x="1301" y="1228"/>
                </a:lnTo>
                <a:lnTo>
                  <a:pt x="1216" y="1183"/>
                </a:lnTo>
                <a:lnTo>
                  <a:pt x="806" y="1418"/>
                </a:lnTo>
                <a:lnTo>
                  <a:pt x="400" y="1185"/>
                </a:lnTo>
                <a:lnTo>
                  <a:pt x="361" y="1206"/>
                </a:lnTo>
                <a:lnTo>
                  <a:pt x="310" y="1236"/>
                </a:lnTo>
                <a:lnTo>
                  <a:pt x="259" y="1263"/>
                </a:lnTo>
                <a:lnTo>
                  <a:pt x="208" y="1291"/>
                </a:lnTo>
                <a:lnTo>
                  <a:pt x="104" y="1344"/>
                </a:lnTo>
                <a:lnTo>
                  <a:pt x="53" y="1369"/>
                </a:lnTo>
                <a:lnTo>
                  <a:pt x="0" y="1397"/>
                </a:lnTo>
                <a:lnTo>
                  <a:pt x="49" y="1363"/>
                </a:lnTo>
                <a:lnTo>
                  <a:pt x="96" y="1332"/>
                </a:lnTo>
                <a:lnTo>
                  <a:pt x="196" y="1269"/>
                </a:lnTo>
                <a:lnTo>
                  <a:pt x="245" y="1238"/>
                </a:lnTo>
                <a:lnTo>
                  <a:pt x="294" y="1208"/>
                </a:lnTo>
                <a:lnTo>
                  <a:pt x="343" y="1177"/>
                </a:lnTo>
                <a:lnTo>
                  <a:pt x="382" y="1153"/>
                </a:lnTo>
                <a:lnTo>
                  <a:pt x="382" y="705"/>
                </a:lnTo>
                <a:lnTo>
                  <a:pt x="343" y="684"/>
                </a:lnTo>
                <a:lnTo>
                  <a:pt x="294" y="652"/>
                </a:lnTo>
                <a:lnTo>
                  <a:pt x="245" y="623"/>
                </a:lnTo>
                <a:lnTo>
                  <a:pt x="196" y="591"/>
                </a:lnTo>
                <a:lnTo>
                  <a:pt x="96" y="528"/>
                </a:lnTo>
                <a:lnTo>
                  <a:pt x="49" y="497"/>
                </a:lnTo>
                <a:lnTo>
                  <a:pt x="0" y="464"/>
                </a:lnTo>
                <a:lnTo>
                  <a:pt x="53" y="489"/>
                </a:lnTo>
                <a:lnTo>
                  <a:pt x="104" y="517"/>
                </a:lnTo>
                <a:lnTo>
                  <a:pt x="208" y="570"/>
                </a:lnTo>
                <a:lnTo>
                  <a:pt x="259" y="597"/>
                </a:lnTo>
                <a:lnTo>
                  <a:pt x="310" y="625"/>
                </a:lnTo>
                <a:lnTo>
                  <a:pt x="361" y="652"/>
                </a:lnTo>
                <a:lnTo>
                  <a:pt x="400" y="676"/>
                </a:lnTo>
                <a:lnTo>
                  <a:pt x="788" y="452"/>
                </a:lnTo>
                <a:lnTo>
                  <a:pt x="788" y="407"/>
                </a:lnTo>
                <a:lnTo>
                  <a:pt x="790" y="350"/>
                </a:lnTo>
                <a:lnTo>
                  <a:pt x="792" y="291"/>
                </a:lnTo>
                <a:lnTo>
                  <a:pt x="794" y="232"/>
                </a:lnTo>
                <a:lnTo>
                  <a:pt x="798" y="116"/>
                </a:lnTo>
                <a:lnTo>
                  <a:pt x="802" y="59"/>
                </a:lnTo>
                <a:lnTo>
                  <a:pt x="806" y="0"/>
                </a:ln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8"/>
          <p:cNvSpPr>
            <a:spLocks noEditPoints="1"/>
          </p:cNvSpPr>
          <p:nvPr/>
        </p:nvSpPr>
        <p:spPr bwMode="auto">
          <a:xfrm>
            <a:off x="3419475" y="2417884"/>
            <a:ext cx="2287588" cy="1140970"/>
          </a:xfrm>
          <a:custGeom>
            <a:avLst/>
            <a:gdLst>
              <a:gd name="T0" fmla="*/ 422 w 2883"/>
              <a:gd name="T1" fmla="*/ 270 h 1411"/>
              <a:gd name="T2" fmla="*/ 514 w 2883"/>
              <a:gd name="T3" fmla="*/ 755 h 1411"/>
              <a:gd name="T4" fmla="*/ 714 w 2883"/>
              <a:gd name="T5" fmla="*/ 871 h 1411"/>
              <a:gd name="T6" fmla="*/ 813 w 2883"/>
              <a:gd name="T7" fmla="*/ 930 h 1411"/>
              <a:gd name="T8" fmla="*/ 1189 w 2883"/>
              <a:gd name="T9" fmla="*/ 270 h 1411"/>
              <a:gd name="T10" fmla="*/ 807 w 2883"/>
              <a:gd name="T11" fmla="*/ 0 h 1411"/>
              <a:gd name="T12" fmla="*/ 1250 w 2883"/>
              <a:gd name="T13" fmla="*/ 205 h 1411"/>
              <a:gd name="T14" fmla="*/ 1352 w 2883"/>
              <a:gd name="T15" fmla="*/ 148 h 1411"/>
              <a:gd name="T16" fmla="*/ 1405 w 2883"/>
              <a:gd name="T17" fmla="*/ 120 h 1411"/>
              <a:gd name="T18" fmla="*/ 2027 w 2883"/>
              <a:gd name="T19" fmla="*/ 242 h 1411"/>
              <a:gd name="T20" fmla="*/ 2418 w 2883"/>
              <a:gd name="T21" fmla="*/ 932 h 1411"/>
              <a:gd name="T22" fmla="*/ 2810 w 2883"/>
              <a:gd name="T23" fmla="*/ 325 h 1411"/>
              <a:gd name="T24" fmla="*/ 2775 w 2883"/>
              <a:gd name="T25" fmla="*/ 305 h 1411"/>
              <a:gd name="T26" fmla="*/ 2759 w 2883"/>
              <a:gd name="T27" fmla="*/ 266 h 1411"/>
              <a:gd name="T28" fmla="*/ 2779 w 2883"/>
              <a:gd name="T29" fmla="*/ 220 h 1411"/>
              <a:gd name="T30" fmla="*/ 2822 w 2883"/>
              <a:gd name="T31" fmla="*/ 203 h 1411"/>
              <a:gd name="T32" fmla="*/ 2865 w 2883"/>
              <a:gd name="T33" fmla="*/ 220 h 1411"/>
              <a:gd name="T34" fmla="*/ 2883 w 2883"/>
              <a:gd name="T35" fmla="*/ 266 h 1411"/>
              <a:gd name="T36" fmla="*/ 2869 w 2883"/>
              <a:gd name="T37" fmla="*/ 305 h 1411"/>
              <a:gd name="T38" fmla="*/ 2834 w 2883"/>
              <a:gd name="T39" fmla="*/ 325 h 1411"/>
              <a:gd name="T40" fmla="*/ 2418 w 2883"/>
              <a:gd name="T41" fmla="*/ 959 h 1411"/>
              <a:gd name="T42" fmla="*/ 2004 w 2883"/>
              <a:gd name="T43" fmla="*/ 256 h 1411"/>
              <a:gd name="T44" fmla="*/ 1417 w 2883"/>
              <a:gd name="T45" fmla="*/ 142 h 1411"/>
              <a:gd name="T46" fmla="*/ 1368 w 2883"/>
              <a:gd name="T47" fmla="*/ 173 h 1411"/>
              <a:gd name="T48" fmla="*/ 1268 w 2883"/>
              <a:gd name="T49" fmla="*/ 234 h 1411"/>
              <a:gd name="T50" fmla="*/ 1229 w 2883"/>
              <a:gd name="T51" fmla="*/ 706 h 1411"/>
              <a:gd name="T52" fmla="*/ 1317 w 2883"/>
              <a:gd name="T53" fmla="*/ 759 h 1411"/>
              <a:gd name="T54" fmla="*/ 1415 w 2883"/>
              <a:gd name="T55" fmla="*/ 820 h 1411"/>
              <a:gd name="T56" fmla="*/ 1564 w 2883"/>
              <a:gd name="T57" fmla="*/ 916 h 1411"/>
              <a:gd name="T58" fmla="*/ 1560 w 2883"/>
              <a:gd name="T59" fmla="*/ 922 h 1411"/>
              <a:gd name="T60" fmla="*/ 1405 w 2883"/>
              <a:gd name="T61" fmla="*/ 841 h 1411"/>
              <a:gd name="T62" fmla="*/ 1301 w 2883"/>
              <a:gd name="T63" fmla="*/ 786 h 1411"/>
              <a:gd name="T64" fmla="*/ 1219 w 2883"/>
              <a:gd name="T65" fmla="*/ 741 h 1411"/>
              <a:gd name="T66" fmla="*/ 822 w 2883"/>
              <a:gd name="T67" fmla="*/ 1004 h 1411"/>
              <a:gd name="T68" fmla="*/ 820 w 2883"/>
              <a:gd name="T69" fmla="*/ 1120 h 1411"/>
              <a:gd name="T70" fmla="*/ 813 w 2883"/>
              <a:gd name="T71" fmla="*/ 1295 h 1411"/>
              <a:gd name="T72" fmla="*/ 807 w 2883"/>
              <a:gd name="T73" fmla="*/ 1411 h 1411"/>
              <a:gd name="T74" fmla="*/ 799 w 2883"/>
              <a:gd name="T75" fmla="*/ 1295 h 1411"/>
              <a:gd name="T76" fmla="*/ 791 w 2883"/>
              <a:gd name="T77" fmla="*/ 1120 h 1411"/>
              <a:gd name="T78" fmla="*/ 789 w 2883"/>
              <a:gd name="T79" fmla="*/ 1004 h 1411"/>
              <a:gd name="T80" fmla="*/ 391 w 2883"/>
              <a:gd name="T81" fmla="*/ 739 h 1411"/>
              <a:gd name="T82" fmla="*/ 310 w 2883"/>
              <a:gd name="T83" fmla="*/ 784 h 1411"/>
              <a:gd name="T84" fmla="*/ 208 w 2883"/>
              <a:gd name="T85" fmla="*/ 839 h 1411"/>
              <a:gd name="T86" fmla="*/ 51 w 2883"/>
              <a:gd name="T87" fmla="*/ 920 h 1411"/>
              <a:gd name="T88" fmla="*/ 47 w 2883"/>
              <a:gd name="T89" fmla="*/ 914 h 1411"/>
              <a:gd name="T90" fmla="*/ 194 w 2883"/>
              <a:gd name="T91" fmla="*/ 818 h 1411"/>
              <a:gd name="T92" fmla="*/ 294 w 2883"/>
              <a:gd name="T93" fmla="*/ 757 h 1411"/>
              <a:gd name="T94" fmla="*/ 383 w 2883"/>
              <a:gd name="T95" fmla="*/ 704 h 1411"/>
              <a:gd name="T96" fmla="*/ 292 w 2883"/>
              <a:gd name="T97" fmla="*/ 217 h 1411"/>
              <a:gd name="T98" fmla="*/ 143 w 2883"/>
              <a:gd name="T99" fmla="*/ 124 h 1411"/>
              <a:gd name="T100" fmla="*/ 47 w 2883"/>
              <a:gd name="T101" fmla="*/ 59 h 1411"/>
              <a:gd name="T102" fmla="*/ 53 w 2883"/>
              <a:gd name="T103" fmla="*/ 50 h 1411"/>
              <a:gd name="T104" fmla="*/ 157 w 2883"/>
              <a:gd name="T105" fmla="*/ 101 h 1411"/>
              <a:gd name="T106" fmla="*/ 312 w 2883"/>
              <a:gd name="T107" fmla="*/ 183 h 1411"/>
              <a:gd name="T108" fmla="*/ 807 w 2883"/>
              <a:gd name="T109" fmla="*/ 0 h 1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83" h="1411">
                <a:moveTo>
                  <a:pt x="807" y="48"/>
                </a:moveTo>
                <a:lnTo>
                  <a:pt x="422" y="270"/>
                </a:lnTo>
                <a:lnTo>
                  <a:pt x="422" y="704"/>
                </a:lnTo>
                <a:lnTo>
                  <a:pt x="514" y="755"/>
                </a:lnTo>
                <a:lnTo>
                  <a:pt x="614" y="812"/>
                </a:lnTo>
                <a:lnTo>
                  <a:pt x="714" y="871"/>
                </a:lnTo>
                <a:lnTo>
                  <a:pt x="765" y="900"/>
                </a:lnTo>
                <a:lnTo>
                  <a:pt x="813" y="930"/>
                </a:lnTo>
                <a:lnTo>
                  <a:pt x="1189" y="712"/>
                </a:lnTo>
                <a:lnTo>
                  <a:pt x="1189" y="270"/>
                </a:lnTo>
                <a:lnTo>
                  <a:pt x="807" y="48"/>
                </a:lnTo>
                <a:close/>
                <a:moveTo>
                  <a:pt x="807" y="0"/>
                </a:moveTo>
                <a:lnTo>
                  <a:pt x="1203" y="230"/>
                </a:lnTo>
                <a:lnTo>
                  <a:pt x="1250" y="205"/>
                </a:lnTo>
                <a:lnTo>
                  <a:pt x="1301" y="177"/>
                </a:lnTo>
                <a:lnTo>
                  <a:pt x="1352" y="148"/>
                </a:lnTo>
                <a:lnTo>
                  <a:pt x="1405" y="122"/>
                </a:lnTo>
                <a:lnTo>
                  <a:pt x="1405" y="120"/>
                </a:lnTo>
                <a:lnTo>
                  <a:pt x="1611" y="0"/>
                </a:lnTo>
                <a:lnTo>
                  <a:pt x="2027" y="242"/>
                </a:lnTo>
                <a:lnTo>
                  <a:pt x="2027" y="708"/>
                </a:lnTo>
                <a:lnTo>
                  <a:pt x="2418" y="932"/>
                </a:lnTo>
                <a:lnTo>
                  <a:pt x="2810" y="708"/>
                </a:lnTo>
                <a:lnTo>
                  <a:pt x="2810" y="325"/>
                </a:lnTo>
                <a:lnTo>
                  <a:pt x="2791" y="317"/>
                </a:lnTo>
                <a:lnTo>
                  <a:pt x="2775" y="305"/>
                </a:lnTo>
                <a:lnTo>
                  <a:pt x="2763" y="285"/>
                </a:lnTo>
                <a:lnTo>
                  <a:pt x="2759" y="266"/>
                </a:lnTo>
                <a:lnTo>
                  <a:pt x="2765" y="240"/>
                </a:lnTo>
                <a:lnTo>
                  <a:pt x="2779" y="220"/>
                </a:lnTo>
                <a:lnTo>
                  <a:pt x="2799" y="209"/>
                </a:lnTo>
                <a:lnTo>
                  <a:pt x="2822" y="203"/>
                </a:lnTo>
                <a:lnTo>
                  <a:pt x="2846" y="209"/>
                </a:lnTo>
                <a:lnTo>
                  <a:pt x="2865" y="220"/>
                </a:lnTo>
                <a:lnTo>
                  <a:pt x="2879" y="240"/>
                </a:lnTo>
                <a:lnTo>
                  <a:pt x="2883" y="266"/>
                </a:lnTo>
                <a:lnTo>
                  <a:pt x="2879" y="285"/>
                </a:lnTo>
                <a:lnTo>
                  <a:pt x="2869" y="305"/>
                </a:lnTo>
                <a:lnTo>
                  <a:pt x="2854" y="317"/>
                </a:lnTo>
                <a:lnTo>
                  <a:pt x="2834" y="325"/>
                </a:lnTo>
                <a:lnTo>
                  <a:pt x="2834" y="721"/>
                </a:lnTo>
                <a:lnTo>
                  <a:pt x="2418" y="959"/>
                </a:lnTo>
                <a:lnTo>
                  <a:pt x="2004" y="721"/>
                </a:lnTo>
                <a:lnTo>
                  <a:pt x="2004" y="256"/>
                </a:lnTo>
                <a:lnTo>
                  <a:pt x="1611" y="30"/>
                </a:lnTo>
                <a:lnTo>
                  <a:pt x="1417" y="142"/>
                </a:lnTo>
                <a:lnTo>
                  <a:pt x="1415" y="142"/>
                </a:lnTo>
                <a:lnTo>
                  <a:pt x="1368" y="173"/>
                </a:lnTo>
                <a:lnTo>
                  <a:pt x="1317" y="205"/>
                </a:lnTo>
                <a:lnTo>
                  <a:pt x="1268" y="234"/>
                </a:lnTo>
                <a:lnTo>
                  <a:pt x="1229" y="258"/>
                </a:lnTo>
                <a:lnTo>
                  <a:pt x="1229" y="706"/>
                </a:lnTo>
                <a:lnTo>
                  <a:pt x="1268" y="729"/>
                </a:lnTo>
                <a:lnTo>
                  <a:pt x="1317" y="759"/>
                </a:lnTo>
                <a:lnTo>
                  <a:pt x="1368" y="790"/>
                </a:lnTo>
                <a:lnTo>
                  <a:pt x="1415" y="820"/>
                </a:lnTo>
                <a:lnTo>
                  <a:pt x="1515" y="882"/>
                </a:lnTo>
                <a:lnTo>
                  <a:pt x="1564" y="916"/>
                </a:lnTo>
                <a:lnTo>
                  <a:pt x="1611" y="947"/>
                </a:lnTo>
                <a:lnTo>
                  <a:pt x="1560" y="922"/>
                </a:lnTo>
                <a:lnTo>
                  <a:pt x="1507" y="896"/>
                </a:lnTo>
                <a:lnTo>
                  <a:pt x="1405" y="841"/>
                </a:lnTo>
                <a:lnTo>
                  <a:pt x="1352" y="814"/>
                </a:lnTo>
                <a:lnTo>
                  <a:pt x="1301" y="786"/>
                </a:lnTo>
                <a:lnTo>
                  <a:pt x="1250" y="759"/>
                </a:lnTo>
                <a:lnTo>
                  <a:pt x="1219" y="741"/>
                </a:lnTo>
                <a:lnTo>
                  <a:pt x="824" y="969"/>
                </a:lnTo>
                <a:lnTo>
                  <a:pt x="822" y="1004"/>
                </a:lnTo>
                <a:lnTo>
                  <a:pt x="822" y="1061"/>
                </a:lnTo>
                <a:lnTo>
                  <a:pt x="820" y="1120"/>
                </a:lnTo>
                <a:lnTo>
                  <a:pt x="818" y="1179"/>
                </a:lnTo>
                <a:lnTo>
                  <a:pt x="813" y="1295"/>
                </a:lnTo>
                <a:lnTo>
                  <a:pt x="811" y="1354"/>
                </a:lnTo>
                <a:lnTo>
                  <a:pt x="807" y="1411"/>
                </a:lnTo>
                <a:lnTo>
                  <a:pt x="803" y="1354"/>
                </a:lnTo>
                <a:lnTo>
                  <a:pt x="799" y="1295"/>
                </a:lnTo>
                <a:lnTo>
                  <a:pt x="793" y="1179"/>
                </a:lnTo>
                <a:lnTo>
                  <a:pt x="791" y="1120"/>
                </a:lnTo>
                <a:lnTo>
                  <a:pt x="791" y="1061"/>
                </a:lnTo>
                <a:lnTo>
                  <a:pt x="789" y="1004"/>
                </a:lnTo>
                <a:lnTo>
                  <a:pt x="789" y="969"/>
                </a:lnTo>
                <a:lnTo>
                  <a:pt x="391" y="739"/>
                </a:lnTo>
                <a:lnTo>
                  <a:pt x="361" y="757"/>
                </a:lnTo>
                <a:lnTo>
                  <a:pt x="310" y="784"/>
                </a:lnTo>
                <a:lnTo>
                  <a:pt x="259" y="812"/>
                </a:lnTo>
                <a:lnTo>
                  <a:pt x="208" y="839"/>
                </a:lnTo>
                <a:lnTo>
                  <a:pt x="104" y="894"/>
                </a:lnTo>
                <a:lnTo>
                  <a:pt x="51" y="920"/>
                </a:lnTo>
                <a:lnTo>
                  <a:pt x="0" y="945"/>
                </a:lnTo>
                <a:lnTo>
                  <a:pt x="47" y="914"/>
                </a:lnTo>
                <a:lnTo>
                  <a:pt x="96" y="880"/>
                </a:lnTo>
                <a:lnTo>
                  <a:pt x="194" y="818"/>
                </a:lnTo>
                <a:lnTo>
                  <a:pt x="245" y="788"/>
                </a:lnTo>
                <a:lnTo>
                  <a:pt x="294" y="757"/>
                </a:lnTo>
                <a:lnTo>
                  <a:pt x="344" y="727"/>
                </a:lnTo>
                <a:lnTo>
                  <a:pt x="383" y="704"/>
                </a:lnTo>
                <a:lnTo>
                  <a:pt x="383" y="270"/>
                </a:lnTo>
                <a:lnTo>
                  <a:pt x="292" y="217"/>
                </a:lnTo>
                <a:lnTo>
                  <a:pt x="192" y="154"/>
                </a:lnTo>
                <a:lnTo>
                  <a:pt x="143" y="124"/>
                </a:lnTo>
                <a:lnTo>
                  <a:pt x="96" y="91"/>
                </a:lnTo>
                <a:lnTo>
                  <a:pt x="47" y="59"/>
                </a:lnTo>
                <a:lnTo>
                  <a:pt x="0" y="24"/>
                </a:lnTo>
                <a:lnTo>
                  <a:pt x="53" y="50"/>
                </a:lnTo>
                <a:lnTo>
                  <a:pt x="106" y="75"/>
                </a:lnTo>
                <a:lnTo>
                  <a:pt x="157" y="101"/>
                </a:lnTo>
                <a:lnTo>
                  <a:pt x="210" y="128"/>
                </a:lnTo>
                <a:lnTo>
                  <a:pt x="312" y="183"/>
                </a:lnTo>
                <a:lnTo>
                  <a:pt x="402" y="234"/>
                </a:lnTo>
                <a:lnTo>
                  <a:pt x="807"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9"/>
          <p:cNvSpPr>
            <a:spLocks/>
          </p:cNvSpPr>
          <p:nvPr/>
        </p:nvSpPr>
        <p:spPr bwMode="auto">
          <a:xfrm>
            <a:off x="5627688" y="2600763"/>
            <a:ext cx="60325" cy="61499"/>
          </a:xfrm>
          <a:custGeom>
            <a:avLst/>
            <a:gdLst>
              <a:gd name="T0" fmla="*/ 39 w 76"/>
              <a:gd name="T1" fmla="*/ 0 h 77"/>
              <a:gd name="T2" fmla="*/ 59 w 76"/>
              <a:gd name="T3" fmla="*/ 6 h 77"/>
              <a:gd name="T4" fmla="*/ 73 w 76"/>
              <a:gd name="T5" fmla="*/ 18 h 77"/>
              <a:gd name="T6" fmla="*/ 76 w 76"/>
              <a:gd name="T7" fmla="*/ 40 h 77"/>
              <a:gd name="T8" fmla="*/ 73 w 76"/>
              <a:gd name="T9" fmla="*/ 57 h 77"/>
              <a:gd name="T10" fmla="*/ 59 w 76"/>
              <a:gd name="T11" fmla="*/ 71 h 77"/>
              <a:gd name="T12" fmla="*/ 39 w 76"/>
              <a:gd name="T13" fmla="*/ 77 h 77"/>
              <a:gd name="T14" fmla="*/ 20 w 76"/>
              <a:gd name="T15" fmla="*/ 71 h 77"/>
              <a:gd name="T16" fmla="*/ 6 w 76"/>
              <a:gd name="T17" fmla="*/ 57 h 77"/>
              <a:gd name="T18" fmla="*/ 0 w 76"/>
              <a:gd name="T19" fmla="*/ 40 h 77"/>
              <a:gd name="T20" fmla="*/ 6 w 76"/>
              <a:gd name="T21" fmla="*/ 18 h 77"/>
              <a:gd name="T22" fmla="*/ 20 w 76"/>
              <a:gd name="T23" fmla="*/ 6 h 77"/>
              <a:gd name="T24" fmla="*/ 39 w 76"/>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7">
                <a:moveTo>
                  <a:pt x="39" y="0"/>
                </a:moveTo>
                <a:lnTo>
                  <a:pt x="59" y="6"/>
                </a:lnTo>
                <a:lnTo>
                  <a:pt x="73" y="18"/>
                </a:lnTo>
                <a:lnTo>
                  <a:pt x="76" y="40"/>
                </a:lnTo>
                <a:lnTo>
                  <a:pt x="73" y="57"/>
                </a:lnTo>
                <a:lnTo>
                  <a:pt x="59" y="71"/>
                </a:lnTo>
                <a:lnTo>
                  <a:pt x="39" y="77"/>
                </a:lnTo>
                <a:lnTo>
                  <a:pt x="20" y="71"/>
                </a:lnTo>
                <a:lnTo>
                  <a:pt x="6" y="57"/>
                </a:lnTo>
                <a:lnTo>
                  <a:pt x="0" y="40"/>
                </a:lnTo>
                <a:lnTo>
                  <a:pt x="6" y="18"/>
                </a:lnTo>
                <a:lnTo>
                  <a:pt x="20" y="6"/>
                </a:lnTo>
                <a:lnTo>
                  <a:pt x="39"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0"/>
          <p:cNvSpPr>
            <a:spLocks/>
          </p:cNvSpPr>
          <p:nvPr/>
        </p:nvSpPr>
        <p:spPr bwMode="auto">
          <a:xfrm>
            <a:off x="6267450" y="2963283"/>
            <a:ext cx="61913" cy="61499"/>
          </a:xfrm>
          <a:custGeom>
            <a:avLst/>
            <a:gdLst>
              <a:gd name="T0" fmla="*/ 40 w 77"/>
              <a:gd name="T1" fmla="*/ 0 h 77"/>
              <a:gd name="T2" fmla="*/ 57 w 77"/>
              <a:gd name="T3" fmla="*/ 6 h 77"/>
              <a:gd name="T4" fmla="*/ 71 w 77"/>
              <a:gd name="T5" fmla="*/ 20 h 77"/>
              <a:gd name="T6" fmla="*/ 77 w 77"/>
              <a:gd name="T7" fmla="*/ 40 h 77"/>
              <a:gd name="T8" fmla="*/ 71 w 77"/>
              <a:gd name="T9" fmla="*/ 57 h 77"/>
              <a:gd name="T10" fmla="*/ 57 w 77"/>
              <a:gd name="T11" fmla="*/ 71 h 77"/>
              <a:gd name="T12" fmla="*/ 40 w 77"/>
              <a:gd name="T13" fmla="*/ 77 h 77"/>
              <a:gd name="T14" fmla="*/ 20 w 77"/>
              <a:gd name="T15" fmla="*/ 71 h 77"/>
              <a:gd name="T16" fmla="*/ 6 w 77"/>
              <a:gd name="T17" fmla="*/ 57 h 77"/>
              <a:gd name="T18" fmla="*/ 0 w 77"/>
              <a:gd name="T19" fmla="*/ 40 h 77"/>
              <a:gd name="T20" fmla="*/ 6 w 77"/>
              <a:gd name="T21" fmla="*/ 20 h 77"/>
              <a:gd name="T22" fmla="*/ 20 w 77"/>
              <a:gd name="T23" fmla="*/ 6 h 77"/>
              <a:gd name="T24" fmla="*/ 40 w 77"/>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7">
                <a:moveTo>
                  <a:pt x="40" y="0"/>
                </a:moveTo>
                <a:lnTo>
                  <a:pt x="57" y="6"/>
                </a:lnTo>
                <a:lnTo>
                  <a:pt x="71" y="20"/>
                </a:lnTo>
                <a:lnTo>
                  <a:pt x="77" y="40"/>
                </a:lnTo>
                <a:lnTo>
                  <a:pt x="71" y="57"/>
                </a:lnTo>
                <a:lnTo>
                  <a:pt x="57" y="71"/>
                </a:lnTo>
                <a:lnTo>
                  <a:pt x="40" y="77"/>
                </a:lnTo>
                <a:lnTo>
                  <a:pt x="20" y="71"/>
                </a:lnTo>
                <a:lnTo>
                  <a:pt x="6" y="57"/>
                </a:lnTo>
                <a:lnTo>
                  <a:pt x="0" y="40"/>
                </a:lnTo>
                <a:lnTo>
                  <a:pt x="6" y="20"/>
                </a:lnTo>
                <a:lnTo>
                  <a:pt x="20" y="6"/>
                </a:lnTo>
                <a:lnTo>
                  <a:pt x="4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11"/>
          <p:cNvSpPr>
            <a:spLocks noEditPoints="1"/>
          </p:cNvSpPr>
          <p:nvPr/>
        </p:nvSpPr>
        <p:spPr bwMode="auto">
          <a:xfrm>
            <a:off x="2133600" y="0"/>
            <a:ext cx="1973263" cy="2487476"/>
          </a:xfrm>
          <a:custGeom>
            <a:avLst/>
            <a:gdLst>
              <a:gd name="T0" fmla="*/ 473 w 2486"/>
              <a:gd name="T1" fmla="*/ 1842 h 3074"/>
              <a:gd name="T2" fmla="*/ 453 w 2486"/>
              <a:gd name="T3" fmla="*/ 1897 h 3074"/>
              <a:gd name="T4" fmla="*/ 812 w 2486"/>
              <a:gd name="T5" fmla="*/ 2524 h 3074"/>
              <a:gd name="T6" fmla="*/ 1005 w 2486"/>
              <a:gd name="T7" fmla="*/ 2412 h 3074"/>
              <a:gd name="T8" fmla="*/ 1181 w 2486"/>
              <a:gd name="T9" fmla="*/ 2310 h 3074"/>
              <a:gd name="T10" fmla="*/ 1179 w 2486"/>
              <a:gd name="T11" fmla="*/ 1850 h 3074"/>
              <a:gd name="T12" fmla="*/ 903 w 2486"/>
              <a:gd name="T13" fmla="*/ 1693 h 3074"/>
              <a:gd name="T14" fmla="*/ 812 w 2486"/>
              <a:gd name="T15" fmla="*/ 1638 h 3074"/>
              <a:gd name="T16" fmla="*/ 24 w 2486"/>
              <a:gd name="T17" fmla="*/ 1614 h 3074"/>
              <a:gd name="T18" fmla="*/ 88 w 2486"/>
              <a:gd name="T19" fmla="*/ 1654 h 3074"/>
              <a:gd name="T20" fmla="*/ 200 w 2486"/>
              <a:gd name="T21" fmla="*/ 1717 h 3074"/>
              <a:gd name="T22" fmla="*/ 326 w 2486"/>
              <a:gd name="T23" fmla="*/ 1787 h 3074"/>
              <a:gd name="T24" fmla="*/ 394 w 2486"/>
              <a:gd name="T25" fmla="*/ 1791 h 3074"/>
              <a:gd name="T26" fmla="*/ 451 w 2486"/>
              <a:gd name="T27" fmla="*/ 1801 h 3074"/>
              <a:gd name="T28" fmla="*/ 797 w 2486"/>
              <a:gd name="T29" fmla="*/ 1501 h 3074"/>
              <a:gd name="T30" fmla="*/ 805 w 2486"/>
              <a:gd name="T31" fmla="*/ 1269 h 3074"/>
              <a:gd name="T32" fmla="*/ 816 w 2486"/>
              <a:gd name="T33" fmla="*/ 1210 h 3074"/>
              <a:gd name="T34" fmla="*/ 826 w 2486"/>
              <a:gd name="T35" fmla="*/ 1444 h 3074"/>
              <a:gd name="T36" fmla="*/ 830 w 2486"/>
              <a:gd name="T37" fmla="*/ 1603 h 3074"/>
              <a:gd name="T38" fmla="*/ 1309 w 2486"/>
              <a:gd name="T39" fmla="*/ 1778 h 3074"/>
              <a:gd name="T40" fmla="*/ 1515 w 2486"/>
              <a:gd name="T41" fmla="*/ 1669 h 3074"/>
              <a:gd name="T42" fmla="*/ 1570 w 2486"/>
              <a:gd name="T43" fmla="*/ 1650 h 3074"/>
              <a:gd name="T44" fmla="*/ 1374 w 2486"/>
              <a:gd name="T45" fmla="*/ 1776 h 3074"/>
              <a:gd name="T46" fmla="*/ 1236 w 2486"/>
              <a:gd name="T47" fmla="*/ 1860 h 3074"/>
              <a:gd name="T48" fmla="*/ 1325 w 2486"/>
              <a:gd name="T49" fmla="*/ 2357 h 3074"/>
              <a:gd name="T50" fmla="*/ 1439 w 2486"/>
              <a:gd name="T51" fmla="*/ 2430 h 3074"/>
              <a:gd name="T52" fmla="*/ 2437 w 2486"/>
              <a:gd name="T53" fmla="*/ 2538 h 3074"/>
              <a:gd name="T54" fmla="*/ 2473 w 2486"/>
              <a:gd name="T55" fmla="*/ 2972 h 3074"/>
              <a:gd name="T56" fmla="*/ 2483 w 2486"/>
              <a:gd name="T57" fmla="*/ 3035 h 3074"/>
              <a:gd name="T58" fmla="*/ 2426 w 2486"/>
              <a:gd name="T59" fmla="*/ 3074 h 3074"/>
              <a:gd name="T60" fmla="*/ 2369 w 2486"/>
              <a:gd name="T61" fmla="*/ 3035 h 3074"/>
              <a:gd name="T62" fmla="*/ 2377 w 2486"/>
              <a:gd name="T63" fmla="*/ 2972 h 3074"/>
              <a:gd name="T64" fmla="*/ 2412 w 2486"/>
              <a:gd name="T65" fmla="*/ 2553 h 3074"/>
              <a:gd name="T66" fmla="*/ 1391 w 2486"/>
              <a:gd name="T67" fmla="*/ 2430 h 3074"/>
              <a:gd name="T68" fmla="*/ 1258 w 2486"/>
              <a:gd name="T69" fmla="*/ 2357 h 3074"/>
              <a:gd name="T70" fmla="*/ 830 w 2486"/>
              <a:gd name="T71" fmla="*/ 2604 h 3074"/>
              <a:gd name="T72" fmla="*/ 824 w 2486"/>
              <a:gd name="T73" fmla="*/ 2779 h 3074"/>
              <a:gd name="T74" fmla="*/ 812 w 2486"/>
              <a:gd name="T75" fmla="*/ 3011 h 3074"/>
              <a:gd name="T76" fmla="*/ 801 w 2486"/>
              <a:gd name="T77" fmla="*/ 2779 h 3074"/>
              <a:gd name="T78" fmla="*/ 795 w 2486"/>
              <a:gd name="T79" fmla="*/ 2604 h 3074"/>
              <a:gd name="T80" fmla="*/ 318 w 2486"/>
              <a:gd name="T81" fmla="*/ 2388 h 3074"/>
              <a:gd name="T82" fmla="*/ 112 w 2486"/>
              <a:gd name="T83" fmla="*/ 2498 h 3074"/>
              <a:gd name="T84" fmla="*/ 53 w 2486"/>
              <a:gd name="T85" fmla="*/ 2514 h 3074"/>
              <a:gd name="T86" fmla="*/ 200 w 2486"/>
              <a:gd name="T87" fmla="*/ 2418 h 3074"/>
              <a:gd name="T88" fmla="*/ 389 w 2486"/>
              <a:gd name="T89" fmla="*/ 1907 h 3074"/>
              <a:gd name="T90" fmla="*/ 351 w 2486"/>
              <a:gd name="T91" fmla="*/ 1850 h 3074"/>
              <a:gd name="T92" fmla="*/ 316 w 2486"/>
              <a:gd name="T93" fmla="*/ 1811 h 3074"/>
              <a:gd name="T94" fmla="*/ 200 w 2486"/>
              <a:gd name="T95" fmla="*/ 1746 h 3074"/>
              <a:gd name="T96" fmla="*/ 94 w 2486"/>
              <a:gd name="T97" fmla="*/ 1683 h 3074"/>
              <a:gd name="T98" fmla="*/ 24 w 2486"/>
              <a:gd name="T99" fmla="*/ 1642 h 3074"/>
              <a:gd name="T100" fmla="*/ 0 w 2486"/>
              <a:gd name="T101" fmla="*/ 1628 h 30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86" h="3074">
                <a:moveTo>
                  <a:pt x="812" y="1638"/>
                </a:moveTo>
                <a:lnTo>
                  <a:pt x="473" y="1834"/>
                </a:lnTo>
                <a:lnTo>
                  <a:pt x="473" y="1842"/>
                </a:lnTo>
                <a:lnTo>
                  <a:pt x="475" y="1850"/>
                </a:lnTo>
                <a:lnTo>
                  <a:pt x="469" y="1876"/>
                </a:lnTo>
                <a:lnTo>
                  <a:pt x="453" y="1897"/>
                </a:lnTo>
                <a:lnTo>
                  <a:pt x="430" y="1909"/>
                </a:lnTo>
                <a:lnTo>
                  <a:pt x="430" y="2302"/>
                </a:lnTo>
                <a:lnTo>
                  <a:pt x="812" y="2524"/>
                </a:lnTo>
                <a:lnTo>
                  <a:pt x="830" y="2514"/>
                </a:lnTo>
                <a:lnTo>
                  <a:pt x="903" y="2471"/>
                </a:lnTo>
                <a:lnTo>
                  <a:pt x="1005" y="2412"/>
                </a:lnTo>
                <a:lnTo>
                  <a:pt x="1105" y="2353"/>
                </a:lnTo>
                <a:lnTo>
                  <a:pt x="1156" y="2326"/>
                </a:lnTo>
                <a:lnTo>
                  <a:pt x="1181" y="2310"/>
                </a:lnTo>
                <a:lnTo>
                  <a:pt x="1195" y="2302"/>
                </a:lnTo>
                <a:lnTo>
                  <a:pt x="1195" y="1860"/>
                </a:lnTo>
                <a:lnTo>
                  <a:pt x="1179" y="1850"/>
                </a:lnTo>
                <a:lnTo>
                  <a:pt x="1105" y="1809"/>
                </a:lnTo>
                <a:lnTo>
                  <a:pt x="1003" y="1752"/>
                </a:lnTo>
                <a:lnTo>
                  <a:pt x="903" y="1693"/>
                </a:lnTo>
                <a:lnTo>
                  <a:pt x="854" y="1664"/>
                </a:lnTo>
                <a:lnTo>
                  <a:pt x="828" y="1648"/>
                </a:lnTo>
                <a:lnTo>
                  <a:pt x="812" y="1638"/>
                </a:lnTo>
                <a:close/>
                <a:moveTo>
                  <a:pt x="6" y="0"/>
                </a:moveTo>
                <a:lnTo>
                  <a:pt x="29" y="0"/>
                </a:lnTo>
                <a:lnTo>
                  <a:pt x="24" y="1614"/>
                </a:lnTo>
                <a:lnTo>
                  <a:pt x="39" y="1624"/>
                </a:lnTo>
                <a:lnTo>
                  <a:pt x="61" y="1636"/>
                </a:lnTo>
                <a:lnTo>
                  <a:pt x="88" y="1654"/>
                </a:lnTo>
                <a:lnTo>
                  <a:pt x="124" y="1671"/>
                </a:lnTo>
                <a:lnTo>
                  <a:pt x="161" y="1693"/>
                </a:lnTo>
                <a:lnTo>
                  <a:pt x="200" y="1717"/>
                </a:lnTo>
                <a:lnTo>
                  <a:pt x="241" y="1740"/>
                </a:lnTo>
                <a:lnTo>
                  <a:pt x="285" y="1764"/>
                </a:lnTo>
                <a:lnTo>
                  <a:pt x="326" y="1787"/>
                </a:lnTo>
                <a:lnTo>
                  <a:pt x="365" y="1809"/>
                </a:lnTo>
                <a:lnTo>
                  <a:pt x="379" y="1797"/>
                </a:lnTo>
                <a:lnTo>
                  <a:pt x="394" y="1791"/>
                </a:lnTo>
                <a:lnTo>
                  <a:pt x="412" y="1787"/>
                </a:lnTo>
                <a:lnTo>
                  <a:pt x="434" y="1791"/>
                </a:lnTo>
                <a:lnTo>
                  <a:pt x="451" y="1801"/>
                </a:lnTo>
                <a:lnTo>
                  <a:pt x="795" y="1603"/>
                </a:lnTo>
                <a:lnTo>
                  <a:pt x="795" y="1559"/>
                </a:lnTo>
                <a:lnTo>
                  <a:pt x="797" y="1501"/>
                </a:lnTo>
                <a:lnTo>
                  <a:pt x="799" y="1444"/>
                </a:lnTo>
                <a:lnTo>
                  <a:pt x="801" y="1385"/>
                </a:lnTo>
                <a:lnTo>
                  <a:pt x="805" y="1269"/>
                </a:lnTo>
                <a:lnTo>
                  <a:pt x="809" y="1210"/>
                </a:lnTo>
                <a:lnTo>
                  <a:pt x="812" y="1151"/>
                </a:lnTo>
                <a:lnTo>
                  <a:pt x="816" y="1210"/>
                </a:lnTo>
                <a:lnTo>
                  <a:pt x="820" y="1269"/>
                </a:lnTo>
                <a:lnTo>
                  <a:pt x="824" y="1385"/>
                </a:lnTo>
                <a:lnTo>
                  <a:pt x="826" y="1444"/>
                </a:lnTo>
                <a:lnTo>
                  <a:pt x="828" y="1501"/>
                </a:lnTo>
                <a:lnTo>
                  <a:pt x="830" y="1559"/>
                </a:lnTo>
                <a:lnTo>
                  <a:pt x="830" y="1603"/>
                </a:lnTo>
                <a:lnTo>
                  <a:pt x="1219" y="1827"/>
                </a:lnTo>
                <a:lnTo>
                  <a:pt x="1258" y="1807"/>
                </a:lnTo>
                <a:lnTo>
                  <a:pt x="1309" y="1778"/>
                </a:lnTo>
                <a:lnTo>
                  <a:pt x="1360" y="1750"/>
                </a:lnTo>
                <a:lnTo>
                  <a:pt x="1411" y="1723"/>
                </a:lnTo>
                <a:lnTo>
                  <a:pt x="1515" y="1669"/>
                </a:lnTo>
                <a:lnTo>
                  <a:pt x="1566" y="1644"/>
                </a:lnTo>
                <a:lnTo>
                  <a:pt x="1619" y="1616"/>
                </a:lnTo>
                <a:lnTo>
                  <a:pt x="1570" y="1650"/>
                </a:lnTo>
                <a:lnTo>
                  <a:pt x="1521" y="1681"/>
                </a:lnTo>
                <a:lnTo>
                  <a:pt x="1423" y="1744"/>
                </a:lnTo>
                <a:lnTo>
                  <a:pt x="1374" y="1776"/>
                </a:lnTo>
                <a:lnTo>
                  <a:pt x="1325" y="1805"/>
                </a:lnTo>
                <a:lnTo>
                  <a:pt x="1274" y="1836"/>
                </a:lnTo>
                <a:lnTo>
                  <a:pt x="1236" y="1860"/>
                </a:lnTo>
                <a:lnTo>
                  <a:pt x="1236" y="2304"/>
                </a:lnTo>
                <a:lnTo>
                  <a:pt x="1274" y="2328"/>
                </a:lnTo>
                <a:lnTo>
                  <a:pt x="1325" y="2357"/>
                </a:lnTo>
                <a:lnTo>
                  <a:pt x="1374" y="2388"/>
                </a:lnTo>
                <a:lnTo>
                  <a:pt x="1423" y="2418"/>
                </a:lnTo>
                <a:lnTo>
                  <a:pt x="1439" y="2430"/>
                </a:lnTo>
                <a:lnTo>
                  <a:pt x="1619" y="2532"/>
                </a:lnTo>
                <a:lnTo>
                  <a:pt x="2021" y="2300"/>
                </a:lnTo>
                <a:lnTo>
                  <a:pt x="2437" y="2538"/>
                </a:lnTo>
                <a:lnTo>
                  <a:pt x="2437" y="2950"/>
                </a:lnTo>
                <a:lnTo>
                  <a:pt x="2457" y="2958"/>
                </a:lnTo>
                <a:lnTo>
                  <a:pt x="2473" y="2972"/>
                </a:lnTo>
                <a:lnTo>
                  <a:pt x="2483" y="2989"/>
                </a:lnTo>
                <a:lnTo>
                  <a:pt x="2486" y="3011"/>
                </a:lnTo>
                <a:lnTo>
                  <a:pt x="2483" y="3035"/>
                </a:lnTo>
                <a:lnTo>
                  <a:pt x="2469" y="3054"/>
                </a:lnTo>
                <a:lnTo>
                  <a:pt x="2449" y="3068"/>
                </a:lnTo>
                <a:lnTo>
                  <a:pt x="2426" y="3074"/>
                </a:lnTo>
                <a:lnTo>
                  <a:pt x="2400" y="3068"/>
                </a:lnTo>
                <a:lnTo>
                  <a:pt x="2381" y="3054"/>
                </a:lnTo>
                <a:lnTo>
                  <a:pt x="2369" y="3035"/>
                </a:lnTo>
                <a:lnTo>
                  <a:pt x="2363" y="3011"/>
                </a:lnTo>
                <a:lnTo>
                  <a:pt x="2367" y="2989"/>
                </a:lnTo>
                <a:lnTo>
                  <a:pt x="2377" y="2972"/>
                </a:lnTo>
                <a:lnTo>
                  <a:pt x="2392" y="2958"/>
                </a:lnTo>
                <a:lnTo>
                  <a:pt x="2412" y="2950"/>
                </a:lnTo>
                <a:lnTo>
                  <a:pt x="2412" y="2553"/>
                </a:lnTo>
                <a:lnTo>
                  <a:pt x="2021" y="2328"/>
                </a:lnTo>
                <a:lnTo>
                  <a:pt x="1619" y="2559"/>
                </a:lnTo>
                <a:lnTo>
                  <a:pt x="1391" y="2430"/>
                </a:lnTo>
                <a:lnTo>
                  <a:pt x="1360" y="2412"/>
                </a:lnTo>
                <a:lnTo>
                  <a:pt x="1309" y="2384"/>
                </a:lnTo>
                <a:lnTo>
                  <a:pt x="1258" y="2357"/>
                </a:lnTo>
                <a:lnTo>
                  <a:pt x="1219" y="2335"/>
                </a:lnTo>
                <a:lnTo>
                  <a:pt x="830" y="2561"/>
                </a:lnTo>
                <a:lnTo>
                  <a:pt x="830" y="2604"/>
                </a:lnTo>
                <a:lnTo>
                  <a:pt x="828" y="2661"/>
                </a:lnTo>
                <a:lnTo>
                  <a:pt x="826" y="2720"/>
                </a:lnTo>
                <a:lnTo>
                  <a:pt x="824" y="2779"/>
                </a:lnTo>
                <a:lnTo>
                  <a:pt x="820" y="2895"/>
                </a:lnTo>
                <a:lnTo>
                  <a:pt x="816" y="2954"/>
                </a:lnTo>
                <a:lnTo>
                  <a:pt x="812" y="3011"/>
                </a:lnTo>
                <a:lnTo>
                  <a:pt x="809" y="2954"/>
                </a:lnTo>
                <a:lnTo>
                  <a:pt x="805" y="2895"/>
                </a:lnTo>
                <a:lnTo>
                  <a:pt x="801" y="2779"/>
                </a:lnTo>
                <a:lnTo>
                  <a:pt x="799" y="2720"/>
                </a:lnTo>
                <a:lnTo>
                  <a:pt x="797" y="2661"/>
                </a:lnTo>
                <a:lnTo>
                  <a:pt x="795" y="2604"/>
                </a:lnTo>
                <a:lnTo>
                  <a:pt x="795" y="2561"/>
                </a:lnTo>
                <a:lnTo>
                  <a:pt x="408" y="2337"/>
                </a:lnTo>
                <a:lnTo>
                  <a:pt x="318" y="2388"/>
                </a:lnTo>
                <a:lnTo>
                  <a:pt x="216" y="2445"/>
                </a:lnTo>
                <a:lnTo>
                  <a:pt x="163" y="2471"/>
                </a:lnTo>
                <a:lnTo>
                  <a:pt x="112" y="2498"/>
                </a:lnTo>
                <a:lnTo>
                  <a:pt x="59" y="2524"/>
                </a:lnTo>
                <a:lnTo>
                  <a:pt x="6" y="2548"/>
                </a:lnTo>
                <a:lnTo>
                  <a:pt x="53" y="2514"/>
                </a:lnTo>
                <a:lnTo>
                  <a:pt x="102" y="2481"/>
                </a:lnTo>
                <a:lnTo>
                  <a:pt x="151" y="2449"/>
                </a:lnTo>
                <a:lnTo>
                  <a:pt x="200" y="2418"/>
                </a:lnTo>
                <a:lnTo>
                  <a:pt x="298" y="2357"/>
                </a:lnTo>
                <a:lnTo>
                  <a:pt x="389" y="2302"/>
                </a:lnTo>
                <a:lnTo>
                  <a:pt x="389" y="1907"/>
                </a:lnTo>
                <a:lnTo>
                  <a:pt x="369" y="1893"/>
                </a:lnTo>
                <a:lnTo>
                  <a:pt x="355" y="1874"/>
                </a:lnTo>
                <a:lnTo>
                  <a:pt x="351" y="1850"/>
                </a:lnTo>
                <a:lnTo>
                  <a:pt x="351" y="1840"/>
                </a:lnTo>
                <a:lnTo>
                  <a:pt x="353" y="1831"/>
                </a:lnTo>
                <a:lnTo>
                  <a:pt x="316" y="1811"/>
                </a:lnTo>
                <a:lnTo>
                  <a:pt x="279" y="1789"/>
                </a:lnTo>
                <a:lnTo>
                  <a:pt x="239" y="1768"/>
                </a:lnTo>
                <a:lnTo>
                  <a:pt x="200" y="1746"/>
                </a:lnTo>
                <a:lnTo>
                  <a:pt x="163" y="1724"/>
                </a:lnTo>
                <a:lnTo>
                  <a:pt x="128" y="1703"/>
                </a:lnTo>
                <a:lnTo>
                  <a:pt x="94" y="1683"/>
                </a:lnTo>
                <a:lnTo>
                  <a:pt x="67" y="1668"/>
                </a:lnTo>
                <a:lnTo>
                  <a:pt x="41" y="1654"/>
                </a:lnTo>
                <a:lnTo>
                  <a:pt x="24" y="1642"/>
                </a:lnTo>
                <a:lnTo>
                  <a:pt x="10" y="1634"/>
                </a:lnTo>
                <a:lnTo>
                  <a:pt x="6" y="1632"/>
                </a:lnTo>
                <a:lnTo>
                  <a:pt x="0" y="1628"/>
                </a:lnTo>
                <a:lnTo>
                  <a:pt x="0" y="1622"/>
                </a:lnTo>
                <a:lnTo>
                  <a:pt x="6" y="0"/>
                </a:lnTo>
                <a:close/>
              </a:path>
            </a:pathLst>
          </a:custGeom>
          <a:solidFill>
            <a:schemeClr val="accent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2"/>
          <p:cNvSpPr>
            <a:spLocks/>
          </p:cNvSpPr>
          <p:nvPr/>
        </p:nvSpPr>
        <p:spPr bwMode="auto">
          <a:xfrm>
            <a:off x="2430463" y="1464648"/>
            <a:ext cx="61913" cy="63118"/>
          </a:xfrm>
          <a:custGeom>
            <a:avLst/>
            <a:gdLst>
              <a:gd name="T0" fmla="*/ 37 w 76"/>
              <a:gd name="T1" fmla="*/ 0 h 77"/>
              <a:gd name="T2" fmla="*/ 57 w 76"/>
              <a:gd name="T3" fmla="*/ 6 h 77"/>
              <a:gd name="T4" fmla="*/ 70 w 76"/>
              <a:gd name="T5" fmla="*/ 20 h 77"/>
              <a:gd name="T6" fmla="*/ 76 w 76"/>
              <a:gd name="T7" fmla="*/ 39 h 77"/>
              <a:gd name="T8" fmla="*/ 70 w 76"/>
              <a:gd name="T9" fmla="*/ 57 h 77"/>
              <a:gd name="T10" fmla="*/ 57 w 76"/>
              <a:gd name="T11" fmla="*/ 71 h 77"/>
              <a:gd name="T12" fmla="*/ 37 w 76"/>
              <a:gd name="T13" fmla="*/ 77 h 77"/>
              <a:gd name="T14" fmla="*/ 18 w 76"/>
              <a:gd name="T15" fmla="*/ 71 h 77"/>
              <a:gd name="T16" fmla="*/ 4 w 76"/>
              <a:gd name="T17" fmla="*/ 57 h 77"/>
              <a:gd name="T18" fmla="*/ 0 w 76"/>
              <a:gd name="T19" fmla="*/ 39 h 77"/>
              <a:gd name="T20" fmla="*/ 4 w 76"/>
              <a:gd name="T21" fmla="*/ 20 h 77"/>
              <a:gd name="T22" fmla="*/ 18 w 76"/>
              <a:gd name="T23" fmla="*/ 6 h 77"/>
              <a:gd name="T24" fmla="*/ 37 w 76"/>
              <a:gd name="T2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77">
                <a:moveTo>
                  <a:pt x="37" y="0"/>
                </a:moveTo>
                <a:lnTo>
                  <a:pt x="57" y="6"/>
                </a:lnTo>
                <a:lnTo>
                  <a:pt x="70" y="20"/>
                </a:lnTo>
                <a:lnTo>
                  <a:pt x="76" y="39"/>
                </a:lnTo>
                <a:lnTo>
                  <a:pt x="70" y="57"/>
                </a:lnTo>
                <a:lnTo>
                  <a:pt x="57" y="71"/>
                </a:lnTo>
                <a:lnTo>
                  <a:pt x="37" y="77"/>
                </a:lnTo>
                <a:lnTo>
                  <a:pt x="18" y="71"/>
                </a:lnTo>
                <a:lnTo>
                  <a:pt x="4" y="57"/>
                </a:lnTo>
                <a:lnTo>
                  <a:pt x="0" y="39"/>
                </a:lnTo>
                <a:lnTo>
                  <a:pt x="4" y="20"/>
                </a:lnTo>
                <a:lnTo>
                  <a:pt x="18" y="6"/>
                </a:lnTo>
                <a:lnTo>
                  <a:pt x="37"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3"/>
          <p:cNvSpPr>
            <a:spLocks/>
          </p:cNvSpPr>
          <p:nvPr/>
        </p:nvSpPr>
        <p:spPr bwMode="auto">
          <a:xfrm>
            <a:off x="4027488" y="2406555"/>
            <a:ext cx="60325" cy="61499"/>
          </a:xfrm>
          <a:custGeom>
            <a:avLst/>
            <a:gdLst>
              <a:gd name="T0" fmla="*/ 40 w 77"/>
              <a:gd name="T1" fmla="*/ 0 h 76"/>
              <a:gd name="T2" fmla="*/ 57 w 77"/>
              <a:gd name="T3" fmla="*/ 4 h 76"/>
              <a:gd name="T4" fmla="*/ 71 w 77"/>
              <a:gd name="T5" fmla="*/ 17 h 76"/>
              <a:gd name="T6" fmla="*/ 77 w 77"/>
              <a:gd name="T7" fmla="*/ 37 h 76"/>
              <a:gd name="T8" fmla="*/ 71 w 77"/>
              <a:gd name="T9" fmla="*/ 57 h 76"/>
              <a:gd name="T10" fmla="*/ 57 w 77"/>
              <a:gd name="T11" fmla="*/ 70 h 76"/>
              <a:gd name="T12" fmla="*/ 40 w 77"/>
              <a:gd name="T13" fmla="*/ 76 h 76"/>
              <a:gd name="T14" fmla="*/ 20 w 77"/>
              <a:gd name="T15" fmla="*/ 70 h 76"/>
              <a:gd name="T16" fmla="*/ 6 w 77"/>
              <a:gd name="T17" fmla="*/ 57 h 76"/>
              <a:gd name="T18" fmla="*/ 0 w 77"/>
              <a:gd name="T19" fmla="*/ 37 h 76"/>
              <a:gd name="T20" fmla="*/ 6 w 77"/>
              <a:gd name="T21" fmla="*/ 17 h 76"/>
              <a:gd name="T22" fmla="*/ 20 w 77"/>
              <a:gd name="T23" fmla="*/ 4 h 76"/>
              <a:gd name="T24" fmla="*/ 40 w 77"/>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 h="76">
                <a:moveTo>
                  <a:pt x="40" y="0"/>
                </a:moveTo>
                <a:lnTo>
                  <a:pt x="57" y="4"/>
                </a:lnTo>
                <a:lnTo>
                  <a:pt x="71" y="17"/>
                </a:lnTo>
                <a:lnTo>
                  <a:pt x="77" y="37"/>
                </a:lnTo>
                <a:lnTo>
                  <a:pt x="71" y="57"/>
                </a:lnTo>
                <a:lnTo>
                  <a:pt x="57" y="70"/>
                </a:lnTo>
                <a:lnTo>
                  <a:pt x="40" y="76"/>
                </a:lnTo>
                <a:lnTo>
                  <a:pt x="20" y="70"/>
                </a:lnTo>
                <a:lnTo>
                  <a:pt x="6" y="57"/>
                </a:lnTo>
                <a:lnTo>
                  <a:pt x="0" y="37"/>
                </a:lnTo>
                <a:lnTo>
                  <a:pt x="6" y="17"/>
                </a:lnTo>
                <a:lnTo>
                  <a:pt x="20" y="4"/>
                </a:lnTo>
                <a:lnTo>
                  <a:pt x="40" y="0"/>
                </a:lnTo>
                <a:close/>
              </a:path>
            </a:pathLst>
          </a:custGeom>
          <a:solidFill>
            <a:schemeClr val="bg1">
              <a:lumMod val="9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4662769" y="3948144"/>
            <a:ext cx="1404656" cy="292388"/>
          </a:xfrm>
          <a:prstGeom prst="rect">
            <a:avLst/>
          </a:prstGeom>
          <a:noFill/>
        </p:spPr>
        <p:txBody>
          <a:bodyPr wrap="square" rtlCol="0">
            <a:spAutoFit/>
          </a:bodyPr>
          <a:lstStyle/>
          <a:p>
            <a:pPr algn="r"/>
            <a:r>
              <a:rPr lang="en-US" sz="1300" b="1">
                <a:latin typeface="Roboto" pitchFamily="2" charset="0"/>
                <a:ea typeface="Roboto" pitchFamily="2" charset="0"/>
                <a:cs typeface="Open Sans Condensed" pitchFamily="34" charset="0"/>
              </a:rPr>
              <a:t>Relatórios</a:t>
            </a:r>
            <a:endParaRPr lang="en-US" sz="1300" dirty="0">
              <a:latin typeface="Roboto" pitchFamily="2" charset="0"/>
              <a:ea typeface="Roboto" pitchFamily="2" charset="0"/>
              <a:cs typeface="Open Sans Condensed" pitchFamily="34" charset="0"/>
            </a:endParaRPr>
          </a:p>
        </p:txBody>
      </p:sp>
      <p:sp>
        <p:nvSpPr>
          <p:cNvPr id="13" name="TextBox 12"/>
          <p:cNvSpPr txBox="1"/>
          <p:nvPr/>
        </p:nvSpPr>
        <p:spPr>
          <a:xfrm>
            <a:off x="5895975" y="895350"/>
            <a:ext cx="1404656" cy="292388"/>
          </a:xfrm>
          <a:prstGeom prst="rect">
            <a:avLst/>
          </a:prstGeom>
          <a:noFill/>
        </p:spPr>
        <p:txBody>
          <a:bodyPr wrap="square" rtlCol="0">
            <a:spAutoFit/>
          </a:bodyPr>
          <a:lstStyle/>
          <a:p>
            <a:r>
              <a:rPr lang="en-US" sz="1300" b="1">
                <a:latin typeface="Roboto" pitchFamily="2" charset="0"/>
                <a:ea typeface="Roboto" pitchFamily="2" charset="0"/>
                <a:cs typeface="Open Sans Condensed" pitchFamily="34" charset="0"/>
              </a:rPr>
              <a:t>APIs </a:t>
            </a:r>
            <a:endParaRPr lang="en-US" sz="1300" dirty="0">
              <a:latin typeface="Roboto" pitchFamily="2" charset="0"/>
              <a:ea typeface="Roboto" pitchFamily="2" charset="0"/>
              <a:cs typeface="Open Sans Condensed" pitchFamily="34" charset="0"/>
            </a:endParaRPr>
          </a:p>
        </p:txBody>
      </p:sp>
      <p:sp>
        <p:nvSpPr>
          <p:cNvPr id="14" name="TextBox 13"/>
          <p:cNvSpPr txBox="1"/>
          <p:nvPr/>
        </p:nvSpPr>
        <p:spPr>
          <a:xfrm>
            <a:off x="2957231" y="361950"/>
            <a:ext cx="1705538" cy="292388"/>
          </a:xfrm>
          <a:prstGeom prst="rect">
            <a:avLst/>
          </a:prstGeom>
          <a:noFill/>
        </p:spPr>
        <p:txBody>
          <a:bodyPr wrap="square" rtlCol="0">
            <a:spAutoFit/>
          </a:bodyPr>
          <a:lstStyle/>
          <a:p>
            <a:r>
              <a:rPr lang="en-US" sz="1300" b="1">
                <a:latin typeface="Roboto" pitchFamily="2" charset="0"/>
                <a:ea typeface="Roboto" pitchFamily="2" charset="0"/>
                <a:cs typeface="Open Sans Condensed" pitchFamily="34" charset="0"/>
              </a:rPr>
              <a:t>Website</a:t>
            </a:r>
            <a:endParaRPr lang="en-US" sz="1300" dirty="0">
              <a:latin typeface="Roboto" pitchFamily="2" charset="0"/>
              <a:ea typeface="Roboto" pitchFamily="2" charset="0"/>
              <a:cs typeface="Open Sans Condensed" pitchFamily="34" charset="0"/>
            </a:endParaRPr>
          </a:p>
        </p:txBody>
      </p:sp>
      <p:sp>
        <p:nvSpPr>
          <p:cNvPr id="15" name="TextBox 14"/>
          <p:cNvSpPr txBox="1"/>
          <p:nvPr/>
        </p:nvSpPr>
        <p:spPr>
          <a:xfrm>
            <a:off x="2286000" y="3328089"/>
            <a:ext cx="1571625" cy="292388"/>
          </a:xfrm>
          <a:prstGeom prst="rect">
            <a:avLst/>
          </a:prstGeom>
          <a:noFill/>
        </p:spPr>
        <p:txBody>
          <a:bodyPr wrap="square" rtlCol="0">
            <a:spAutoFit/>
          </a:bodyPr>
          <a:lstStyle/>
          <a:p>
            <a:pPr algn="r"/>
            <a:r>
              <a:rPr lang="en-US" sz="1300" b="1">
                <a:latin typeface="Roboto" pitchFamily="2" charset="0"/>
                <a:ea typeface="Roboto" pitchFamily="2" charset="0"/>
                <a:cs typeface="Open Sans Condensed" pitchFamily="34" charset="0"/>
              </a:rPr>
              <a:t>Modelo HAL 9000</a:t>
            </a:r>
            <a:endParaRPr lang="en-US" sz="1300" dirty="0">
              <a:latin typeface="Roboto" pitchFamily="2" charset="0"/>
              <a:ea typeface="Roboto" pitchFamily="2" charset="0"/>
              <a:cs typeface="Open Sans Condensed" pitchFamily="34" charset="0"/>
            </a:endParaRPr>
          </a:p>
        </p:txBody>
      </p:sp>
      <p:sp>
        <p:nvSpPr>
          <p:cNvPr id="16" name="TextBox 15"/>
          <p:cNvSpPr txBox="1"/>
          <p:nvPr/>
        </p:nvSpPr>
        <p:spPr>
          <a:xfrm>
            <a:off x="2133600" y="3644149"/>
            <a:ext cx="1724025" cy="441146"/>
          </a:xfrm>
          <a:prstGeom prst="rect">
            <a:avLst/>
          </a:prstGeom>
          <a:noFill/>
        </p:spPr>
        <p:txBody>
          <a:bodyPr wrap="square" rtlCol="0">
            <a:spAutoFit/>
          </a:bodyPr>
          <a:lstStyle/>
          <a:p>
            <a:pPr algn="r">
              <a:lnSpc>
                <a:spcPct val="150000"/>
              </a:lnSpc>
            </a:pPr>
            <a:r>
              <a:rPr lang="en-US" sz="800">
                <a:latin typeface="Roboto" pitchFamily="2" charset="0"/>
                <a:ea typeface="Roboto" pitchFamily="2" charset="0"/>
                <a:cs typeface="Glegoo" pitchFamily="2" charset="0"/>
              </a:rPr>
              <a:t>Modelo treinado e implementado para avaliação de atendimentos</a:t>
            </a:r>
            <a:endParaRPr lang="en-US" sz="800" dirty="0">
              <a:latin typeface="Roboto" pitchFamily="2" charset="0"/>
              <a:ea typeface="Roboto" pitchFamily="2" charset="0"/>
              <a:cs typeface="Glegoo" pitchFamily="2" charset="0"/>
            </a:endParaRPr>
          </a:p>
        </p:txBody>
      </p:sp>
      <p:sp>
        <p:nvSpPr>
          <p:cNvPr id="17" name="TextBox 16"/>
          <p:cNvSpPr txBox="1"/>
          <p:nvPr/>
        </p:nvSpPr>
        <p:spPr>
          <a:xfrm>
            <a:off x="4343400" y="4264204"/>
            <a:ext cx="1724025" cy="625812"/>
          </a:xfrm>
          <a:prstGeom prst="rect">
            <a:avLst/>
          </a:prstGeom>
          <a:noFill/>
        </p:spPr>
        <p:txBody>
          <a:bodyPr wrap="square" rtlCol="0">
            <a:spAutoFit/>
          </a:bodyPr>
          <a:lstStyle/>
          <a:p>
            <a:pPr algn="r">
              <a:lnSpc>
                <a:spcPct val="150000"/>
              </a:lnSpc>
            </a:pPr>
            <a:r>
              <a:rPr lang="en-US" sz="800">
                <a:latin typeface="Roboto" pitchFamily="2" charset="0"/>
                <a:ea typeface="Roboto" pitchFamily="2" charset="0"/>
                <a:cs typeface="Glegoo" pitchFamily="2" charset="0"/>
              </a:rPr>
              <a:t>Dashboards em Power BI para analisar o impacto financeiro da solução</a:t>
            </a:r>
            <a:endParaRPr lang="en-US" sz="800" dirty="0">
              <a:latin typeface="Roboto" pitchFamily="2" charset="0"/>
              <a:ea typeface="Roboto" pitchFamily="2" charset="0"/>
              <a:cs typeface="Glegoo" pitchFamily="2" charset="0"/>
            </a:endParaRPr>
          </a:p>
        </p:txBody>
      </p:sp>
      <p:sp>
        <p:nvSpPr>
          <p:cNvPr id="18" name="TextBox 17"/>
          <p:cNvSpPr txBox="1"/>
          <p:nvPr/>
        </p:nvSpPr>
        <p:spPr>
          <a:xfrm>
            <a:off x="5895975" y="1211410"/>
            <a:ext cx="1724025" cy="441146"/>
          </a:xfrm>
          <a:prstGeom prst="rect">
            <a:avLst/>
          </a:prstGeom>
          <a:noFill/>
        </p:spPr>
        <p:txBody>
          <a:bodyPr wrap="square" rtlCol="0">
            <a:spAutoFit/>
          </a:bodyPr>
          <a:lstStyle/>
          <a:p>
            <a:pPr>
              <a:lnSpc>
                <a:spcPct val="150000"/>
              </a:lnSpc>
            </a:pPr>
            <a:r>
              <a:rPr lang="en-US" sz="800">
                <a:latin typeface="Roboto" pitchFamily="2" charset="0"/>
                <a:ea typeface="Roboto" pitchFamily="2" charset="0"/>
                <a:cs typeface="Glegoo" pitchFamily="2" charset="0"/>
              </a:rPr>
              <a:t>Apis que integra o Modelo HAL9000 com o portal</a:t>
            </a:r>
            <a:endParaRPr lang="en-US" sz="800" dirty="0">
              <a:latin typeface="Roboto" pitchFamily="2" charset="0"/>
              <a:ea typeface="Roboto" pitchFamily="2" charset="0"/>
              <a:cs typeface="Glegoo" pitchFamily="2" charset="0"/>
            </a:endParaRPr>
          </a:p>
        </p:txBody>
      </p:sp>
      <p:sp>
        <p:nvSpPr>
          <p:cNvPr id="19" name="TextBox 18"/>
          <p:cNvSpPr txBox="1"/>
          <p:nvPr/>
        </p:nvSpPr>
        <p:spPr>
          <a:xfrm>
            <a:off x="2957231" y="678010"/>
            <a:ext cx="2224369" cy="441146"/>
          </a:xfrm>
          <a:prstGeom prst="rect">
            <a:avLst/>
          </a:prstGeom>
          <a:noFill/>
        </p:spPr>
        <p:txBody>
          <a:bodyPr wrap="square" rtlCol="0">
            <a:spAutoFit/>
          </a:bodyPr>
          <a:lstStyle/>
          <a:p>
            <a:pPr>
              <a:lnSpc>
                <a:spcPct val="150000"/>
              </a:lnSpc>
            </a:pPr>
            <a:r>
              <a:rPr lang="en-US" sz="800">
                <a:latin typeface="Roboto" pitchFamily="2" charset="0"/>
                <a:ea typeface="Roboto" pitchFamily="2" charset="0"/>
                <a:cs typeface="Glegoo" pitchFamily="2" charset="0"/>
              </a:rPr>
              <a:t>Portal para o consumindor inserir reclamações e cliente avaliar via modelos</a:t>
            </a:r>
            <a:endParaRPr lang="en-US" sz="800" dirty="0">
              <a:latin typeface="Roboto" pitchFamily="2" charset="0"/>
              <a:ea typeface="Roboto" pitchFamily="2" charset="0"/>
              <a:cs typeface="Glegoo" pitchFamily="2" charset="0"/>
            </a:endParaRPr>
          </a:p>
        </p:txBody>
      </p:sp>
      <p:sp>
        <p:nvSpPr>
          <p:cNvPr id="2" name="Retângulo 1">
            <a:extLst>
              <a:ext uri="{FF2B5EF4-FFF2-40B4-BE49-F238E27FC236}">
                <a16:creationId xmlns:a16="http://schemas.microsoft.com/office/drawing/2014/main" id="{8F31FB24-2514-EC65-446C-AADA470E4D82}"/>
              </a:ext>
            </a:extLst>
          </p:cNvPr>
          <p:cNvSpPr/>
          <p:nvPr/>
        </p:nvSpPr>
        <p:spPr>
          <a:xfrm>
            <a:off x="0" y="-19050"/>
            <a:ext cx="9144000" cy="33691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a:t>Arquitetura da Solução</a:t>
            </a:r>
          </a:p>
        </p:txBody>
      </p:sp>
      <p:pic>
        <p:nvPicPr>
          <p:cNvPr id="31" name="Imagem 30" descr="Uma imagem contendo Texto">
            <a:extLst>
              <a:ext uri="{FF2B5EF4-FFF2-40B4-BE49-F238E27FC236}">
                <a16:creationId xmlns:a16="http://schemas.microsoft.com/office/drawing/2014/main" id="{08FA7FB7-40D7-88D5-440C-92439F9DAF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0587" y="3128889"/>
            <a:ext cx="655638" cy="368796"/>
          </a:xfrm>
          <a:prstGeom prst="rect">
            <a:avLst/>
          </a:prstGeom>
        </p:spPr>
      </p:pic>
      <p:pic>
        <p:nvPicPr>
          <p:cNvPr id="32" name="Imagem 31" descr="Tela de um aparelho celular">
            <a:extLst>
              <a:ext uri="{FF2B5EF4-FFF2-40B4-BE49-F238E27FC236}">
                <a16:creationId xmlns:a16="http://schemas.microsoft.com/office/drawing/2014/main" id="{F029D49F-A2F7-DCB6-C1CA-479B0F6B0B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7625" y="2600763"/>
            <a:ext cx="414343" cy="414343"/>
          </a:xfrm>
          <a:prstGeom prst="rect">
            <a:avLst/>
          </a:prstGeom>
        </p:spPr>
      </p:pic>
      <p:pic>
        <p:nvPicPr>
          <p:cNvPr id="35" name="Imagem 34" descr="Mão de pessoa&#10;&#10;Descrição gerada automaticamente com confiança média">
            <a:extLst>
              <a:ext uri="{FF2B5EF4-FFF2-40B4-BE49-F238E27FC236}">
                <a16:creationId xmlns:a16="http://schemas.microsoft.com/office/drawing/2014/main" id="{55E81BB9-A4EC-25DD-B7E5-5085AE1B36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47206" y="1352550"/>
            <a:ext cx="676994" cy="676994"/>
          </a:xfrm>
          <a:prstGeom prst="ellipse">
            <a:avLst/>
          </a:prstGeom>
          <a:ln>
            <a:noFill/>
          </a:ln>
          <a:effectLst>
            <a:softEdge rad="112500"/>
          </a:effectLst>
        </p:spPr>
      </p:pic>
    </p:spTree>
    <p:extLst>
      <p:ext uri="{BB962C8B-B14F-4D97-AF65-F5344CB8AC3E}">
        <p14:creationId xmlns:p14="http://schemas.microsoft.com/office/powerpoint/2010/main" val="142718637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1+#ppt_w/2"/>
                                          </p:val>
                                        </p:tav>
                                        <p:tav tm="100000">
                                          <p:val>
                                            <p:strVal val="#ppt_x"/>
                                          </p:val>
                                        </p:tav>
                                      </p:tavLst>
                                    </p:anim>
                                    <p:anim calcmode="lin" valueType="num">
                                      <p:cBhvr additive="base">
                                        <p:cTn id="11" dur="500" fill="hold"/>
                                        <p:tgtEl>
                                          <p:spTgt spid="14"/>
                                        </p:tgtEl>
                                        <p:attrNameLst>
                                          <p:attrName>ppt_y</p:attrName>
                                        </p:attrNameLst>
                                      </p:cBhvr>
                                      <p:tavLst>
                                        <p:tav tm="0">
                                          <p:val>
                                            <p:strVal val="#ppt_y"/>
                                          </p:val>
                                        </p:tav>
                                        <p:tav tm="100000">
                                          <p:val>
                                            <p:strVal val="#ppt_y"/>
                                          </p:val>
                                        </p:tav>
                                      </p:tavLst>
                                    </p:anim>
                                  </p:childTnLst>
                                </p:cTn>
                              </p:par>
                              <p:par>
                                <p:cTn id="12" presetID="2" presetClass="entr" presetSubtype="2"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1+#ppt_w/2"/>
                                          </p:val>
                                        </p:tav>
                                        <p:tav tm="100000">
                                          <p:val>
                                            <p:strVal val="#ppt_x"/>
                                          </p:val>
                                        </p:tav>
                                      </p:tavLst>
                                    </p:anim>
                                    <p:anim calcmode="lin" valueType="num">
                                      <p:cBhvr additive="base">
                                        <p:cTn id="1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 presetClass="entr" presetSubtype="8"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0-#ppt_w/2"/>
                                          </p:val>
                                        </p:tav>
                                        <p:tav tm="100000">
                                          <p:val>
                                            <p:strVal val="#ppt_x"/>
                                          </p:val>
                                        </p:tav>
                                      </p:tavLst>
                                    </p:anim>
                                    <p:anim calcmode="lin" valueType="num">
                                      <p:cBhvr additive="base">
                                        <p:cTn id="24" dur="500" fill="hold"/>
                                        <p:tgtEl>
                                          <p:spTgt spid="1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par>
                                <p:cTn id="29" presetID="22" presetClass="entr" presetSubtype="2"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right)">
                                      <p:cBhvr>
                                        <p:cTn id="31" dur="500"/>
                                        <p:tgtEl>
                                          <p:spTgt spid="5"/>
                                        </p:tgtEl>
                                      </p:cBhvr>
                                    </p:animEffect>
                                  </p:childTnLst>
                                </p:cTn>
                              </p:par>
                              <p:par>
                                <p:cTn id="32" presetID="2" presetClass="entr" presetSubtype="2"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1+#ppt_w/2"/>
                                          </p:val>
                                        </p:tav>
                                        <p:tav tm="100000">
                                          <p:val>
                                            <p:strVal val="#ppt_x"/>
                                          </p:val>
                                        </p:tav>
                                      </p:tavLst>
                                    </p:anim>
                                    <p:anim calcmode="lin" valueType="num">
                                      <p:cBhvr additive="base">
                                        <p:cTn id="35" dur="500" fill="hold"/>
                                        <p:tgtEl>
                                          <p:spTgt spid="13"/>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1+#ppt_w/2"/>
                                          </p:val>
                                        </p:tav>
                                        <p:tav tm="100000">
                                          <p:val>
                                            <p:strVal val="#ppt_x"/>
                                          </p:val>
                                        </p:tav>
                                      </p:tavLst>
                                    </p:anim>
                                    <p:anim calcmode="lin" valueType="num">
                                      <p:cBhvr additive="base">
                                        <p:cTn id="39"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down)">
                                      <p:cBhvr>
                                        <p:cTn id="44" dur="500"/>
                                        <p:tgtEl>
                                          <p:spTgt spid="4"/>
                                        </p:tgtEl>
                                      </p:cBhvr>
                                    </p:animEffect>
                                  </p:childTnLst>
                                </p:cTn>
                              </p:par>
                              <p:par>
                                <p:cTn id="45" presetID="2" presetClass="entr" presetSubtype="8"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0-#ppt_w/2"/>
                                          </p:val>
                                        </p:tav>
                                        <p:tav tm="100000">
                                          <p:val>
                                            <p:strVal val="#ppt_x"/>
                                          </p:val>
                                        </p:tav>
                                      </p:tavLst>
                                    </p:anim>
                                    <p:anim calcmode="lin" valueType="num">
                                      <p:cBhvr additive="base">
                                        <p:cTn id="48" dur="500" fill="hold"/>
                                        <p:tgtEl>
                                          <p:spTgt spid="12"/>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0-#ppt_w/2"/>
                                          </p:val>
                                        </p:tav>
                                        <p:tav tm="100000">
                                          <p:val>
                                            <p:strVal val="#ppt_x"/>
                                          </p:val>
                                        </p:tav>
                                      </p:tavLst>
                                    </p:anim>
                                    <p:anim calcmode="lin" valueType="num">
                                      <p:cBhvr additive="base">
                                        <p:cTn id="5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2" grpId="0"/>
      <p:bldP spid="13" grpId="0"/>
      <p:bldP spid="14" grpId="0"/>
      <p:bldP spid="15" grpId="0"/>
      <p:bldP spid="16" grpId="0"/>
      <p:bldP spid="17" grpId="0"/>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a:extLst>
              <a:ext uri="{FF2B5EF4-FFF2-40B4-BE49-F238E27FC236}">
                <a16:creationId xmlns:a16="http://schemas.microsoft.com/office/drawing/2014/main" id="{4EAA567A-9985-6E28-ADEF-2D5DA8647DFD}"/>
              </a:ext>
            </a:extLst>
          </p:cNvPr>
          <p:cNvGrpSpPr/>
          <p:nvPr/>
        </p:nvGrpSpPr>
        <p:grpSpPr>
          <a:xfrm>
            <a:off x="4876800" y="2800350"/>
            <a:ext cx="875900" cy="865719"/>
            <a:chOff x="0" y="0"/>
            <a:chExt cx="2335733" cy="2308581"/>
          </a:xfrm>
        </p:grpSpPr>
        <p:sp>
          <p:nvSpPr>
            <p:cNvPr id="9" name="Circle">
              <a:extLst>
                <a:ext uri="{FF2B5EF4-FFF2-40B4-BE49-F238E27FC236}">
                  <a16:creationId xmlns:a16="http://schemas.microsoft.com/office/drawing/2014/main" id="{B437B2D5-C345-87BB-77F0-41854116117C}"/>
                </a:ext>
              </a:extLst>
            </p:cNvPr>
            <p:cNvSpPr/>
            <p:nvPr/>
          </p:nvSpPr>
          <p:spPr>
            <a:xfrm>
              <a:off x="27152" y="0"/>
              <a:ext cx="2308581" cy="2308581"/>
            </a:xfrm>
            <a:prstGeom prst="ellipse">
              <a:avLst/>
            </a:prstGeom>
            <a:solidFill>
              <a:schemeClr val="accent1">
                <a:alpha val="70000"/>
              </a:schemeClr>
            </a:solidFill>
            <a:ln w="12700" cap="flat">
              <a:noFill/>
              <a:miter lim="400000"/>
            </a:ln>
            <a:effectLst/>
          </p:spPr>
          <p:txBody>
            <a:bodyPr wrap="square" lIns="0" tIns="0" rIns="0" bIns="0" numCol="1" anchor="ctr">
              <a:noAutofit/>
            </a:bodyPr>
            <a:lstStyle/>
            <a:p>
              <a:endParaRPr sz="675">
                <a:solidFill>
                  <a:schemeClr val="bg1"/>
                </a:solidFill>
              </a:endParaRPr>
            </a:p>
          </p:txBody>
        </p:sp>
        <p:sp>
          <p:nvSpPr>
            <p:cNvPr id="10" name="Lorem Ipsum is simply dummy text of the printing and typesetting industry. Lorem Ipsum has been the industry's standard dummy text ever since the 1500s, when an unknown printer took a galley of type and scrambled it to make a type specimen book. It has s">
              <a:extLst>
                <a:ext uri="{FF2B5EF4-FFF2-40B4-BE49-F238E27FC236}">
                  <a16:creationId xmlns:a16="http://schemas.microsoft.com/office/drawing/2014/main" id="{FA56FDE5-66AE-8E0B-B210-3508C5936932}"/>
                </a:ext>
              </a:extLst>
            </p:cNvPr>
            <p:cNvSpPr txBox="1"/>
            <p:nvPr/>
          </p:nvSpPr>
          <p:spPr>
            <a:xfrm>
              <a:off x="344120" y="660511"/>
              <a:ext cx="1620341" cy="102592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defRPr sz="2000">
                  <a:solidFill>
                    <a:srgbClr val="F7F5F6"/>
                  </a:solidFill>
                  <a:latin typeface="Barlow Medium"/>
                  <a:ea typeface="Barlow Medium"/>
                  <a:cs typeface="Barlow Medium"/>
                  <a:sym typeface="Barlow Medium"/>
                </a:defRPr>
              </a:lvl1pPr>
            </a:lstStyle>
            <a:p>
              <a:pPr algn="ctr"/>
              <a:r>
                <a:rPr lang="pt-BR" sz="750">
                  <a:solidFill>
                    <a:schemeClr val="tx1"/>
                  </a:solidFill>
                </a:rPr>
                <a:t>Website</a:t>
              </a:r>
            </a:p>
            <a:p>
              <a:pPr algn="ctr"/>
              <a:r>
                <a:rPr lang="pt-BR" sz="750">
                  <a:solidFill>
                    <a:schemeClr val="tx1"/>
                  </a:solidFill>
                </a:rPr>
                <a:t>ASP.NET MVC</a:t>
              </a:r>
            </a:p>
          </p:txBody>
        </p:sp>
        <p:sp>
          <p:nvSpPr>
            <p:cNvPr id="11" name="Circle">
              <a:extLst>
                <a:ext uri="{FF2B5EF4-FFF2-40B4-BE49-F238E27FC236}">
                  <a16:creationId xmlns:a16="http://schemas.microsoft.com/office/drawing/2014/main" id="{EF560A88-5A30-FDC4-6C71-20B6253879A4}"/>
                </a:ext>
              </a:extLst>
            </p:cNvPr>
            <p:cNvSpPr/>
            <p:nvPr/>
          </p:nvSpPr>
          <p:spPr>
            <a:xfrm>
              <a:off x="0" y="0"/>
              <a:ext cx="2308581" cy="2308581"/>
            </a:xfrm>
            <a:prstGeom prst="ellipse">
              <a:avLst/>
            </a:prstGeom>
            <a:noFill/>
            <a:ln w="25400" cap="flat">
              <a:solidFill>
                <a:schemeClr val="accent1"/>
              </a:solidFill>
              <a:prstDash val="solid"/>
              <a:round/>
            </a:ln>
            <a:effectLst/>
          </p:spPr>
          <p:txBody>
            <a:bodyPr wrap="square" lIns="0" tIns="0" rIns="0" bIns="0" numCol="1" anchor="ctr">
              <a:noAutofit/>
            </a:bodyPr>
            <a:lstStyle/>
            <a:p>
              <a:endParaRPr sz="675">
                <a:solidFill>
                  <a:schemeClr val="bg1"/>
                </a:solidFill>
              </a:endParaRPr>
            </a:p>
          </p:txBody>
        </p:sp>
      </p:grpSp>
      <p:grpSp>
        <p:nvGrpSpPr>
          <p:cNvPr id="13" name="Group">
            <a:extLst>
              <a:ext uri="{FF2B5EF4-FFF2-40B4-BE49-F238E27FC236}">
                <a16:creationId xmlns:a16="http://schemas.microsoft.com/office/drawing/2014/main" id="{1EADA43F-4275-40C5-179E-5B61350AC7F5}"/>
              </a:ext>
            </a:extLst>
          </p:cNvPr>
          <p:cNvGrpSpPr/>
          <p:nvPr/>
        </p:nvGrpSpPr>
        <p:grpSpPr>
          <a:xfrm>
            <a:off x="4335026" y="1416753"/>
            <a:ext cx="865718" cy="865719"/>
            <a:chOff x="0" y="0"/>
            <a:chExt cx="2308581" cy="2308581"/>
          </a:xfrm>
        </p:grpSpPr>
        <p:sp>
          <p:nvSpPr>
            <p:cNvPr id="14" name="Circle">
              <a:extLst>
                <a:ext uri="{FF2B5EF4-FFF2-40B4-BE49-F238E27FC236}">
                  <a16:creationId xmlns:a16="http://schemas.microsoft.com/office/drawing/2014/main" id="{BFE82073-8375-A99E-A3C9-8E41F916DADF}"/>
                </a:ext>
              </a:extLst>
            </p:cNvPr>
            <p:cNvSpPr/>
            <p:nvPr/>
          </p:nvSpPr>
          <p:spPr>
            <a:xfrm>
              <a:off x="0" y="0"/>
              <a:ext cx="2308581" cy="2308581"/>
            </a:xfrm>
            <a:prstGeom prst="ellipse">
              <a:avLst/>
            </a:prstGeom>
            <a:solidFill>
              <a:schemeClr val="accent1">
                <a:alpha val="70000"/>
              </a:schemeClr>
            </a:solidFill>
            <a:ln w="12700" cap="flat">
              <a:noFill/>
              <a:miter lim="400000"/>
            </a:ln>
            <a:effectLst/>
          </p:spPr>
          <p:txBody>
            <a:bodyPr wrap="square" lIns="0" tIns="0" rIns="0" bIns="0" numCol="1" anchor="ctr">
              <a:noAutofit/>
            </a:bodyPr>
            <a:lstStyle/>
            <a:p>
              <a:endParaRPr sz="675">
                <a:solidFill>
                  <a:schemeClr val="bg1"/>
                </a:solidFill>
              </a:endParaRPr>
            </a:p>
          </p:txBody>
        </p:sp>
        <p:sp>
          <p:nvSpPr>
            <p:cNvPr id="15" name="Lorem Ipsum is simply dummy text of the printing and typesetting industry. Lorem Ipsum has been the industry's standard dummy text ever since the 1500s, when an unknown printer took a galley of type and scrambled it to make a type specimen book. It has s">
              <a:extLst>
                <a:ext uri="{FF2B5EF4-FFF2-40B4-BE49-F238E27FC236}">
                  <a16:creationId xmlns:a16="http://schemas.microsoft.com/office/drawing/2014/main" id="{FEB1E59F-6A32-8972-B51D-A2B20534218C}"/>
                </a:ext>
              </a:extLst>
            </p:cNvPr>
            <p:cNvSpPr txBox="1"/>
            <p:nvPr/>
          </p:nvSpPr>
          <p:spPr>
            <a:xfrm>
              <a:off x="227315" y="949105"/>
              <a:ext cx="1889176" cy="4103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defRPr sz="2000">
                  <a:solidFill>
                    <a:srgbClr val="F7F5F6"/>
                  </a:solidFill>
                  <a:latin typeface="Barlow Medium"/>
                  <a:ea typeface="Barlow Medium"/>
                  <a:cs typeface="Barlow Medium"/>
                  <a:sym typeface="Barlow Medium"/>
                </a:defRPr>
              </a:lvl1pPr>
            </a:lstStyle>
            <a:p>
              <a:pPr algn="ctr"/>
              <a:r>
                <a:rPr lang="pt-BR" sz="750">
                  <a:solidFill>
                    <a:schemeClr val="tx1"/>
                  </a:solidFill>
                </a:rPr>
                <a:t>APIs Azure</a:t>
              </a:r>
              <a:endParaRPr sz="750">
                <a:solidFill>
                  <a:schemeClr val="tx1"/>
                </a:solidFill>
              </a:endParaRPr>
            </a:p>
          </p:txBody>
        </p:sp>
        <p:sp>
          <p:nvSpPr>
            <p:cNvPr id="16" name="Circle">
              <a:extLst>
                <a:ext uri="{FF2B5EF4-FFF2-40B4-BE49-F238E27FC236}">
                  <a16:creationId xmlns:a16="http://schemas.microsoft.com/office/drawing/2014/main" id="{891BCBDC-9FD1-8362-B9AA-0B44A738AA1A}"/>
                </a:ext>
              </a:extLst>
            </p:cNvPr>
            <p:cNvSpPr/>
            <p:nvPr/>
          </p:nvSpPr>
          <p:spPr>
            <a:xfrm>
              <a:off x="0" y="0"/>
              <a:ext cx="2308581" cy="2308581"/>
            </a:xfrm>
            <a:prstGeom prst="ellipse">
              <a:avLst/>
            </a:prstGeom>
            <a:noFill/>
            <a:ln w="25400" cap="flat">
              <a:solidFill>
                <a:schemeClr val="accent1"/>
              </a:solidFill>
              <a:prstDash val="solid"/>
              <a:round/>
            </a:ln>
            <a:effectLst/>
          </p:spPr>
          <p:txBody>
            <a:bodyPr wrap="square" lIns="0" tIns="0" rIns="0" bIns="0" numCol="1" anchor="ctr">
              <a:noAutofit/>
            </a:bodyPr>
            <a:lstStyle/>
            <a:p>
              <a:endParaRPr sz="675">
                <a:solidFill>
                  <a:schemeClr val="bg1"/>
                </a:solidFill>
              </a:endParaRPr>
            </a:p>
          </p:txBody>
        </p:sp>
      </p:grpSp>
      <p:sp>
        <p:nvSpPr>
          <p:cNvPr id="51" name="Shape">
            <a:extLst>
              <a:ext uri="{FF2B5EF4-FFF2-40B4-BE49-F238E27FC236}">
                <a16:creationId xmlns:a16="http://schemas.microsoft.com/office/drawing/2014/main" id="{1B8F9991-11ED-710B-943C-CF9BBCE4BB80}"/>
              </a:ext>
            </a:extLst>
          </p:cNvPr>
          <p:cNvSpPr/>
          <p:nvPr/>
        </p:nvSpPr>
        <p:spPr>
          <a:xfrm>
            <a:off x="2112848" y="1718161"/>
            <a:ext cx="464306" cy="161791"/>
          </a:xfrm>
          <a:custGeom>
            <a:avLst/>
            <a:gdLst/>
            <a:ahLst/>
            <a:cxnLst>
              <a:cxn ang="0">
                <a:pos x="wd2" y="hd2"/>
              </a:cxn>
              <a:cxn ang="5400000">
                <a:pos x="wd2" y="hd2"/>
              </a:cxn>
              <a:cxn ang="10800000">
                <a:pos x="wd2" y="hd2"/>
              </a:cxn>
              <a:cxn ang="16200000">
                <a:pos x="wd2" y="hd2"/>
              </a:cxn>
            </a:cxnLst>
            <a:rect l="0" t="0" r="r" b="b"/>
            <a:pathLst>
              <a:path w="21576" h="21481" extrusionOk="0">
                <a:moveTo>
                  <a:pt x="14323" y="140"/>
                </a:moveTo>
                <a:cubicBezTo>
                  <a:pt x="14158" y="376"/>
                  <a:pt x="14054" y="877"/>
                  <a:pt x="14060" y="1404"/>
                </a:cubicBezTo>
                <a:lnTo>
                  <a:pt x="14060" y="7510"/>
                </a:lnTo>
                <a:lnTo>
                  <a:pt x="1722" y="7510"/>
                </a:lnTo>
                <a:cubicBezTo>
                  <a:pt x="1230" y="7510"/>
                  <a:pt x="937" y="7513"/>
                  <a:pt x="740" y="7708"/>
                </a:cubicBezTo>
                <a:cubicBezTo>
                  <a:pt x="426" y="8034"/>
                  <a:pt x="183" y="8747"/>
                  <a:pt x="69" y="9644"/>
                </a:cubicBezTo>
                <a:cubicBezTo>
                  <a:pt x="24" y="9998"/>
                  <a:pt x="0" y="10374"/>
                  <a:pt x="0" y="10751"/>
                </a:cubicBezTo>
                <a:cubicBezTo>
                  <a:pt x="0" y="11127"/>
                  <a:pt x="24" y="11483"/>
                  <a:pt x="69" y="11837"/>
                </a:cubicBezTo>
                <a:cubicBezTo>
                  <a:pt x="183" y="12734"/>
                  <a:pt x="426" y="13447"/>
                  <a:pt x="740" y="13774"/>
                </a:cubicBezTo>
                <a:cubicBezTo>
                  <a:pt x="937" y="13969"/>
                  <a:pt x="1230" y="13971"/>
                  <a:pt x="1722" y="13971"/>
                </a:cubicBezTo>
                <a:lnTo>
                  <a:pt x="14067" y="13971"/>
                </a:lnTo>
                <a:lnTo>
                  <a:pt x="14067" y="20156"/>
                </a:lnTo>
                <a:cubicBezTo>
                  <a:pt x="14077" y="20612"/>
                  <a:pt x="14159" y="21023"/>
                  <a:pt x="14295" y="21263"/>
                </a:cubicBezTo>
                <a:cubicBezTo>
                  <a:pt x="14434" y="21508"/>
                  <a:pt x="14609" y="21553"/>
                  <a:pt x="14758" y="21362"/>
                </a:cubicBezTo>
                <a:lnTo>
                  <a:pt x="21308" y="11976"/>
                </a:lnTo>
                <a:cubicBezTo>
                  <a:pt x="21453" y="11786"/>
                  <a:pt x="21548" y="11399"/>
                  <a:pt x="21570" y="10948"/>
                </a:cubicBezTo>
                <a:cubicBezTo>
                  <a:pt x="21600" y="10362"/>
                  <a:pt x="21500" y="9790"/>
                  <a:pt x="21315" y="9526"/>
                </a:cubicBezTo>
                <a:lnTo>
                  <a:pt x="14738" y="140"/>
                </a:lnTo>
                <a:cubicBezTo>
                  <a:pt x="14607" y="-47"/>
                  <a:pt x="14453" y="-47"/>
                  <a:pt x="14323" y="140"/>
                </a:cubicBezTo>
                <a:close/>
              </a:path>
            </a:pathLst>
          </a:custGeom>
          <a:solidFill>
            <a:schemeClr val="accent5"/>
          </a:solidFill>
          <a:ln w="12700">
            <a:miter lim="400000"/>
          </a:ln>
        </p:spPr>
        <p:txBody>
          <a:bodyPr lIns="17144" tIns="17144" rIns="17144" bIns="17144"/>
          <a:lstStyle/>
          <a:p>
            <a:endParaRPr sz="675">
              <a:solidFill>
                <a:schemeClr val="bg1"/>
              </a:solidFill>
            </a:endParaRPr>
          </a:p>
        </p:txBody>
      </p:sp>
      <p:sp>
        <p:nvSpPr>
          <p:cNvPr id="52" name="Shape">
            <a:extLst>
              <a:ext uri="{FF2B5EF4-FFF2-40B4-BE49-F238E27FC236}">
                <a16:creationId xmlns:a16="http://schemas.microsoft.com/office/drawing/2014/main" id="{ED69F8F2-54B8-3B19-5B15-5674FC9C0173}"/>
              </a:ext>
            </a:extLst>
          </p:cNvPr>
          <p:cNvSpPr/>
          <p:nvPr/>
        </p:nvSpPr>
        <p:spPr>
          <a:xfrm rot="4059018">
            <a:off x="6344356" y="2459973"/>
            <a:ext cx="464306" cy="161791"/>
          </a:xfrm>
          <a:custGeom>
            <a:avLst/>
            <a:gdLst/>
            <a:ahLst/>
            <a:cxnLst>
              <a:cxn ang="0">
                <a:pos x="wd2" y="hd2"/>
              </a:cxn>
              <a:cxn ang="5400000">
                <a:pos x="wd2" y="hd2"/>
              </a:cxn>
              <a:cxn ang="10800000">
                <a:pos x="wd2" y="hd2"/>
              </a:cxn>
              <a:cxn ang="16200000">
                <a:pos x="wd2" y="hd2"/>
              </a:cxn>
            </a:cxnLst>
            <a:rect l="0" t="0" r="r" b="b"/>
            <a:pathLst>
              <a:path w="21576" h="21481" extrusionOk="0">
                <a:moveTo>
                  <a:pt x="14323" y="140"/>
                </a:moveTo>
                <a:cubicBezTo>
                  <a:pt x="14158" y="376"/>
                  <a:pt x="14054" y="877"/>
                  <a:pt x="14060" y="1404"/>
                </a:cubicBezTo>
                <a:lnTo>
                  <a:pt x="14060" y="7510"/>
                </a:lnTo>
                <a:lnTo>
                  <a:pt x="1722" y="7510"/>
                </a:lnTo>
                <a:cubicBezTo>
                  <a:pt x="1230" y="7510"/>
                  <a:pt x="937" y="7513"/>
                  <a:pt x="740" y="7708"/>
                </a:cubicBezTo>
                <a:cubicBezTo>
                  <a:pt x="426" y="8034"/>
                  <a:pt x="183" y="8747"/>
                  <a:pt x="69" y="9644"/>
                </a:cubicBezTo>
                <a:cubicBezTo>
                  <a:pt x="24" y="9998"/>
                  <a:pt x="0" y="10374"/>
                  <a:pt x="0" y="10751"/>
                </a:cubicBezTo>
                <a:cubicBezTo>
                  <a:pt x="0" y="11127"/>
                  <a:pt x="24" y="11483"/>
                  <a:pt x="69" y="11837"/>
                </a:cubicBezTo>
                <a:cubicBezTo>
                  <a:pt x="183" y="12734"/>
                  <a:pt x="426" y="13447"/>
                  <a:pt x="740" y="13774"/>
                </a:cubicBezTo>
                <a:cubicBezTo>
                  <a:pt x="937" y="13969"/>
                  <a:pt x="1230" y="13971"/>
                  <a:pt x="1722" y="13971"/>
                </a:cubicBezTo>
                <a:lnTo>
                  <a:pt x="14067" y="13971"/>
                </a:lnTo>
                <a:lnTo>
                  <a:pt x="14067" y="20156"/>
                </a:lnTo>
                <a:cubicBezTo>
                  <a:pt x="14077" y="20612"/>
                  <a:pt x="14159" y="21023"/>
                  <a:pt x="14295" y="21263"/>
                </a:cubicBezTo>
                <a:cubicBezTo>
                  <a:pt x="14434" y="21508"/>
                  <a:pt x="14609" y="21553"/>
                  <a:pt x="14758" y="21362"/>
                </a:cubicBezTo>
                <a:lnTo>
                  <a:pt x="21308" y="11976"/>
                </a:lnTo>
                <a:cubicBezTo>
                  <a:pt x="21453" y="11786"/>
                  <a:pt x="21548" y="11399"/>
                  <a:pt x="21570" y="10948"/>
                </a:cubicBezTo>
                <a:cubicBezTo>
                  <a:pt x="21600" y="10362"/>
                  <a:pt x="21500" y="9790"/>
                  <a:pt x="21315" y="9526"/>
                </a:cubicBezTo>
                <a:lnTo>
                  <a:pt x="14738" y="140"/>
                </a:lnTo>
                <a:cubicBezTo>
                  <a:pt x="14607" y="-47"/>
                  <a:pt x="14453" y="-47"/>
                  <a:pt x="14323" y="140"/>
                </a:cubicBezTo>
                <a:close/>
              </a:path>
            </a:pathLst>
          </a:custGeom>
          <a:solidFill>
            <a:schemeClr val="accent5"/>
          </a:solidFill>
          <a:ln w="12700">
            <a:miter lim="400000"/>
          </a:ln>
        </p:spPr>
        <p:txBody>
          <a:bodyPr lIns="17144" tIns="17144" rIns="17144" bIns="17144"/>
          <a:lstStyle/>
          <a:p>
            <a:endParaRPr sz="675">
              <a:solidFill>
                <a:schemeClr val="bg1"/>
              </a:solidFill>
            </a:endParaRPr>
          </a:p>
        </p:txBody>
      </p:sp>
      <p:sp>
        <p:nvSpPr>
          <p:cNvPr id="66" name="Retângulo 65">
            <a:extLst>
              <a:ext uri="{FF2B5EF4-FFF2-40B4-BE49-F238E27FC236}">
                <a16:creationId xmlns:a16="http://schemas.microsoft.com/office/drawing/2014/main" id="{F2E7048A-6A80-08E7-EAF4-841DECA0B21B}"/>
              </a:ext>
            </a:extLst>
          </p:cNvPr>
          <p:cNvSpPr/>
          <p:nvPr/>
        </p:nvSpPr>
        <p:spPr>
          <a:xfrm>
            <a:off x="1514" y="-19050"/>
            <a:ext cx="9144000" cy="33691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a:t>Arquitetura da Solução</a:t>
            </a:r>
          </a:p>
        </p:txBody>
      </p:sp>
      <p:grpSp>
        <p:nvGrpSpPr>
          <p:cNvPr id="2" name="Group">
            <a:extLst>
              <a:ext uri="{FF2B5EF4-FFF2-40B4-BE49-F238E27FC236}">
                <a16:creationId xmlns:a16="http://schemas.microsoft.com/office/drawing/2014/main" id="{D47FC3B7-644C-F2DD-3FC7-FB86EC833621}"/>
              </a:ext>
            </a:extLst>
          </p:cNvPr>
          <p:cNvGrpSpPr/>
          <p:nvPr/>
        </p:nvGrpSpPr>
        <p:grpSpPr>
          <a:xfrm>
            <a:off x="1167235" y="1359047"/>
            <a:ext cx="865718" cy="865719"/>
            <a:chOff x="0" y="0"/>
            <a:chExt cx="2308581" cy="2308581"/>
          </a:xfrm>
        </p:grpSpPr>
        <p:sp>
          <p:nvSpPr>
            <p:cNvPr id="3" name="Circle">
              <a:extLst>
                <a:ext uri="{FF2B5EF4-FFF2-40B4-BE49-F238E27FC236}">
                  <a16:creationId xmlns:a16="http://schemas.microsoft.com/office/drawing/2014/main" id="{D06F9B55-4A67-0BDD-7F44-C052E442ADD8}"/>
                </a:ext>
              </a:extLst>
            </p:cNvPr>
            <p:cNvSpPr/>
            <p:nvPr/>
          </p:nvSpPr>
          <p:spPr>
            <a:xfrm>
              <a:off x="0" y="0"/>
              <a:ext cx="2308581" cy="2308581"/>
            </a:xfrm>
            <a:prstGeom prst="ellipse">
              <a:avLst/>
            </a:prstGeom>
            <a:solidFill>
              <a:schemeClr val="accent1">
                <a:alpha val="70000"/>
              </a:schemeClr>
            </a:solidFill>
            <a:ln w="12700" cap="flat">
              <a:noFill/>
              <a:miter lim="400000"/>
            </a:ln>
            <a:effectLst/>
          </p:spPr>
          <p:txBody>
            <a:bodyPr wrap="square" lIns="0" tIns="0" rIns="0" bIns="0" numCol="1" anchor="ctr">
              <a:noAutofit/>
            </a:bodyPr>
            <a:lstStyle/>
            <a:p>
              <a:endParaRPr sz="675">
                <a:solidFill>
                  <a:schemeClr val="bg1"/>
                </a:solidFill>
              </a:endParaRPr>
            </a:p>
          </p:txBody>
        </p:sp>
        <p:sp>
          <p:nvSpPr>
            <p:cNvPr id="4" name="Lorem Ipsum is simply dummy text of the printing and typesetting industry. Lorem Ipsum has been the industry's standard dummy text ever since the 1500s, when an unknown printer took a galley of type and scrambled it to make a type specimen book. It has s">
              <a:extLst>
                <a:ext uri="{FF2B5EF4-FFF2-40B4-BE49-F238E27FC236}">
                  <a16:creationId xmlns:a16="http://schemas.microsoft.com/office/drawing/2014/main" id="{EA309972-0617-C60D-A447-E23D0AEE1F0C}"/>
                </a:ext>
              </a:extLst>
            </p:cNvPr>
            <p:cNvSpPr txBox="1"/>
            <p:nvPr/>
          </p:nvSpPr>
          <p:spPr>
            <a:xfrm>
              <a:off x="227315" y="949105"/>
              <a:ext cx="1889176" cy="7181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defRPr sz="2000">
                  <a:solidFill>
                    <a:srgbClr val="F7F5F6"/>
                  </a:solidFill>
                  <a:latin typeface="Barlow Medium"/>
                  <a:ea typeface="Barlow Medium"/>
                  <a:cs typeface="Barlow Medium"/>
                  <a:sym typeface="Barlow Medium"/>
                </a:defRPr>
              </a:lvl1pPr>
            </a:lstStyle>
            <a:p>
              <a:pPr algn="ctr"/>
              <a:r>
                <a:rPr lang="pt-BR" sz="750">
                  <a:solidFill>
                    <a:schemeClr val="tx1"/>
                  </a:solidFill>
                </a:rPr>
                <a:t>Dados brutos do CFPB</a:t>
              </a:r>
              <a:endParaRPr sz="750">
                <a:solidFill>
                  <a:schemeClr val="tx1"/>
                </a:solidFill>
              </a:endParaRPr>
            </a:p>
          </p:txBody>
        </p:sp>
        <p:sp>
          <p:nvSpPr>
            <p:cNvPr id="12" name="Circle">
              <a:extLst>
                <a:ext uri="{FF2B5EF4-FFF2-40B4-BE49-F238E27FC236}">
                  <a16:creationId xmlns:a16="http://schemas.microsoft.com/office/drawing/2014/main" id="{3DE10DC4-022E-A1AB-5996-E5A010401FDA}"/>
                </a:ext>
              </a:extLst>
            </p:cNvPr>
            <p:cNvSpPr/>
            <p:nvPr/>
          </p:nvSpPr>
          <p:spPr>
            <a:xfrm>
              <a:off x="0" y="0"/>
              <a:ext cx="2308581" cy="2308581"/>
            </a:xfrm>
            <a:prstGeom prst="ellipse">
              <a:avLst/>
            </a:prstGeom>
            <a:noFill/>
            <a:ln w="25400" cap="flat">
              <a:solidFill>
                <a:schemeClr val="accent1"/>
              </a:solidFill>
              <a:prstDash val="solid"/>
              <a:round/>
            </a:ln>
            <a:effectLst/>
          </p:spPr>
          <p:txBody>
            <a:bodyPr wrap="square" lIns="0" tIns="0" rIns="0" bIns="0" numCol="1" anchor="ctr">
              <a:noAutofit/>
            </a:bodyPr>
            <a:lstStyle/>
            <a:p>
              <a:endParaRPr sz="675">
                <a:solidFill>
                  <a:schemeClr val="bg1"/>
                </a:solidFill>
              </a:endParaRPr>
            </a:p>
          </p:txBody>
        </p:sp>
      </p:grpSp>
      <p:grpSp>
        <p:nvGrpSpPr>
          <p:cNvPr id="17" name="Group">
            <a:extLst>
              <a:ext uri="{FF2B5EF4-FFF2-40B4-BE49-F238E27FC236}">
                <a16:creationId xmlns:a16="http://schemas.microsoft.com/office/drawing/2014/main" id="{2C64F013-A460-A84D-817C-FD8083F209AF}"/>
              </a:ext>
            </a:extLst>
          </p:cNvPr>
          <p:cNvGrpSpPr/>
          <p:nvPr/>
        </p:nvGrpSpPr>
        <p:grpSpPr>
          <a:xfrm>
            <a:off x="2690368" y="1359046"/>
            <a:ext cx="875900" cy="865719"/>
            <a:chOff x="0" y="0"/>
            <a:chExt cx="2335733" cy="2308581"/>
          </a:xfrm>
        </p:grpSpPr>
        <p:sp>
          <p:nvSpPr>
            <p:cNvPr id="20" name="Circle">
              <a:extLst>
                <a:ext uri="{FF2B5EF4-FFF2-40B4-BE49-F238E27FC236}">
                  <a16:creationId xmlns:a16="http://schemas.microsoft.com/office/drawing/2014/main" id="{5097D12D-4533-E51D-F4D5-6BA986F66660}"/>
                </a:ext>
              </a:extLst>
            </p:cNvPr>
            <p:cNvSpPr/>
            <p:nvPr/>
          </p:nvSpPr>
          <p:spPr>
            <a:xfrm>
              <a:off x="27152" y="0"/>
              <a:ext cx="2308581" cy="2308581"/>
            </a:xfrm>
            <a:prstGeom prst="ellipse">
              <a:avLst/>
            </a:prstGeom>
            <a:solidFill>
              <a:schemeClr val="accent1">
                <a:alpha val="70000"/>
              </a:schemeClr>
            </a:solidFill>
            <a:ln w="12700" cap="flat">
              <a:noFill/>
              <a:miter lim="400000"/>
            </a:ln>
            <a:effectLst/>
          </p:spPr>
          <p:txBody>
            <a:bodyPr wrap="square" lIns="0" tIns="0" rIns="0" bIns="0" numCol="1" anchor="ctr">
              <a:noAutofit/>
            </a:bodyPr>
            <a:lstStyle/>
            <a:p>
              <a:endParaRPr sz="675">
                <a:solidFill>
                  <a:schemeClr val="bg1"/>
                </a:solidFill>
              </a:endParaRPr>
            </a:p>
          </p:txBody>
        </p:sp>
        <p:sp>
          <p:nvSpPr>
            <p:cNvPr id="22" name="Lorem Ipsum is simply dummy text of the printing and typesetting industry. Lorem Ipsum has been the industry's standard dummy text ever since the 1500s, when an unknown printer took a galley of type and scrambled it to make a type specimen book. It has s">
              <a:extLst>
                <a:ext uri="{FF2B5EF4-FFF2-40B4-BE49-F238E27FC236}">
                  <a16:creationId xmlns:a16="http://schemas.microsoft.com/office/drawing/2014/main" id="{EC9F1E44-3A30-2EFB-FC9B-C6DB6B8E1D9A}"/>
                </a:ext>
              </a:extLst>
            </p:cNvPr>
            <p:cNvSpPr txBox="1"/>
            <p:nvPr/>
          </p:nvSpPr>
          <p:spPr>
            <a:xfrm>
              <a:off x="362040" y="814287"/>
              <a:ext cx="1620341" cy="7181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defRPr sz="2000">
                  <a:solidFill>
                    <a:srgbClr val="F7F5F6"/>
                  </a:solidFill>
                  <a:latin typeface="Barlow Medium"/>
                  <a:ea typeface="Barlow Medium"/>
                  <a:cs typeface="Barlow Medium"/>
                  <a:sym typeface="Barlow Medium"/>
                </a:defRPr>
              </a:lvl1pPr>
            </a:lstStyle>
            <a:p>
              <a:pPr algn="ctr"/>
              <a:r>
                <a:rPr lang="pt-BR" sz="750">
                  <a:solidFill>
                    <a:schemeClr val="tx1"/>
                  </a:solidFill>
                </a:rPr>
                <a:t>Modelo HAL9000</a:t>
              </a:r>
            </a:p>
          </p:txBody>
        </p:sp>
        <p:sp>
          <p:nvSpPr>
            <p:cNvPr id="27" name="Circle">
              <a:extLst>
                <a:ext uri="{FF2B5EF4-FFF2-40B4-BE49-F238E27FC236}">
                  <a16:creationId xmlns:a16="http://schemas.microsoft.com/office/drawing/2014/main" id="{DF11AC16-26CD-AE5D-C8C7-D71D5D46C1AE}"/>
                </a:ext>
              </a:extLst>
            </p:cNvPr>
            <p:cNvSpPr/>
            <p:nvPr/>
          </p:nvSpPr>
          <p:spPr>
            <a:xfrm>
              <a:off x="0" y="0"/>
              <a:ext cx="2308581" cy="2308581"/>
            </a:xfrm>
            <a:prstGeom prst="ellipse">
              <a:avLst/>
            </a:prstGeom>
            <a:noFill/>
            <a:ln w="25400" cap="flat">
              <a:solidFill>
                <a:schemeClr val="accent1"/>
              </a:solidFill>
              <a:prstDash val="solid"/>
              <a:round/>
            </a:ln>
            <a:effectLst/>
          </p:spPr>
          <p:txBody>
            <a:bodyPr wrap="square" lIns="0" tIns="0" rIns="0" bIns="0" numCol="1" anchor="ctr">
              <a:noAutofit/>
            </a:bodyPr>
            <a:lstStyle/>
            <a:p>
              <a:endParaRPr sz="675">
                <a:solidFill>
                  <a:schemeClr val="bg1"/>
                </a:solidFill>
              </a:endParaRPr>
            </a:p>
          </p:txBody>
        </p:sp>
      </p:grpSp>
      <p:sp>
        <p:nvSpPr>
          <p:cNvPr id="29" name="Shape">
            <a:extLst>
              <a:ext uri="{FF2B5EF4-FFF2-40B4-BE49-F238E27FC236}">
                <a16:creationId xmlns:a16="http://schemas.microsoft.com/office/drawing/2014/main" id="{E623BA92-CE84-0F5E-4BFA-3F72D91DAA38}"/>
              </a:ext>
            </a:extLst>
          </p:cNvPr>
          <p:cNvSpPr/>
          <p:nvPr/>
        </p:nvSpPr>
        <p:spPr>
          <a:xfrm>
            <a:off x="3681189" y="1752387"/>
            <a:ext cx="464306" cy="161791"/>
          </a:xfrm>
          <a:custGeom>
            <a:avLst/>
            <a:gdLst/>
            <a:ahLst/>
            <a:cxnLst>
              <a:cxn ang="0">
                <a:pos x="wd2" y="hd2"/>
              </a:cxn>
              <a:cxn ang="5400000">
                <a:pos x="wd2" y="hd2"/>
              </a:cxn>
              <a:cxn ang="10800000">
                <a:pos x="wd2" y="hd2"/>
              </a:cxn>
              <a:cxn ang="16200000">
                <a:pos x="wd2" y="hd2"/>
              </a:cxn>
            </a:cxnLst>
            <a:rect l="0" t="0" r="r" b="b"/>
            <a:pathLst>
              <a:path w="21576" h="21481" extrusionOk="0">
                <a:moveTo>
                  <a:pt x="14323" y="140"/>
                </a:moveTo>
                <a:cubicBezTo>
                  <a:pt x="14158" y="376"/>
                  <a:pt x="14054" y="877"/>
                  <a:pt x="14060" y="1404"/>
                </a:cubicBezTo>
                <a:lnTo>
                  <a:pt x="14060" y="7510"/>
                </a:lnTo>
                <a:lnTo>
                  <a:pt x="1722" y="7510"/>
                </a:lnTo>
                <a:cubicBezTo>
                  <a:pt x="1230" y="7510"/>
                  <a:pt x="937" y="7513"/>
                  <a:pt x="740" y="7708"/>
                </a:cubicBezTo>
                <a:cubicBezTo>
                  <a:pt x="426" y="8034"/>
                  <a:pt x="183" y="8747"/>
                  <a:pt x="69" y="9644"/>
                </a:cubicBezTo>
                <a:cubicBezTo>
                  <a:pt x="24" y="9998"/>
                  <a:pt x="0" y="10374"/>
                  <a:pt x="0" y="10751"/>
                </a:cubicBezTo>
                <a:cubicBezTo>
                  <a:pt x="0" y="11127"/>
                  <a:pt x="24" y="11483"/>
                  <a:pt x="69" y="11837"/>
                </a:cubicBezTo>
                <a:cubicBezTo>
                  <a:pt x="183" y="12734"/>
                  <a:pt x="426" y="13447"/>
                  <a:pt x="740" y="13774"/>
                </a:cubicBezTo>
                <a:cubicBezTo>
                  <a:pt x="937" y="13969"/>
                  <a:pt x="1230" y="13971"/>
                  <a:pt x="1722" y="13971"/>
                </a:cubicBezTo>
                <a:lnTo>
                  <a:pt x="14067" y="13971"/>
                </a:lnTo>
                <a:lnTo>
                  <a:pt x="14067" y="20156"/>
                </a:lnTo>
                <a:cubicBezTo>
                  <a:pt x="14077" y="20612"/>
                  <a:pt x="14159" y="21023"/>
                  <a:pt x="14295" y="21263"/>
                </a:cubicBezTo>
                <a:cubicBezTo>
                  <a:pt x="14434" y="21508"/>
                  <a:pt x="14609" y="21553"/>
                  <a:pt x="14758" y="21362"/>
                </a:cubicBezTo>
                <a:lnTo>
                  <a:pt x="21308" y="11976"/>
                </a:lnTo>
                <a:cubicBezTo>
                  <a:pt x="21453" y="11786"/>
                  <a:pt x="21548" y="11399"/>
                  <a:pt x="21570" y="10948"/>
                </a:cubicBezTo>
                <a:cubicBezTo>
                  <a:pt x="21600" y="10362"/>
                  <a:pt x="21500" y="9790"/>
                  <a:pt x="21315" y="9526"/>
                </a:cubicBezTo>
                <a:lnTo>
                  <a:pt x="14738" y="140"/>
                </a:lnTo>
                <a:cubicBezTo>
                  <a:pt x="14607" y="-47"/>
                  <a:pt x="14453" y="-47"/>
                  <a:pt x="14323" y="140"/>
                </a:cubicBezTo>
                <a:close/>
              </a:path>
            </a:pathLst>
          </a:custGeom>
          <a:solidFill>
            <a:schemeClr val="accent5"/>
          </a:solidFill>
          <a:ln w="12700">
            <a:miter lim="400000"/>
          </a:ln>
        </p:spPr>
        <p:txBody>
          <a:bodyPr lIns="17144" tIns="17144" rIns="17144" bIns="17144"/>
          <a:lstStyle/>
          <a:p>
            <a:endParaRPr sz="675">
              <a:solidFill>
                <a:schemeClr val="bg1"/>
              </a:solidFill>
            </a:endParaRPr>
          </a:p>
        </p:txBody>
      </p:sp>
      <p:grpSp>
        <p:nvGrpSpPr>
          <p:cNvPr id="32" name="Group">
            <a:extLst>
              <a:ext uri="{FF2B5EF4-FFF2-40B4-BE49-F238E27FC236}">
                <a16:creationId xmlns:a16="http://schemas.microsoft.com/office/drawing/2014/main" id="{D20C254F-8CB3-F22F-2552-6611BD38DC72}"/>
              </a:ext>
            </a:extLst>
          </p:cNvPr>
          <p:cNvGrpSpPr/>
          <p:nvPr/>
        </p:nvGrpSpPr>
        <p:grpSpPr>
          <a:xfrm>
            <a:off x="5782826" y="1445606"/>
            <a:ext cx="865718" cy="865719"/>
            <a:chOff x="0" y="0"/>
            <a:chExt cx="2308581" cy="2308581"/>
          </a:xfrm>
        </p:grpSpPr>
        <p:sp>
          <p:nvSpPr>
            <p:cNvPr id="34" name="Circle">
              <a:extLst>
                <a:ext uri="{FF2B5EF4-FFF2-40B4-BE49-F238E27FC236}">
                  <a16:creationId xmlns:a16="http://schemas.microsoft.com/office/drawing/2014/main" id="{CA97BBC6-DE96-3465-44F2-4A299B3B9C18}"/>
                </a:ext>
              </a:extLst>
            </p:cNvPr>
            <p:cNvSpPr/>
            <p:nvPr/>
          </p:nvSpPr>
          <p:spPr>
            <a:xfrm>
              <a:off x="0" y="0"/>
              <a:ext cx="2308581" cy="2308581"/>
            </a:xfrm>
            <a:prstGeom prst="ellipse">
              <a:avLst/>
            </a:prstGeom>
            <a:solidFill>
              <a:schemeClr val="accent1">
                <a:alpha val="70000"/>
              </a:schemeClr>
            </a:solidFill>
            <a:ln w="12700" cap="flat">
              <a:noFill/>
              <a:miter lim="400000"/>
            </a:ln>
            <a:effectLst/>
          </p:spPr>
          <p:txBody>
            <a:bodyPr wrap="square" lIns="0" tIns="0" rIns="0" bIns="0" numCol="1" anchor="ctr">
              <a:noAutofit/>
            </a:bodyPr>
            <a:lstStyle/>
            <a:p>
              <a:endParaRPr sz="675">
                <a:solidFill>
                  <a:schemeClr val="bg1"/>
                </a:solidFill>
              </a:endParaRPr>
            </a:p>
          </p:txBody>
        </p:sp>
        <p:sp>
          <p:nvSpPr>
            <p:cNvPr id="35" name="Lorem Ipsum is simply dummy text of the printing and typesetting industry. Lorem Ipsum has been the industry's standard dummy text ever since the 1500s, when an unknown printer took a galley of type and scrambled it to make a type specimen book. It has s">
              <a:extLst>
                <a:ext uri="{FF2B5EF4-FFF2-40B4-BE49-F238E27FC236}">
                  <a16:creationId xmlns:a16="http://schemas.microsoft.com/office/drawing/2014/main" id="{76BB78D6-A0E5-70C8-CEF3-971E04A683F1}"/>
                </a:ext>
              </a:extLst>
            </p:cNvPr>
            <p:cNvSpPr txBox="1"/>
            <p:nvPr/>
          </p:nvSpPr>
          <p:spPr>
            <a:xfrm>
              <a:off x="227315" y="949105"/>
              <a:ext cx="1889176" cy="7181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defRPr sz="2000">
                  <a:solidFill>
                    <a:srgbClr val="F7F5F6"/>
                  </a:solidFill>
                  <a:latin typeface="Barlow Medium"/>
                  <a:ea typeface="Barlow Medium"/>
                  <a:cs typeface="Barlow Medium"/>
                  <a:sym typeface="Barlow Medium"/>
                </a:defRPr>
              </a:lvl1pPr>
            </a:lstStyle>
            <a:p>
              <a:pPr algn="ctr"/>
              <a:r>
                <a:rPr lang="pt-BR" sz="750">
                  <a:solidFill>
                    <a:schemeClr val="tx1"/>
                  </a:solidFill>
                </a:rPr>
                <a:t>Banco de Dados Oracle</a:t>
              </a:r>
              <a:endParaRPr sz="750">
                <a:solidFill>
                  <a:schemeClr val="tx1"/>
                </a:solidFill>
              </a:endParaRPr>
            </a:p>
          </p:txBody>
        </p:sp>
        <p:sp>
          <p:nvSpPr>
            <p:cNvPr id="38" name="Circle">
              <a:extLst>
                <a:ext uri="{FF2B5EF4-FFF2-40B4-BE49-F238E27FC236}">
                  <a16:creationId xmlns:a16="http://schemas.microsoft.com/office/drawing/2014/main" id="{7C77E0F5-146E-B07A-F5C5-ACE7ECF51862}"/>
                </a:ext>
              </a:extLst>
            </p:cNvPr>
            <p:cNvSpPr/>
            <p:nvPr/>
          </p:nvSpPr>
          <p:spPr>
            <a:xfrm>
              <a:off x="0" y="0"/>
              <a:ext cx="2308581" cy="2308581"/>
            </a:xfrm>
            <a:prstGeom prst="ellipse">
              <a:avLst/>
            </a:prstGeom>
            <a:noFill/>
            <a:ln w="25400" cap="flat">
              <a:solidFill>
                <a:schemeClr val="accent1"/>
              </a:solidFill>
              <a:prstDash val="solid"/>
              <a:round/>
            </a:ln>
            <a:effectLst/>
          </p:spPr>
          <p:txBody>
            <a:bodyPr wrap="square" lIns="0" tIns="0" rIns="0" bIns="0" numCol="1" anchor="ctr">
              <a:noAutofit/>
            </a:bodyPr>
            <a:lstStyle/>
            <a:p>
              <a:endParaRPr sz="675">
                <a:solidFill>
                  <a:schemeClr val="bg1"/>
                </a:solidFill>
              </a:endParaRPr>
            </a:p>
          </p:txBody>
        </p:sp>
      </p:grpSp>
      <p:sp>
        <p:nvSpPr>
          <p:cNvPr id="40" name="Shape">
            <a:extLst>
              <a:ext uri="{FF2B5EF4-FFF2-40B4-BE49-F238E27FC236}">
                <a16:creationId xmlns:a16="http://schemas.microsoft.com/office/drawing/2014/main" id="{076A01D8-C982-4E6D-0965-D106EE42AB2C}"/>
              </a:ext>
            </a:extLst>
          </p:cNvPr>
          <p:cNvSpPr/>
          <p:nvPr/>
        </p:nvSpPr>
        <p:spPr>
          <a:xfrm rot="3183137">
            <a:off x="4824665" y="2413380"/>
            <a:ext cx="464306" cy="161791"/>
          </a:xfrm>
          <a:custGeom>
            <a:avLst/>
            <a:gdLst/>
            <a:ahLst/>
            <a:cxnLst>
              <a:cxn ang="0">
                <a:pos x="wd2" y="hd2"/>
              </a:cxn>
              <a:cxn ang="5400000">
                <a:pos x="wd2" y="hd2"/>
              </a:cxn>
              <a:cxn ang="10800000">
                <a:pos x="wd2" y="hd2"/>
              </a:cxn>
              <a:cxn ang="16200000">
                <a:pos x="wd2" y="hd2"/>
              </a:cxn>
            </a:cxnLst>
            <a:rect l="0" t="0" r="r" b="b"/>
            <a:pathLst>
              <a:path w="21576" h="21481" extrusionOk="0">
                <a:moveTo>
                  <a:pt x="14323" y="140"/>
                </a:moveTo>
                <a:cubicBezTo>
                  <a:pt x="14158" y="376"/>
                  <a:pt x="14054" y="877"/>
                  <a:pt x="14060" y="1404"/>
                </a:cubicBezTo>
                <a:lnTo>
                  <a:pt x="14060" y="7510"/>
                </a:lnTo>
                <a:lnTo>
                  <a:pt x="1722" y="7510"/>
                </a:lnTo>
                <a:cubicBezTo>
                  <a:pt x="1230" y="7510"/>
                  <a:pt x="937" y="7513"/>
                  <a:pt x="740" y="7708"/>
                </a:cubicBezTo>
                <a:cubicBezTo>
                  <a:pt x="426" y="8034"/>
                  <a:pt x="183" y="8747"/>
                  <a:pt x="69" y="9644"/>
                </a:cubicBezTo>
                <a:cubicBezTo>
                  <a:pt x="24" y="9998"/>
                  <a:pt x="0" y="10374"/>
                  <a:pt x="0" y="10751"/>
                </a:cubicBezTo>
                <a:cubicBezTo>
                  <a:pt x="0" y="11127"/>
                  <a:pt x="24" y="11483"/>
                  <a:pt x="69" y="11837"/>
                </a:cubicBezTo>
                <a:cubicBezTo>
                  <a:pt x="183" y="12734"/>
                  <a:pt x="426" y="13447"/>
                  <a:pt x="740" y="13774"/>
                </a:cubicBezTo>
                <a:cubicBezTo>
                  <a:pt x="937" y="13969"/>
                  <a:pt x="1230" y="13971"/>
                  <a:pt x="1722" y="13971"/>
                </a:cubicBezTo>
                <a:lnTo>
                  <a:pt x="14067" y="13971"/>
                </a:lnTo>
                <a:lnTo>
                  <a:pt x="14067" y="20156"/>
                </a:lnTo>
                <a:cubicBezTo>
                  <a:pt x="14077" y="20612"/>
                  <a:pt x="14159" y="21023"/>
                  <a:pt x="14295" y="21263"/>
                </a:cubicBezTo>
                <a:cubicBezTo>
                  <a:pt x="14434" y="21508"/>
                  <a:pt x="14609" y="21553"/>
                  <a:pt x="14758" y="21362"/>
                </a:cubicBezTo>
                <a:lnTo>
                  <a:pt x="21308" y="11976"/>
                </a:lnTo>
                <a:cubicBezTo>
                  <a:pt x="21453" y="11786"/>
                  <a:pt x="21548" y="11399"/>
                  <a:pt x="21570" y="10948"/>
                </a:cubicBezTo>
                <a:cubicBezTo>
                  <a:pt x="21600" y="10362"/>
                  <a:pt x="21500" y="9790"/>
                  <a:pt x="21315" y="9526"/>
                </a:cubicBezTo>
                <a:lnTo>
                  <a:pt x="14738" y="140"/>
                </a:lnTo>
                <a:cubicBezTo>
                  <a:pt x="14607" y="-47"/>
                  <a:pt x="14453" y="-47"/>
                  <a:pt x="14323" y="140"/>
                </a:cubicBezTo>
                <a:close/>
              </a:path>
            </a:pathLst>
          </a:custGeom>
          <a:solidFill>
            <a:schemeClr val="accent5"/>
          </a:solidFill>
          <a:ln w="12700">
            <a:miter lim="400000"/>
          </a:ln>
        </p:spPr>
        <p:txBody>
          <a:bodyPr lIns="17144" tIns="17144" rIns="17144" bIns="17144"/>
          <a:lstStyle/>
          <a:p>
            <a:endParaRPr sz="675">
              <a:solidFill>
                <a:schemeClr val="bg1"/>
              </a:solidFill>
            </a:endParaRPr>
          </a:p>
        </p:txBody>
      </p:sp>
      <p:sp>
        <p:nvSpPr>
          <p:cNvPr id="43" name="Shape">
            <a:extLst>
              <a:ext uri="{FF2B5EF4-FFF2-40B4-BE49-F238E27FC236}">
                <a16:creationId xmlns:a16="http://schemas.microsoft.com/office/drawing/2014/main" id="{EC727E42-F8E8-12DC-3356-936567DFBD1C}"/>
              </a:ext>
            </a:extLst>
          </p:cNvPr>
          <p:cNvSpPr/>
          <p:nvPr/>
        </p:nvSpPr>
        <p:spPr>
          <a:xfrm rot="8082965">
            <a:off x="5393345" y="2441464"/>
            <a:ext cx="626808" cy="161791"/>
          </a:xfrm>
          <a:custGeom>
            <a:avLst/>
            <a:gdLst/>
            <a:ahLst/>
            <a:cxnLst>
              <a:cxn ang="0">
                <a:pos x="wd2" y="hd2"/>
              </a:cxn>
              <a:cxn ang="5400000">
                <a:pos x="wd2" y="hd2"/>
              </a:cxn>
              <a:cxn ang="10800000">
                <a:pos x="wd2" y="hd2"/>
              </a:cxn>
              <a:cxn ang="16200000">
                <a:pos x="wd2" y="hd2"/>
              </a:cxn>
            </a:cxnLst>
            <a:rect l="0" t="0" r="r" b="b"/>
            <a:pathLst>
              <a:path w="21576" h="21481" extrusionOk="0">
                <a:moveTo>
                  <a:pt x="14323" y="140"/>
                </a:moveTo>
                <a:cubicBezTo>
                  <a:pt x="14158" y="376"/>
                  <a:pt x="14054" y="877"/>
                  <a:pt x="14060" y="1404"/>
                </a:cubicBezTo>
                <a:lnTo>
                  <a:pt x="14060" y="7510"/>
                </a:lnTo>
                <a:lnTo>
                  <a:pt x="1722" y="7510"/>
                </a:lnTo>
                <a:cubicBezTo>
                  <a:pt x="1230" y="7510"/>
                  <a:pt x="937" y="7513"/>
                  <a:pt x="740" y="7708"/>
                </a:cubicBezTo>
                <a:cubicBezTo>
                  <a:pt x="426" y="8034"/>
                  <a:pt x="183" y="8747"/>
                  <a:pt x="69" y="9644"/>
                </a:cubicBezTo>
                <a:cubicBezTo>
                  <a:pt x="24" y="9998"/>
                  <a:pt x="0" y="10374"/>
                  <a:pt x="0" y="10751"/>
                </a:cubicBezTo>
                <a:cubicBezTo>
                  <a:pt x="0" y="11127"/>
                  <a:pt x="24" y="11483"/>
                  <a:pt x="69" y="11837"/>
                </a:cubicBezTo>
                <a:cubicBezTo>
                  <a:pt x="183" y="12734"/>
                  <a:pt x="426" y="13447"/>
                  <a:pt x="740" y="13774"/>
                </a:cubicBezTo>
                <a:cubicBezTo>
                  <a:pt x="937" y="13969"/>
                  <a:pt x="1230" y="13971"/>
                  <a:pt x="1722" y="13971"/>
                </a:cubicBezTo>
                <a:lnTo>
                  <a:pt x="14067" y="13971"/>
                </a:lnTo>
                <a:lnTo>
                  <a:pt x="14067" y="20156"/>
                </a:lnTo>
                <a:cubicBezTo>
                  <a:pt x="14077" y="20612"/>
                  <a:pt x="14159" y="21023"/>
                  <a:pt x="14295" y="21263"/>
                </a:cubicBezTo>
                <a:cubicBezTo>
                  <a:pt x="14434" y="21508"/>
                  <a:pt x="14609" y="21553"/>
                  <a:pt x="14758" y="21362"/>
                </a:cubicBezTo>
                <a:lnTo>
                  <a:pt x="21308" y="11976"/>
                </a:lnTo>
                <a:cubicBezTo>
                  <a:pt x="21453" y="11786"/>
                  <a:pt x="21548" y="11399"/>
                  <a:pt x="21570" y="10948"/>
                </a:cubicBezTo>
                <a:cubicBezTo>
                  <a:pt x="21600" y="10362"/>
                  <a:pt x="21500" y="9790"/>
                  <a:pt x="21315" y="9526"/>
                </a:cubicBezTo>
                <a:lnTo>
                  <a:pt x="14738" y="140"/>
                </a:lnTo>
                <a:cubicBezTo>
                  <a:pt x="14607" y="-47"/>
                  <a:pt x="14453" y="-47"/>
                  <a:pt x="14323" y="140"/>
                </a:cubicBezTo>
                <a:close/>
              </a:path>
            </a:pathLst>
          </a:custGeom>
          <a:solidFill>
            <a:schemeClr val="accent5"/>
          </a:solidFill>
          <a:ln w="12700">
            <a:miter lim="400000"/>
          </a:ln>
        </p:spPr>
        <p:txBody>
          <a:bodyPr lIns="17144" tIns="17144" rIns="17144" bIns="17144"/>
          <a:lstStyle/>
          <a:p>
            <a:endParaRPr sz="675">
              <a:solidFill>
                <a:schemeClr val="bg1"/>
              </a:solidFill>
            </a:endParaRPr>
          </a:p>
        </p:txBody>
      </p:sp>
      <p:grpSp>
        <p:nvGrpSpPr>
          <p:cNvPr id="45" name="Group">
            <a:extLst>
              <a:ext uri="{FF2B5EF4-FFF2-40B4-BE49-F238E27FC236}">
                <a16:creationId xmlns:a16="http://schemas.microsoft.com/office/drawing/2014/main" id="{7C4F4294-EEB5-DE6A-1587-48CFA5B289D2}"/>
              </a:ext>
            </a:extLst>
          </p:cNvPr>
          <p:cNvGrpSpPr/>
          <p:nvPr/>
        </p:nvGrpSpPr>
        <p:grpSpPr>
          <a:xfrm>
            <a:off x="6468626" y="2770412"/>
            <a:ext cx="865718" cy="865719"/>
            <a:chOff x="0" y="0"/>
            <a:chExt cx="2308581" cy="2308581"/>
          </a:xfrm>
        </p:grpSpPr>
        <p:sp>
          <p:nvSpPr>
            <p:cNvPr id="48" name="Circle">
              <a:extLst>
                <a:ext uri="{FF2B5EF4-FFF2-40B4-BE49-F238E27FC236}">
                  <a16:creationId xmlns:a16="http://schemas.microsoft.com/office/drawing/2014/main" id="{A748BDAD-4623-57A0-DEAD-305C4A18CCCC}"/>
                </a:ext>
              </a:extLst>
            </p:cNvPr>
            <p:cNvSpPr/>
            <p:nvPr/>
          </p:nvSpPr>
          <p:spPr>
            <a:xfrm>
              <a:off x="0" y="0"/>
              <a:ext cx="2308581" cy="2308581"/>
            </a:xfrm>
            <a:prstGeom prst="ellipse">
              <a:avLst/>
            </a:prstGeom>
            <a:solidFill>
              <a:schemeClr val="accent1">
                <a:alpha val="70000"/>
              </a:schemeClr>
            </a:solidFill>
            <a:ln w="12700" cap="flat">
              <a:noFill/>
              <a:miter lim="400000"/>
            </a:ln>
            <a:effectLst/>
          </p:spPr>
          <p:txBody>
            <a:bodyPr wrap="square" lIns="0" tIns="0" rIns="0" bIns="0" numCol="1" anchor="ctr">
              <a:noAutofit/>
            </a:bodyPr>
            <a:lstStyle/>
            <a:p>
              <a:endParaRPr sz="675">
                <a:solidFill>
                  <a:schemeClr val="bg1"/>
                </a:solidFill>
              </a:endParaRPr>
            </a:p>
          </p:txBody>
        </p:sp>
        <p:sp>
          <p:nvSpPr>
            <p:cNvPr id="50" name="Lorem Ipsum is simply dummy text of the printing and typesetting industry. Lorem Ipsum has been the industry's standard dummy text ever since the 1500s, when an unknown printer took a galley of type and scrambled it to make a type specimen book. It has s">
              <a:extLst>
                <a:ext uri="{FF2B5EF4-FFF2-40B4-BE49-F238E27FC236}">
                  <a16:creationId xmlns:a16="http://schemas.microsoft.com/office/drawing/2014/main" id="{72340554-770F-02BC-1316-87662D9AB4B9}"/>
                </a:ext>
              </a:extLst>
            </p:cNvPr>
            <p:cNvSpPr txBox="1"/>
            <p:nvPr/>
          </p:nvSpPr>
          <p:spPr>
            <a:xfrm>
              <a:off x="227315" y="949105"/>
              <a:ext cx="1889176" cy="7181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defRPr sz="2000">
                  <a:solidFill>
                    <a:srgbClr val="F7F5F6"/>
                  </a:solidFill>
                  <a:latin typeface="Barlow Medium"/>
                  <a:ea typeface="Barlow Medium"/>
                  <a:cs typeface="Barlow Medium"/>
                  <a:sym typeface="Barlow Medium"/>
                </a:defRPr>
              </a:lvl1pPr>
            </a:lstStyle>
            <a:p>
              <a:pPr algn="ctr"/>
              <a:r>
                <a:rPr lang="pt-BR" sz="750">
                  <a:solidFill>
                    <a:schemeClr val="tx1"/>
                  </a:solidFill>
                </a:rPr>
                <a:t>DashBoards  Power BI</a:t>
              </a:r>
              <a:endParaRPr sz="750">
                <a:solidFill>
                  <a:schemeClr val="tx1"/>
                </a:solidFill>
              </a:endParaRPr>
            </a:p>
          </p:txBody>
        </p:sp>
        <p:sp>
          <p:nvSpPr>
            <p:cNvPr id="57" name="Circle">
              <a:extLst>
                <a:ext uri="{FF2B5EF4-FFF2-40B4-BE49-F238E27FC236}">
                  <a16:creationId xmlns:a16="http://schemas.microsoft.com/office/drawing/2014/main" id="{3A3ED4F7-63FE-4F05-1FBF-6D4D24349958}"/>
                </a:ext>
              </a:extLst>
            </p:cNvPr>
            <p:cNvSpPr/>
            <p:nvPr/>
          </p:nvSpPr>
          <p:spPr>
            <a:xfrm>
              <a:off x="0" y="0"/>
              <a:ext cx="2308581" cy="2308581"/>
            </a:xfrm>
            <a:prstGeom prst="ellipse">
              <a:avLst/>
            </a:prstGeom>
            <a:noFill/>
            <a:ln w="25400" cap="flat">
              <a:solidFill>
                <a:schemeClr val="accent1"/>
              </a:solidFill>
              <a:prstDash val="solid"/>
              <a:round/>
            </a:ln>
            <a:effectLst/>
          </p:spPr>
          <p:txBody>
            <a:bodyPr wrap="square" lIns="0" tIns="0" rIns="0" bIns="0" numCol="1" anchor="ctr">
              <a:noAutofit/>
            </a:bodyPr>
            <a:lstStyle/>
            <a:p>
              <a:endParaRPr sz="675">
                <a:solidFill>
                  <a:schemeClr val="bg1"/>
                </a:solidFill>
              </a:endParaRPr>
            </a:p>
          </p:txBody>
        </p:sp>
      </p:grpSp>
      <p:sp>
        <p:nvSpPr>
          <p:cNvPr id="68" name="Shape">
            <a:extLst>
              <a:ext uri="{FF2B5EF4-FFF2-40B4-BE49-F238E27FC236}">
                <a16:creationId xmlns:a16="http://schemas.microsoft.com/office/drawing/2014/main" id="{011CED93-1D63-0B41-03B0-EC9EAA933A55}"/>
              </a:ext>
            </a:extLst>
          </p:cNvPr>
          <p:cNvSpPr/>
          <p:nvPr/>
        </p:nvSpPr>
        <p:spPr>
          <a:xfrm rot="10800000">
            <a:off x="5844251" y="3126327"/>
            <a:ext cx="464306" cy="161791"/>
          </a:xfrm>
          <a:custGeom>
            <a:avLst/>
            <a:gdLst/>
            <a:ahLst/>
            <a:cxnLst>
              <a:cxn ang="0">
                <a:pos x="wd2" y="hd2"/>
              </a:cxn>
              <a:cxn ang="5400000">
                <a:pos x="wd2" y="hd2"/>
              </a:cxn>
              <a:cxn ang="10800000">
                <a:pos x="wd2" y="hd2"/>
              </a:cxn>
              <a:cxn ang="16200000">
                <a:pos x="wd2" y="hd2"/>
              </a:cxn>
            </a:cxnLst>
            <a:rect l="0" t="0" r="r" b="b"/>
            <a:pathLst>
              <a:path w="21576" h="21481" extrusionOk="0">
                <a:moveTo>
                  <a:pt x="14323" y="140"/>
                </a:moveTo>
                <a:cubicBezTo>
                  <a:pt x="14158" y="376"/>
                  <a:pt x="14054" y="877"/>
                  <a:pt x="14060" y="1404"/>
                </a:cubicBezTo>
                <a:lnTo>
                  <a:pt x="14060" y="7510"/>
                </a:lnTo>
                <a:lnTo>
                  <a:pt x="1722" y="7510"/>
                </a:lnTo>
                <a:cubicBezTo>
                  <a:pt x="1230" y="7510"/>
                  <a:pt x="937" y="7513"/>
                  <a:pt x="740" y="7708"/>
                </a:cubicBezTo>
                <a:cubicBezTo>
                  <a:pt x="426" y="8034"/>
                  <a:pt x="183" y="8747"/>
                  <a:pt x="69" y="9644"/>
                </a:cubicBezTo>
                <a:cubicBezTo>
                  <a:pt x="24" y="9998"/>
                  <a:pt x="0" y="10374"/>
                  <a:pt x="0" y="10751"/>
                </a:cubicBezTo>
                <a:cubicBezTo>
                  <a:pt x="0" y="11127"/>
                  <a:pt x="24" y="11483"/>
                  <a:pt x="69" y="11837"/>
                </a:cubicBezTo>
                <a:cubicBezTo>
                  <a:pt x="183" y="12734"/>
                  <a:pt x="426" y="13447"/>
                  <a:pt x="740" y="13774"/>
                </a:cubicBezTo>
                <a:cubicBezTo>
                  <a:pt x="937" y="13969"/>
                  <a:pt x="1230" y="13971"/>
                  <a:pt x="1722" y="13971"/>
                </a:cubicBezTo>
                <a:lnTo>
                  <a:pt x="14067" y="13971"/>
                </a:lnTo>
                <a:lnTo>
                  <a:pt x="14067" y="20156"/>
                </a:lnTo>
                <a:cubicBezTo>
                  <a:pt x="14077" y="20612"/>
                  <a:pt x="14159" y="21023"/>
                  <a:pt x="14295" y="21263"/>
                </a:cubicBezTo>
                <a:cubicBezTo>
                  <a:pt x="14434" y="21508"/>
                  <a:pt x="14609" y="21553"/>
                  <a:pt x="14758" y="21362"/>
                </a:cubicBezTo>
                <a:lnTo>
                  <a:pt x="21308" y="11976"/>
                </a:lnTo>
                <a:cubicBezTo>
                  <a:pt x="21453" y="11786"/>
                  <a:pt x="21548" y="11399"/>
                  <a:pt x="21570" y="10948"/>
                </a:cubicBezTo>
                <a:cubicBezTo>
                  <a:pt x="21600" y="10362"/>
                  <a:pt x="21500" y="9790"/>
                  <a:pt x="21315" y="9526"/>
                </a:cubicBezTo>
                <a:lnTo>
                  <a:pt x="14738" y="140"/>
                </a:lnTo>
                <a:cubicBezTo>
                  <a:pt x="14607" y="-47"/>
                  <a:pt x="14453" y="-47"/>
                  <a:pt x="14323" y="140"/>
                </a:cubicBezTo>
                <a:close/>
              </a:path>
            </a:pathLst>
          </a:custGeom>
          <a:solidFill>
            <a:schemeClr val="accent5"/>
          </a:solidFill>
          <a:ln w="12700">
            <a:miter lim="400000"/>
          </a:ln>
        </p:spPr>
        <p:txBody>
          <a:bodyPr lIns="17144" tIns="17144" rIns="17144" bIns="17144"/>
          <a:lstStyle/>
          <a:p>
            <a:endParaRPr sz="675">
              <a:solidFill>
                <a:schemeClr val="bg1"/>
              </a:solidFill>
            </a:endParaRPr>
          </a:p>
        </p:txBody>
      </p:sp>
      <p:sp>
        <p:nvSpPr>
          <p:cNvPr id="69" name="Shape">
            <a:extLst>
              <a:ext uri="{FF2B5EF4-FFF2-40B4-BE49-F238E27FC236}">
                <a16:creationId xmlns:a16="http://schemas.microsoft.com/office/drawing/2014/main" id="{3B82A4B5-2F70-1056-A612-023DA0DC63B4}"/>
              </a:ext>
            </a:extLst>
          </p:cNvPr>
          <p:cNvSpPr/>
          <p:nvPr/>
        </p:nvSpPr>
        <p:spPr>
          <a:xfrm rot="10800000">
            <a:off x="4185432" y="3207223"/>
            <a:ext cx="464306" cy="161791"/>
          </a:xfrm>
          <a:custGeom>
            <a:avLst/>
            <a:gdLst/>
            <a:ahLst/>
            <a:cxnLst>
              <a:cxn ang="0">
                <a:pos x="wd2" y="hd2"/>
              </a:cxn>
              <a:cxn ang="5400000">
                <a:pos x="wd2" y="hd2"/>
              </a:cxn>
              <a:cxn ang="10800000">
                <a:pos x="wd2" y="hd2"/>
              </a:cxn>
              <a:cxn ang="16200000">
                <a:pos x="wd2" y="hd2"/>
              </a:cxn>
            </a:cxnLst>
            <a:rect l="0" t="0" r="r" b="b"/>
            <a:pathLst>
              <a:path w="21576" h="21481" extrusionOk="0">
                <a:moveTo>
                  <a:pt x="14323" y="140"/>
                </a:moveTo>
                <a:cubicBezTo>
                  <a:pt x="14158" y="376"/>
                  <a:pt x="14054" y="877"/>
                  <a:pt x="14060" y="1404"/>
                </a:cubicBezTo>
                <a:lnTo>
                  <a:pt x="14060" y="7510"/>
                </a:lnTo>
                <a:lnTo>
                  <a:pt x="1722" y="7510"/>
                </a:lnTo>
                <a:cubicBezTo>
                  <a:pt x="1230" y="7510"/>
                  <a:pt x="937" y="7513"/>
                  <a:pt x="740" y="7708"/>
                </a:cubicBezTo>
                <a:cubicBezTo>
                  <a:pt x="426" y="8034"/>
                  <a:pt x="183" y="8747"/>
                  <a:pt x="69" y="9644"/>
                </a:cubicBezTo>
                <a:cubicBezTo>
                  <a:pt x="24" y="9998"/>
                  <a:pt x="0" y="10374"/>
                  <a:pt x="0" y="10751"/>
                </a:cubicBezTo>
                <a:cubicBezTo>
                  <a:pt x="0" y="11127"/>
                  <a:pt x="24" y="11483"/>
                  <a:pt x="69" y="11837"/>
                </a:cubicBezTo>
                <a:cubicBezTo>
                  <a:pt x="183" y="12734"/>
                  <a:pt x="426" y="13447"/>
                  <a:pt x="740" y="13774"/>
                </a:cubicBezTo>
                <a:cubicBezTo>
                  <a:pt x="937" y="13969"/>
                  <a:pt x="1230" y="13971"/>
                  <a:pt x="1722" y="13971"/>
                </a:cubicBezTo>
                <a:lnTo>
                  <a:pt x="14067" y="13971"/>
                </a:lnTo>
                <a:lnTo>
                  <a:pt x="14067" y="20156"/>
                </a:lnTo>
                <a:cubicBezTo>
                  <a:pt x="14077" y="20612"/>
                  <a:pt x="14159" y="21023"/>
                  <a:pt x="14295" y="21263"/>
                </a:cubicBezTo>
                <a:cubicBezTo>
                  <a:pt x="14434" y="21508"/>
                  <a:pt x="14609" y="21553"/>
                  <a:pt x="14758" y="21362"/>
                </a:cubicBezTo>
                <a:lnTo>
                  <a:pt x="21308" y="11976"/>
                </a:lnTo>
                <a:cubicBezTo>
                  <a:pt x="21453" y="11786"/>
                  <a:pt x="21548" y="11399"/>
                  <a:pt x="21570" y="10948"/>
                </a:cubicBezTo>
                <a:cubicBezTo>
                  <a:pt x="21600" y="10362"/>
                  <a:pt x="21500" y="9790"/>
                  <a:pt x="21315" y="9526"/>
                </a:cubicBezTo>
                <a:lnTo>
                  <a:pt x="14738" y="140"/>
                </a:lnTo>
                <a:cubicBezTo>
                  <a:pt x="14607" y="-47"/>
                  <a:pt x="14453" y="-47"/>
                  <a:pt x="14323" y="140"/>
                </a:cubicBezTo>
                <a:close/>
              </a:path>
            </a:pathLst>
          </a:custGeom>
          <a:solidFill>
            <a:schemeClr val="accent5"/>
          </a:solidFill>
          <a:ln w="12700">
            <a:miter lim="400000"/>
          </a:ln>
        </p:spPr>
        <p:txBody>
          <a:bodyPr lIns="17144" tIns="17144" rIns="17144" bIns="17144"/>
          <a:lstStyle/>
          <a:p>
            <a:endParaRPr sz="675">
              <a:solidFill>
                <a:schemeClr val="bg1"/>
              </a:solidFill>
            </a:endParaRPr>
          </a:p>
        </p:txBody>
      </p:sp>
      <p:grpSp>
        <p:nvGrpSpPr>
          <p:cNvPr id="70" name="Group">
            <a:extLst>
              <a:ext uri="{FF2B5EF4-FFF2-40B4-BE49-F238E27FC236}">
                <a16:creationId xmlns:a16="http://schemas.microsoft.com/office/drawing/2014/main" id="{113CE344-A0FE-AFC6-594B-F8C008D8D005}"/>
              </a:ext>
            </a:extLst>
          </p:cNvPr>
          <p:cNvGrpSpPr/>
          <p:nvPr/>
        </p:nvGrpSpPr>
        <p:grpSpPr>
          <a:xfrm>
            <a:off x="3206182" y="2855259"/>
            <a:ext cx="865718" cy="865719"/>
            <a:chOff x="0" y="0"/>
            <a:chExt cx="2308581" cy="2308581"/>
          </a:xfrm>
        </p:grpSpPr>
        <p:sp>
          <p:nvSpPr>
            <p:cNvPr id="71" name="Circle">
              <a:extLst>
                <a:ext uri="{FF2B5EF4-FFF2-40B4-BE49-F238E27FC236}">
                  <a16:creationId xmlns:a16="http://schemas.microsoft.com/office/drawing/2014/main" id="{32650725-1504-179F-F9B7-9822DEB25529}"/>
                </a:ext>
              </a:extLst>
            </p:cNvPr>
            <p:cNvSpPr/>
            <p:nvPr/>
          </p:nvSpPr>
          <p:spPr>
            <a:xfrm>
              <a:off x="0" y="0"/>
              <a:ext cx="2308581" cy="2308581"/>
            </a:xfrm>
            <a:prstGeom prst="ellipse">
              <a:avLst/>
            </a:prstGeom>
            <a:solidFill>
              <a:schemeClr val="accent1">
                <a:alpha val="70000"/>
              </a:schemeClr>
            </a:solidFill>
            <a:ln w="12700" cap="flat">
              <a:noFill/>
              <a:miter lim="400000"/>
            </a:ln>
            <a:effectLst/>
          </p:spPr>
          <p:txBody>
            <a:bodyPr wrap="square" lIns="0" tIns="0" rIns="0" bIns="0" numCol="1" anchor="ctr">
              <a:noAutofit/>
            </a:bodyPr>
            <a:lstStyle/>
            <a:p>
              <a:endParaRPr sz="675">
                <a:solidFill>
                  <a:schemeClr val="bg1"/>
                </a:solidFill>
              </a:endParaRPr>
            </a:p>
          </p:txBody>
        </p:sp>
        <p:sp>
          <p:nvSpPr>
            <p:cNvPr id="72" name="Lorem Ipsum is simply dummy text of the printing and typesetting industry. Lorem Ipsum has been the industry's standard dummy text ever since the 1500s, when an unknown printer took a galley of type and scrambled it to make a type specimen book. It has s">
              <a:extLst>
                <a:ext uri="{FF2B5EF4-FFF2-40B4-BE49-F238E27FC236}">
                  <a16:creationId xmlns:a16="http://schemas.microsoft.com/office/drawing/2014/main" id="{D03A409B-BD92-FF42-8E2B-E6EFDD4A16B9}"/>
                </a:ext>
              </a:extLst>
            </p:cNvPr>
            <p:cNvSpPr txBox="1"/>
            <p:nvPr/>
          </p:nvSpPr>
          <p:spPr>
            <a:xfrm>
              <a:off x="227315" y="949105"/>
              <a:ext cx="1889176" cy="4103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defRPr sz="2000">
                  <a:solidFill>
                    <a:srgbClr val="F7F5F6"/>
                  </a:solidFill>
                  <a:latin typeface="Barlow Medium"/>
                  <a:ea typeface="Barlow Medium"/>
                  <a:cs typeface="Barlow Medium"/>
                  <a:sym typeface="Barlow Medium"/>
                </a:defRPr>
              </a:lvl1pPr>
            </a:lstStyle>
            <a:p>
              <a:pPr algn="ctr"/>
              <a:r>
                <a:rPr lang="pt-BR" sz="750">
                  <a:solidFill>
                    <a:schemeClr val="tx1"/>
                  </a:solidFill>
                </a:rPr>
                <a:t>Feedbacks</a:t>
              </a:r>
              <a:endParaRPr sz="750">
                <a:solidFill>
                  <a:schemeClr val="tx1"/>
                </a:solidFill>
              </a:endParaRPr>
            </a:p>
          </p:txBody>
        </p:sp>
        <p:sp>
          <p:nvSpPr>
            <p:cNvPr id="73" name="Circle">
              <a:extLst>
                <a:ext uri="{FF2B5EF4-FFF2-40B4-BE49-F238E27FC236}">
                  <a16:creationId xmlns:a16="http://schemas.microsoft.com/office/drawing/2014/main" id="{C6540839-C4DD-850D-D382-F65D4E91B69F}"/>
                </a:ext>
              </a:extLst>
            </p:cNvPr>
            <p:cNvSpPr/>
            <p:nvPr/>
          </p:nvSpPr>
          <p:spPr>
            <a:xfrm>
              <a:off x="0" y="0"/>
              <a:ext cx="2308581" cy="2308581"/>
            </a:xfrm>
            <a:prstGeom prst="ellipse">
              <a:avLst/>
            </a:prstGeom>
            <a:noFill/>
            <a:ln w="25400" cap="flat">
              <a:solidFill>
                <a:schemeClr val="accent1"/>
              </a:solidFill>
              <a:prstDash val="solid"/>
              <a:round/>
            </a:ln>
            <a:effectLst/>
          </p:spPr>
          <p:txBody>
            <a:bodyPr wrap="square" lIns="0" tIns="0" rIns="0" bIns="0" numCol="1" anchor="ctr">
              <a:noAutofit/>
            </a:bodyPr>
            <a:lstStyle/>
            <a:p>
              <a:endParaRPr sz="675">
                <a:solidFill>
                  <a:schemeClr val="bg1"/>
                </a:solidFill>
              </a:endParaRPr>
            </a:p>
          </p:txBody>
        </p:sp>
      </p:grpSp>
      <p:sp>
        <p:nvSpPr>
          <p:cNvPr id="74" name="Shape">
            <a:extLst>
              <a:ext uri="{FF2B5EF4-FFF2-40B4-BE49-F238E27FC236}">
                <a16:creationId xmlns:a16="http://schemas.microsoft.com/office/drawing/2014/main" id="{9316A860-42FD-2F1D-1088-6BF77D0A4B19}"/>
              </a:ext>
            </a:extLst>
          </p:cNvPr>
          <p:cNvSpPr/>
          <p:nvPr/>
        </p:nvSpPr>
        <p:spPr>
          <a:xfrm rot="15193223">
            <a:off x="3135991" y="2498273"/>
            <a:ext cx="464306" cy="161791"/>
          </a:xfrm>
          <a:custGeom>
            <a:avLst/>
            <a:gdLst/>
            <a:ahLst/>
            <a:cxnLst>
              <a:cxn ang="0">
                <a:pos x="wd2" y="hd2"/>
              </a:cxn>
              <a:cxn ang="5400000">
                <a:pos x="wd2" y="hd2"/>
              </a:cxn>
              <a:cxn ang="10800000">
                <a:pos x="wd2" y="hd2"/>
              </a:cxn>
              <a:cxn ang="16200000">
                <a:pos x="wd2" y="hd2"/>
              </a:cxn>
            </a:cxnLst>
            <a:rect l="0" t="0" r="r" b="b"/>
            <a:pathLst>
              <a:path w="21576" h="21481" extrusionOk="0">
                <a:moveTo>
                  <a:pt x="14323" y="140"/>
                </a:moveTo>
                <a:cubicBezTo>
                  <a:pt x="14158" y="376"/>
                  <a:pt x="14054" y="877"/>
                  <a:pt x="14060" y="1404"/>
                </a:cubicBezTo>
                <a:lnTo>
                  <a:pt x="14060" y="7510"/>
                </a:lnTo>
                <a:lnTo>
                  <a:pt x="1722" y="7510"/>
                </a:lnTo>
                <a:cubicBezTo>
                  <a:pt x="1230" y="7510"/>
                  <a:pt x="937" y="7513"/>
                  <a:pt x="740" y="7708"/>
                </a:cubicBezTo>
                <a:cubicBezTo>
                  <a:pt x="426" y="8034"/>
                  <a:pt x="183" y="8747"/>
                  <a:pt x="69" y="9644"/>
                </a:cubicBezTo>
                <a:cubicBezTo>
                  <a:pt x="24" y="9998"/>
                  <a:pt x="0" y="10374"/>
                  <a:pt x="0" y="10751"/>
                </a:cubicBezTo>
                <a:cubicBezTo>
                  <a:pt x="0" y="11127"/>
                  <a:pt x="24" y="11483"/>
                  <a:pt x="69" y="11837"/>
                </a:cubicBezTo>
                <a:cubicBezTo>
                  <a:pt x="183" y="12734"/>
                  <a:pt x="426" y="13447"/>
                  <a:pt x="740" y="13774"/>
                </a:cubicBezTo>
                <a:cubicBezTo>
                  <a:pt x="937" y="13969"/>
                  <a:pt x="1230" y="13971"/>
                  <a:pt x="1722" y="13971"/>
                </a:cubicBezTo>
                <a:lnTo>
                  <a:pt x="14067" y="13971"/>
                </a:lnTo>
                <a:lnTo>
                  <a:pt x="14067" y="20156"/>
                </a:lnTo>
                <a:cubicBezTo>
                  <a:pt x="14077" y="20612"/>
                  <a:pt x="14159" y="21023"/>
                  <a:pt x="14295" y="21263"/>
                </a:cubicBezTo>
                <a:cubicBezTo>
                  <a:pt x="14434" y="21508"/>
                  <a:pt x="14609" y="21553"/>
                  <a:pt x="14758" y="21362"/>
                </a:cubicBezTo>
                <a:lnTo>
                  <a:pt x="21308" y="11976"/>
                </a:lnTo>
                <a:cubicBezTo>
                  <a:pt x="21453" y="11786"/>
                  <a:pt x="21548" y="11399"/>
                  <a:pt x="21570" y="10948"/>
                </a:cubicBezTo>
                <a:cubicBezTo>
                  <a:pt x="21600" y="10362"/>
                  <a:pt x="21500" y="9790"/>
                  <a:pt x="21315" y="9526"/>
                </a:cubicBezTo>
                <a:lnTo>
                  <a:pt x="14738" y="140"/>
                </a:lnTo>
                <a:cubicBezTo>
                  <a:pt x="14607" y="-47"/>
                  <a:pt x="14453" y="-47"/>
                  <a:pt x="14323" y="140"/>
                </a:cubicBezTo>
                <a:close/>
              </a:path>
            </a:pathLst>
          </a:custGeom>
          <a:solidFill>
            <a:schemeClr val="accent5"/>
          </a:solidFill>
          <a:ln w="12700">
            <a:miter lim="400000"/>
          </a:ln>
        </p:spPr>
        <p:txBody>
          <a:bodyPr lIns="17144" tIns="17144" rIns="17144" bIns="17144"/>
          <a:lstStyle/>
          <a:p>
            <a:endParaRPr sz="675">
              <a:solidFill>
                <a:schemeClr val="bg1"/>
              </a:solidFill>
            </a:endParaRPr>
          </a:p>
        </p:txBody>
      </p:sp>
    </p:spTree>
    <p:extLst>
      <p:ext uri="{BB962C8B-B14F-4D97-AF65-F5344CB8AC3E}">
        <p14:creationId xmlns:p14="http://schemas.microsoft.com/office/powerpoint/2010/main" val="2011453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8" name="Table"/>
          <p:cNvGraphicFramePr/>
          <p:nvPr/>
        </p:nvGraphicFramePr>
        <p:xfrm>
          <a:off x="514350" y="697230"/>
          <a:ext cx="8115300" cy="4023360"/>
        </p:xfrm>
        <a:graphic>
          <a:graphicData uri="http://schemas.openxmlformats.org/drawingml/2006/table">
            <a:tbl>
              <a:tblPr bandRow="1"/>
              <a:tblGrid>
                <a:gridCol w="987577">
                  <a:extLst>
                    <a:ext uri="{9D8B030D-6E8A-4147-A177-3AD203B41FA5}">
                      <a16:colId xmlns:a16="http://schemas.microsoft.com/office/drawing/2014/main" val="20000"/>
                    </a:ext>
                  </a:extLst>
                </a:gridCol>
                <a:gridCol w="3146273">
                  <a:extLst>
                    <a:ext uri="{9D8B030D-6E8A-4147-A177-3AD203B41FA5}">
                      <a16:colId xmlns:a16="http://schemas.microsoft.com/office/drawing/2014/main" val="20002"/>
                    </a:ext>
                  </a:extLst>
                </a:gridCol>
                <a:gridCol w="3981450">
                  <a:extLst>
                    <a:ext uri="{9D8B030D-6E8A-4147-A177-3AD203B41FA5}">
                      <a16:colId xmlns:a16="http://schemas.microsoft.com/office/drawing/2014/main" val="1320049368"/>
                    </a:ext>
                  </a:extLst>
                </a:gridCol>
              </a:tblGrid>
              <a:tr h="264619">
                <a:tc>
                  <a:txBody>
                    <a:bodyPr/>
                    <a:lstStyle/>
                    <a:p>
                      <a:r>
                        <a:rPr lang="pt-BR" sz="1200">
                          <a:solidFill>
                            <a:schemeClr val="bg1"/>
                          </a:solidFill>
                          <a:latin typeface="Roboto" panose="02000000000000000000" pitchFamily="2" charset="0"/>
                          <a:ea typeface="Roboto" panose="02000000000000000000" pitchFamily="2" charset="0"/>
                          <a:cs typeface="Roboto" panose="02000000000000000000" pitchFamily="2" charset="0"/>
                        </a:rPr>
                        <a:t>Recurso</a:t>
                      </a:r>
                    </a:p>
                  </a:txBody>
                  <a:tcPr anchor="ctr">
                    <a:lnL w="25400">
                      <a:solidFill>
                        <a:schemeClr val="accent5"/>
                      </a:solidFill>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solidFill>
                      <a:schemeClr val="accent6"/>
                    </a:solidFill>
                  </a:tcPr>
                </a:tc>
                <a:tc>
                  <a:txBody>
                    <a:bodyPr/>
                    <a:lstStyle/>
                    <a:p>
                      <a:r>
                        <a:rPr lang="pt-BR" sz="1200">
                          <a:solidFill>
                            <a:schemeClr val="bg1"/>
                          </a:solidFill>
                          <a:latin typeface="Roboto" panose="02000000000000000000" pitchFamily="2" charset="0"/>
                          <a:ea typeface="Roboto" panose="02000000000000000000" pitchFamily="2" charset="0"/>
                          <a:cs typeface="Roboto" panose="02000000000000000000" pitchFamily="2" charset="0"/>
                        </a:rPr>
                        <a:t>Descrição</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solidFill>
                      <a:schemeClr val="accent2"/>
                    </a:solidFill>
                  </a:tcPr>
                </a:tc>
                <a:tc>
                  <a:txBody>
                    <a:bodyPr/>
                    <a:lstStyle/>
                    <a:p>
                      <a:r>
                        <a:rPr lang="pt-BR" sz="1200">
                          <a:solidFill>
                            <a:schemeClr val="bg1"/>
                          </a:solidFill>
                          <a:latin typeface="Roboto" panose="02000000000000000000" pitchFamily="2" charset="0"/>
                          <a:ea typeface="Roboto" panose="02000000000000000000" pitchFamily="2" charset="0"/>
                          <a:cs typeface="Roboto" panose="02000000000000000000" pitchFamily="2" charset="0"/>
                        </a:rPr>
                        <a:t>Tecnologias Utilizadas</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352825">
                <a:tc>
                  <a:txBody>
                    <a:bodyPr/>
                    <a:lstStyle/>
                    <a:p>
                      <a:r>
                        <a:rPr lang="pt-BR" sz="900" b="0">
                          <a:solidFill>
                            <a:schemeClr val="bg1"/>
                          </a:solidFill>
                          <a:latin typeface="Roboto" panose="02000000000000000000" pitchFamily="2" charset="0"/>
                          <a:ea typeface="Roboto" panose="02000000000000000000" pitchFamily="2" charset="0"/>
                          <a:cs typeface="Roboto" panose="02000000000000000000" pitchFamily="2" charset="0"/>
                        </a:rPr>
                        <a:t>Dashboard</a:t>
                      </a:r>
                    </a:p>
                  </a:txBody>
                  <a:tcPr anchor="ctr">
                    <a:lnL w="25400">
                      <a:solidFill>
                        <a:schemeClr val="accent5"/>
                      </a:solidFill>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solidFill>
                      <a:schemeClr val="accent3"/>
                    </a:solidFill>
                  </a:tcPr>
                </a:tc>
                <a:tc>
                  <a:txBody>
                    <a:bodyPr/>
                    <a:lstStyle/>
                    <a:p>
                      <a:r>
                        <a:rPr lang="pt-BR" sz="900">
                          <a:latin typeface="Roboto" panose="02000000000000000000" pitchFamily="2" charset="0"/>
                          <a:ea typeface="Roboto" panose="02000000000000000000" pitchFamily="2" charset="0"/>
                          <a:cs typeface="Roboto" panose="02000000000000000000" pitchFamily="2" charset="0"/>
                        </a:rPr>
                        <a:t>Relatório dinâmico para análise da eficiência do modelo em termos financeiros, seja na redução de custos ou no aumento de receitas.</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Microsoft Power BI e gatilhos do Azure Flow</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0003"/>
                  </a:ext>
                </a:extLst>
              </a:tr>
              <a:tr h="749753">
                <a:tc>
                  <a:txBody>
                    <a:bodyPr/>
                    <a:lstStyle/>
                    <a:p>
                      <a:r>
                        <a:rPr lang="pt-BR" sz="900" b="0">
                          <a:solidFill>
                            <a:schemeClr val="bg1"/>
                          </a:solidFill>
                          <a:latin typeface="Roboto" panose="02000000000000000000" pitchFamily="2" charset="0"/>
                          <a:ea typeface="Roboto" panose="02000000000000000000" pitchFamily="2" charset="0"/>
                          <a:cs typeface="Roboto" panose="02000000000000000000" pitchFamily="2" charset="0"/>
                        </a:rPr>
                        <a:t>Website</a:t>
                      </a:r>
                    </a:p>
                  </a:txBody>
                  <a:tcPr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r>
                        <a:rPr lang="pt-BR" sz="900">
                          <a:latin typeface="Roboto" panose="02000000000000000000" pitchFamily="2" charset="0"/>
                          <a:ea typeface="Roboto" panose="02000000000000000000" pitchFamily="2" charset="0"/>
                          <a:cs typeface="Roboto" panose="02000000000000000000" pitchFamily="2" charset="0"/>
                        </a:rPr>
                        <a:t>Um portal onde consumidores poderão registrar reclamações, enquanto empresas poderão acionar o modelo de ML para analisar as reclamações e identificar potenciais oportunidades de vendas ou redução de custos.</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Desenvolvido em ASP.NET MVC com .NET 8. Usando Entity Framework Core e Oracle Entity Framework Core. </a:t>
                      </a:r>
                    </a:p>
                    <a:p>
                      <a:pPr marL="17145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Também usamos BCrypt.NET-Next para a implementação de senha seguras.</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619990166"/>
                  </a:ext>
                </a:extLst>
              </a:tr>
              <a:tr h="352825">
                <a:tc>
                  <a:txBody>
                    <a:bodyPr/>
                    <a:lstStyle/>
                    <a:p>
                      <a:r>
                        <a:rPr lang="pt-BR" sz="900" b="0">
                          <a:solidFill>
                            <a:schemeClr val="bg1"/>
                          </a:solidFill>
                          <a:latin typeface="Roboto" panose="02000000000000000000" pitchFamily="2" charset="0"/>
                          <a:ea typeface="Roboto" panose="02000000000000000000" pitchFamily="2" charset="0"/>
                          <a:cs typeface="Roboto" panose="02000000000000000000" pitchFamily="2" charset="0"/>
                        </a:rPr>
                        <a:t>Banco de Dados</a:t>
                      </a:r>
                    </a:p>
                  </a:txBody>
                  <a:tcPr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r>
                        <a:rPr lang="pt-BR" sz="900">
                          <a:latin typeface="Roboto" panose="02000000000000000000" pitchFamily="2" charset="0"/>
                          <a:ea typeface="Roboto" panose="02000000000000000000" pitchFamily="2" charset="0"/>
                          <a:cs typeface="Roboto" panose="02000000000000000000" pitchFamily="2" charset="0"/>
                        </a:rPr>
                        <a:t>Banco de dados que suporta tanto a implementação do website, quanto o treinamento dos modelos de ML.</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Oracle Database 19c Enterprise Edition - FIAP</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3021083654"/>
                  </a:ext>
                </a:extLst>
              </a:tr>
              <a:tr h="352825">
                <a:tc>
                  <a:txBody>
                    <a:bodyPr/>
                    <a:lstStyle/>
                    <a:p>
                      <a:r>
                        <a:rPr lang="pt-BR" sz="900" b="0">
                          <a:solidFill>
                            <a:schemeClr val="bg1"/>
                          </a:solidFill>
                          <a:latin typeface="Roboto" panose="02000000000000000000" pitchFamily="2" charset="0"/>
                          <a:ea typeface="Roboto" panose="02000000000000000000" pitchFamily="2" charset="0"/>
                          <a:cs typeface="Roboto" panose="02000000000000000000" pitchFamily="2" charset="0"/>
                        </a:rPr>
                        <a:t>APIs</a:t>
                      </a:r>
                    </a:p>
                  </a:txBody>
                  <a:tcPr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r>
                        <a:rPr lang="pt-BR" sz="900">
                          <a:latin typeface="Roboto" panose="02000000000000000000" pitchFamily="2" charset="0"/>
                          <a:ea typeface="Roboto" panose="02000000000000000000" pitchFamily="2" charset="0"/>
                          <a:cs typeface="Roboto" panose="02000000000000000000" pitchFamily="2" charset="0"/>
                        </a:rPr>
                        <a:t>Apis que integram o modelo treinado ao portal, para uso do cliente empresarial</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 Construído em python e o deploy realizado com Azure Functions. Ou então, incorporado ao projeto ASP.NET MVC do portal.</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2720944805"/>
                  </a:ext>
                </a:extLst>
              </a:tr>
              <a:tr h="485134">
                <a:tc>
                  <a:txBody>
                    <a:bodyPr/>
                    <a:lstStyle/>
                    <a:p>
                      <a:r>
                        <a:rPr lang="pt-BR" sz="900" b="0">
                          <a:solidFill>
                            <a:schemeClr val="bg1"/>
                          </a:solidFill>
                          <a:latin typeface="Roboto" panose="02000000000000000000" pitchFamily="2" charset="0"/>
                          <a:ea typeface="Roboto" panose="02000000000000000000" pitchFamily="2" charset="0"/>
                          <a:cs typeface="Roboto" panose="02000000000000000000" pitchFamily="2" charset="0"/>
                        </a:rPr>
                        <a:t>Modelo de ML HAL 9000</a:t>
                      </a:r>
                    </a:p>
                  </a:txBody>
                  <a:tcPr anchor="ctr">
                    <a:lnL w="25400">
                      <a:solidFill>
                        <a:schemeClr val="accent5"/>
                      </a:solidFill>
                    </a:lnL>
                    <a:lnR w="25400" cap="flat" cmpd="sng" algn="ctr">
                      <a:solidFill>
                        <a:schemeClr val="accent5"/>
                      </a:solidFill>
                      <a:prstDash val="solid"/>
                      <a:round/>
                      <a:headEnd type="none" w="med" len="med"/>
                      <a:tailEnd type="none" w="med" len="med"/>
                    </a:lnR>
                    <a:lnT w="25400">
                      <a:solidFill>
                        <a:schemeClr val="accent5"/>
                      </a:solidFill>
                    </a:lnT>
                    <a:lnB w="25400" cap="flat" cmpd="sng" algn="ctr">
                      <a:solidFill>
                        <a:schemeClr val="accent5"/>
                      </a:solidFill>
                      <a:prstDash val="solid"/>
                      <a:round/>
                      <a:headEnd type="none" w="med" len="med"/>
                      <a:tailEnd type="none" w="med" len="med"/>
                    </a:lnB>
                    <a:solidFill>
                      <a:schemeClr val="accent3"/>
                    </a:solidFill>
                  </a:tcPr>
                </a:tc>
                <a:tc>
                  <a:txBody>
                    <a:bodyPr/>
                    <a:lstStyle/>
                    <a:p>
                      <a:r>
                        <a:rPr lang="pt-BR" sz="900">
                          <a:latin typeface="Roboto" panose="02000000000000000000" pitchFamily="2" charset="0"/>
                          <a:ea typeface="Roboto" panose="02000000000000000000" pitchFamily="2" charset="0"/>
                          <a:cs typeface="Roboto" panose="02000000000000000000" pitchFamily="2" charset="0"/>
                        </a:rPr>
                        <a:t>Modelo HAL9000, treinado após o pré-processamento dos dados brutos captados.</a:t>
                      </a:r>
                    </a:p>
                    <a:p>
                      <a:r>
                        <a:rPr lang="pt-BR" sz="900">
                          <a:latin typeface="Roboto" panose="02000000000000000000" pitchFamily="2" charset="0"/>
                          <a:ea typeface="Roboto" panose="02000000000000000000" pitchFamily="2" charset="0"/>
                          <a:cs typeface="Roboto" panose="02000000000000000000" pitchFamily="2" charset="0"/>
                        </a:rPr>
                        <a:t>Ele é composto por modelos de classificação de reclamações, predição de potenciais oportunidades de vendas de serviços, bem como classificação supervisionada para categorização de novas reclamações. Támbém será feita análise de sentimento dos textos.</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Desenvolvido em Python 3.11.2. Utilizando os seguintes frameworks principais:</a:t>
                      </a:r>
                    </a:p>
                    <a:p>
                      <a:pPr marL="628650" lvl="1"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NumPy: Para manipulação eficiente de arrays e matrizes.</a:t>
                      </a:r>
                    </a:p>
                    <a:p>
                      <a:pPr marL="628650" lvl="1"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Pandas: Manipulação e análise de dados estruturados.</a:t>
                      </a:r>
                    </a:p>
                    <a:p>
                      <a:pPr marL="628650" lvl="1"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Matplotlib e Seaborn: Para visualização de dados.</a:t>
                      </a:r>
                    </a:p>
                    <a:p>
                      <a:pPr marL="628650" lvl="1"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Scikit-learn / TensorFlow: Oferece ferramentas robustas para pré-processamento de dados, modelagem através de algoritmos de machine learning como K-Means, Árvore de Decisão, Floresta Aleatória, e métodos de avaliação de modelos.</a:t>
                      </a:r>
                    </a:p>
                    <a:p>
                      <a:pPr marL="171450" lvl="0" indent="-171450">
                        <a:buFont typeface="Arial" panose="020B0604020202020204" pitchFamily="34" charset="0"/>
                        <a:buChar char="•"/>
                      </a:pPr>
                      <a:r>
                        <a:rPr lang="pt-BR" sz="900">
                          <a:latin typeface="Roboto" panose="02000000000000000000" pitchFamily="2" charset="0"/>
                          <a:ea typeface="Roboto" panose="02000000000000000000" pitchFamily="2" charset="0"/>
                          <a:cs typeface="Roboto" panose="02000000000000000000" pitchFamily="2" charset="0"/>
                        </a:rPr>
                        <a:t>Existe também a possibilidade de se construir análises a partir de APIs da OpenAI</a:t>
                      </a:r>
                    </a:p>
                  </a:txBody>
                  <a:tcPr anchor="ctr">
                    <a:lnL w="25400" cap="flat" cmpd="sng" algn="ctr">
                      <a:solidFill>
                        <a:schemeClr val="accent5"/>
                      </a:solidFill>
                      <a:prstDash val="solid"/>
                      <a:round/>
                      <a:headEnd type="none" w="med" len="med"/>
                      <a:tailEnd type="none" w="med" len="med"/>
                    </a:lnL>
                    <a:lnR w="25400" cap="flat" cmpd="sng" algn="ctr">
                      <a:solidFill>
                        <a:schemeClr val="accent5"/>
                      </a:solidFill>
                      <a:prstDash val="solid"/>
                      <a:round/>
                      <a:headEnd type="none" w="med" len="med"/>
                      <a:tailEnd type="none" w="med" len="med"/>
                    </a:lnR>
                    <a:lnT w="25400" cap="flat" cmpd="sng" algn="ctr">
                      <a:solidFill>
                        <a:schemeClr val="accent5"/>
                      </a:solidFill>
                      <a:prstDash val="solid"/>
                      <a:round/>
                      <a:headEnd type="none" w="med" len="med"/>
                      <a:tailEnd type="none" w="med" len="med"/>
                    </a:lnT>
                    <a:lnB w="25400" cap="flat" cmpd="sng" algn="ctr">
                      <a:solidFill>
                        <a:schemeClr val="accent5"/>
                      </a:solidFill>
                      <a:prstDash val="solid"/>
                      <a:round/>
                      <a:headEnd type="none" w="med" len="med"/>
                      <a:tailEnd type="none" w="med" len="med"/>
                    </a:lnB>
                    <a:noFill/>
                  </a:tcPr>
                </a:tc>
                <a:extLst>
                  <a:ext uri="{0D108BD9-81ED-4DB2-BD59-A6C34878D82A}">
                    <a16:rowId xmlns:a16="http://schemas.microsoft.com/office/drawing/2014/main" val="1489428102"/>
                  </a:ext>
                </a:extLst>
              </a:tr>
            </a:tbl>
          </a:graphicData>
        </a:graphic>
      </p:graphicFrame>
      <p:sp>
        <p:nvSpPr>
          <p:cNvPr id="3" name="Retângulo 2">
            <a:extLst>
              <a:ext uri="{FF2B5EF4-FFF2-40B4-BE49-F238E27FC236}">
                <a16:creationId xmlns:a16="http://schemas.microsoft.com/office/drawing/2014/main" id="{5ADEA8A5-DFFD-7B96-4F58-5B455EAD05F0}"/>
              </a:ext>
            </a:extLst>
          </p:cNvPr>
          <p:cNvSpPr/>
          <p:nvPr/>
        </p:nvSpPr>
        <p:spPr>
          <a:xfrm>
            <a:off x="1514" y="-19050"/>
            <a:ext cx="9144000" cy="33691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a:t>Arquitetura da Solução</a:t>
            </a:r>
          </a:p>
        </p:txBody>
      </p:sp>
    </p:spTree>
    <p:extLst>
      <p:ext uri="{BB962C8B-B14F-4D97-AF65-F5344CB8AC3E}">
        <p14:creationId xmlns:p14="http://schemas.microsoft.com/office/powerpoint/2010/main" val="82653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F25CBAF-FCE3-5A03-FDC0-EACAD2436A71}"/>
              </a:ext>
            </a:extLst>
          </p:cNvPr>
          <p:cNvSpPr/>
          <p:nvPr/>
        </p:nvSpPr>
        <p:spPr>
          <a:xfrm>
            <a:off x="1514" y="-19050"/>
            <a:ext cx="9144000" cy="33691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a:t>A Escolha da Base de Dados</a:t>
            </a:r>
          </a:p>
        </p:txBody>
      </p:sp>
      <p:pic>
        <p:nvPicPr>
          <p:cNvPr id="6" name="Imagem 5">
            <a:extLst>
              <a:ext uri="{FF2B5EF4-FFF2-40B4-BE49-F238E27FC236}">
                <a16:creationId xmlns:a16="http://schemas.microsoft.com/office/drawing/2014/main" id="{6138B875-6D97-FC75-50A5-4B24625C7D3E}"/>
              </a:ext>
            </a:extLst>
          </p:cNvPr>
          <p:cNvPicPr>
            <a:picLocks noChangeAspect="1"/>
          </p:cNvPicPr>
          <p:nvPr/>
        </p:nvPicPr>
        <p:blipFill>
          <a:blip r:embed="rId2"/>
          <a:stretch>
            <a:fillRect/>
          </a:stretch>
        </p:blipFill>
        <p:spPr>
          <a:xfrm>
            <a:off x="2078595" y="1523187"/>
            <a:ext cx="4986810" cy="2097126"/>
          </a:xfrm>
          <a:prstGeom prst="rect">
            <a:avLst/>
          </a:prstGeom>
        </p:spPr>
      </p:pic>
      <p:sp>
        <p:nvSpPr>
          <p:cNvPr id="7" name="TextBox 34">
            <a:extLst>
              <a:ext uri="{FF2B5EF4-FFF2-40B4-BE49-F238E27FC236}">
                <a16:creationId xmlns:a16="http://schemas.microsoft.com/office/drawing/2014/main" id="{EA18493D-3548-22A9-A7B0-F875E2142AB2}"/>
              </a:ext>
            </a:extLst>
          </p:cNvPr>
          <p:cNvSpPr txBox="1"/>
          <p:nvPr/>
        </p:nvSpPr>
        <p:spPr>
          <a:xfrm>
            <a:off x="2367205" y="3620313"/>
            <a:ext cx="2204795" cy="215444"/>
          </a:xfrm>
          <a:prstGeom prst="rect">
            <a:avLst/>
          </a:prstGeom>
          <a:noFill/>
        </p:spPr>
        <p:txBody>
          <a:bodyPr wrap="square" rtlCol="0">
            <a:spAutoFit/>
          </a:bodyPr>
          <a:lstStyle/>
          <a:p>
            <a:r>
              <a:rPr lang="pt-BR" sz="800" b="1">
                <a:latin typeface="Roboto" pitchFamily="2" charset="0"/>
                <a:ea typeface="Roboto" pitchFamily="2" charset="0"/>
                <a:cs typeface="Open Sans Condensed" pitchFamily="34" charset="0"/>
              </a:rPr>
              <a:t>Fonte: Procon-SP 2022</a:t>
            </a:r>
            <a:endParaRPr lang="pt-BR" sz="800">
              <a:latin typeface="Roboto" pitchFamily="2" charset="0"/>
              <a:ea typeface="Roboto" pitchFamily="2" charset="0"/>
              <a:cs typeface="Open Sans Condensed" pitchFamily="34" charset="0"/>
            </a:endParaRPr>
          </a:p>
        </p:txBody>
      </p:sp>
    </p:spTree>
    <p:extLst>
      <p:ext uri="{BB962C8B-B14F-4D97-AF65-F5344CB8AC3E}">
        <p14:creationId xmlns:p14="http://schemas.microsoft.com/office/powerpoint/2010/main" val="4481245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8412EEFE-5334-FF8F-7CA5-7741A06E5419}"/>
              </a:ext>
            </a:extLst>
          </p:cNvPr>
          <p:cNvSpPr txBox="1"/>
          <p:nvPr/>
        </p:nvSpPr>
        <p:spPr>
          <a:xfrm>
            <a:off x="1071805" y="1786920"/>
            <a:ext cx="7000389" cy="1569660"/>
          </a:xfrm>
          <a:prstGeom prst="rect">
            <a:avLst/>
          </a:prstGeom>
          <a:noFill/>
        </p:spPr>
        <p:txBody>
          <a:bodyPr wrap="square" rtlCol="0">
            <a:spAutoFit/>
          </a:bodyPr>
          <a:lstStyle/>
          <a:p>
            <a:pPr algn="ctr"/>
            <a:r>
              <a:rPr lang="pt-BR" sz="1600" b="1">
                <a:solidFill>
                  <a:srgbClr val="FF0000"/>
                </a:solidFill>
                <a:latin typeface="Roboto" pitchFamily="2" charset="0"/>
                <a:ea typeface="Roboto" pitchFamily="2" charset="0"/>
                <a:cs typeface="Open Sans Condensed" pitchFamily="34" charset="0"/>
              </a:rPr>
              <a:t>Consumer Financial Protection Bureau: Consumer Complaint Database</a:t>
            </a:r>
          </a:p>
          <a:p>
            <a:pPr algn="ctr"/>
            <a:endParaRPr lang="pt-BR" sz="1600" b="1">
              <a:solidFill>
                <a:srgbClr val="FF0000"/>
              </a:solidFill>
              <a:latin typeface="Roboto" pitchFamily="2" charset="0"/>
              <a:ea typeface="Roboto" pitchFamily="2" charset="0"/>
              <a:cs typeface="Open Sans Condensed" pitchFamily="34" charset="0"/>
            </a:endParaRPr>
          </a:p>
          <a:p>
            <a:pPr algn="ctr"/>
            <a:r>
              <a:rPr lang="pt-BR" sz="1600"/>
              <a:t>Agência independente do governo dos Estados Unidos criada em 2010. Disponibiliza cerca de 5MM de reclamações de consumidores relacionadas a práticas financeiras abusivas. Espécie de PROCON americano.</a:t>
            </a:r>
            <a:endParaRPr lang="pt-BR" sz="1600">
              <a:latin typeface="Roboto" pitchFamily="2" charset="0"/>
              <a:ea typeface="Roboto" pitchFamily="2" charset="0"/>
              <a:cs typeface="Open Sans Condensed" pitchFamily="34" charset="0"/>
            </a:endParaRPr>
          </a:p>
          <a:p>
            <a:pPr algn="just"/>
            <a:endParaRPr lang="pt-BR" sz="1600">
              <a:latin typeface="Roboto" pitchFamily="2" charset="0"/>
              <a:ea typeface="Roboto" pitchFamily="2" charset="0"/>
              <a:cs typeface="Open Sans Condensed" pitchFamily="34" charset="0"/>
            </a:endParaRPr>
          </a:p>
        </p:txBody>
      </p:sp>
      <p:sp>
        <p:nvSpPr>
          <p:cNvPr id="4" name="Retângulo 3">
            <a:extLst>
              <a:ext uri="{FF2B5EF4-FFF2-40B4-BE49-F238E27FC236}">
                <a16:creationId xmlns:a16="http://schemas.microsoft.com/office/drawing/2014/main" id="{3262235D-1A8F-A4C7-C32A-EEECBD7972D7}"/>
              </a:ext>
            </a:extLst>
          </p:cNvPr>
          <p:cNvSpPr/>
          <p:nvPr/>
        </p:nvSpPr>
        <p:spPr>
          <a:xfrm>
            <a:off x="1514" y="-19050"/>
            <a:ext cx="9144000" cy="33691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000"/>
              <a:t>Base de Dados</a:t>
            </a:r>
          </a:p>
        </p:txBody>
      </p:sp>
    </p:spTree>
    <p:extLst>
      <p:ext uri="{BB962C8B-B14F-4D97-AF65-F5344CB8AC3E}">
        <p14:creationId xmlns:p14="http://schemas.microsoft.com/office/powerpoint/2010/main" val="37029225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353A42"/>
      </a:dk2>
      <a:lt2>
        <a:srgbClr val="FFFFFF"/>
      </a:lt2>
      <a:accent1>
        <a:srgbClr val="4FC2C6"/>
      </a:accent1>
      <a:accent2>
        <a:srgbClr val="31A7C1"/>
      </a:accent2>
      <a:accent3>
        <a:srgbClr val="148DB6"/>
      </a:accent3>
      <a:accent4>
        <a:srgbClr val="176F9F"/>
      </a:accent4>
      <a:accent5>
        <a:srgbClr val="4FC2C6"/>
      </a:accent5>
      <a:accent6>
        <a:srgbClr val="31A7C1"/>
      </a:accent6>
      <a:hlink>
        <a:srgbClr val="6C7286"/>
      </a:hlink>
      <a:folHlink>
        <a:srgbClr val="40315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11286</TotalTime>
  <Words>1920</Words>
  <Application>Microsoft Office PowerPoint</Application>
  <PresentationFormat>Apresentação na tela (16:9)</PresentationFormat>
  <Paragraphs>233</Paragraphs>
  <Slides>18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18</vt:i4>
      </vt:variant>
    </vt:vector>
  </HeadingPairs>
  <TitlesOfParts>
    <vt:vector size="23" baseType="lpstr">
      <vt:lpstr>Arial</vt:lpstr>
      <vt:lpstr>Calibri</vt:lpstr>
      <vt:lpstr>Roboto</vt:lpstr>
      <vt:lpstr>Roboto Thin</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Rafael Klanfer Nunes</cp:lastModifiedBy>
  <cp:revision>2270</cp:revision>
  <dcterms:created xsi:type="dcterms:W3CDTF">2015-02-07T22:16:34Z</dcterms:created>
  <dcterms:modified xsi:type="dcterms:W3CDTF">2024-05-20T21:43:35Z</dcterms:modified>
</cp:coreProperties>
</file>