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5"/>
  </p:notesMasterIdLst>
  <p:sldIdLst>
    <p:sldId id="256" r:id="rId2"/>
    <p:sldId id="289" r:id="rId3"/>
    <p:sldId id="261" r:id="rId4"/>
    <p:sldId id="295" r:id="rId5"/>
    <p:sldId id="282" r:id="rId6"/>
    <p:sldId id="269" r:id="rId7"/>
    <p:sldId id="302" r:id="rId8"/>
    <p:sldId id="301" r:id="rId9"/>
    <p:sldId id="303" r:id="rId10"/>
    <p:sldId id="306" r:id="rId11"/>
    <p:sldId id="307" r:id="rId12"/>
    <p:sldId id="283" r:id="rId13"/>
    <p:sldId id="266" r:id="rId14"/>
    <p:sldId id="265" r:id="rId15"/>
    <p:sldId id="294" r:id="rId16"/>
    <p:sldId id="296" r:id="rId17"/>
    <p:sldId id="297" r:id="rId18"/>
    <p:sldId id="298" r:id="rId19"/>
    <p:sldId id="284" r:id="rId20"/>
    <p:sldId id="299" r:id="rId21"/>
    <p:sldId id="300" r:id="rId22"/>
    <p:sldId id="272" r:id="rId23"/>
    <p:sldId id="281" r:id="rId24"/>
  </p:sldIdLst>
  <p:sldSz cx="9144000" cy="5143500" type="screen16x9"/>
  <p:notesSz cx="6858000" cy="9144000"/>
  <p:embeddedFontLst>
    <p:embeddedFont>
      <p:font typeface="Inter" panose="020B0604020202020204" charset="0"/>
      <p:regular r:id="rId26"/>
      <p:bold r:id="rId27"/>
    </p:embeddedFont>
    <p:embeddedFont>
      <p:font typeface="Manrope" panose="020B0604020202020204" charset="0"/>
      <p:regular r:id="rId28"/>
      <p:bold r:id="rId29"/>
    </p:embeddedFont>
    <p:embeddedFont>
      <p:font typeface="Manrope Medium" panose="020B0604020202020204" charset="0"/>
      <p:regular r:id="rId30"/>
      <p:bold r:id="rId31"/>
    </p:embeddedFont>
    <p:embeddedFont>
      <p:font typeface="Manrope SemiBold" panose="020B0604020202020204" charset="0"/>
      <p:regular r:id="rId32"/>
      <p:bold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35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892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238dfbb53c3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238dfbb53c3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924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066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338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7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931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3b38366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13b38366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89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614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79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408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4" name="Google Shape;1184;p2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2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6" name="Google Shape;1186;p2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7" name="Google Shape;1187;p2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 rot="10800000">
            <a:off x="7707911" y="-2002431"/>
            <a:ext cx="2577160" cy="2638569"/>
            <a:chOff x="-1115775" y="4467744"/>
            <a:chExt cx="2577160" cy="2638569"/>
          </a:xfrm>
        </p:grpSpPr>
        <p:sp>
          <p:nvSpPr>
            <p:cNvPr id="1189" name="Google Shape;1189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90" name="Google Shape;1190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91" name="Google Shape;1191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05" name="Google Shape;1205;p27"/>
          <p:cNvGrpSpPr/>
          <p:nvPr/>
        </p:nvGrpSpPr>
        <p:grpSpPr>
          <a:xfrm>
            <a:off x="-1360989" y="4405869"/>
            <a:ext cx="2577160" cy="2638569"/>
            <a:chOff x="-1115775" y="4467744"/>
            <a:chExt cx="2577160" cy="2638569"/>
          </a:xfrm>
        </p:grpSpPr>
        <p:sp>
          <p:nvSpPr>
            <p:cNvPr id="1206" name="Google Shape;1206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07" name="Google Shape;1207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08" name="Google Shape;1208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77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83150" y="3682225"/>
            <a:ext cx="757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547" name="Google Shape;547;p14"/>
          <p:cNvGrpSpPr/>
          <p:nvPr/>
        </p:nvGrpSpPr>
        <p:grpSpPr>
          <a:xfrm rot="5400000" flipH="1">
            <a:off x="7615159" y="-1826249"/>
            <a:ext cx="2651748" cy="2575817"/>
            <a:chOff x="-1190362" y="4530496"/>
            <a:chExt cx="2651748" cy="2575817"/>
          </a:xfrm>
        </p:grpSpPr>
        <p:sp>
          <p:nvSpPr>
            <p:cNvPr id="548" name="Google Shape;548;p14"/>
            <p:cNvSpPr/>
            <p:nvPr/>
          </p:nvSpPr>
          <p:spPr>
            <a:xfrm>
              <a:off x="-1190362" y="47725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49" name="Google Shape;549;p1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50" name="Google Shape;550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64" name="Google Shape;564;p14"/>
          <p:cNvGrpSpPr/>
          <p:nvPr/>
        </p:nvGrpSpPr>
        <p:grpSpPr>
          <a:xfrm rot="5400000">
            <a:off x="-1544742" y="-1909309"/>
            <a:ext cx="2750618" cy="2741916"/>
            <a:chOff x="2724182" y="-1866850"/>
            <a:chExt cx="2750618" cy="2741916"/>
          </a:xfrm>
        </p:grpSpPr>
        <p:sp>
          <p:nvSpPr>
            <p:cNvPr id="565" name="Google Shape;565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66" name="Google Shape;566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67" name="Google Shape;567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81" name="Google Shape;581;p14"/>
          <p:cNvGrpSpPr/>
          <p:nvPr/>
        </p:nvGrpSpPr>
        <p:grpSpPr>
          <a:xfrm rot="10800000">
            <a:off x="-1640017" y="4496341"/>
            <a:ext cx="2750618" cy="2741916"/>
            <a:chOff x="2724182" y="-1866850"/>
            <a:chExt cx="2750618" cy="2741916"/>
          </a:xfrm>
        </p:grpSpPr>
        <p:sp>
          <p:nvSpPr>
            <p:cNvPr id="582" name="Google Shape;582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83" name="Google Shape;583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84" name="Google Shape;584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95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2"/>
          <p:cNvSpPr txBox="1">
            <a:spLocks noGrp="1"/>
          </p:cNvSpPr>
          <p:nvPr>
            <p:ph type="title"/>
          </p:nvPr>
        </p:nvSpPr>
        <p:spPr>
          <a:xfrm>
            <a:off x="2205300" y="1076200"/>
            <a:ext cx="4733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22"/>
          <p:cNvSpPr txBox="1">
            <a:spLocks noGrp="1"/>
          </p:cNvSpPr>
          <p:nvPr>
            <p:ph type="subTitle" idx="1"/>
          </p:nvPr>
        </p:nvSpPr>
        <p:spPr>
          <a:xfrm>
            <a:off x="2205300" y="1997100"/>
            <a:ext cx="4733400" cy="20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910" name="Google Shape;910;p22"/>
          <p:cNvGrpSpPr/>
          <p:nvPr/>
        </p:nvGrpSpPr>
        <p:grpSpPr>
          <a:xfrm rot="5400000" flipH="1">
            <a:off x="-1626925" y="4485076"/>
            <a:ext cx="2744275" cy="2727763"/>
            <a:chOff x="5985575" y="4420825"/>
            <a:chExt cx="2744275" cy="2727763"/>
          </a:xfrm>
        </p:grpSpPr>
        <p:sp>
          <p:nvSpPr>
            <p:cNvPr id="911" name="Google Shape;911;p2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12" name="Google Shape;912;p2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13" name="Google Shape;913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5" name="Google Shape;925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6" name="Google Shape;926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27" name="Google Shape;927;p22"/>
          <p:cNvGrpSpPr/>
          <p:nvPr/>
        </p:nvGrpSpPr>
        <p:grpSpPr>
          <a:xfrm rot="10800000" flipH="1">
            <a:off x="8006688" y="4628776"/>
            <a:ext cx="2744275" cy="2727763"/>
            <a:chOff x="5985575" y="4420825"/>
            <a:chExt cx="2744275" cy="2727763"/>
          </a:xfrm>
        </p:grpSpPr>
        <p:sp>
          <p:nvSpPr>
            <p:cNvPr id="928" name="Google Shape;928;p2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29" name="Google Shape;929;p2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30" name="Google Shape;930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1" name="Google Shape;931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 rot="10800000">
            <a:off x="7500411" y="-1866431"/>
            <a:ext cx="2577160" cy="2638569"/>
            <a:chOff x="-1115775" y="4467744"/>
            <a:chExt cx="2577160" cy="2638569"/>
          </a:xfrm>
        </p:grpSpPr>
        <p:sp>
          <p:nvSpPr>
            <p:cNvPr id="945" name="Google Shape;945;p2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46" name="Google Shape;946;p2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947" name="Google Shape;947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61" name="Google Shape;961;p22"/>
          <p:cNvGrpSpPr/>
          <p:nvPr/>
        </p:nvGrpSpPr>
        <p:grpSpPr>
          <a:xfrm rot="10800000" flipH="1">
            <a:off x="-933564" y="-1866431"/>
            <a:ext cx="2577160" cy="2638569"/>
            <a:chOff x="-1115775" y="4467744"/>
            <a:chExt cx="2577160" cy="2638569"/>
          </a:xfrm>
        </p:grpSpPr>
        <p:sp>
          <p:nvSpPr>
            <p:cNvPr id="962" name="Google Shape;962;p2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63" name="Google Shape;963;p2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964" name="Google Shape;964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5" name="Google Shape;965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6" name="Google Shape;966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1" name="Google Shape;971;p2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2" name="Google Shape;972;p2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3" name="Google Shape;973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4" name="Google Shape;974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5" name="Google Shape;975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6" name="Google Shape;976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34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6"/>
          <p:cNvGrpSpPr/>
          <p:nvPr/>
        </p:nvGrpSpPr>
        <p:grpSpPr>
          <a:xfrm rot="10800000">
            <a:off x="7926802" y="-1940307"/>
            <a:ext cx="2577160" cy="2638569"/>
            <a:chOff x="-1115775" y="4467744"/>
            <a:chExt cx="2577160" cy="2638569"/>
          </a:xfrm>
        </p:grpSpPr>
        <p:sp>
          <p:nvSpPr>
            <p:cNvPr id="196" name="Google Shape;196;p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97" name="Google Shape;197;p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1709084" y="1684325"/>
                <a:ext cx="1149310" cy="11654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1773071" y="1767246"/>
                <a:ext cx="1169157" cy="117395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873618" y="1863199"/>
                <a:ext cx="1138508" cy="112354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12" name="Google Shape;212;p6"/>
          <p:cNvGrpSpPr/>
          <p:nvPr/>
        </p:nvGrpSpPr>
        <p:grpSpPr>
          <a:xfrm>
            <a:off x="-1338809" y="4341075"/>
            <a:ext cx="2750618" cy="2741916"/>
            <a:chOff x="2724182" y="-1866850"/>
            <a:chExt cx="2750618" cy="2741916"/>
          </a:xfrm>
        </p:grpSpPr>
        <p:sp>
          <p:nvSpPr>
            <p:cNvPr id="213" name="Google Shape;213;p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14" name="Google Shape;214;p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65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4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1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 rot="-5400000" flipH="1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rot="10800000" flipH="1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rot="10800000" flipH="1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5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9" r:id="rId4"/>
    <p:sldLayoutId id="2147483680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Precificação dinâmica com o potencial de dados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579868" y="795455"/>
            <a:ext cx="2528920" cy="4103641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3285893" y="850873"/>
            <a:ext cx="5285681" cy="60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ACESSO ÀS INFOS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8" name="Google Shape;2418;p63"/>
          <p:cNvSpPr txBox="1">
            <a:spLocks noGrp="1"/>
          </p:cNvSpPr>
          <p:nvPr>
            <p:ph type="subTitle" idx="1"/>
          </p:nvPr>
        </p:nvSpPr>
        <p:spPr>
          <a:xfrm>
            <a:off x="3746811" y="1689557"/>
            <a:ext cx="4824764" cy="1023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 outro lado, a atividade de oferta e demanda e de quantidade de vezes que procurou pelo produto dependem da ação do cliente no aplicativo/ site para a armazenagem dos dados. 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49580" algn="just">
              <a:spcAft>
                <a:spcPts val="800"/>
              </a:spcAft>
            </a:pP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20" name="Google Shape;2420;p63"/>
          <p:cNvCxnSpPr/>
          <p:nvPr/>
        </p:nvCxnSpPr>
        <p:spPr>
          <a:xfrm>
            <a:off x="5813610" y="1573322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91B4753-110E-1B84-E51F-0DA9C5D6F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06" y="1039571"/>
            <a:ext cx="1976243" cy="35101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B9C1FC4-81A4-3774-4B50-F1079A5657E6}"/>
              </a:ext>
            </a:extLst>
          </p:cNvPr>
          <p:cNvSpPr txBox="1"/>
          <p:nvPr/>
        </p:nvSpPr>
        <p:spPr>
          <a:xfrm>
            <a:off x="4222594" y="2739740"/>
            <a:ext cx="434897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Cada vez que o cliente clica ou procura por um produto, é armazenado quantas vezes o cliente em específico procurou por cada produto e também é feito uma análise geral de todos os clientes para calcular a oferta e demanda de cada produto.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0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579868" y="795455"/>
            <a:ext cx="2528920" cy="4103641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3285893" y="962383"/>
            <a:ext cx="5285681" cy="60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DE DADOS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8" name="Google Shape;2418;p63"/>
          <p:cNvSpPr txBox="1">
            <a:spLocks noGrp="1"/>
          </p:cNvSpPr>
          <p:nvPr>
            <p:ph type="subTitle" idx="1"/>
          </p:nvPr>
        </p:nvSpPr>
        <p:spPr>
          <a:xfrm>
            <a:off x="3746811" y="1801067"/>
            <a:ext cx="4824764" cy="1046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Depois de coletadas todas as informações, a IA generativa e o Deep Analytics irão fazer a análise e a combinação desses dados para entregar o melhor preço para cada cliente. 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20" name="Google Shape;2420;p63"/>
          <p:cNvCxnSpPr/>
          <p:nvPr/>
        </p:nvCxnSpPr>
        <p:spPr>
          <a:xfrm>
            <a:off x="5813610" y="1684832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D84A799-8C59-778C-BFF3-DC63EBD57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7"/>
          <a:stretch/>
        </p:blipFill>
        <p:spPr>
          <a:xfrm>
            <a:off x="831721" y="992120"/>
            <a:ext cx="2032723" cy="34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1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4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DA CONCORRÊNCIA</a:t>
            </a:r>
            <a:endParaRPr dirty="0"/>
          </a:p>
        </p:txBody>
      </p:sp>
      <p:sp>
        <p:nvSpPr>
          <p:cNvPr id="2053" name="Google Shape;2053;p48"/>
          <p:cNvSpPr txBox="1"/>
          <p:nvPr/>
        </p:nvSpPr>
        <p:spPr>
          <a:xfrm>
            <a:off x="1524908" y="2472445"/>
            <a:ext cx="2495100" cy="70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oferecem serviços similares com precificação dinâmica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5" name="Google Shape;2055;p48"/>
          <p:cNvSpPr txBox="1"/>
          <p:nvPr/>
        </p:nvSpPr>
        <p:spPr>
          <a:xfrm>
            <a:off x="1520077" y="3874388"/>
            <a:ext cx="2495100" cy="70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Exemplos: Uber, Amazon, Walmart, Mercado Livre, Magazine Luiza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7" name="Google Shape;2057;p48"/>
          <p:cNvSpPr txBox="1"/>
          <p:nvPr/>
        </p:nvSpPr>
        <p:spPr>
          <a:xfrm>
            <a:off x="5829256" y="2384976"/>
            <a:ext cx="2781344" cy="92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oferecem serviços substitutos e que competem com a atenção, orçamento e decisão dos consumidores.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9" name="Google Shape;2059;p48"/>
          <p:cNvSpPr txBox="1"/>
          <p:nvPr/>
        </p:nvSpPr>
        <p:spPr>
          <a:xfrm>
            <a:off x="5885204" y="3940175"/>
            <a:ext cx="249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Exemplos: Netflix, Spotify, Airbnb, PlayStation, Udemy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60" name="Google Shape;2060;p48"/>
          <p:cNvCxnSpPr/>
          <p:nvPr/>
        </p:nvCxnSpPr>
        <p:spPr>
          <a:xfrm rot="10800000">
            <a:off x="1071533" y="20673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1" name="Google Shape;2061;p48"/>
          <p:cNvCxnSpPr/>
          <p:nvPr/>
        </p:nvCxnSpPr>
        <p:spPr>
          <a:xfrm rot="10800000">
            <a:off x="1071533" y="33802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2" name="Google Shape;2062;p48"/>
          <p:cNvCxnSpPr/>
          <p:nvPr/>
        </p:nvCxnSpPr>
        <p:spPr>
          <a:xfrm rot="10800000">
            <a:off x="5315508" y="20673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3" name="Google Shape;2063;p48"/>
          <p:cNvCxnSpPr/>
          <p:nvPr/>
        </p:nvCxnSpPr>
        <p:spPr>
          <a:xfrm rot="10800000">
            <a:off x="5315508" y="33802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4" name="Google Shape;2064;p48"/>
          <p:cNvCxnSpPr>
            <a:stCxn id="2065" idx="3"/>
            <a:endCxn id="2066" idx="1"/>
          </p:cNvCxnSpPr>
          <p:nvPr/>
        </p:nvCxnSpPr>
        <p:spPr>
          <a:xfrm>
            <a:off x="4136164" y="1792700"/>
            <a:ext cx="871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7" name="Google Shape;2067;p48"/>
          <p:cNvGrpSpPr/>
          <p:nvPr/>
        </p:nvGrpSpPr>
        <p:grpSpPr>
          <a:xfrm>
            <a:off x="5015992" y="2506362"/>
            <a:ext cx="599025" cy="612638"/>
            <a:chOff x="-4629392" y="1248613"/>
            <a:chExt cx="399963" cy="414393"/>
          </a:xfrm>
        </p:grpSpPr>
        <p:sp>
          <p:nvSpPr>
            <p:cNvPr id="2068" name="Google Shape;2068;p48"/>
            <p:cNvSpPr/>
            <p:nvPr/>
          </p:nvSpPr>
          <p:spPr>
            <a:xfrm>
              <a:off x="-4348018" y="1248613"/>
              <a:ext cx="72772" cy="170748"/>
            </a:xfrm>
            <a:custGeom>
              <a:avLst/>
              <a:gdLst/>
              <a:ahLst/>
              <a:cxnLst/>
              <a:rect l="l" t="t" r="r" b="b"/>
              <a:pathLst>
                <a:path w="2330" h="5467" extrusionOk="0">
                  <a:moveTo>
                    <a:pt x="785" y="0"/>
                  </a:moveTo>
                  <a:lnTo>
                    <a:pt x="785" y="886"/>
                  </a:lnTo>
                  <a:cubicBezTo>
                    <a:pt x="330" y="1038"/>
                    <a:pt x="1" y="1468"/>
                    <a:pt x="1" y="1974"/>
                  </a:cubicBezTo>
                  <a:lnTo>
                    <a:pt x="1" y="3138"/>
                  </a:lnTo>
                  <a:lnTo>
                    <a:pt x="1544" y="3138"/>
                  </a:lnTo>
                  <a:lnTo>
                    <a:pt x="1544" y="3543"/>
                  </a:lnTo>
                  <a:cubicBezTo>
                    <a:pt x="1544" y="3746"/>
                    <a:pt x="1367" y="3923"/>
                    <a:pt x="1165" y="3923"/>
                  </a:cubicBezTo>
                  <a:lnTo>
                    <a:pt x="1" y="3923"/>
                  </a:lnTo>
                  <a:lnTo>
                    <a:pt x="1" y="4707"/>
                  </a:lnTo>
                  <a:lnTo>
                    <a:pt x="785" y="4707"/>
                  </a:lnTo>
                  <a:lnTo>
                    <a:pt x="785" y="5467"/>
                  </a:lnTo>
                  <a:lnTo>
                    <a:pt x="1544" y="5467"/>
                  </a:lnTo>
                  <a:lnTo>
                    <a:pt x="1544" y="4631"/>
                  </a:lnTo>
                  <a:cubicBezTo>
                    <a:pt x="2000" y="4480"/>
                    <a:pt x="2329" y="4049"/>
                    <a:pt x="2329" y="3543"/>
                  </a:cubicBezTo>
                  <a:lnTo>
                    <a:pt x="2329" y="2379"/>
                  </a:lnTo>
                  <a:lnTo>
                    <a:pt x="785" y="2379"/>
                  </a:lnTo>
                  <a:lnTo>
                    <a:pt x="785" y="1974"/>
                  </a:lnTo>
                  <a:cubicBezTo>
                    <a:pt x="785" y="1772"/>
                    <a:pt x="962" y="1594"/>
                    <a:pt x="1165" y="1594"/>
                  </a:cubicBezTo>
                  <a:lnTo>
                    <a:pt x="2329" y="1594"/>
                  </a:lnTo>
                  <a:lnTo>
                    <a:pt x="2329" y="810"/>
                  </a:lnTo>
                  <a:lnTo>
                    <a:pt x="1544" y="810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-4383592" y="1447783"/>
              <a:ext cx="120183" cy="120183"/>
            </a:xfrm>
            <a:custGeom>
              <a:avLst/>
              <a:gdLst/>
              <a:ahLst/>
              <a:cxnLst/>
              <a:rect l="l" t="t" r="r" b="b"/>
              <a:pathLst>
                <a:path w="3848" h="3848" extrusionOk="0">
                  <a:moveTo>
                    <a:pt x="1646" y="1"/>
                  </a:moveTo>
                  <a:lnTo>
                    <a:pt x="1" y="1671"/>
                  </a:lnTo>
                  <a:lnTo>
                    <a:pt x="2203" y="3847"/>
                  </a:lnTo>
                  <a:lnTo>
                    <a:pt x="3848" y="2202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-4521109" y="1311047"/>
              <a:ext cx="120183" cy="120183"/>
            </a:xfrm>
            <a:custGeom>
              <a:avLst/>
              <a:gdLst/>
              <a:ahLst/>
              <a:cxnLst/>
              <a:rect l="l" t="t" r="r" b="b"/>
              <a:pathLst>
                <a:path w="3848" h="3848" extrusionOk="0">
                  <a:moveTo>
                    <a:pt x="1671" y="0"/>
                  </a:moveTo>
                  <a:lnTo>
                    <a:pt x="0" y="1645"/>
                  </a:lnTo>
                  <a:lnTo>
                    <a:pt x="2202" y="3847"/>
                  </a:lnTo>
                  <a:lnTo>
                    <a:pt x="3847" y="2202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-4629392" y="1379821"/>
              <a:ext cx="297208" cy="283185"/>
            </a:xfrm>
            <a:custGeom>
              <a:avLst/>
              <a:gdLst/>
              <a:ahLst/>
              <a:cxnLst/>
              <a:rect l="l" t="t" r="r" b="b"/>
              <a:pathLst>
                <a:path w="9516" h="9067" extrusionOk="0">
                  <a:moveTo>
                    <a:pt x="2936" y="0"/>
                  </a:moveTo>
                  <a:lnTo>
                    <a:pt x="1797" y="1114"/>
                  </a:lnTo>
                  <a:cubicBezTo>
                    <a:pt x="0" y="2936"/>
                    <a:pt x="0" y="5897"/>
                    <a:pt x="1797" y="7719"/>
                  </a:cubicBezTo>
                  <a:cubicBezTo>
                    <a:pt x="2708" y="8617"/>
                    <a:pt x="3904" y="9067"/>
                    <a:pt x="5100" y="9067"/>
                  </a:cubicBezTo>
                  <a:cubicBezTo>
                    <a:pt x="6295" y="9067"/>
                    <a:pt x="7491" y="8617"/>
                    <a:pt x="8402" y="7719"/>
                  </a:cubicBezTo>
                  <a:lnTo>
                    <a:pt x="8402" y="7694"/>
                  </a:lnTo>
                  <a:lnTo>
                    <a:pt x="9516" y="6580"/>
                  </a:lnTo>
                  <a:lnTo>
                    <a:pt x="7314" y="4378"/>
                  </a:lnTo>
                  <a:lnTo>
                    <a:pt x="6201" y="5517"/>
                  </a:lnTo>
                  <a:cubicBezTo>
                    <a:pt x="5910" y="5808"/>
                    <a:pt x="5505" y="5954"/>
                    <a:pt x="5100" y="5954"/>
                  </a:cubicBezTo>
                  <a:cubicBezTo>
                    <a:pt x="4695" y="5954"/>
                    <a:pt x="4290" y="5808"/>
                    <a:pt x="3999" y="5517"/>
                  </a:cubicBezTo>
                  <a:cubicBezTo>
                    <a:pt x="3391" y="4910"/>
                    <a:pt x="3391" y="3923"/>
                    <a:pt x="3999" y="3315"/>
                  </a:cubicBezTo>
                  <a:lnTo>
                    <a:pt x="5138" y="2202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-4434970" y="1276254"/>
              <a:ext cx="51409" cy="52221"/>
            </a:xfrm>
            <a:custGeom>
              <a:avLst/>
              <a:gdLst/>
              <a:ahLst/>
              <a:cxnLst/>
              <a:rect l="l" t="t" r="r" b="b"/>
              <a:pathLst>
                <a:path w="1646" h="1672" extrusionOk="0">
                  <a:moveTo>
                    <a:pt x="1089" y="1"/>
                  </a:moveTo>
                  <a:lnTo>
                    <a:pt x="1" y="1114"/>
                  </a:lnTo>
                  <a:lnTo>
                    <a:pt x="558" y="1671"/>
                  </a:lnTo>
                  <a:lnTo>
                    <a:pt x="1646" y="558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-4280837" y="1431199"/>
              <a:ext cx="51409" cy="51409"/>
            </a:xfrm>
            <a:custGeom>
              <a:avLst/>
              <a:gdLst/>
              <a:ahLst/>
              <a:cxnLst/>
              <a:rect l="l" t="t" r="r" b="b"/>
              <a:pathLst>
                <a:path w="1646" h="1646" extrusionOk="0">
                  <a:moveTo>
                    <a:pt x="1114" y="0"/>
                  </a:moveTo>
                  <a:lnTo>
                    <a:pt x="1" y="1088"/>
                  </a:lnTo>
                  <a:lnTo>
                    <a:pt x="558" y="1645"/>
                  </a:lnTo>
                  <a:lnTo>
                    <a:pt x="1646" y="557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4" name="Google Shape;2074;p48"/>
          <p:cNvGrpSpPr/>
          <p:nvPr/>
        </p:nvGrpSpPr>
        <p:grpSpPr>
          <a:xfrm>
            <a:off x="853707" y="3940189"/>
            <a:ext cx="435654" cy="612656"/>
            <a:chOff x="-5671964" y="3231752"/>
            <a:chExt cx="291680" cy="414237"/>
          </a:xfrm>
        </p:grpSpPr>
        <p:sp>
          <p:nvSpPr>
            <p:cNvPr id="2075" name="Google Shape;2075;p48"/>
            <p:cNvSpPr/>
            <p:nvPr/>
          </p:nvSpPr>
          <p:spPr>
            <a:xfrm>
              <a:off x="-5550251" y="3353496"/>
              <a:ext cx="169967" cy="169967"/>
            </a:xfrm>
            <a:custGeom>
              <a:avLst/>
              <a:gdLst/>
              <a:ahLst/>
              <a:cxnLst/>
              <a:rect l="l" t="t" r="r" b="b"/>
              <a:pathLst>
                <a:path w="5442" h="5442" extrusionOk="0">
                  <a:moveTo>
                    <a:pt x="1" y="0"/>
                  </a:moveTo>
                  <a:lnTo>
                    <a:pt x="1" y="5442"/>
                  </a:lnTo>
                  <a:lnTo>
                    <a:pt x="5442" y="5442"/>
                  </a:lnTo>
                  <a:lnTo>
                    <a:pt x="5442" y="0"/>
                  </a:lnTo>
                  <a:lnTo>
                    <a:pt x="3873" y="0"/>
                  </a:lnTo>
                  <a:lnTo>
                    <a:pt x="3873" y="1569"/>
                  </a:lnTo>
                  <a:lnTo>
                    <a:pt x="3113" y="1569"/>
                  </a:lnTo>
                  <a:lnTo>
                    <a:pt x="3113" y="0"/>
                  </a:lnTo>
                  <a:lnTo>
                    <a:pt x="2329" y="0"/>
                  </a:lnTo>
                  <a:lnTo>
                    <a:pt x="2329" y="1569"/>
                  </a:lnTo>
                  <a:lnTo>
                    <a:pt x="1544" y="1569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8"/>
            <p:cNvSpPr/>
            <p:nvPr/>
          </p:nvSpPr>
          <p:spPr>
            <a:xfrm>
              <a:off x="-5502028" y="3305274"/>
              <a:ext cx="72740" cy="48254"/>
            </a:xfrm>
            <a:custGeom>
              <a:avLst/>
              <a:gdLst/>
              <a:ahLst/>
              <a:cxnLst/>
              <a:rect l="l" t="t" r="r" b="b"/>
              <a:pathLst>
                <a:path w="2329" h="1545" extrusionOk="0">
                  <a:moveTo>
                    <a:pt x="1165" y="1"/>
                  </a:moveTo>
                  <a:cubicBezTo>
                    <a:pt x="532" y="1"/>
                    <a:pt x="0" y="507"/>
                    <a:pt x="0" y="1165"/>
                  </a:cubicBezTo>
                  <a:lnTo>
                    <a:pt x="0" y="1544"/>
                  </a:lnTo>
                  <a:lnTo>
                    <a:pt x="785" y="1544"/>
                  </a:lnTo>
                  <a:lnTo>
                    <a:pt x="785" y="1165"/>
                  </a:lnTo>
                  <a:cubicBezTo>
                    <a:pt x="785" y="937"/>
                    <a:pt x="962" y="785"/>
                    <a:pt x="1165" y="785"/>
                  </a:cubicBezTo>
                  <a:cubicBezTo>
                    <a:pt x="1392" y="785"/>
                    <a:pt x="1569" y="937"/>
                    <a:pt x="1569" y="1165"/>
                  </a:cubicBezTo>
                  <a:lnTo>
                    <a:pt x="1569" y="1544"/>
                  </a:lnTo>
                  <a:lnTo>
                    <a:pt x="2329" y="1544"/>
                  </a:lnTo>
                  <a:lnTo>
                    <a:pt x="2329" y="1165"/>
                  </a:lnTo>
                  <a:cubicBezTo>
                    <a:pt x="2329" y="507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-5671964" y="3596142"/>
              <a:ext cx="218190" cy="49847"/>
            </a:xfrm>
            <a:custGeom>
              <a:avLst/>
              <a:gdLst/>
              <a:ahLst/>
              <a:cxnLst/>
              <a:rect l="l" t="t" r="r" b="b"/>
              <a:pathLst>
                <a:path w="6986" h="1596" extrusionOk="0">
                  <a:moveTo>
                    <a:pt x="0" y="1"/>
                  </a:moveTo>
                  <a:lnTo>
                    <a:pt x="0" y="1595"/>
                  </a:lnTo>
                  <a:lnTo>
                    <a:pt x="6985" y="1595"/>
                  </a:lnTo>
                  <a:lnTo>
                    <a:pt x="6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-5671964" y="3305274"/>
              <a:ext cx="218971" cy="267194"/>
            </a:xfrm>
            <a:custGeom>
              <a:avLst/>
              <a:gdLst/>
              <a:ahLst/>
              <a:cxnLst/>
              <a:rect l="l" t="t" r="r" b="b"/>
              <a:pathLst>
                <a:path w="7011" h="8555" extrusionOk="0">
                  <a:moveTo>
                    <a:pt x="0" y="1"/>
                  </a:moveTo>
                  <a:lnTo>
                    <a:pt x="0" y="8555"/>
                  </a:lnTo>
                  <a:lnTo>
                    <a:pt x="7010" y="8555"/>
                  </a:lnTo>
                  <a:lnTo>
                    <a:pt x="7010" y="7770"/>
                  </a:lnTo>
                  <a:lnTo>
                    <a:pt x="3113" y="7770"/>
                  </a:lnTo>
                  <a:lnTo>
                    <a:pt x="3113" y="785"/>
                  </a:lnTo>
                  <a:lnTo>
                    <a:pt x="4707" y="785"/>
                  </a:lnTo>
                  <a:cubicBezTo>
                    <a:pt x="4758" y="481"/>
                    <a:pt x="4885" y="228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-5671964" y="3231752"/>
              <a:ext cx="218190" cy="49066"/>
            </a:xfrm>
            <a:custGeom>
              <a:avLst/>
              <a:gdLst/>
              <a:ahLst/>
              <a:cxnLst/>
              <a:rect l="l" t="t" r="r" b="b"/>
              <a:pathLst>
                <a:path w="6986" h="1571" extrusionOk="0">
                  <a:moveTo>
                    <a:pt x="0" y="1"/>
                  </a:moveTo>
                  <a:lnTo>
                    <a:pt x="0" y="1570"/>
                  </a:lnTo>
                  <a:lnTo>
                    <a:pt x="6985" y="1570"/>
                  </a:lnTo>
                  <a:lnTo>
                    <a:pt x="6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48"/>
          <p:cNvGrpSpPr/>
          <p:nvPr/>
        </p:nvGrpSpPr>
        <p:grpSpPr>
          <a:xfrm>
            <a:off x="765207" y="2506362"/>
            <a:ext cx="612654" cy="612656"/>
            <a:chOff x="-5669590" y="3858557"/>
            <a:chExt cx="413425" cy="414237"/>
          </a:xfrm>
        </p:grpSpPr>
        <p:sp>
          <p:nvSpPr>
            <p:cNvPr id="2081" name="Google Shape;2081;p48"/>
            <p:cNvSpPr/>
            <p:nvPr/>
          </p:nvSpPr>
          <p:spPr>
            <a:xfrm>
              <a:off x="-5439594" y="4023777"/>
              <a:ext cx="183428" cy="230027"/>
            </a:xfrm>
            <a:custGeom>
              <a:avLst/>
              <a:gdLst/>
              <a:ahLst/>
              <a:cxnLst/>
              <a:rect l="l" t="t" r="r" b="b"/>
              <a:pathLst>
                <a:path w="5873" h="7365" extrusionOk="0">
                  <a:moveTo>
                    <a:pt x="5872" y="0"/>
                  </a:moveTo>
                  <a:lnTo>
                    <a:pt x="1" y="3670"/>
                  </a:lnTo>
                  <a:lnTo>
                    <a:pt x="5872" y="7365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-5329718" y="3960531"/>
              <a:ext cx="63277" cy="80674"/>
            </a:xfrm>
            <a:custGeom>
              <a:avLst/>
              <a:gdLst/>
              <a:ahLst/>
              <a:cxnLst/>
              <a:rect l="l" t="t" r="r" b="b"/>
              <a:pathLst>
                <a:path w="2026" h="2583" extrusionOk="0">
                  <a:moveTo>
                    <a:pt x="0" y="1"/>
                  </a:moveTo>
                  <a:lnTo>
                    <a:pt x="0" y="2582"/>
                  </a:lnTo>
                  <a:lnTo>
                    <a:pt x="2025" y="13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-5659315" y="3960531"/>
              <a:ext cx="63246" cy="79862"/>
            </a:xfrm>
            <a:custGeom>
              <a:avLst/>
              <a:gdLst/>
              <a:ahLst/>
              <a:cxnLst/>
              <a:rect l="l" t="t" r="r" b="b"/>
              <a:pathLst>
                <a:path w="2025" h="2557" extrusionOk="0">
                  <a:moveTo>
                    <a:pt x="2025" y="1"/>
                  </a:moveTo>
                  <a:lnTo>
                    <a:pt x="0" y="1317"/>
                  </a:lnTo>
                  <a:lnTo>
                    <a:pt x="2025" y="2557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-5669590" y="4023777"/>
              <a:ext cx="398402" cy="249017"/>
            </a:xfrm>
            <a:custGeom>
              <a:avLst/>
              <a:gdLst/>
              <a:ahLst/>
              <a:cxnLst/>
              <a:rect l="l" t="t" r="r" b="b"/>
              <a:pathLst>
                <a:path w="12756" h="7973" extrusionOk="0">
                  <a:moveTo>
                    <a:pt x="3113" y="5644"/>
                  </a:moveTo>
                  <a:lnTo>
                    <a:pt x="3113" y="6428"/>
                  </a:lnTo>
                  <a:lnTo>
                    <a:pt x="1569" y="6428"/>
                  </a:lnTo>
                  <a:lnTo>
                    <a:pt x="1569" y="5644"/>
                  </a:lnTo>
                  <a:close/>
                  <a:moveTo>
                    <a:pt x="0" y="0"/>
                  </a:moveTo>
                  <a:lnTo>
                    <a:pt x="0" y="7972"/>
                  </a:lnTo>
                  <a:lnTo>
                    <a:pt x="12755" y="7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-5572395" y="3858557"/>
              <a:ext cx="219002" cy="265632"/>
            </a:xfrm>
            <a:custGeom>
              <a:avLst/>
              <a:gdLst/>
              <a:ahLst/>
              <a:cxnLst/>
              <a:rect l="l" t="t" r="r" b="b"/>
              <a:pathLst>
                <a:path w="7012" h="8505" extrusionOk="0">
                  <a:moveTo>
                    <a:pt x="3898" y="1190"/>
                  </a:moveTo>
                  <a:lnTo>
                    <a:pt x="3898" y="1975"/>
                  </a:lnTo>
                  <a:lnTo>
                    <a:pt x="4658" y="1975"/>
                  </a:lnTo>
                  <a:lnTo>
                    <a:pt x="4658" y="2734"/>
                  </a:lnTo>
                  <a:lnTo>
                    <a:pt x="3493" y="2734"/>
                  </a:lnTo>
                  <a:cubicBezTo>
                    <a:pt x="3291" y="2734"/>
                    <a:pt x="3114" y="2911"/>
                    <a:pt x="3114" y="3139"/>
                  </a:cubicBezTo>
                  <a:lnTo>
                    <a:pt x="3114" y="3519"/>
                  </a:lnTo>
                  <a:lnTo>
                    <a:pt x="4658" y="3519"/>
                  </a:lnTo>
                  <a:lnTo>
                    <a:pt x="4658" y="4683"/>
                  </a:lnTo>
                  <a:cubicBezTo>
                    <a:pt x="4658" y="5189"/>
                    <a:pt x="4329" y="5619"/>
                    <a:pt x="3898" y="5771"/>
                  </a:cubicBezTo>
                  <a:lnTo>
                    <a:pt x="3898" y="6632"/>
                  </a:lnTo>
                  <a:lnTo>
                    <a:pt x="3114" y="6632"/>
                  </a:lnTo>
                  <a:lnTo>
                    <a:pt x="3114" y="5847"/>
                  </a:lnTo>
                  <a:lnTo>
                    <a:pt x="2329" y="5847"/>
                  </a:lnTo>
                  <a:lnTo>
                    <a:pt x="2329" y="5088"/>
                  </a:lnTo>
                  <a:lnTo>
                    <a:pt x="3493" y="5088"/>
                  </a:lnTo>
                  <a:cubicBezTo>
                    <a:pt x="3721" y="5088"/>
                    <a:pt x="3898" y="4911"/>
                    <a:pt x="3898" y="4683"/>
                  </a:cubicBezTo>
                  <a:lnTo>
                    <a:pt x="3898" y="4303"/>
                  </a:lnTo>
                  <a:lnTo>
                    <a:pt x="2329" y="4303"/>
                  </a:lnTo>
                  <a:lnTo>
                    <a:pt x="2329" y="3139"/>
                  </a:lnTo>
                  <a:cubicBezTo>
                    <a:pt x="2329" y="2633"/>
                    <a:pt x="2658" y="2203"/>
                    <a:pt x="3114" y="2051"/>
                  </a:cubicBezTo>
                  <a:lnTo>
                    <a:pt x="3114" y="1190"/>
                  </a:lnTo>
                  <a:close/>
                  <a:moveTo>
                    <a:pt x="1" y="1"/>
                  </a:moveTo>
                  <a:lnTo>
                    <a:pt x="1" y="6328"/>
                  </a:lnTo>
                  <a:lnTo>
                    <a:pt x="3519" y="8504"/>
                  </a:lnTo>
                  <a:lnTo>
                    <a:pt x="7011" y="6328"/>
                  </a:lnTo>
                  <a:lnTo>
                    <a:pt x="7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48"/>
          <p:cNvGrpSpPr/>
          <p:nvPr/>
        </p:nvGrpSpPr>
        <p:grpSpPr>
          <a:xfrm>
            <a:off x="5029611" y="3940194"/>
            <a:ext cx="571788" cy="612651"/>
            <a:chOff x="-3393959" y="3835664"/>
            <a:chExt cx="388126" cy="414205"/>
          </a:xfrm>
        </p:grpSpPr>
        <p:sp>
          <p:nvSpPr>
            <p:cNvPr id="2087" name="Google Shape;2087;p48"/>
            <p:cNvSpPr/>
            <p:nvPr/>
          </p:nvSpPr>
          <p:spPr>
            <a:xfrm>
              <a:off x="-3187668" y="3835664"/>
              <a:ext cx="181836" cy="181804"/>
            </a:xfrm>
            <a:custGeom>
              <a:avLst/>
              <a:gdLst/>
              <a:ahLst/>
              <a:cxnLst/>
              <a:rect l="l" t="t" r="r" b="b"/>
              <a:pathLst>
                <a:path w="5822" h="5821" extrusionOk="0">
                  <a:moveTo>
                    <a:pt x="1" y="0"/>
                  </a:moveTo>
                  <a:lnTo>
                    <a:pt x="1" y="785"/>
                  </a:lnTo>
                  <a:cubicBezTo>
                    <a:pt x="2784" y="785"/>
                    <a:pt x="5062" y="3037"/>
                    <a:pt x="5062" y="5821"/>
                  </a:cubicBezTo>
                  <a:lnTo>
                    <a:pt x="5821" y="5821"/>
                  </a:lnTo>
                  <a:cubicBezTo>
                    <a:pt x="5821" y="2607"/>
                    <a:pt x="321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-3187668" y="3883856"/>
              <a:ext cx="133613" cy="133613"/>
            </a:xfrm>
            <a:custGeom>
              <a:avLst/>
              <a:gdLst/>
              <a:ahLst/>
              <a:cxnLst/>
              <a:rect l="l" t="t" r="r" b="b"/>
              <a:pathLst>
                <a:path w="4278" h="4278" extrusionOk="0">
                  <a:moveTo>
                    <a:pt x="1" y="1"/>
                  </a:moveTo>
                  <a:lnTo>
                    <a:pt x="1" y="785"/>
                  </a:lnTo>
                  <a:cubicBezTo>
                    <a:pt x="1924" y="785"/>
                    <a:pt x="3493" y="2354"/>
                    <a:pt x="3493" y="4278"/>
                  </a:cubicBezTo>
                  <a:lnTo>
                    <a:pt x="4278" y="4278"/>
                  </a:lnTo>
                  <a:cubicBezTo>
                    <a:pt x="4278" y="1924"/>
                    <a:pt x="235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-3187668" y="3932859"/>
              <a:ext cx="84609" cy="84609"/>
            </a:xfrm>
            <a:custGeom>
              <a:avLst/>
              <a:gdLst/>
              <a:ahLst/>
              <a:cxnLst/>
              <a:rect l="l" t="t" r="r" b="b"/>
              <a:pathLst>
                <a:path w="2709" h="2709" extrusionOk="0">
                  <a:moveTo>
                    <a:pt x="1" y="1"/>
                  </a:moveTo>
                  <a:lnTo>
                    <a:pt x="1" y="760"/>
                  </a:lnTo>
                  <a:cubicBezTo>
                    <a:pt x="1063" y="760"/>
                    <a:pt x="1949" y="1646"/>
                    <a:pt x="1949" y="2709"/>
                  </a:cubicBezTo>
                  <a:lnTo>
                    <a:pt x="2708" y="2709"/>
                  </a:lnTo>
                  <a:cubicBezTo>
                    <a:pt x="2708" y="1216"/>
                    <a:pt x="149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-3199537" y="3981082"/>
              <a:ext cx="48254" cy="48254"/>
            </a:xfrm>
            <a:custGeom>
              <a:avLst/>
              <a:gdLst/>
              <a:ahLst/>
              <a:cxnLst/>
              <a:rect l="l" t="t" r="r" b="b"/>
              <a:pathLst>
                <a:path w="1545" h="1545" extrusionOk="0">
                  <a:moveTo>
                    <a:pt x="785" y="1"/>
                  </a:moveTo>
                  <a:cubicBezTo>
                    <a:pt x="355" y="1"/>
                    <a:pt x="1" y="355"/>
                    <a:pt x="1" y="785"/>
                  </a:cubicBezTo>
                  <a:cubicBezTo>
                    <a:pt x="1" y="1215"/>
                    <a:pt x="355" y="1544"/>
                    <a:pt x="785" y="1544"/>
                  </a:cubicBezTo>
                  <a:cubicBezTo>
                    <a:pt x="1190" y="1544"/>
                    <a:pt x="1545" y="1215"/>
                    <a:pt x="1545" y="785"/>
                  </a:cubicBezTo>
                  <a:cubicBezTo>
                    <a:pt x="1545" y="355"/>
                    <a:pt x="1190" y="1"/>
                    <a:pt x="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-3393959" y="3981082"/>
              <a:ext cx="267194" cy="268787"/>
            </a:xfrm>
            <a:custGeom>
              <a:avLst/>
              <a:gdLst/>
              <a:ahLst/>
              <a:cxnLst/>
              <a:rect l="l" t="t" r="r" b="b"/>
              <a:pathLst>
                <a:path w="8555" h="8606" extrusionOk="0">
                  <a:moveTo>
                    <a:pt x="4657" y="1544"/>
                  </a:moveTo>
                  <a:lnTo>
                    <a:pt x="4657" y="2329"/>
                  </a:lnTo>
                  <a:lnTo>
                    <a:pt x="5441" y="2329"/>
                  </a:lnTo>
                  <a:lnTo>
                    <a:pt x="5441" y="3113"/>
                  </a:lnTo>
                  <a:lnTo>
                    <a:pt x="4277" y="3113"/>
                  </a:lnTo>
                  <a:cubicBezTo>
                    <a:pt x="4049" y="3113"/>
                    <a:pt x="3898" y="3291"/>
                    <a:pt x="3898" y="3493"/>
                  </a:cubicBezTo>
                  <a:lnTo>
                    <a:pt x="3898" y="3873"/>
                  </a:lnTo>
                  <a:lnTo>
                    <a:pt x="5441" y="3873"/>
                  </a:lnTo>
                  <a:lnTo>
                    <a:pt x="5441" y="5062"/>
                  </a:lnTo>
                  <a:cubicBezTo>
                    <a:pt x="5441" y="5568"/>
                    <a:pt x="5112" y="5973"/>
                    <a:pt x="4657" y="6150"/>
                  </a:cubicBezTo>
                  <a:lnTo>
                    <a:pt x="4657" y="6986"/>
                  </a:lnTo>
                  <a:lnTo>
                    <a:pt x="3898" y="6986"/>
                  </a:lnTo>
                  <a:lnTo>
                    <a:pt x="3898" y="6226"/>
                  </a:lnTo>
                  <a:lnTo>
                    <a:pt x="3113" y="6226"/>
                  </a:lnTo>
                  <a:lnTo>
                    <a:pt x="3113" y="5442"/>
                  </a:lnTo>
                  <a:lnTo>
                    <a:pt x="4277" y="5442"/>
                  </a:lnTo>
                  <a:cubicBezTo>
                    <a:pt x="4505" y="5442"/>
                    <a:pt x="4682" y="5265"/>
                    <a:pt x="4682" y="5062"/>
                  </a:cubicBezTo>
                  <a:lnTo>
                    <a:pt x="4682" y="4657"/>
                  </a:lnTo>
                  <a:lnTo>
                    <a:pt x="3113" y="4657"/>
                  </a:lnTo>
                  <a:lnTo>
                    <a:pt x="3113" y="3493"/>
                  </a:lnTo>
                  <a:cubicBezTo>
                    <a:pt x="3113" y="2987"/>
                    <a:pt x="3442" y="2557"/>
                    <a:pt x="3898" y="2405"/>
                  </a:cubicBezTo>
                  <a:lnTo>
                    <a:pt x="3898" y="1544"/>
                  </a:lnTo>
                  <a:close/>
                  <a:moveTo>
                    <a:pt x="4277" y="1"/>
                  </a:moveTo>
                  <a:cubicBezTo>
                    <a:pt x="1924" y="1"/>
                    <a:pt x="0" y="1924"/>
                    <a:pt x="0" y="4278"/>
                  </a:cubicBezTo>
                  <a:cubicBezTo>
                    <a:pt x="0" y="6631"/>
                    <a:pt x="1924" y="8605"/>
                    <a:pt x="4277" y="8605"/>
                  </a:cubicBezTo>
                  <a:cubicBezTo>
                    <a:pt x="6631" y="8605"/>
                    <a:pt x="8554" y="6631"/>
                    <a:pt x="8554" y="4278"/>
                  </a:cubicBezTo>
                  <a:cubicBezTo>
                    <a:pt x="8554" y="3442"/>
                    <a:pt x="8301" y="2683"/>
                    <a:pt x="7922" y="2025"/>
                  </a:cubicBezTo>
                  <a:cubicBezTo>
                    <a:pt x="7643" y="2228"/>
                    <a:pt x="7339" y="2329"/>
                    <a:pt x="7010" y="2329"/>
                  </a:cubicBezTo>
                  <a:cubicBezTo>
                    <a:pt x="6150" y="2329"/>
                    <a:pt x="5441" y="1646"/>
                    <a:pt x="5441" y="785"/>
                  </a:cubicBezTo>
                  <a:cubicBezTo>
                    <a:pt x="5441" y="583"/>
                    <a:pt x="5492" y="380"/>
                    <a:pt x="5568" y="203"/>
                  </a:cubicBezTo>
                  <a:cubicBezTo>
                    <a:pt x="5163" y="77"/>
                    <a:pt x="4733" y="1"/>
                    <a:pt x="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5" name="Google Shape;2065;p48"/>
          <p:cNvSpPr/>
          <p:nvPr/>
        </p:nvSpPr>
        <p:spPr>
          <a:xfrm>
            <a:off x="763864" y="1515650"/>
            <a:ext cx="3372300" cy="5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Manrope SemiBold"/>
                <a:ea typeface="Manrope"/>
                <a:cs typeface="Manrope"/>
                <a:sym typeface="Manrope SemiBold"/>
              </a:rPr>
              <a:t>DIRETOS</a:t>
            </a:r>
            <a:endParaRPr sz="2200" dirty="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066" name="Google Shape;2066;p48"/>
          <p:cNvSpPr/>
          <p:nvPr/>
        </p:nvSpPr>
        <p:spPr>
          <a:xfrm>
            <a:off x="5007839" y="1515650"/>
            <a:ext cx="3372300" cy="55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Manrope SemiBold"/>
                <a:ea typeface="Manrope"/>
                <a:cs typeface="Manrope"/>
                <a:sym typeface="Manrope SemiBold"/>
              </a:rPr>
              <a:t>INDIRETOS</a:t>
            </a:r>
            <a:endParaRPr sz="2200" dirty="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 DE RECEITA</a:t>
            </a:r>
            <a:endParaRPr dirty="0"/>
          </a:p>
        </p:txBody>
      </p:sp>
      <p:sp>
        <p:nvSpPr>
          <p:cNvPr id="2024" name="Google Shape;2024;p4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Lucro com a venda de produtos ou serviços</a:t>
            </a:r>
            <a:endParaRPr dirty="0"/>
          </a:p>
        </p:txBody>
      </p:sp>
      <p:sp>
        <p:nvSpPr>
          <p:cNvPr id="2025" name="Google Shape;2025;p4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Compra</a:t>
            </a:r>
            <a:endParaRPr dirty="0"/>
          </a:p>
        </p:txBody>
      </p:sp>
      <p:sp>
        <p:nvSpPr>
          <p:cNvPr id="2026" name="Google Shape;2026;p4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Publicidade ou parcerias comerciais com outras empresas interessadas.</a:t>
            </a:r>
            <a:endParaRPr dirty="0"/>
          </a:p>
        </p:txBody>
      </p:sp>
      <p:sp>
        <p:nvSpPr>
          <p:cNvPr id="2027" name="Google Shape;2027;p4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Publicidade</a:t>
            </a:r>
            <a:endParaRPr dirty="0"/>
          </a:p>
        </p:txBody>
      </p:sp>
      <p:sp>
        <p:nvSpPr>
          <p:cNvPr id="2028" name="Google Shape;2028;p4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Customização do sistema com opções para o cliente ter mais benefícios, opções e funcionalidades.</a:t>
            </a:r>
            <a:endParaRPr dirty="0"/>
          </a:p>
        </p:txBody>
      </p:sp>
      <p:sp>
        <p:nvSpPr>
          <p:cNvPr id="2029" name="Google Shape;2029;p4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Upgrade</a:t>
            </a:r>
            <a:endParaRPr dirty="0"/>
          </a:p>
        </p:txBody>
      </p:sp>
      <p:cxnSp>
        <p:nvCxnSpPr>
          <p:cNvPr id="2030" name="Google Shape;2030;p47"/>
          <p:cNvCxnSpPr/>
          <p:nvPr/>
        </p:nvCxnSpPr>
        <p:spPr>
          <a:xfrm>
            <a:off x="1312175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1" name="Google Shape;2031;p47"/>
          <p:cNvCxnSpPr/>
          <p:nvPr/>
        </p:nvCxnSpPr>
        <p:spPr>
          <a:xfrm>
            <a:off x="662935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2" name="Google Shape;2032;p47"/>
          <p:cNvCxnSpPr/>
          <p:nvPr/>
        </p:nvCxnSpPr>
        <p:spPr>
          <a:xfrm>
            <a:off x="397080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3" name="Google Shape;2033;p47"/>
          <p:cNvGrpSpPr/>
          <p:nvPr/>
        </p:nvGrpSpPr>
        <p:grpSpPr>
          <a:xfrm>
            <a:off x="1549765" y="1741845"/>
            <a:ext cx="727220" cy="722333"/>
            <a:chOff x="-1467695" y="1926796"/>
            <a:chExt cx="414205" cy="414205"/>
          </a:xfrm>
        </p:grpSpPr>
        <p:sp>
          <p:nvSpPr>
            <p:cNvPr id="2034" name="Google Shape;2034;p47"/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6" name="Google Shape;2036;p47"/>
          <p:cNvGrpSpPr/>
          <p:nvPr/>
        </p:nvGrpSpPr>
        <p:grpSpPr>
          <a:xfrm>
            <a:off x="4208370" y="1875560"/>
            <a:ext cx="727220" cy="588618"/>
            <a:chOff x="-891486" y="1927577"/>
            <a:chExt cx="414205" cy="337530"/>
          </a:xfrm>
        </p:grpSpPr>
        <p:sp>
          <p:nvSpPr>
            <p:cNvPr id="2037" name="Google Shape;2037;p47"/>
            <p:cNvSpPr/>
            <p:nvPr/>
          </p:nvSpPr>
          <p:spPr>
            <a:xfrm>
              <a:off x="-550021" y="1997912"/>
              <a:ext cx="72740" cy="169967"/>
            </a:xfrm>
            <a:custGeom>
              <a:avLst/>
              <a:gdLst/>
              <a:ahLst/>
              <a:cxnLst/>
              <a:rect l="l" t="t" r="r" b="b"/>
              <a:pathLst>
                <a:path w="2329" h="5442" extrusionOk="0">
                  <a:moveTo>
                    <a:pt x="785" y="1"/>
                  </a:moveTo>
                  <a:lnTo>
                    <a:pt x="785" y="861"/>
                  </a:lnTo>
                  <a:cubicBezTo>
                    <a:pt x="330" y="1013"/>
                    <a:pt x="1" y="1443"/>
                    <a:pt x="1" y="1949"/>
                  </a:cubicBezTo>
                  <a:lnTo>
                    <a:pt x="1" y="3114"/>
                  </a:lnTo>
                  <a:lnTo>
                    <a:pt x="1570" y="3114"/>
                  </a:lnTo>
                  <a:lnTo>
                    <a:pt x="1570" y="3493"/>
                  </a:lnTo>
                  <a:cubicBezTo>
                    <a:pt x="1570" y="3721"/>
                    <a:pt x="1392" y="3898"/>
                    <a:pt x="1165" y="3898"/>
                  </a:cubicBezTo>
                  <a:lnTo>
                    <a:pt x="1" y="3898"/>
                  </a:lnTo>
                  <a:lnTo>
                    <a:pt x="1" y="4657"/>
                  </a:lnTo>
                  <a:lnTo>
                    <a:pt x="785" y="4657"/>
                  </a:lnTo>
                  <a:lnTo>
                    <a:pt x="785" y="5442"/>
                  </a:lnTo>
                  <a:lnTo>
                    <a:pt x="1570" y="5442"/>
                  </a:lnTo>
                  <a:lnTo>
                    <a:pt x="1570" y="4581"/>
                  </a:lnTo>
                  <a:cubicBezTo>
                    <a:pt x="2000" y="4430"/>
                    <a:pt x="2329" y="3999"/>
                    <a:pt x="2329" y="3493"/>
                  </a:cubicBezTo>
                  <a:lnTo>
                    <a:pt x="2329" y="2329"/>
                  </a:lnTo>
                  <a:lnTo>
                    <a:pt x="785" y="2329"/>
                  </a:lnTo>
                  <a:lnTo>
                    <a:pt x="785" y="1949"/>
                  </a:lnTo>
                  <a:cubicBezTo>
                    <a:pt x="785" y="1722"/>
                    <a:pt x="962" y="1544"/>
                    <a:pt x="1165" y="1544"/>
                  </a:cubicBezTo>
                  <a:lnTo>
                    <a:pt x="2329" y="1544"/>
                  </a:lnTo>
                  <a:lnTo>
                    <a:pt x="2329" y="785"/>
                  </a:lnTo>
                  <a:lnTo>
                    <a:pt x="1570" y="785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7"/>
            <p:cNvSpPr/>
            <p:nvPr/>
          </p:nvSpPr>
          <p:spPr>
            <a:xfrm>
              <a:off x="-544493" y="1927577"/>
              <a:ext cx="49847" cy="44288"/>
            </a:xfrm>
            <a:custGeom>
              <a:avLst/>
              <a:gdLst/>
              <a:ahLst/>
              <a:cxnLst/>
              <a:rect l="l" t="t" r="r" b="b"/>
              <a:pathLst>
                <a:path w="1596" h="1418" extrusionOk="0">
                  <a:moveTo>
                    <a:pt x="1165" y="0"/>
                  </a:moveTo>
                  <a:lnTo>
                    <a:pt x="1" y="760"/>
                  </a:lnTo>
                  <a:lnTo>
                    <a:pt x="431" y="1418"/>
                  </a:lnTo>
                  <a:lnTo>
                    <a:pt x="1595" y="633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7"/>
            <p:cNvSpPr/>
            <p:nvPr/>
          </p:nvSpPr>
          <p:spPr>
            <a:xfrm>
              <a:off x="-544493" y="2193959"/>
              <a:ext cx="49847" cy="45068"/>
            </a:xfrm>
            <a:custGeom>
              <a:avLst/>
              <a:gdLst/>
              <a:ahLst/>
              <a:cxnLst/>
              <a:rect l="l" t="t" r="r" b="b"/>
              <a:pathLst>
                <a:path w="1596" h="1443" extrusionOk="0">
                  <a:moveTo>
                    <a:pt x="431" y="0"/>
                  </a:moveTo>
                  <a:lnTo>
                    <a:pt x="1" y="658"/>
                  </a:lnTo>
                  <a:lnTo>
                    <a:pt x="1165" y="1443"/>
                  </a:lnTo>
                  <a:lnTo>
                    <a:pt x="1595" y="78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7"/>
            <p:cNvSpPr/>
            <p:nvPr/>
          </p:nvSpPr>
          <p:spPr>
            <a:xfrm>
              <a:off x="-622731" y="1949689"/>
              <a:ext cx="48223" cy="266413"/>
            </a:xfrm>
            <a:custGeom>
              <a:avLst/>
              <a:gdLst/>
              <a:ahLst/>
              <a:cxnLst/>
              <a:rect l="l" t="t" r="r" b="b"/>
              <a:pathLst>
                <a:path w="1544" h="8530" extrusionOk="0">
                  <a:moveTo>
                    <a:pt x="0" y="1"/>
                  </a:moveTo>
                  <a:lnTo>
                    <a:pt x="0" y="8530"/>
                  </a:lnTo>
                  <a:lnTo>
                    <a:pt x="1544" y="8530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7"/>
            <p:cNvSpPr/>
            <p:nvPr/>
          </p:nvSpPr>
          <p:spPr>
            <a:xfrm>
              <a:off x="-842482" y="2192366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2329" y="2329"/>
                  </a:lnTo>
                  <a:lnTo>
                    <a:pt x="2329" y="1544"/>
                  </a:lnTo>
                  <a:lnTo>
                    <a:pt x="1544" y="154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7"/>
            <p:cNvSpPr/>
            <p:nvPr/>
          </p:nvSpPr>
          <p:spPr>
            <a:xfrm>
              <a:off x="-891486" y="1997912"/>
              <a:ext cx="97258" cy="169967"/>
            </a:xfrm>
            <a:custGeom>
              <a:avLst/>
              <a:gdLst/>
              <a:ahLst/>
              <a:cxnLst/>
              <a:rect l="l" t="t" r="r" b="b"/>
              <a:pathLst>
                <a:path w="3114" h="5442" extrusionOk="0">
                  <a:moveTo>
                    <a:pt x="1949" y="1"/>
                  </a:moveTo>
                  <a:cubicBezTo>
                    <a:pt x="886" y="1"/>
                    <a:pt x="1" y="886"/>
                    <a:pt x="1" y="1949"/>
                  </a:cubicBezTo>
                  <a:lnTo>
                    <a:pt x="1" y="3493"/>
                  </a:lnTo>
                  <a:cubicBezTo>
                    <a:pt x="1" y="4581"/>
                    <a:pt x="886" y="5442"/>
                    <a:pt x="1949" y="5442"/>
                  </a:cubicBezTo>
                  <a:lnTo>
                    <a:pt x="3113" y="5442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7"/>
            <p:cNvSpPr/>
            <p:nvPr/>
          </p:nvSpPr>
          <p:spPr>
            <a:xfrm>
              <a:off x="-769773" y="1961558"/>
              <a:ext cx="122556" cy="242708"/>
            </a:xfrm>
            <a:custGeom>
              <a:avLst/>
              <a:gdLst/>
              <a:ahLst/>
              <a:cxnLst/>
              <a:rect l="l" t="t" r="r" b="b"/>
              <a:pathLst>
                <a:path w="3924" h="7771" extrusionOk="0">
                  <a:moveTo>
                    <a:pt x="3924" y="1"/>
                  </a:moveTo>
                  <a:cubicBezTo>
                    <a:pt x="3924" y="659"/>
                    <a:pt x="3418" y="1165"/>
                    <a:pt x="2760" y="1165"/>
                  </a:cubicBezTo>
                  <a:lnTo>
                    <a:pt x="1" y="1165"/>
                  </a:lnTo>
                  <a:lnTo>
                    <a:pt x="1" y="6606"/>
                  </a:lnTo>
                  <a:lnTo>
                    <a:pt x="2760" y="6606"/>
                  </a:lnTo>
                  <a:cubicBezTo>
                    <a:pt x="3418" y="6606"/>
                    <a:pt x="3924" y="7137"/>
                    <a:pt x="3924" y="7770"/>
                  </a:cubicBezTo>
                  <a:lnTo>
                    <a:pt x="3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47"/>
          <p:cNvGrpSpPr/>
          <p:nvPr/>
        </p:nvGrpSpPr>
        <p:grpSpPr>
          <a:xfrm>
            <a:off x="6866914" y="1741791"/>
            <a:ext cx="727275" cy="722387"/>
            <a:chOff x="-1571262" y="3231752"/>
            <a:chExt cx="414237" cy="414237"/>
          </a:xfrm>
        </p:grpSpPr>
        <p:sp>
          <p:nvSpPr>
            <p:cNvPr id="2045" name="Google Shape;2045;p47"/>
            <p:cNvSpPr/>
            <p:nvPr/>
          </p:nvSpPr>
          <p:spPr>
            <a:xfrm>
              <a:off x="-1571262" y="3231752"/>
              <a:ext cx="414237" cy="414237"/>
            </a:xfrm>
            <a:custGeom>
              <a:avLst/>
              <a:gdLst/>
              <a:ahLst/>
              <a:cxnLst/>
              <a:rect l="l" t="t" r="r" b="b"/>
              <a:pathLst>
                <a:path w="13263" h="13263" extrusionOk="0">
                  <a:moveTo>
                    <a:pt x="6632" y="1"/>
                  </a:moveTo>
                  <a:cubicBezTo>
                    <a:pt x="3898" y="1"/>
                    <a:pt x="1646" y="2203"/>
                    <a:pt x="1595" y="4936"/>
                  </a:cubicBezTo>
                  <a:cubicBezTo>
                    <a:pt x="659" y="5366"/>
                    <a:pt x="1" y="6328"/>
                    <a:pt x="1" y="7391"/>
                  </a:cubicBezTo>
                  <a:cubicBezTo>
                    <a:pt x="1" y="8909"/>
                    <a:pt x="1241" y="10149"/>
                    <a:pt x="2734" y="10149"/>
                  </a:cubicBezTo>
                  <a:lnTo>
                    <a:pt x="3139" y="10149"/>
                  </a:lnTo>
                  <a:lnTo>
                    <a:pt x="3139" y="4658"/>
                  </a:lnTo>
                  <a:lnTo>
                    <a:pt x="2734" y="4658"/>
                  </a:lnTo>
                  <a:cubicBezTo>
                    <a:pt x="2608" y="4658"/>
                    <a:pt x="2506" y="4683"/>
                    <a:pt x="2380" y="4683"/>
                  </a:cubicBezTo>
                  <a:cubicBezTo>
                    <a:pt x="2557" y="2506"/>
                    <a:pt x="4379" y="786"/>
                    <a:pt x="6632" y="786"/>
                  </a:cubicBezTo>
                  <a:cubicBezTo>
                    <a:pt x="8859" y="786"/>
                    <a:pt x="10706" y="2506"/>
                    <a:pt x="10883" y="4683"/>
                  </a:cubicBezTo>
                  <a:cubicBezTo>
                    <a:pt x="10757" y="4683"/>
                    <a:pt x="10630" y="4658"/>
                    <a:pt x="10504" y="4658"/>
                  </a:cubicBezTo>
                  <a:lnTo>
                    <a:pt x="10124" y="4658"/>
                  </a:lnTo>
                  <a:lnTo>
                    <a:pt x="10124" y="10149"/>
                  </a:lnTo>
                  <a:lnTo>
                    <a:pt x="10504" y="10149"/>
                  </a:lnTo>
                  <a:cubicBezTo>
                    <a:pt x="10630" y="10149"/>
                    <a:pt x="10757" y="10124"/>
                    <a:pt x="10909" y="10099"/>
                  </a:cubicBezTo>
                  <a:lnTo>
                    <a:pt x="10909" y="11693"/>
                  </a:lnTo>
                  <a:lnTo>
                    <a:pt x="7796" y="11693"/>
                  </a:lnTo>
                  <a:lnTo>
                    <a:pt x="7796" y="10934"/>
                  </a:lnTo>
                  <a:lnTo>
                    <a:pt x="6632" y="10934"/>
                  </a:lnTo>
                  <a:cubicBezTo>
                    <a:pt x="5974" y="10934"/>
                    <a:pt x="5467" y="11440"/>
                    <a:pt x="5467" y="12098"/>
                  </a:cubicBezTo>
                  <a:cubicBezTo>
                    <a:pt x="5467" y="12731"/>
                    <a:pt x="5974" y="13262"/>
                    <a:pt x="6632" y="13262"/>
                  </a:cubicBezTo>
                  <a:lnTo>
                    <a:pt x="7796" y="13262"/>
                  </a:lnTo>
                  <a:lnTo>
                    <a:pt x="7796" y="12478"/>
                  </a:lnTo>
                  <a:lnTo>
                    <a:pt x="11668" y="12478"/>
                  </a:lnTo>
                  <a:lnTo>
                    <a:pt x="11668" y="9871"/>
                  </a:lnTo>
                  <a:cubicBezTo>
                    <a:pt x="12579" y="9441"/>
                    <a:pt x="13262" y="8479"/>
                    <a:pt x="13262" y="7391"/>
                  </a:cubicBezTo>
                  <a:cubicBezTo>
                    <a:pt x="13262" y="6328"/>
                    <a:pt x="12579" y="5366"/>
                    <a:pt x="11668" y="4936"/>
                  </a:cubicBezTo>
                  <a:cubicBezTo>
                    <a:pt x="11617" y="2203"/>
                    <a:pt x="9365" y="1"/>
                    <a:pt x="6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-1448737" y="3377202"/>
              <a:ext cx="169186" cy="171560"/>
            </a:xfrm>
            <a:custGeom>
              <a:avLst/>
              <a:gdLst/>
              <a:ahLst/>
              <a:cxnLst/>
              <a:rect l="l" t="t" r="r" b="b"/>
              <a:pathLst>
                <a:path w="5417" h="5493" extrusionOk="0">
                  <a:moveTo>
                    <a:pt x="3088" y="1570"/>
                  </a:moveTo>
                  <a:lnTo>
                    <a:pt x="3088" y="2354"/>
                  </a:lnTo>
                  <a:lnTo>
                    <a:pt x="3873" y="2354"/>
                  </a:lnTo>
                  <a:lnTo>
                    <a:pt x="3873" y="3139"/>
                  </a:lnTo>
                  <a:lnTo>
                    <a:pt x="2304" y="3139"/>
                  </a:lnTo>
                  <a:lnTo>
                    <a:pt x="2304" y="1570"/>
                  </a:lnTo>
                  <a:close/>
                  <a:moveTo>
                    <a:pt x="2709" y="1"/>
                  </a:moveTo>
                  <a:cubicBezTo>
                    <a:pt x="1215" y="1"/>
                    <a:pt x="1" y="1241"/>
                    <a:pt x="1" y="2734"/>
                  </a:cubicBezTo>
                  <a:cubicBezTo>
                    <a:pt x="1" y="4252"/>
                    <a:pt x="1215" y="5492"/>
                    <a:pt x="2709" y="5492"/>
                  </a:cubicBezTo>
                  <a:cubicBezTo>
                    <a:pt x="4202" y="5492"/>
                    <a:pt x="5416" y="4252"/>
                    <a:pt x="5416" y="2734"/>
                  </a:cubicBezTo>
                  <a:cubicBezTo>
                    <a:pt x="5416" y="1241"/>
                    <a:pt x="4202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 DE RECEITA</a:t>
            </a:r>
            <a:endParaRPr dirty="0"/>
          </a:p>
        </p:txBody>
      </p:sp>
      <p:sp>
        <p:nvSpPr>
          <p:cNvPr id="2024" name="Google Shape;2024;p47"/>
          <p:cNvSpPr txBox="1">
            <a:spLocks noGrp="1"/>
          </p:cNvSpPr>
          <p:nvPr>
            <p:ph type="subTitle" idx="1"/>
          </p:nvPr>
        </p:nvSpPr>
        <p:spPr>
          <a:xfrm>
            <a:off x="17415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Cobrar uma mínima porcentagem por cada transação concluída.</a:t>
            </a:r>
            <a:endParaRPr dirty="0"/>
          </a:p>
        </p:txBody>
      </p:sp>
      <p:sp>
        <p:nvSpPr>
          <p:cNvPr id="2025" name="Google Shape;2025;p47"/>
          <p:cNvSpPr txBox="1">
            <a:spLocks noGrp="1"/>
          </p:cNvSpPr>
          <p:nvPr>
            <p:ph type="subTitle" idx="2"/>
          </p:nvPr>
        </p:nvSpPr>
        <p:spPr>
          <a:xfrm>
            <a:off x="171871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Comissão</a:t>
            </a:r>
            <a:endParaRPr dirty="0"/>
          </a:p>
        </p:txBody>
      </p:sp>
      <p:sp>
        <p:nvSpPr>
          <p:cNvPr id="2026" name="Google Shape;2026;p47"/>
          <p:cNvSpPr txBox="1">
            <a:spLocks noGrp="1"/>
          </p:cNvSpPr>
          <p:nvPr>
            <p:ph type="subTitle" idx="3"/>
          </p:nvPr>
        </p:nvSpPr>
        <p:spPr>
          <a:xfrm>
            <a:off x="539761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Taxa única ou recorrente para licenciar o software para quem quiser utilizar de forma independente.</a:t>
            </a:r>
            <a:endParaRPr dirty="0"/>
          </a:p>
        </p:txBody>
      </p:sp>
      <p:sp>
        <p:nvSpPr>
          <p:cNvPr id="2027" name="Google Shape;2027;p47"/>
          <p:cNvSpPr txBox="1">
            <a:spLocks noGrp="1"/>
          </p:cNvSpPr>
          <p:nvPr>
            <p:ph type="subTitle" idx="4"/>
          </p:nvPr>
        </p:nvSpPr>
        <p:spPr>
          <a:xfrm>
            <a:off x="532903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Licenciamento</a:t>
            </a:r>
            <a:endParaRPr dirty="0"/>
          </a:p>
        </p:txBody>
      </p:sp>
      <p:cxnSp>
        <p:nvCxnSpPr>
          <p:cNvPr id="2030" name="Google Shape;2030;p47"/>
          <p:cNvCxnSpPr/>
          <p:nvPr/>
        </p:nvCxnSpPr>
        <p:spPr>
          <a:xfrm>
            <a:off x="2211335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1" name="Google Shape;2031;p47"/>
          <p:cNvCxnSpPr/>
          <p:nvPr/>
        </p:nvCxnSpPr>
        <p:spPr>
          <a:xfrm>
            <a:off x="577591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3" name="Google Shape;2033;p47"/>
          <p:cNvGrpSpPr/>
          <p:nvPr/>
        </p:nvGrpSpPr>
        <p:grpSpPr>
          <a:xfrm>
            <a:off x="2502265" y="1741845"/>
            <a:ext cx="727220" cy="722333"/>
            <a:chOff x="-1467695" y="1926796"/>
            <a:chExt cx="414205" cy="414205"/>
          </a:xfrm>
        </p:grpSpPr>
        <p:sp>
          <p:nvSpPr>
            <p:cNvPr id="2034" name="Google Shape;2034;p47"/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47"/>
          <p:cNvGrpSpPr/>
          <p:nvPr/>
        </p:nvGrpSpPr>
        <p:grpSpPr>
          <a:xfrm>
            <a:off x="5937274" y="1741791"/>
            <a:ext cx="727275" cy="722387"/>
            <a:chOff x="-1571262" y="3231752"/>
            <a:chExt cx="414237" cy="414237"/>
          </a:xfrm>
        </p:grpSpPr>
        <p:sp>
          <p:nvSpPr>
            <p:cNvPr id="2045" name="Google Shape;2045;p47"/>
            <p:cNvSpPr/>
            <p:nvPr/>
          </p:nvSpPr>
          <p:spPr>
            <a:xfrm>
              <a:off x="-1571262" y="3231752"/>
              <a:ext cx="414237" cy="414237"/>
            </a:xfrm>
            <a:custGeom>
              <a:avLst/>
              <a:gdLst/>
              <a:ahLst/>
              <a:cxnLst/>
              <a:rect l="l" t="t" r="r" b="b"/>
              <a:pathLst>
                <a:path w="13263" h="13263" extrusionOk="0">
                  <a:moveTo>
                    <a:pt x="6632" y="1"/>
                  </a:moveTo>
                  <a:cubicBezTo>
                    <a:pt x="3898" y="1"/>
                    <a:pt x="1646" y="2203"/>
                    <a:pt x="1595" y="4936"/>
                  </a:cubicBezTo>
                  <a:cubicBezTo>
                    <a:pt x="659" y="5366"/>
                    <a:pt x="1" y="6328"/>
                    <a:pt x="1" y="7391"/>
                  </a:cubicBezTo>
                  <a:cubicBezTo>
                    <a:pt x="1" y="8909"/>
                    <a:pt x="1241" y="10149"/>
                    <a:pt x="2734" y="10149"/>
                  </a:cubicBezTo>
                  <a:lnTo>
                    <a:pt x="3139" y="10149"/>
                  </a:lnTo>
                  <a:lnTo>
                    <a:pt x="3139" y="4658"/>
                  </a:lnTo>
                  <a:lnTo>
                    <a:pt x="2734" y="4658"/>
                  </a:lnTo>
                  <a:cubicBezTo>
                    <a:pt x="2608" y="4658"/>
                    <a:pt x="2506" y="4683"/>
                    <a:pt x="2380" y="4683"/>
                  </a:cubicBezTo>
                  <a:cubicBezTo>
                    <a:pt x="2557" y="2506"/>
                    <a:pt x="4379" y="786"/>
                    <a:pt x="6632" y="786"/>
                  </a:cubicBezTo>
                  <a:cubicBezTo>
                    <a:pt x="8859" y="786"/>
                    <a:pt x="10706" y="2506"/>
                    <a:pt x="10883" y="4683"/>
                  </a:cubicBezTo>
                  <a:cubicBezTo>
                    <a:pt x="10757" y="4683"/>
                    <a:pt x="10630" y="4658"/>
                    <a:pt x="10504" y="4658"/>
                  </a:cubicBezTo>
                  <a:lnTo>
                    <a:pt x="10124" y="4658"/>
                  </a:lnTo>
                  <a:lnTo>
                    <a:pt x="10124" y="10149"/>
                  </a:lnTo>
                  <a:lnTo>
                    <a:pt x="10504" y="10149"/>
                  </a:lnTo>
                  <a:cubicBezTo>
                    <a:pt x="10630" y="10149"/>
                    <a:pt x="10757" y="10124"/>
                    <a:pt x="10909" y="10099"/>
                  </a:cubicBezTo>
                  <a:lnTo>
                    <a:pt x="10909" y="11693"/>
                  </a:lnTo>
                  <a:lnTo>
                    <a:pt x="7796" y="11693"/>
                  </a:lnTo>
                  <a:lnTo>
                    <a:pt x="7796" y="10934"/>
                  </a:lnTo>
                  <a:lnTo>
                    <a:pt x="6632" y="10934"/>
                  </a:lnTo>
                  <a:cubicBezTo>
                    <a:pt x="5974" y="10934"/>
                    <a:pt x="5467" y="11440"/>
                    <a:pt x="5467" y="12098"/>
                  </a:cubicBezTo>
                  <a:cubicBezTo>
                    <a:pt x="5467" y="12731"/>
                    <a:pt x="5974" y="13262"/>
                    <a:pt x="6632" y="13262"/>
                  </a:cubicBezTo>
                  <a:lnTo>
                    <a:pt x="7796" y="13262"/>
                  </a:lnTo>
                  <a:lnTo>
                    <a:pt x="7796" y="12478"/>
                  </a:lnTo>
                  <a:lnTo>
                    <a:pt x="11668" y="12478"/>
                  </a:lnTo>
                  <a:lnTo>
                    <a:pt x="11668" y="9871"/>
                  </a:lnTo>
                  <a:cubicBezTo>
                    <a:pt x="12579" y="9441"/>
                    <a:pt x="13262" y="8479"/>
                    <a:pt x="13262" y="7391"/>
                  </a:cubicBezTo>
                  <a:cubicBezTo>
                    <a:pt x="13262" y="6328"/>
                    <a:pt x="12579" y="5366"/>
                    <a:pt x="11668" y="4936"/>
                  </a:cubicBezTo>
                  <a:cubicBezTo>
                    <a:pt x="11617" y="2203"/>
                    <a:pt x="9365" y="1"/>
                    <a:pt x="6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-1448737" y="3377202"/>
              <a:ext cx="169186" cy="171560"/>
            </a:xfrm>
            <a:custGeom>
              <a:avLst/>
              <a:gdLst/>
              <a:ahLst/>
              <a:cxnLst/>
              <a:rect l="l" t="t" r="r" b="b"/>
              <a:pathLst>
                <a:path w="5417" h="5493" extrusionOk="0">
                  <a:moveTo>
                    <a:pt x="3088" y="1570"/>
                  </a:moveTo>
                  <a:lnTo>
                    <a:pt x="3088" y="2354"/>
                  </a:lnTo>
                  <a:lnTo>
                    <a:pt x="3873" y="2354"/>
                  </a:lnTo>
                  <a:lnTo>
                    <a:pt x="3873" y="3139"/>
                  </a:lnTo>
                  <a:lnTo>
                    <a:pt x="2304" y="3139"/>
                  </a:lnTo>
                  <a:lnTo>
                    <a:pt x="2304" y="1570"/>
                  </a:lnTo>
                  <a:close/>
                  <a:moveTo>
                    <a:pt x="2709" y="1"/>
                  </a:moveTo>
                  <a:cubicBezTo>
                    <a:pt x="1215" y="1"/>
                    <a:pt x="1" y="1241"/>
                    <a:pt x="1" y="2734"/>
                  </a:cubicBezTo>
                  <a:cubicBezTo>
                    <a:pt x="1" y="4252"/>
                    <a:pt x="1215" y="5492"/>
                    <a:pt x="2709" y="5492"/>
                  </a:cubicBezTo>
                  <a:cubicBezTo>
                    <a:pt x="4202" y="5492"/>
                    <a:pt x="5416" y="4252"/>
                    <a:pt x="5416" y="2734"/>
                  </a:cubicBezTo>
                  <a:cubicBezTo>
                    <a:pt x="5416" y="1241"/>
                    <a:pt x="4202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983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70"/>
          <p:cNvSpPr txBox="1">
            <a:spLocks noGrp="1"/>
          </p:cNvSpPr>
          <p:nvPr>
            <p:ph type="title"/>
          </p:nvPr>
        </p:nvSpPr>
        <p:spPr>
          <a:xfrm>
            <a:off x="1892880" y="329440"/>
            <a:ext cx="5483280" cy="1042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PRODUTOS SEMELHANTES NO MERCADO</a:t>
            </a:r>
            <a:endParaRPr dirty="0"/>
          </a:p>
        </p:txBody>
      </p:sp>
      <p:sp>
        <p:nvSpPr>
          <p:cNvPr id="2556" name="Google Shape;2556;p70"/>
          <p:cNvSpPr txBox="1">
            <a:spLocks noGrp="1"/>
          </p:cNvSpPr>
          <p:nvPr>
            <p:ph type="subTitle" idx="1"/>
          </p:nvPr>
        </p:nvSpPr>
        <p:spPr>
          <a:xfrm>
            <a:off x="160020" y="1766579"/>
            <a:ext cx="6667500" cy="1623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São poucas as empresas que utilizam da precificação dinâmica por ser uma solução atual e pouco conhecida, ent</a:t>
            </a:r>
            <a:r>
              <a:rPr lang="pt-BR" sz="13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ão é</a:t>
            </a: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majoritariamente grandes empresas com sua própria equipe de desenvolvimento que desenvolve e implementa a solução nas plataformas. </a:t>
            </a:r>
            <a:endParaRPr lang="pt-BR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57" name="Google Shape;2557;p70"/>
          <p:cNvCxnSpPr/>
          <p:nvPr/>
        </p:nvCxnSpPr>
        <p:spPr>
          <a:xfrm>
            <a:off x="3073200" y="1523120"/>
            <a:ext cx="299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F615E1-8043-DF06-8FEB-65CABBE3D023}"/>
              </a:ext>
            </a:extLst>
          </p:cNvPr>
          <p:cNvSpPr txBox="1"/>
          <p:nvPr/>
        </p:nvSpPr>
        <p:spPr>
          <a:xfrm>
            <a:off x="2068140" y="3148376"/>
            <a:ext cx="6187440" cy="1562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3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Consequência</a:t>
            </a:r>
            <a:r>
              <a:rPr lang="pt-BR" sz="1300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software desenvolvido fica restringido às próprias empresas e, empresas sem essa equipe, não têm acesso ao software de precificação dinâmica – afinal, sua única opção seria recorrer para empresas de desenvolvimento de softwares e praticamente nenhuma tem </a:t>
            </a:r>
            <a:r>
              <a:rPr lang="pt-BR" sz="13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precificação dinâmica.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4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70"/>
          <p:cNvSpPr txBox="1">
            <a:spLocks noGrp="1"/>
          </p:cNvSpPr>
          <p:nvPr>
            <p:ph type="title"/>
          </p:nvPr>
        </p:nvSpPr>
        <p:spPr>
          <a:xfrm>
            <a:off x="1892880" y="329440"/>
            <a:ext cx="5483280" cy="1042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PRODUTOS SEMELHANTES NO MERCADO</a:t>
            </a:r>
            <a:endParaRPr dirty="0"/>
          </a:p>
        </p:txBody>
      </p:sp>
      <p:sp>
        <p:nvSpPr>
          <p:cNvPr id="2556" name="Google Shape;2556;p70"/>
          <p:cNvSpPr txBox="1">
            <a:spLocks noGrp="1"/>
          </p:cNvSpPr>
          <p:nvPr>
            <p:ph type="subTitle" idx="1"/>
          </p:nvPr>
        </p:nvSpPr>
        <p:spPr>
          <a:xfrm>
            <a:off x="160020" y="1766579"/>
            <a:ext cx="7475220" cy="1623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Logo, por ainda ser um mercado em desenvolvimento, não surgiram produtos semelhantes à precificação dinâmica. Por outro lado</a:t>
            </a:r>
            <a:r>
              <a:rPr lang="pt-BR" sz="13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apesar de não ser semelhante, há a estratégia de utilizar informações de buscas e compras anteriores dos usuários para oferecer outras opções atrativas para vendas.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endParaRPr lang="pt-BR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57" name="Google Shape;2557;p70"/>
          <p:cNvCxnSpPr/>
          <p:nvPr/>
        </p:nvCxnSpPr>
        <p:spPr>
          <a:xfrm>
            <a:off x="3073200" y="1523120"/>
            <a:ext cx="299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437;p65">
            <a:extLst>
              <a:ext uri="{FF2B5EF4-FFF2-40B4-BE49-F238E27FC236}">
                <a16:creationId xmlns:a16="http://schemas.microsoft.com/office/drawing/2014/main" id="{3A3279E5-5331-3CD2-F00B-C721829111E5}"/>
              </a:ext>
            </a:extLst>
          </p:cNvPr>
          <p:cNvSpPr/>
          <p:nvPr/>
        </p:nvSpPr>
        <p:spPr>
          <a:xfrm>
            <a:off x="3966170" y="3079225"/>
            <a:ext cx="3409990" cy="1734835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37;p65">
            <a:extLst>
              <a:ext uri="{FF2B5EF4-FFF2-40B4-BE49-F238E27FC236}">
                <a16:creationId xmlns:a16="http://schemas.microsoft.com/office/drawing/2014/main" id="{E3114ADD-28AB-81B7-56B6-60CA8E99FCC0}"/>
              </a:ext>
            </a:extLst>
          </p:cNvPr>
          <p:cNvSpPr/>
          <p:nvPr/>
        </p:nvSpPr>
        <p:spPr>
          <a:xfrm>
            <a:off x="4122420" y="3258013"/>
            <a:ext cx="3124200" cy="1359707"/>
          </a:xfrm>
          <a:prstGeom prst="roundRect">
            <a:avLst>
              <a:gd name="adj" fmla="val 9247"/>
            </a:avLst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BCF0F07-F7D7-0CB9-012D-733D3BA7BAC3}"/>
              </a:ext>
            </a:extLst>
          </p:cNvPr>
          <p:cNvCxnSpPr/>
          <p:nvPr/>
        </p:nvCxnSpPr>
        <p:spPr>
          <a:xfrm>
            <a:off x="2750820" y="3079225"/>
            <a:ext cx="876300" cy="5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A26003-6276-C626-F05B-E094851A0FCD}"/>
              </a:ext>
            </a:extLst>
          </p:cNvPr>
          <p:cNvSpPr txBox="1"/>
          <p:nvPr/>
        </p:nvSpPr>
        <p:spPr>
          <a:xfrm>
            <a:off x="4198620" y="3276972"/>
            <a:ext cx="2941320" cy="1335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1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 produto segue a mesma estrutura de análise de dados da precificação dinâmica, só que com objetivo final diferente, e pode servir como forma de analisar nosso mercado.</a:t>
            </a:r>
            <a:endParaRPr lang="pt-B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09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5683574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</a:t>
            </a:r>
            <a:r>
              <a:rPr lang="en" dirty="0">
                <a:solidFill>
                  <a:schemeClr val="lt2"/>
                </a:solidFill>
              </a:rPr>
              <a:t>DE MERCADO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158120" y="2732625"/>
            <a:ext cx="5145400" cy="1626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A proposta é de preços dinâmicos apenas para produtos que são vendidos de forma on-line, porém é possível ver uma grande oportunidade da utilização também em lojas físicas, visto que são poucas as lojas físicas que utilizam essa solução.</a:t>
            </a:r>
            <a:endParaRPr lang="pt-BR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614100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6111825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6" name="Google Shape;2456;p66"/>
          <p:cNvSpPr txBox="1"/>
          <p:nvPr/>
        </p:nvSpPr>
        <p:spPr>
          <a:xfrm>
            <a:off x="3039383" y="2440410"/>
            <a:ext cx="4893033" cy="106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mais comum é a utilização de papéis com os valores, mas o grande problema dessa precificação é que, toda vez que precisa trocar o valor, precisa trocar todas as etiquetas.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7" name="Google Shape;2457;p66"/>
          <p:cNvSpPr txBox="1"/>
          <p:nvPr/>
        </p:nvSpPr>
        <p:spPr>
          <a:xfrm>
            <a:off x="80202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58" name="Google Shape;2458;p66"/>
          <p:cNvCxnSpPr>
            <a:cxnSpLocks/>
          </p:cNvCxnSpPr>
          <p:nvPr/>
        </p:nvCxnSpPr>
        <p:spPr>
          <a:xfrm>
            <a:off x="1474657" y="2169000"/>
            <a:ext cx="0" cy="58944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9" name="Google Shape;2459;p66"/>
          <p:cNvCxnSpPr>
            <a:cxnSpLocks/>
          </p:cNvCxnSpPr>
          <p:nvPr/>
        </p:nvCxnSpPr>
        <p:spPr>
          <a:xfrm>
            <a:off x="807720" y="2169000"/>
            <a:ext cx="134154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131625" y="1891950"/>
            <a:ext cx="177557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" name="Imagem 14" descr="Etiquetas de magazines - F&amp;F Etiquetas">
            <a:extLst>
              <a:ext uri="{FF2B5EF4-FFF2-40B4-BE49-F238E27FC236}">
                <a16:creationId xmlns:a16="http://schemas.microsoft.com/office/drawing/2014/main" id="{EE5BE8F8-2BBD-8962-C763-7C522BA557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5" y="2974500"/>
            <a:ext cx="1304290" cy="126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 descr="Modelos de Etiquetas de Preço de Gôndola | Central de Ajuda da Bluesoft">
            <a:extLst>
              <a:ext uri="{FF2B5EF4-FFF2-40B4-BE49-F238E27FC236}">
                <a16:creationId xmlns:a16="http://schemas.microsoft.com/office/drawing/2014/main" id="{3FD5CFEA-B6D9-FE4F-9FA8-9342436795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8" b="17259"/>
          <a:stretch/>
        </p:blipFill>
        <p:spPr bwMode="auto">
          <a:xfrm>
            <a:off x="3083276" y="3776637"/>
            <a:ext cx="2828767" cy="10020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985295" y="2782895"/>
            <a:ext cx="76831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Luiz</a:t>
            </a:r>
            <a:endParaRPr sz="22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4785421" y="2741233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Douglas</a:t>
            </a:r>
            <a:endParaRPr sz="22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7" y="1409466"/>
            <a:ext cx="1331767" cy="1331767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678619" y="3778767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Rafaella</a:t>
            </a:r>
            <a:endParaRPr sz="22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01" y="1409465"/>
            <a:ext cx="1318084" cy="1318084"/>
          </a:xfrm>
          <a:prstGeom prst="ellipse">
            <a:avLst/>
          </a:prstGeom>
        </p:spPr>
      </p:pic>
      <p:pic>
        <p:nvPicPr>
          <p:cNvPr id="11" name="Imagem 10" descr="Mulher com cabelos longos&#10;&#10;Descrição gerada automaticamente">
            <a:extLst>
              <a:ext uri="{FF2B5EF4-FFF2-40B4-BE49-F238E27FC236}">
                <a16:creationId xmlns:a16="http://schemas.microsoft.com/office/drawing/2014/main" id="{E2B1A0EE-E228-D28A-2B05-A8AF7554C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614" y="2401923"/>
            <a:ext cx="1304400" cy="13044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690" b="29173"/>
          <a:stretch/>
        </p:blipFill>
        <p:spPr>
          <a:xfrm>
            <a:off x="6844269" y="2404124"/>
            <a:ext cx="1304400" cy="1302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6829854" y="3755996"/>
            <a:ext cx="139974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200" dirty="0"/>
              <a:t>Gustavo</a:t>
            </a:r>
          </a:p>
        </p:txBody>
      </p:sp>
      <p:pic>
        <p:nvPicPr>
          <p:cNvPr id="7" name="Imagem 6" descr="Mulher com cabelos longos&#10;&#10;Descrição gerada automaticamente com confiança média">
            <a:extLst>
              <a:ext uri="{FF2B5EF4-FFF2-40B4-BE49-F238E27FC236}">
                <a16:creationId xmlns:a16="http://schemas.microsoft.com/office/drawing/2014/main" id="{90FCF98D-DFE5-4416-EF70-B96C9DE44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619" y="2401923"/>
            <a:ext cx="1304400" cy="1304400"/>
          </a:xfrm>
          <a:prstGeom prst="ellipse">
            <a:avLst/>
          </a:prstGeom>
        </p:spPr>
      </p:pic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850714" y="3233853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799413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936270" y="3204116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6998321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7" name="Google Shape;2457;p66"/>
          <p:cNvSpPr txBox="1"/>
          <p:nvPr/>
        </p:nvSpPr>
        <p:spPr>
          <a:xfrm>
            <a:off x="119277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6" name="Google Shape;2466;p66"/>
          <p:cNvSpPr txBox="1"/>
          <p:nvPr/>
        </p:nvSpPr>
        <p:spPr>
          <a:xfrm>
            <a:off x="490714" y="2327099"/>
            <a:ext cx="3570739" cy="174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Então</a:t>
            </a:r>
            <a:r>
              <a:rPr lang="pt-BR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alguns supermercados começaram a utilizar placas com peças para que apenas seja substituído essas peças. Mas essa proposta não pode ser aplicada em produtos de prateleira, por exemplo.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68" name="Google Shape;2468;p66"/>
          <p:cNvCxnSpPr>
            <a:cxnSpLocks/>
            <a:stCxn id="2467" idx="2"/>
          </p:cNvCxnSpPr>
          <p:nvPr/>
        </p:nvCxnSpPr>
        <p:spPr>
          <a:xfrm>
            <a:off x="4572000" y="2169000"/>
            <a:ext cx="0" cy="78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9" name="Google Shape;2469;p66"/>
          <p:cNvCxnSpPr/>
          <p:nvPr/>
        </p:nvCxnSpPr>
        <p:spPr>
          <a:xfrm>
            <a:off x="4181250" y="2169000"/>
            <a:ext cx="781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522375" y="1891950"/>
            <a:ext cx="138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m 1" descr="Tabela De Preços Padaria - EDUCA">
            <a:extLst>
              <a:ext uri="{FF2B5EF4-FFF2-40B4-BE49-F238E27FC236}">
                <a16:creationId xmlns:a16="http://schemas.microsoft.com/office/drawing/2014/main" id="{919EF780-BAA6-DE3A-4576-E431FF8A5B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" t="7880" r="5457" b="9566"/>
          <a:stretch/>
        </p:blipFill>
        <p:spPr bwMode="auto">
          <a:xfrm>
            <a:off x="5321110" y="2446050"/>
            <a:ext cx="2944562" cy="21514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Google Shape;2469;p66">
            <a:extLst>
              <a:ext uri="{FF2B5EF4-FFF2-40B4-BE49-F238E27FC236}">
                <a16:creationId xmlns:a16="http://schemas.microsoft.com/office/drawing/2014/main" id="{9A58C1AC-0447-50B1-8EFE-04288AEF85B6}"/>
              </a:ext>
            </a:extLst>
          </p:cNvPr>
          <p:cNvCxnSpPr>
            <a:cxnSpLocks/>
          </p:cNvCxnSpPr>
          <p:nvPr/>
        </p:nvCxnSpPr>
        <p:spPr>
          <a:xfrm>
            <a:off x="4571975" y="2955600"/>
            <a:ext cx="48008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77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7" name="Google Shape;2457;p66"/>
          <p:cNvSpPr txBox="1"/>
          <p:nvPr/>
        </p:nvSpPr>
        <p:spPr>
          <a:xfrm>
            <a:off x="119277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1" name="Google Shape;2461;p66"/>
          <p:cNvSpPr txBox="1"/>
          <p:nvPr/>
        </p:nvSpPr>
        <p:spPr>
          <a:xfrm>
            <a:off x="990821" y="2346647"/>
            <a:ext cx="4447907" cy="129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Então f</a:t>
            </a: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oi pensado pela SavvyFix uma solução com potencial de </a:t>
            </a:r>
            <a:r>
              <a:rPr lang="pt-BR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expansão no </a:t>
            </a: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mercado que utiliza da precificação dinâmica em etiquetas eletrônicas nos mercados físicos, pois isso reduzirá tempo, custo, desperdício e incoerência de valores entre dois produtos.</a:t>
            </a:r>
            <a:endParaRPr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63" name="Google Shape;2463;p66"/>
          <p:cNvCxnSpPr>
            <a:cxnSpLocks/>
            <a:stCxn id="2462" idx="2"/>
          </p:cNvCxnSpPr>
          <p:nvPr/>
        </p:nvCxnSpPr>
        <p:spPr>
          <a:xfrm>
            <a:off x="7286425" y="2169000"/>
            <a:ext cx="0" cy="5665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4" name="Google Shape;2464;p66"/>
          <p:cNvCxnSpPr/>
          <p:nvPr/>
        </p:nvCxnSpPr>
        <p:spPr>
          <a:xfrm>
            <a:off x="6895675" y="2169000"/>
            <a:ext cx="781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522375" y="1891950"/>
            <a:ext cx="138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m 1" descr="Tudo sobre etiquetas eletrônicas de preço">
            <a:extLst>
              <a:ext uri="{FF2B5EF4-FFF2-40B4-BE49-F238E27FC236}">
                <a16:creationId xmlns:a16="http://schemas.microsoft.com/office/drawing/2014/main" id="{EA1DC151-7D75-36C9-7700-12E5C2A4D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7" t="18317" r="4208" b="13581"/>
          <a:stretch/>
        </p:blipFill>
        <p:spPr bwMode="auto">
          <a:xfrm>
            <a:off x="6208117" y="2992005"/>
            <a:ext cx="2349139" cy="1455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1923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pt-BR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Vender o produto certo para o cliente certo, na hora certa e com o preço certo</a:t>
            </a:r>
            <a:r>
              <a:rPr lang="en" dirty="0"/>
              <a:t>”</a:t>
            </a:r>
            <a:endParaRPr dirty="0"/>
          </a:p>
        </p:txBody>
      </p:sp>
      <p:sp>
        <p:nvSpPr>
          <p:cNvPr id="2263" name="Google Shape;2263;p54"/>
          <p:cNvSpPr/>
          <p:nvPr/>
        </p:nvSpPr>
        <p:spPr>
          <a:xfrm>
            <a:off x="4318501" y="949525"/>
            <a:ext cx="506999" cy="5069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Manrope"/>
              </a:rPr>
              <a:t>“</a:t>
            </a:r>
          </a:p>
        </p:txBody>
      </p:sp>
      <p:cxnSp>
        <p:nvCxnSpPr>
          <p:cNvPr id="2264" name="Google Shape;2264;p54"/>
          <p:cNvCxnSpPr/>
          <p:nvPr/>
        </p:nvCxnSpPr>
        <p:spPr>
          <a:xfrm>
            <a:off x="4162950" y="1808563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1313837" y="1023600"/>
            <a:ext cx="2032839" cy="3204299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847520" y="1749946"/>
            <a:ext cx="2958332" cy="76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OBRIGADO!</a:t>
            </a:r>
            <a:endParaRPr sz="4000" dirty="0">
              <a:solidFill>
                <a:schemeClr val="lt2"/>
              </a:solidFill>
            </a:endParaRPr>
          </a:p>
        </p:txBody>
      </p:sp>
      <p:pic>
        <p:nvPicPr>
          <p:cNvPr id="2419" name="Google Shape;2419;p63"/>
          <p:cNvPicPr preferRelativeResize="0"/>
          <p:nvPr/>
        </p:nvPicPr>
        <p:blipFill rotWithShape="1">
          <a:blip r:embed="rId3">
            <a:alphaModFix/>
          </a:blip>
          <a:srcRect l="11611" r="55156"/>
          <a:stretch/>
        </p:blipFill>
        <p:spPr>
          <a:xfrm>
            <a:off x="1573675" y="1198500"/>
            <a:ext cx="15131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20" name="Google Shape;2420;p63"/>
          <p:cNvCxnSpPr>
            <a:cxnSpLocks/>
          </p:cNvCxnSpPr>
          <p:nvPr/>
        </p:nvCxnSpPr>
        <p:spPr>
          <a:xfrm>
            <a:off x="5360020" y="2614100"/>
            <a:ext cx="23833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415883" y="2305368"/>
            <a:ext cx="4014842" cy="622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empresas on-line podem se adaptar e crescer em um mundo tão flexível?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87;p43">
            <a:extLst>
              <a:ext uri="{FF2B5EF4-FFF2-40B4-BE49-F238E27FC236}">
                <a16:creationId xmlns:a16="http://schemas.microsoft.com/office/drawing/2014/main" id="{789C9B05-F2D0-97FA-8579-F0184194133B}"/>
              </a:ext>
            </a:extLst>
          </p:cNvPr>
          <p:cNvSpPr txBox="1">
            <a:spLocks/>
          </p:cNvSpPr>
          <p:nvPr/>
        </p:nvSpPr>
        <p:spPr>
          <a:xfrm>
            <a:off x="4846319" y="3073355"/>
            <a:ext cx="3584405" cy="80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dirty="0"/>
              <a:t>A Inteligência Artificial generativa com Deep Analytics vem para revolucionar esse cenário.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140820" y="2305368"/>
            <a:ext cx="4289905" cy="115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Nesse sentido, empresas estão percebendo que preços fixos para os produtos já não são mais favoráveis em muitos cenários e representam um problema para o maior crescimento da empresa.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068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93565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907174" y="2330664"/>
            <a:ext cx="3664826" cy="1619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Trazer preços dinâmicos aos produtos vendidos digitalmente por meio da análise de demandas e condições a partir do comportamento de um ou mais clientes, independente de qual seja o ramo da empresa.</a:t>
            </a:r>
            <a:endParaRPr sz="1400"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153183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5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ATIVIDADES DA SOLUÇÃO</a:t>
            </a:r>
            <a:endParaRPr dirty="0"/>
          </a:p>
        </p:txBody>
      </p:sp>
      <p:sp>
        <p:nvSpPr>
          <p:cNvPr id="2155" name="Google Shape;2155;p51"/>
          <p:cNvSpPr txBox="1">
            <a:spLocks noGrp="1"/>
          </p:cNvSpPr>
          <p:nvPr>
            <p:ph type="subTitle" idx="1"/>
          </p:nvPr>
        </p:nvSpPr>
        <p:spPr>
          <a:xfrm>
            <a:off x="1663725" y="1688607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</a:t>
            </a:r>
            <a:r>
              <a:rPr lang="en" sz="1150" dirty="0"/>
              <a:t> preço varia de acordo com o horário de compra pelo cliente.</a:t>
            </a:r>
            <a:endParaRPr sz="1150" dirty="0"/>
          </a:p>
        </p:txBody>
      </p:sp>
      <p:sp>
        <p:nvSpPr>
          <p:cNvPr id="2156" name="Google Shape;2156;p5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HORÁRIO</a:t>
            </a:r>
            <a:endParaRPr sz="2000" dirty="0"/>
          </a:p>
        </p:txBody>
      </p:sp>
      <p:sp>
        <p:nvSpPr>
          <p:cNvPr id="2157" name="Google Shape;2157;p5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o clima de onde a pessoa está.</a:t>
            </a:r>
            <a:endParaRPr sz="1150" dirty="0"/>
          </a:p>
        </p:txBody>
      </p:sp>
      <p:sp>
        <p:nvSpPr>
          <p:cNvPr id="2158" name="Google Shape;2158;p5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CLIMA</a:t>
            </a:r>
            <a:endParaRPr sz="2000" dirty="0"/>
          </a:p>
        </p:txBody>
      </p:sp>
      <p:sp>
        <p:nvSpPr>
          <p:cNvPr id="2159" name="Google Shape;2159;p51"/>
          <p:cNvSpPr txBox="1">
            <a:spLocks noGrp="1"/>
          </p:cNvSpPr>
          <p:nvPr>
            <p:ph type="subTitle" idx="5"/>
          </p:nvPr>
        </p:nvSpPr>
        <p:spPr>
          <a:xfrm>
            <a:off x="1663724" y="2848225"/>
            <a:ext cx="2690573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preço varia de acordo com a localização do cliente.</a:t>
            </a:r>
            <a:endParaRPr dirty="0"/>
          </a:p>
        </p:txBody>
      </p:sp>
      <p:sp>
        <p:nvSpPr>
          <p:cNvPr id="2160" name="Google Shape;2160;p5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LOCALIZAÇÃO</a:t>
            </a:r>
            <a:endParaRPr sz="2000" dirty="0"/>
          </a:p>
        </p:txBody>
      </p:sp>
      <p:sp>
        <p:nvSpPr>
          <p:cNvPr id="2161" name="Google Shape;2161;p51"/>
          <p:cNvSpPr txBox="1">
            <a:spLocks noGrp="1"/>
          </p:cNvSpPr>
          <p:nvPr>
            <p:ph type="subTitle" idx="7"/>
          </p:nvPr>
        </p:nvSpPr>
        <p:spPr>
          <a:xfrm>
            <a:off x="5836925" y="2216432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a quantidade de vezes que alguém procurou por um produto.</a:t>
            </a:r>
            <a:endParaRPr sz="1150" dirty="0"/>
          </a:p>
        </p:txBody>
      </p:sp>
      <p:sp>
        <p:nvSpPr>
          <p:cNvPr id="2162" name="Google Shape;2162;p51"/>
          <p:cNvSpPr txBox="1">
            <a:spLocks noGrp="1"/>
          </p:cNvSpPr>
          <p:nvPr>
            <p:ph type="subTitle" idx="8"/>
          </p:nvPr>
        </p:nvSpPr>
        <p:spPr>
          <a:xfrm>
            <a:off x="5836925" y="1782802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PROCURA</a:t>
            </a:r>
            <a:endParaRPr sz="2000" dirty="0"/>
          </a:p>
        </p:txBody>
      </p:sp>
      <p:sp>
        <p:nvSpPr>
          <p:cNvPr id="2165" name="Google Shape;2165;p51"/>
          <p:cNvSpPr txBox="1">
            <a:spLocks noGrp="1"/>
          </p:cNvSpPr>
          <p:nvPr>
            <p:ph type="subTitle" idx="14"/>
          </p:nvPr>
        </p:nvSpPr>
        <p:spPr>
          <a:xfrm>
            <a:off x="5836925" y="3442956"/>
            <a:ext cx="2593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 preço varia de acordo com a oferta e demanda de determinado produto.</a:t>
            </a:r>
          </a:p>
        </p:txBody>
      </p:sp>
      <p:sp>
        <p:nvSpPr>
          <p:cNvPr id="2166" name="Google Shape;2166;p51"/>
          <p:cNvSpPr txBox="1">
            <a:spLocks noGrp="1"/>
          </p:cNvSpPr>
          <p:nvPr>
            <p:ph type="subTitle" idx="15"/>
          </p:nvPr>
        </p:nvSpPr>
        <p:spPr>
          <a:xfrm>
            <a:off x="5836925" y="2979586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DEMANDA</a:t>
            </a:r>
            <a:endParaRPr sz="2000" dirty="0"/>
          </a:p>
        </p:txBody>
      </p:sp>
      <p:cxnSp>
        <p:nvCxnSpPr>
          <p:cNvPr id="2167" name="Google Shape;2167;p51"/>
          <p:cNvCxnSpPr/>
          <p:nvPr/>
        </p:nvCxnSpPr>
        <p:spPr>
          <a:xfrm>
            <a:off x="887250" y="2180563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51"/>
          <p:cNvCxnSpPr/>
          <p:nvPr/>
        </p:nvCxnSpPr>
        <p:spPr>
          <a:xfrm>
            <a:off x="5060450" y="2700954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51"/>
          <p:cNvCxnSpPr/>
          <p:nvPr/>
        </p:nvCxnSpPr>
        <p:spPr>
          <a:xfrm>
            <a:off x="887250" y="446578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51"/>
          <p:cNvCxnSpPr/>
          <p:nvPr/>
        </p:nvCxnSpPr>
        <p:spPr>
          <a:xfrm>
            <a:off x="887250" y="3323175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51"/>
          <p:cNvCxnSpPr/>
          <p:nvPr/>
        </p:nvCxnSpPr>
        <p:spPr>
          <a:xfrm>
            <a:off x="5060450" y="3925339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3" name="Google Shape;2173;p51"/>
          <p:cNvGrpSpPr/>
          <p:nvPr/>
        </p:nvGrpSpPr>
        <p:grpSpPr>
          <a:xfrm>
            <a:off x="951147" y="1423987"/>
            <a:ext cx="571788" cy="612654"/>
            <a:chOff x="-3587632" y="1249394"/>
            <a:chExt cx="388126" cy="413425"/>
          </a:xfrm>
        </p:grpSpPr>
        <p:sp>
          <p:nvSpPr>
            <p:cNvPr id="2174" name="Google Shape;2174;p51"/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930715" y="2566599"/>
            <a:ext cx="612651" cy="612651"/>
            <a:chOff x="-2107149" y="1267572"/>
            <a:chExt cx="414205" cy="414205"/>
          </a:xfrm>
        </p:grpSpPr>
        <p:sp>
          <p:nvSpPr>
            <p:cNvPr id="2191" name="Google Shape;2191;p51"/>
            <p:cNvSpPr/>
            <p:nvPr/>
          </p:nvSpPr>
          <p:spPr>
            <a:xfrm>
              <a:off x="-2107149" y="1267572"/>
              <a:ext cx="413425" cy="414205"/>
            </a:xfrm>
            <a:custGeom>
              <a:avLst/>
              <a:gdLst/>
              <a:ahLst/>
              <a:cxnLst/>
              <a:rect l="l" t="t" r="r" b="b"/>
              <a:pathLst>
                <a:path w="13237" h="13262" extrusionOk="0">
                  <a:moveTo>
                    <a:pt x="0" y="0"/>
                  </a:moveTo>
                  <a:lnTo>
                    <a:pt x="0" y="13262"/>
                  </a:lnTo>
                  <a:lnTo>
                    <a:pt x="13236" y="13262"/>
                  </a:lnTo>
                  <a:lnTo>
                    <a:pt x="13236" y="12477"/>
                  </a:lnTo>
                  <a:lnTo>
                    <a:pt x="759" y="1247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-2058926" y="1486511"/>
              <a:ext cx="73521" cy="146262"/>
            </a:xfrm>
            <a:custGeom>
              <a:avLst/>
              <a:gdLst/>
              <a:ahLst/>
              <a:cxnLst/>
              <a:rect l="l" t="t" r="r" b="b"/>
              <a:pathLst>
                <a:path w="2354" h="4683" extrusionOk="0">
                  <a:moveTo>
                    <a:pt x="0" y="1"/>
                  </a:moveTo>
                  <a:lnTo>
                    <a:pt x="0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-1960918" y="1438288"/>
              <a:ext cx="72740" cy="194485"/>
            </a:xfrm>
            <a:custGeom>
              <a:avLst/>
              <a:gdLst/>
              <a:ahLst/>
              <a:cxnLst/>
              <a:rect l="l" t="t" r="r" b="b"/>
              <a:pathLst>
                <a:path w="2329" h="6227" extrusionOk="0">
                  <a:moveTo>
                    <a:pt x="0" y="1"/>
                  </a:moveTo>
                  <a:lnTo>
                    <a:pt x="0" y="6227"/>
                  </a:lnTo>
                  <a:lnTo>
                    <a:pt x="2328" y="6227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-1864504" y="1438288"/>
              <a:ext cx="72772" cy="194485"/>
            </a:xfrm>
            <a:custGeom>
              <a:avLst/>
              <a:gdLst/>
              <a:ahLst/>
              <a:cxnLst/>
              <a:rect l="l" t="t" r="r" b="b"/>
              <a:pathLst>
                <a:path w="2330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2329" y="62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-1767277" y="1486511"/>
              <a:ext cx="73553" cy="146262"/>
            </a:xfrm>
            <a:custGeom>
              <a:avLst/>
              <a:gdLst/>
              <a:ahLst/>
              <a:cxnLst/>
              <a:rect l="l" t="t" r="r" b="b"/>
              <a:pathLst>
                <a:path w="2355" h="4683" extrusionOk="0">
                  <a:moveTo>
                    <a:pt x="1" y="1"/>
                  </a:moveTo>
                  <a:lnTo>
                    <a:pt x="1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-2058926" y="1292870"/>
              <a:ext cx="365982" cy="169186"/>
            </a:xfrm>
            <a:custGeom>
              <a:avLst/>
              <a:gdLst/>
              <a:ahLst/>
              <a:cxnLst/>
              <a:rect l="l" t="t" r="r" b="b"/>
              <a:pathLst>
                <a:path w="11718" h="5417" extrusionOk="0">
                  <a:moveTo>
                    <a:pt x="5846" y="0"/>
                  </a:moveTo>
                  <a:cubicBezTo>
                    <a:pt x="4758" y="0"/>
                    <a:pt x="3746" y="608"/>
                    <a:pt x="3265" y="1595"/>
                  </a:cubicBezTo>
                  <a:lnTo>
                    <a:pt x="2328" y="3467"/>
                  </a:lnTo>
                  <a:cubicBezTo>
                    <a:pt x="1949" y="4201"/>
                    <a:pt x="1215" y="4657"/>
                    <a:pt x="405" y="4657"/>
                  </a:cubicBezTo>
                  <a:lnTo>
                    <a:pt x="0" y="4657"/>
                  </a:lnTo>
                  <a:lnTo>
                    <a:pt x="0" y="5416"/>
                  </a:lnTo>
                  <a:lnTo>
                    <a:pt x="405" y="5416"/>
                  </a:lnTo>
                  <a:cubicBezTo>
                    <a:pt x="1493" y="5416"/>
                    <a:pt x="2531" y="4809"/>
                    <a:pt x="3012" y="3822"/>
                  </a:cubicBezTo>
                  <a:lnTo>
                    <a:pt x="3948" y="1949"/>
                  </a:lnTo>
                  <a:cubicBezTo>
                    <a:pt x="4328" y="1215"/>
                    <a:pt x="5036" y="760"/>
                    <a:pt x="5846" y="760"/>
                  </a:cubicBezTo>
                  <a:cubicBezTo>
                    <a:pt x="6656" y="760"/>
                    <a:pt x="7390" y="1215"/>
                    <a:pt x="7769" y="1949"/>
                  </a:cubicBezTo>
                  <a:lnTo>
                    <a:pt x="8706" y="3822"/>
                  </a:lnTo>
                  <a:cubicBezTo>
                    <a:pt x="9187" y="4809"/>
                    <a:pt x="10224" y="5416"/>
                    <a:pt x="11313" y="5416"/>
                  </a:cubicBezTo>
                  <a:lnTo>
                    <a:pt x="11718" y="5416"/>
                  </a:lnTo>
                  <a:lnTo>
                    <a:pt x="11718" y="4657"/>
                  </a:lnTo>
                  <a:lnTo>
                    <a:pt x="11313" y="4657"/>
                  </a:lnTo>
                  <a:cubicBezTo>
                    <a:pt x="10503" y="4657"/>
                    <a:pt x="9769" y="4201"/>
                    <a:pt x="9389" y="3467"/>
                  </a:cubicBezTo>
                  <a:lnTo>
                    <a:pt x="8453" y="1595"/>
                  </a:lnTo>
                  <a:cubicBezTo>
                    <a:pt x="7947" y="608"/>
                    <a:pt x="6960" y="0"/>
                    <a:pt x="5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1"/>
          <p:cNvGrpSpPr/>
          <p:nvPr/>
        </p:nvGrpSpPr>
        <p:grpSpPr>
          <a:xfrm>
            <a:off x="930715" y="3709212"/>
            <a:ext cx="612651" cy="612651"/>
            <a:chOff x="-5147914" y="2585989"/>
            <a:chExt cx="414205" cy="414205"/>
          </a:xfrm>
        </p:grpSpPr>
        <p:sp>
          <p:nvSpPr>
            <p:cNvPr id="2198" name="Google Shape;2198;p51"/>
            <p:cNvSpPr/>
            <p:nvPr/>
          </p:nvSpPr>
          <p:spPr>
            <a:xfrm>
              <a:off x="-5147914" y="2585989"/>
              <a:ext cx="414205" cy="414205"/>
            </a:xfrm>
            <a:custGeom>
              <a:avLst/>
              <a:gdLst/>
              <a:ahLst/>
              <a:cxnLst/>
              <a:rect l="l" t="t" r="r" b="b"/>
              <a:pathLst>
                <a:path w="13262" h="13262" extrusionOk="0">
                  <a:moveTo>
                    <a:pt x="7036" y="1595"/>
                  </a:moveTo>
                  <a:cubicBezTo>
                    <a:pt x="9491" y="1797"/>
                    <a:pt x="11465" y="3771"/>
                    <a:pt x="11667" y="6252"/>
                  </a:cubicBezTo>
                  <a:lnTo>
                    <a:pt x="10908" y="6252"/>
                  </a:lnTo>
                  <a:lnTo>
                    <a:pt x="10908" y="7011"/>
                  </a:lnTo>
                  <a:lnTo>
                    <a:pt x="11667" y="7011"/>
                  </a:lnTo>
                  <a:cubicBezTo>
                    <a:pt x="11465" y="9491"/>
                    <a:pt x="9491" y="11465"/>
                    <a:pt x="7036" y="11667"/>
                  </a:cubicBezTo>
                  <a:lnTo>
                    <a:pt x="7036" y="10908"/>
                  </a:lnTo>
                  <a:lnTo>
                    <a:pt x="6251" y="10908"/>
                  </a:lnTo>
                  <a:lnTo>
                    <a:pt x="6251" y="11667"/>
                  </a:lnTo>
                  <a:cubicBezTo>
                    <a:pt x="3771" y="11465"/>
                    <a:pt x="1797" y="9491"/>
                    <a:pt x="1620" y="7011"/>
                  </a:cubicBezTo>
                  <a:lnTo>
                    <a:pt x="2354" y="7011"/>
                  </a:lnTo>
                  <a:lnTo>
                    <a:pt x="2354" y="6252"/>
                  </a:lnTo>
                  <a:lnTo>
                    <a:pt x="1620" y="6252"/>
                  </a:lnTo>
                  <a:cubicBezTo>
                    <a:pt x="1797" y="3771"/>
                    <a:pt x="3771" y="1797"/>
                    <a:pt x="6251" y="1595"/>
                  </a:cubicBezTo>
                  <a:lnTo>
                    <a:pt x="6251" y="2354"/>
                  </a:lnTo>
                  <a:lnTo>
                    <a:pt x="7036" y="2354"/>
                  </a:lnTo>
                  <a:lnTo>
                    <a:pt x="7036" y="1595"/>
                  </a:lnTo>
                  <a:close/>
                  <a:moveTo>
                    <a:pt x="6251" y="1"/>
                  </a:moveTo>
                  <a:lnTo>
                    <a:pt x="6251" y="836"/>
                  </a:lnTo>
                  <a:cubicBezTo>
                    <a:pt x="3341" y="1013"/>
                    <a:pt x="1013" y="3341"/>
                    <a:pt x="835" y="6252"/>
                  </a:cubicBezTo>
                  <a:lnTo>
                    <a:pt x="0" y="6252"/>
                  </a:lnTo>
                  <a:lnTo>
                    <a:pt x="0" y="7011"/>
                  </a:lnTo>
                  <a:lnTo>
                    <a:pt x="835" y="7011"/>
                  </a:lnTo>
                  <a:cubicBezTo>
                    <a:pt x="1013" y="9921"/>
                    <a:pt x="3341" y="12250"/>
                    <a:pt x="6251" y="12427"/>
                  </a:cubicBezTo>
                  <a:lnTo>
                    <a:pt x="6251" y="13262"/>
                  </a:lnTo>
                  <a:lnTo>
                    <a:pt x="7036" y="13262"/>
                  </a:lnTo>
                  <a:lnTo>
                    <a:pt x="7036" y="12427"/>
                  </a:lnTo>
                  <a:cubicBezTo>
                    <a:pt x="9921" y="12250"/>
                    <a:pt x="12249" y="9921"/>
                    <a:pt x="12426" y="7011"/>
                  </a:cubicBezTo>
                  <a:lnTo>
                    <a:pt x="13262" y="7011"/>
                  </a:lnTo>
                  <a:lnTo>
                    <a:pt x="13262" y="6252"/>
                  </a:lnTo>
                  <a:lnTo>
                    <a:pt x="12426" y="6252"/>
                  </a:lnTo>
                  <a:cubicBezTo>
                    <a:pt x="12249" y="3341"/>
                    <a:pt x="9921" y="1013"/>
                    <a:pt x="7011" y="836"/>
                  </a:cubicBezTo>
                  <a:lnTo>
                    <a:pt x="7036" y="836"/>
                  </a:lnTo>
                  <a:lnTo>
                    <a:pt x="7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-4977197" y="2732220"/>
              <a:ext cx="72772" cy="72740"/>
            </a:xfrm>
            <a:custGeom>
              <a:avLst/>
              <a:gdLst/>
              <a:ahLst/>
              <a:cxnLst/>
              <a:rect l="l" t="t" r="r" b="b"/>
              <a:pathLst>
                <a:path w="2330" h="2329" extrusionOk="0">
                  <a:moveTo>
                    <a:pt x="1165" y="1"/>
                  </a:moveTo>
                  <a:cubicBezTo>
                    <a:pt x="532" y="1"/>
                    <a:pt x="1" y="532"/>
                    <a:pt x="1" y="1165"/>
                  </a:cubicBezTo>
                  <a:cubicBezTo>
                    <a:pt x="1" y="1823"/>
                    <a:pt x="532" y="2329"/>
                    <a:pt x="1165" y="2329"/>
                  </a:cubicBezTo>
                  <a:cubicBezTo>
                    <a:pt x="1823" y="2329"/>
                    <a:pt x="2329" y="1823"/>
                    <a:pt x="2329" y="1165"/>
                  </a:cubicBezTo>
                  <a:cubicBezTo>
                    <a:pt x="2329" y="532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-4989034" y="2829446"/>
              <a:ext cx="96446" cy="72740"/>
            </a:xfrm>
            <a:custGeom>
              <a:avLst/>
              <a:gdLst/>
              <a:ahLst/>
              <a:cxnLst/>
              <a:rect l="l" t="t" r="r" b="b"/>
              <a:pathLst>
                <a:path w="3088" h="2329" extrusionOk="0">
                  <a:moveTo>
                    <a:pt x="1544" y="0"/>
                  </a:moveTo>
                  <a:cubicBezTo>
                    <a:pt x="683" y="0"/>
                    <a:pt x="0" y="709"/>
                    <a:pt x="0" y="1544"/>
                  </a:cubicBezTo>
                  <a:lnTo>
                    <a:pt x="0" y="2329"/>
                  </a:lnTo>
                  <a:lnTo>
                    <a:pt x="3088" y="2329"/>
                  </a:lnTo>
                  <a:lnTo>
                    <a:pt x="3088" y="1544"/>
                  </a:lnTo>
                  <a:cubicBezTo>
                    <a:pt x="3088" y="709"/>
                    <a:pt x="2404" y="0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-4902895" y="2781223"/>
              <a:ext cx="71179" cy="72740"/>
            </a:xfrm>
            <a:custGeom>
              <a:avLst/>
              <a:gdLst/>
              <a:ahLst/>
              <a:cxnLst/>
              <a:rect l="l" t="t" r="r" b="b"/>
              <a:pathLst>
                <a:path w="2279" h="2329" extrusionOk="0">
                  <a:moveTo>
                    <a:pt x="684" y="1"/>
                  </a:moveTo>
                  <a:cubicBezTo>
                    <a:pt x="608" y="456"/>
                    <a:pt x="355" y="836"/>
                    <a:pt x="1" y="1114"/>
                  </a:cubicBezTo>
                  <a:cubicBezTo>
                    <a:pt x="456" y="1393"/>
                    <a:pt x="785" y="1823"/>
                    <a:pt x="988" y="2329"/>
                  </a:cubicBezTo>
                  <a:lnTo>
                    <a:pt x="2278" y="2329"/>
                  </a:lnTo>
                  <a:lnTo>
                    <a:pt x="2278" y="1544"/>
                  </a:lnTo>
                  <a:cubicBezTo>
                    <a:pt x="2278" y="684"/>
                    <a:pt x="1595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-5049906" y="2781223"/>
              <a:ext cx="71960" cy="72740"/>
            </a:xfrm>
            <a:custGeom>
              <a:avLst/>
              <a:gdLst/>
              <a:ahLst/>
              <a:cxnLst/>
              <a:rect l="l" t="t" r="r" b="b"/>
              <a:pathLst>
                <a:path w="2304" h="2329" extrusionOk="0">
                  <a:moveTo>
                    <a:pt x="1544" y="1"/>
                  </a:moveTo>
                  <a:cubicBezTo>
                    <a:pt x="709" y="1"/>
                    <a:pt x="0" y="684"/>
                    <a:pt x="0" y="1544"/>
                  </a:cubicBezTo>
                  <a:lnTo>
                    <a:pt x="0" y="2329"/>
                  </a:lnTo>
                  <a:lnTo>
                    <a:pt x="1316" y="2329"/>
                  </a:lnTo>
                  <a:cubicBezTo>
                    <a:pt x="1494" y="1823"/>
                    <a:pt x="1848" y="1393"/>
                    <a:pt x="2278" y="1114"/>
                  </a:cubicBezTo>
                  <a:lnTo>
                    <a:pt x="2303" y="1114"/>
                  </a:lnTo>
                  <a:cubicBezTo>
                    <a:pt x="1949" y="836"/>
                    <a:pt x="1696" y="456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-4915544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40" y="1"/>
                  </a:moveTo>
                  <a:cubicBezTo>
                    <a:pt x="558" y="1"/>
                    <a:pt x="102" y="406"/>
                    <a:pt x="1" y="962"/>
                  </a:cubicBezTo>
                  <a:cubicBezTo>
                    <a:pt x="558" y="1216"/>
                    <a:pt x="962" y="1722"/>
                    <a:pt x="1089" y="2329"/>
                  </a:cubicBezTo>
                  <a:lnTo>
                    <a:pt x="1140" y="2329"/>
                  </a:lnTo>
                  <a:cubicBezTo>
                    <a:pt x="1772" y="2329"/>
                    <a:pt x="2304" y="1798"/>
                    <a:pt x="2304" y="1165"/>
                  </a:cubicBezTo>
                  <a:cubicBezTo>
                    <a:pt x="2304" y="532"/>
                    <a:pt x="1772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-5037257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64" y="1"/>
                  </a:moveTo>
                  <a:cubicBezTo>
                    <a:pt x="506" y="1"/>
                    <a:pt x="0" y="532"/>
                    <a:pt x="0" y="1165"/>
                  </a:cubicBezTo>
                  <a:cubicBezTo>
                    <a:pt x="0" y="1798"/>
                    <a:pt x="506" y="2329"/>
                    <a:pt x="1164" y="2329"/>
                  </a:cubicBezTo>
                  <a:lnTo>
                    <a:pt x="1190" y="2329"/>
                  </a:lnTo>
                  <a:cubicBezTo>
                    <a:pt x="1316" y="1722"/>
                    <a:pt x="1747" y="1216"/>
                    <a:pt x="2303" y="962"/>
                  </a:cubicBezTo>
                  <a:cubicBezTo>
                    <a:pt x="2202" y="406"/>
                    <a:pt x="1721" y="1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51"/>
          <p:cNvGrpSpPr/>
          <p:nvPr/>
        </p:nvGrpSpPr>
        <p:grpSpPr>
          <a:xfrm>
            <a:off x="5178820" y="1892337"/>
            <a:ext cx="462874" cy="612651"/>
            <a:chOff x="-4183610" y="2590736"/>
            <a:chExt cx="315417" cy="414205"/>
          </a:xfrm>
        </p:grpSpPr>
        <p:sp>
          <p:nvSpPr>
            <p:cNvPr id="2206" name="Google Shape;2206;p51"/>
            <p:cNvSpPr/>
            <p:nvPr/>
          </p:nvSpPr>
          <p:spPr>
            <a:xfrm>
              <a:off x="-4159093" y="2736967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2329" y="232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-4062678" y="2713261"/>
              <a:ext cx="72772" cy="96446"/>
            </a:xfrm>
            <a:custGeom>
              <a:avLst/>
              <a:gdLst/>
              <a:ahLst/>
              <a:cxnLst/>
              <a:rect l="l" t="t" r="r" b="b"/>
              <a:pathLst>
                <a:path w="2330" h="3088" extrusionOk="0">
                  <a:moveTo>
                    <a:pt x="1" y="0"/>
                  </a:moveTo>
                  <a:lnTo>
                    <a:pt x="1" y="3088"/>
                  </a:lnTo>
                  <a:lnTo>
                    <a:pt x="2329" y="3088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-3989938" y="2590736"/>
              <a:ext cx="121744" cy="218971"/>
            </a:xfrm>
            <a:custGeom>
              <a:avLst/>
              <a:gdLst/>
              <a:ahLst/>
              <a:cxnLst/>
              <a:rect l="l" t="t" r="r" b="b"/>
              <a:pathLst>
                <a:path w="3898" h="7011" extrusionOk="0">
                  <a:moveTo>
                    <a:pt x="1949" y="0"/>
                  </a:moveTo>
                  <a:lnTo>
                    <a:pt x="0" y="2708"/>
                  </a:lnTo>
                  <a:lnTo>
                    <a:pt x="1164" y="2708"/>
                  </a:lnTo>
                  <a:lnTo>
                    <a:pt x="1164" y="7011"/>
                  </a:lnTo>
                  <a:lnTo>
                    <a:pt x="2733" y="7011"/>
                  </a:lnTo>
                  <a:lnTo>
                    <a:pt x="2733" y="2708"/>
                  </a:lnTo>
                  <a:lnTo>
                    <a:pt x="3898" y="2708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-4038161" y="2906903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80" y="1"/>
                  </a:moveTo>
                  <a:cubicBezTo>
                    <a:pt x="178" y="1"/>
                    <a:pt x="0" y="178"/>
                    <a:pt x="0" y="380"/>
                  </a:cubicBezTo>
                  <a:cubicBezTo>
                    <a:pt x="0" y="608"/>
                    <a:pt x="178" y="785"/>
                    <a:pt x="380" y="785"/>
                  </a:cubicBezTo>
                  <a:cubicBezTo>
                    <a:pt x="608" y="785"/>
                    <a:pt x="785" y="608"/>
                    <a:pt x="785" y="380"/>
                  </a:cubicBezTo>
                  <a:cubicBezTo>
                    <a:pt x="785" y="178"/>
                    <a:pt x="608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-4183610" y="2834194"/>
              <a:ext cx="315417" cy="170748"/>
            </a:xfrm>
            <a:custGeom>
              <a:avLst/>
              <a:gdLst/>
              <a:ahLst/>
              <a:cxnLst/>
              <a:rect l="l" t="t" r="r" b="b"/>
              <a:pathLst>
                <a:path w="10099" h="5467" extrusionOk="0">
                  <a:moveTo>
                    <a:pt x="3114" y="2329"/>
                  </a:moveTo>
                  <a:lnTo>
                    <a:pt x="3114" y="3113"/>
                  </a:lnTo>
                  <a:lnTo>
                    <a:pt x="2329" y="3113"/>
                  </a:lnTo>
                  <a:lnTo>
                    <a:pt x="2329" y="2329"/>
                  </a:lnTo>
                  <a:close/>
                  <a:moveTo>
                    <a:pt x="7770" y="2329"/>
                  </a:moveTo>
                  <a:lnTo>
                    <a:pt x="7770" y="3113"/>
                  </a:lnTo>
                  <a:lnTo>
                    <a:pt x="6986" y="3113"/>
                  </a:lnTo>
                  <a:lnTo>
                    <a:pt x="6986" y="2329"/>
                  </a:lnTo>
                  <a:close/>
                  <a:moveTo>
                    <a:pt x="5037" y="1544"/>
                  </a:moveTo>
                  <a:cubicBezTo>
                    <a:pt x="5695" y="1544"/>
                    <a:pt x="6201" y="2075"/>
                    <a:pt x="6201" y="2708"/>
                  </a:cubicBezTo>
                  <a:cubicBezTo>
                    <a:pt x="6201" y="3366"/>
                    <a:pt x="5695" y="3872"/>
                    <a:pt x="5037" y="3872"/>
                  </a:cubicBezTo>
                  <a:cubicBezTo>
                    <a:pt x="4404" y="3872"/>
                    <a:pt x="3873" y="3366"/>
                    <a:pt x="3873" y="2708"/>
                  </a:cubicBezTo>
                  <a:cubicBezTo>
                    <a:pt x="3873" y="2075"/>
                    <a:pt x="4404" y="1544"/>
                    <a:pt x="5037" y="1544"/>
                  </a:cubicBezTo>
                  <a:close/>
                  <a:moveTo>
                    <a:pt x="1" y="0"/>
                  </a:moveTo>
                  <a:lnTo>
                    <a:pt x="1" y="5467"/>
                  </a:lnTo>
                  <a:lnTo>
                    <a:pt x="10099" y="5467"/>
                  </a:lnTo>
                  <a:lnTo>
                    <a:pt x="10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51"/>
          <p:cNvGrpSpPr/>
          <p:nvPr/>
        </p:nvGrpSpPr>
        <p:grpSpPr>
          <a:xfrm>
            <a:off x="5137962" y="3146462"/>
            <a:ext cx="544590" cy="612656"/>
            <a:chOff x="-1672424" y="3858557"/>
            <a:chExt cx="364421" cy="414237"/>
          </a:xfrm>
        </p:grpSpPr>
        <p:sp>
          <p:nvSpPr>
            <p:cNvPr id="2215" name="Google Shape;2215;p51"/>
            <p:cNvSpPr/>
            <p:nvPr/>
          </p:nvSpPr>
          <p:spPr>
            <a:xfrm>
              <a:off x="-1672424" y="3858557"/>
              <a:ext cx="363640" cy="414237"/>
            </a:xfrm>
            <a:custGeom>
              <a:avLst/>
              <a:gdLst/>
              <a:ahLst/>
              <a:cxnLst/>
              <a:rect l="l" t="t" r="r" b="b"/>
              <a:pathLst>
                <a:path w="11643" h="13263" extrusionOk="0">
                  <a:moveTo>
                    <a:pt x="6985" y="5467"/>
                  </a:moveTo>
                  <a:lnTo>
                    <a:pt x="6985" y="6252"/>
                  </a:lnTo>
                  <a:lnTo>
                    <a:pt x="4657" y="6252"/>
                  </a:lnTo>
                  <a:lnTo>
                    <a:pt x="4657" y="5467"/>
                  </a:lnTo>
                  <a:close/>
                  <a:moveTo>
                    <a:pt x="1949" y="1"/>
                  </a:moveTo>
                  <a:lnTo>
                    <a:pt x="1949" y="786"/>
                  </a:lnTo>
                  <a:lnTo>
                    <a:pt x="3113" y="786"/>
                  </a:lnTo>
                  <a:lnTo>
                    <a:pt x="3113" y="5467"/>
                  </a:lnTo>
                  <a:lnTo>
                    <a:pt x="3873" y="5467"/>
                  </a:lnTo>
                  <a:lnTo>
                    <a:pt x="3873" y="6252"/>
                  </a:lnTo>
                  <a:lnTo>
                    <a:pt x="1" y="6252"/>
                  </a:lnTo>
                  <a:lnTo>
                    <a:pt x="1" y="7796"/>
                  </a:lnTo>
                  <a:lnTo>
                    <a:pt x="2329" y="7796"/>
                  </a:lnTo>
                  <a:lnTo>
                    <a:pt x="2329" y="11668"/>
                  </a:lnTo>
                  <a:lnTo>
                    <a:pt x="1" y="11668"/>
                  </a:lnTo>
                  <a:lnTo>
                    <a:pt x="1" y="13262"/>
                  </a:lnTo>
                  <a:lnTo>
                    <a:pt x="3873" y="13262"/>
                  </a:lnTo>
                  <a:lnTo>
                    <a:pt x="3873" y="7796"/>
                  </a:lnTo>
                  <a:lnTo>
                    <a:pt x="7770" y="7796"/>
                  </a:lnTo>
                  <a:lnTo>
                    <a:pt x="7770" y="13262"/>
                  </a:lnTo>
                  <a:lnTo>
                    <a:pt x="11642" y="13262"/>
                  </a:lnTo>
                  <a:lnTo>
                    <a:pt x="11642" y="11668"/>
                  </a:lnTo>
                  <a:lnTo>
                    <a:pt x="9314" y="11668"/>
                  </a:lnTo>
                  <a:lnTo>
                    <a:pt x="9314" y="7796"/>
                  </a:lnTo>
                  <a:lnTo>
                    <a:pt x="11642" y="7796"/>
                  </a:lnTo>
                  <a:lnTo>
                    <a:pt x="11642" y="6252"/>
                  </a:lnTo>
                  <a:lnTo>
                    <a:pt x="7770" y="6252"/>
                  </a:lnTo>
                  <a:lnTo>
                    <a:pt x="7770" y="5467"/>
                  </a:lnTo>
                  <a:lnTo>
                    <a:pt x="8555" y="5467"/>
                  </a:lnTo>
                  <a:lnTo>
                    <a:pt x="8555" y="4683"/>
                  </a:lnTo>
                  <a:lnTo>
                    <a:pt x="3898" y="4683"/>
                  </a:lnTo>
                  <a:lnTo>
                    <a:pt x="3898" y="3924"/>
                  </a:lnTo>
                  <a:lnTo>
                    <a:pt x="8555" y="3924"/>
                  </a:lnTo>
                  <a:lnTo>
                    <a:pt x="8555" y="786"/>
                  </a:lnTo>
                  <a:lnTo>
                    <a:pt x="3898" y="78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-1672424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1570" y="2329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-1526974" y="4126532"/>
              <a:ext cx="24518" cy="146262"/>
            </a:xfrm>
            <a:custGeom>
              <a:avLst/>
              <a:gdLst/>
              <a:ahLst/>
              <a:cxnLst/>
              <a:rect l="l" t="t" r="r" b="b"/>
              <a:pathLst>
                <a:path w="785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85" y="4682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-1477970" y="4126532"/>
              <a:ext cx="23737" cy="146262"/>
            </a:xfrm>
            <a:custGeom>
              <a:avLst/>
              <a:gdLst/>
              <a:ahLst/>
              <a:cxnLst/>
              <a:rect l="l" t="t" r="r" b="b"/>
              <a:pathLst>
                <a:path w="760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59" y="468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-1357038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1569" y="232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769097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334746" y="1713630"/>
            <a:ext cx="4423107" cy="813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/>
              <a:t>Para exemplificar melhor, 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SavvyFix criou um site fictício de tênis para aplicar a solução de precificação dinâmica. </a:t>
            </a:r>
            <a:endParaRPr sz="1400"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1513847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FC8EB71-34D7-829F-9376-1A91DEC0F266}"/>
              </a:ext>
            </a:extLst>
          </p:cNvPr>
          <p:cNvSpPr txBox="1"/>
          <p:nvPr/>
        </p:nvSpPr>
        <p:spPr>
          <a:xfrm>
            <a:off x="354989" y="2652792"/>
            <a:ext cx="44231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Mas a solução não é restrita para apenas um nicho do mercado,</a:t>
            </a:r>
            <a:r>
              <a:rPr lang="pt-BR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ela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é generalizada e pode ser aplicada a qualquer empresa que venda produtos digitalmente, sendo o site fictício de tênis apenas uma dessas opções.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3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579868" y="941823"/>
            <a:ext cx="2528920" cy="3228732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096676" y="962383"/>
            <a:ext cx="4474898" cy="60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OU CADASTRO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8" name="Google Shape;2418;p63"/>
          <p:cNvSpPr txBox="1">
            <a:spLocks noGrp="1"/>
          </p:cNvSpPr>
          <p:nvPr>
            <p:ph type="subTitle" idx="1"/>
          </p:nvPr>
        </p:nvSpPr>
        <p:spPr>
          <a:xfrm>
            <a:off x="3746811" y="1801067"/>
            <a:ext cx="4824764" cy="1298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primeiro passo é o cliente realizar o login ou o cadastro no site da loja, pois é a partir dos dados cadastrados que poderá ocorrer a armazenagem de dados e ser aplicado mais especificamente para cada cliente nossas atividades da solução.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20" name="Google Shape;2420;p63"/>
          <p:cNvCxnSpPr/>
          <p:nvPr/>
        </p:nvCxnSpPr>
        <p:spPr>
          <a:xfrm>
            <a:off x="5813610" y="1684832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8C2C575-FE9B-8B5F-CA83-EB198B0FB7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856" y="1182981"/>
            <a:ext cx="1806943" cy="25992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579868" y="795455"/>
            <a:ext cx="2528920" cy="4103641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3285893" y="962383"/>
            <a:ext cx="5285681" cy="60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ACESSO ÀS INFOS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8" name="Google Shape;2418;p63"/>
          <p:cNvSpPr txBox="1">
            <a:spLocks noGrp="1"/>
          </p:cNvSpPr>
          <p:nvPr>
            <p:ph type="subTitle" idx="1"/>
          </p:nvPr>
        </p:nvSpPr>
        <p:spPr>
          <a:xfrm>
            <a:off x="3746811" y="1801067"/>
            <a:ext cx="4824764" cy="1120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ogo ao entrar na página inicial do app as informações de localização, clima e horário já começarão a ser coletadas e armazenadas em segundo plano a partir do consentimento do cliente.</a:t>
            </a:r>
          </a:p>
          <a:p>
            <a:pPr indent="449580" algn="just">
              <a:spcAft>
                <a:spcPts val="800"/>
              </a:spcAft>
            </a:pP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20" name="Google Shape;2420;p63"/>
          <p:cNvCxnSpPr/>
          <p:nvPr/>
        </p:nvCxnSpPr>
        <p:spPr>
          <a:xfrm>
            <a:off x="5813610" y="1684832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91B4753-110E-1B84-E51F-0DA9C5D6F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06" y="1039571"/>
            <a:ext cx="1976243" cy="35101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3508213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986</Words>
  <Application>Microsoft Office PowerPoint</Application>
  <PresentationFormat>Apresentação na tela (16:9)</PresentationFormat>
  <Paragraphs>92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Inter</vt:lpstr>
      <vt:lpstr>Aptos</vt:lpstr>
      <vt:lpstr>Manrope SemiBold</vt:lpstr>
      <vt:lpstr>Manrope Medium</vt:lpstr>
      <vt:lpstr>Manrope</vt:lpstr>
      <vt:lpstr>Verdana</vt:lpstr>
      <vt:lpstr>Business Cost Analysis by Slidesgo</vt:lpstr>
      <vt:lpstr>SAVVYFIX</vt:lpstr>
      <vt:lpstr>NOSSO TIME</vt:lpstr>
      <vt:lpstr>PROBLEMÁTICA </vt:lpstr>
      <vt:lpstr>PROBLEMÁTICA </vt:lpstr>
      <vt:lpstr>SOLUÇÃO</vt:lpstr>
      <vt:lpstr>ATIVIDADES DA SOLUÇÃO</vt:lpstr>
      <vt:lpstr>SOLUÇÃO</vt:lpstr>
      <vt:lpstr>LOGIN OU CADASTRO</vt:lpstr>
      <vt:lpstr>ACESSO ÀS INFOS</vt:lpstr>
      <vt:lpstr>ACESSO ÀS INFOS</vt:lpstr>
      <vt:lpstr>ANÁLISE DE DADOS</vt:lpstr>
      <vt:lpstr>PÚBLICO-ALVO</vt:lpstr>
      <vt:lpstr>ANÁLISE DA CONCORRÊNCIA</vt:lpstr>
      <vt:lpstr>MODELOS DE RECEITA</vt:lpstr>
      <vt:lpstr>MODELOS DE RECEITA</vt:lpstr>
      <vt:lpstr>PRODUTOS SEMELHANTES NO MERCADO</vt:lpstr>
      <vt:lpstr>PRODUTOS SEMELHANTES NO MERCADO</vt:lpstr>
      <vt:lpstr>POTENCIAL DE MERCADO</vt:lpstr>
      <vt:lpstr>POTENCIAL DE MERCADO</vt:lpstr>
      <vt:lpstr>POTENCIAL DE MERCADO</vt:lpstr>
      <vt:lpstr>POTENCIAL DE MERCADO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17</cp:revision>
  <dcterms:modified xsi:type="dcterms:W3CDTF">2024-04-13T12:20:10Z</dcterms:modified>
</cp:coreProperties>
</file>