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0"/>
  </p:notesMasterIdLst>
  <p:sldIdLst>
    <p:sldId id="256" r:id="rId2"/>
    <p:sldId id="289" r:id="rId3"/>
    <p:sldId id="295" r:id="rId4"/>
    <p:sldId id="282" r:id="rId5"/>
    <p:sldId id="269" r:id="rId6"/>
    <p:sldId id="302" r:id="rId7"/>
    <p:sldId id="301" r:id="rId8"/>
    <p:sldId id="303" r:id="rId9"/>
    <p:sldId id="306" r:id="rId10"/>
    <p:sldId id="307" r:id="rId11"/>
    <p:sldId id="283" r:id="rId12"/>
    <p:sldId id="309" r:id="rId13"/>
    <p:sldId id="310" r:id="rId14"/>
    <p:sldId id="308" r:id="rId15"/>
    <p:sldId id="284" r:id="rId16"/>
    <p:sldId id="299" r:id="rId17"/>
    <p:sldId id="300" r:id="rId18"/>
    <p:sldId id="272" r:id="rId19"/>
  </p:sldIdLst>
  <p:sldSz cx="9144000" cy="5143500" type="screen16x9"/>
  <p:notesSz cx="6858000" cy="9144000"/>
  <p:embeddedFontLst>
    <p:embeddedFont>
      <p:font typeface="Inter" panose="020B0604020202020204" charset="0"/>
      <p:regular r:id="rId21"/>
      <p:bold r:id="rId22"/>
    </p:embeddedFont>
    <p:embeddedFont>
      <p:font typeface="Manrope" panose="020B0604020202020204" charset="0"/>
      <p:regular r:id="rId23"/>
      <p:bold r:id="rId24"/>
    </p:embeddedFont>
    <p:embeddedFont>
      <p:font typeface="Manrope SemiBold" panose="020B0604020202020204" charset="0"/>
      <p:regular r:id="rId25"/>
      <p:bold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69DF0-1217-4059-B0CF-250EC25BAF56}" v="4" dt="2024-09-02T16:32:44"/>
  </p1510:revLst>
</p1510:revInfo>
</file>

<file path=ppt/tableStyles.xml><?xml version="1.0" encoding="utf-8"?>
<a:tblStyleLst xmlns:a="http://schemas.openxmlformats.org/drawingml/2006/main" def="{83E13F87-EB75-4DB6-821D-54F53A6095FC}">
  <a:tblStyle styleId="{83E13F87-EB75-4DB6-821D-54F53A609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90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892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228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801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499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7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931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13b38366d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13b38366d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238dfbb53c3_0_8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238dfbb53c3_0_8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89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1d2026ec6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11d2026ec6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614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792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3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408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83150" y="3682225"/>
            <a:ext cx="7577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547" name="Google Shape;547;p14"/>
          <p:cNvGrpSpPr/>
          <p:nvPr/>
        </p:nvGrpSpPr>
        <p:grpSpPr>
          <a:xfrm rot="5400000" flipH="1">
            <a:off x="7615159" y="-1826249"/>
            <a:ext cx="2651748" cy="2575817"/>
            <a:chOff x="-1190362" y="4530496"/>
            <a:chExt cx="2651748" cy="2575817"/>
          </a:xfrm>
        </p:grpSpPr>
        <p:sp>
          <p:nvSpPr>
            <p:cNvPr id="548" name="Google Shape;548;p14"/>
            <p:cNvSpPr/>
            <p:nvPr/>
          </p:nvSpPr>
          <p:spPr>
            <a:xfrm>
              <a:off x="-1190362" y="47725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49" name="Google Shape;549;p1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50" name="Google Shape;550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64" name="Google Shape;564;p14"/>
          <p:cNvGrpSpPr/>
          <p:nvPr/>
        </p:nvGrpSpPr>
        <p:grpSpPr>
          <a:xfrm rot="5400000">
            <a:off x="-1544742" y="-1909309"/>
            <a:ext cx="2750618" cy="2741916"/>
            <a:chOff x="2724182" y="-1866850"/>
            <a:chExt cx="2750618" cy="2741916"/>
          </a:xfrm>
        </p:grpSpPr>
        <p:sp>
          <p:nvSpPr>
            <p:cNvPr id="565" name="Google Shape;565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66" name="Google Shape;566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67" name="Google Shape;567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8" name="Google Shape;568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6" name="Google Shape;576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81" name="Google Shape;581;p14"/>
          <p:cNvGrpSpPr/>
          <p:nvPr/>
        </p:nvGrpSpPr>
        <p:grpSpPr>
          <a:xfrm rot="10800000">
            <a:off x="-1640017" y="4496341"/>
            <a:ext cx="2750618" cy="2741916"/>
            <a:chOff x="2724182" y="-1866850"/>
            <a:chExt cx="2750618" cy="2741916"/>
          </a:xfrm>
        </p:grpSpPr>
        <p:sp>
          <p:nvSpPr>
            <p:cNvPr id="582" name="Google Shape;582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83" name="Google Shape;583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84" name="Google Shape;584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5" name="Google Shape;585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6" name="Google Shape;586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8" name="Google Shape;588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3957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6"/>
          <p:cNvGrpSpPr/>
          <p:nvPr/>
        </p:nvGrpSpPr>
        <p:grpSpPr>
          <a:xfrm rot="10800000">
            <a:off x="7926802" y="-1940307"/>
            <a:ext cx="2577160" cy="2638569"/>
            <a:chOff x="-1115775" y="4467744"/>
            <a:chExt cx="2577160" cy="2638569"/>
          </a:xfrm>
        </p:grpSpPr>
        <p:sp>
          <p:nvSpPr>
            <p:cNvPr id="196" name="Google Shape;196;p6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97" name="Google Shape;197;p6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1709084" y="1684325"/>
                <a:ext cx="1149310" cy="11654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1773071" y="1767246"/>
                <a:ext cx="1169157" cy="117395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1873618" y="1863199"/>
                <a:ext cx="1138508" cy="112354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12" name="Google Shape;212;p6"/>
          <p:cNvGrpSpPr/>
          <p:nvPr/>
        </p:nvGrpSpPr>
        <p:grpSpPr>
          <a:xfrm>
            <a:off x="-1338809" y="4341075"/>
            <a:ext cx="2750618" cy="2741916"/>
            <a:chOff x="2724182" y="-1866850"/>
            <a:chExt cx="2750618" cy="2741916"/>
          </a:xfrm>
        </p:grpSpPr>
        <p:sp>
          <p:nvSpPr>
            <p:cNvPr id="213" name="Google Shape;213;p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14" name="Google Shape;214;p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765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4"/>
          <p:cNvSpPr txBox="1">
            <a:spLocks noGrp="1"/>
          </p:cNvSpPr>
          <p:nvPr>
            <p:ph type="title"/>
          </p:nvPr>
        </p:nvSpPr>
        <p:spPr>
          <a:xfrm>
            <a:off x="5256400" y="1319225"/>
            <a:ext cx="25905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5256400" y="2724674"/>
            <a:ext cx="2590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24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036" name="Google Shape;1036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37" name="Google Shape;1037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38" name="Google Shape;1038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52" name="Google Shape;1052;p24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053" name="Google Shape;1053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54" name="Google Shape;1054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69" name="Google Shape;1069;p24"/>
          <p:cNvGrpSpPr/>
          <p:nvPr/>
        </p:nvGrpSpPr>
        <p:grpSpPr>
          <a:xfrm rot="10800000">
            <a:off x="7848411" y="-1968506"/>
            <a:ext cx="2577160" cy="2638569"/>
            <a:chOff x="-1115775" y="4467744"/>
            <a:chExt cx="2577160" cy="2638569"/>
          </a:xfrm>
        </p:grpSpPr>
        <p:sp>
          <p:nvSpPr>
            <p:cNvPr id="1070" name="Google Shape;1070;p2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71" name="Google Shape;1071;p2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72" name="Google Shape;1072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1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subTitle" idx="2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3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subTitle" idx="4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8" name="Google Shape;1228;p28"/>
          <p:cNvSpPr txBox="1">
            <a:spLocks noGrp="1"/>
          </p:cNvSpPr>
          <p:nvPr>
            <p:ph type="subTitle" idx="5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6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25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04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3"/>
          <p:cNvSpPr txBox="1">
            <a:spLocks noGrp="1"/>
          </p:cNvSpPr>
          <p:nvPr>
            <p:ph type="title"/>
          </p:nvPr>
        </p:nvSpPr>
        <p:spPr>
          <a:xfrm>
            <a:off x="907175" y="1319225"/>
            <a:ext cx="2720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23"/>
          <p:cNvSpPr txBox="1">
            <a:spLocks noGrp="1"/>
          </p:cNvSpPr>
          <p:nvPr>
            <p:ph type="subTitle" idx="1"/>
          </p:nvPr>
        </p:nvSpPr>
        <p:spPr>
          <a:xfrm>
            <a:off x="907175" y="2724672"/>
            <a:ext cx="27204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 rot="-5400000" flipH="1">
            <a:off x="7673050" y="-2221824"/>
            <a:ext cx="2744275" cy="2727763"/>
            <a:chOff x="5985575" y="4420825"/>
            <a:chExt cx="2744275" cy="2727763"/>
          </a:xfrm>
        </p:grpSpPr>
        <p:sp>
          <p:nvSpPr>
            <p:cNvPr id="982" name="Google Shape;982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83" name="Google Shape;983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84" name="Google Shape;984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9" name="Google Shape;989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0" name="Google Shape;990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2" name="Google Shape;992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3" name="Google Shape;993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4" name="Google Shape;994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5" name="Google Shape;995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6" name="Google Shape;996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7" name="Google Shape;997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98" name="Google Shape;998;p23"/>
          <p:cNvGrpSpPr/>
          <p:nvPr/>
        </p:nvGrpSpPr>
        <p:grpSpPr>
          <a:xfrm rot="10800000" flipH="1">
            <a:off x="2970850" y="4539526"/>
            <a:ext cx="2744275" cy="2727763"/>
            <a:chOff x="5985575" y="4420825"/>
            <a:chExt cx="2744275" cy="2727763"/>
          </a:xfrm>
        </p:grpSpPr>
        <p:sp>
          <p:nvSpPr>
            <p:cNvPr id="999" name="Google Shape;999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00" name="Google Shape;1000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01" name="Google Shape;1001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3" name="Google Shape;1003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4" name="Google Shape;1004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6" name="Google Shape;1006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7" name="Google Shape;1007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9" name="Google Shape;1009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2" name="Google Shape;1012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15" name="Google Shape;1015;p23"/>
          <p:cNvGrpSpPr/>
          <p:nvPr/>
        </p:nvGrpSpPr>
        <p:grpSpPr>
          <a:xfrm rot="10800000" flipH="1">
            <a:off x="-1281564" y="-1968506"/>
            <a:ext cx="2577160" cy="2638569"/>
            <a:chOff x="-1115775" y="4467744"/>
            <a:chExt cx="2577160" cy="2638569"/>
          </a:xfrm>
        </p:grpSpPr>
        <p:sp>
          <p:nvSpPr>
            <p:cNvPr id="1016" name="Google Shape;1016;p2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17" name="Google Shape;1017;p2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18" name="Google Shape;1018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5" name="Google Shape;1025;p2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7" name="Google Shape;1027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8" name="Google Shape;1028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0" name="Google Shape;1030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1" name="Google Shape;1031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56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0" name="Google Shape;1390;p31"/>
          <p:cNvSpPr txBox="1">
            <a:spLocks noGrp="1"/>
          </p:cNvSpPr>
          <p:nvPr>
            <p:ph type="subTitle" idx="1"/>
          </p:nvPr>
        </p:nvSpPr>
        <p:spPr>
          <a:xfrm>
            <a:off x="16637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3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2" name="Google Shape;1392;p3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3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4" name="Google Shape;1394;p31"/>
          <p:cNvSpPr txBox="1">
            <a:spLocks noGrp="1"/>
          </p:cNvSpPr>
          <p:nvPr>
            <p:ph type="subTitle" idx="5"/>
          </p:nvPr>
        </p:nvSpPr>
        <p:spPr>
          <a:xfrm>
            <a:off x="16637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3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6" name="Google Shape;1396;p31"/>
          <p:cNvSpPr txBox="1">
            <a:spLocks noGrp="1"/>
          </p:cNvSpPr>
          <p:nvPr>
            <p:ph type="subTitle" idx="7"/>
          </p:nvPr>
        </p:nvSpPr>
        <p:spPr>
          <a:xfrm>
            <a:off x="58369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31"/>
          <p:cNvSpPr txBox="1">
            <a:spLocks noGrp="1"/>
          </p:cNvSpPr>
          <p:nvPr>
            <p:ph type="subTitle" idx="8"/>
          </p:nvPr>
        </p:nvSpPr>
        <p:spPr>
          <a:xfrm>
            <a:off x="58369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8" name="Google Shape;1398;p31"/>
          <p:cNvSpPr txBox="1">
            <a:spLocks noGrp="1"/>
          </p:cNvSpPr>
          <p:nvPr>
            <p:ph type="subTitle" idx="9"/>
          </p:nvPr>
        </p:nvSpPr>
        <p:spPr>
          <a:xfrm>
            <a:off x="58369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31"/>
          <p:cNvSpPr txBox="1">
            <a:spLocks noGrp="1"/>
          </p:cNvSpPr>
          <p:nvPr>
            <p:ph type="subTitle" idx="13"/>
          </p:nvPr>
        </p:nvSpPr>
        <p:spPr>
          <a:xfrm>
            <a:off x="58369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400" name="Google Shape;1400;p31"/>
          <p:cNvSpPr txBox="1">
            <a:spLocks noGrp="1"/>
          </p:cNvSpPr>
          <p:nvPr>
            <p:ph type="subTitle" idx="14"/>
          </p:nvPr>
        </p:nvSpPr>
        <p:spPr>
          <a:xfrm>
            <a:off x="58369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1" name="Google Shape;1401;p31"/>
          <p:cNvSpPr txBox="1">
            <a:spLocks noGrp="1"/>
          </p:cNvSpPr>
          <p:nvPr>
            <p:ph type="subTitle" idx="15"/>
          </p:nvPr>
        </p:nvSpPr>
        <p:spPr>
          <a:xfrm>
            <a:off x="58369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402" name="Google Shape;1402;p31"/>
          <p:cNvGrpSpPr/>
          <p:nvPr/>
        </p:nvGrpSpPr>
        <p:grpSpPr>
          <a:xfrm rot="-5400000" flipH="1">
            <a:off x="7686014" y="-2071705"/>
            <a:ext cx="2744275" cy="2727763"/>
            <a:chOff x="5985575" y="4420825"/>
            <a:chExt cx="2744275" cy="2727763"/>
          </a:xfrm>
        </p:grpSpPr>
        <p:sp>
          <p:nvSpPr>
            <p:cNvPr id="1403" name="Google Shape;1403;p31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04" name="Google Shape;1404;p31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05" name="Google Shape;1405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19" name="Google Shape;1419;p31"/>
          <p:cNvGrpSpPr/>
          <p:nvPr/>
        </p:nvGrpSpPr>
        <p:grpSpPr>
          <a:xfrm rot="10800000" flipH="1">
            <a:off x="-1281564" y="-2027094"/>
            <a:ext cx="2577160" cy="2638569"/>
            <a:chOff x="-1115775" y="4467744"/>
            <a:chExt cx="2577160" cy="2638569"/>
          </a:xfrm>
        </p:grpSpPr>
        <p:sp>
          <p:nvSpPr>
            <p:cNvPr id="1420" name="Google Shape;1420;p3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21" name="Google Shape;1421;p3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22" name="Google Shape;1422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8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0" r:id="rId3"/>
    <p:sldLayoutId id="2147483679" r:id="rId4"/>
    <p:sldLayoutId id="2147483680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90" r:id="rId11"/>
    <p:sldLayoutId id="214748369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SAVVY</a:t>
            </a:r>
            <a:r>
              <a:rPr lang="en" dirty="0">
                <a:solidFill>
                  <a:schemeClr val="lt2"/>
                </a:solidFill>
              </a:rPr>
              <a:t>FIX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</a:t>
            </a:r>
            <a:r>
              <a:rPr lang="en" dirty="0"/>
              <a:t> potencial dos dados e a precificação dinâmica</a:t>
            </a:r>
            <a:endParaRPr dirty="0"/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579868" y="795455"/>
            <a:ext cx="2528920" cy="4103641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3285893" y="962383"/>
            <a:ext cx="5285681" cy="606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DE DADOS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18" name="Google Shape;2418;p63"/>
          <p:cNvSpPr txBox="1">
            <a:spLocks noGrp="1"/>
          </p:cNvSpPr>
          <p:nvPr>
            <p:ph type="subTitle" idx="1"/>
          </p:nvPr>
        </p:nvSpPr>
        <p:spPr>
          <a:xfrm>
            <a:off x="3746811" y="1801067"/>
            <a:ext cx="4824764" cy="1046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 algn="just">
              <a:spcAft>
                <a:spcPts val="800"/>
              </a:spcAft>
            </a:pPr>
            <a:r>
              <a:rPr lang="pt-BR" sz="1400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Depois de coletadas todas as informações, a IA generativa e o Deep Analytics irão fazer a análise e a combinação desses dados para entregar o melhor preço para cada cliente. </a:t>
            </a:r>
          </a:p>
        </p:txBody>
      </p:sp>
      <p:cxnSp>
        <p:nvCxnSpPr>
          <p:cNvPr id="2420" name="Google Shape;2420;p63"/>
          <p:cNvCxnSpPr/>
          <p:nvPr/>
        </p:nvCxnSpPr>
        <p:spPr>
          <a:xfrm>
            <a:off x="5813610" y="1684832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D84A799-8C59-778C-BFF3-DC63EBD57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77"/>
          <a:stretch/>
        </p:blipFill>
        <p:spPr>
          <a:xfrm>
            <a:off x="831721" y="992120"/>
            <a:ext cx="2032723" cy="341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1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 e automatização do processo em outras empresas e serão captados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 e automatização do processo em outras empresas e serão captados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FCE500E-E648-C3C5-D6D6-226D3BB8A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" y="0"/>
            <a:ext cx="9129636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8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 e automatização do processo em outras empresas e serão captados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2EEBBF9-FF22-8E46-57DE-DFB8A377EB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16"/>
          <a:stretch/>
        </p:blipFill>
        <p:spPr>
          <a:xfrm>
            <a:off x="16126" y="0"/>
            <a:ext cx="91278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85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3024027" y="1006922"/>
            <a:ext cx="3026818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CURVA ABC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3179728" y="2077600"/>
            <a:ext cx="5241783" cy="1047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Para impedir que produtos fiquem obsoletos ou estocados por muito tempo, a curva ABC será aplicada na solução como forma de identificar os produtos mais valiosos para os clientes e como tornar os outros também valiosos.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3202594" y="1855655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8"/>
            <a:ext cx="1994060" cy="2209826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87;p43">
            <a:extLst>
              <a:ext uri="{FF2B5EF4-FFF2-40B4-BE49-F238E27FC236}">
                <a16:creationId xmlns:a16="http://schemas.microsoft.com/office/drawing/2014/main" id="{0ABD7A37-9053-8507-773D-F23A672C3311}"/>
              </a:ext>
            </a:extLst>
          </p:cNvPr>
          <p:cNvSpPr txBox="1">
            <a:spLocks/>
          </p:cNvSpPr>
          <p:nvPr/>
        </p:nvSpPr>
        <p:spPr>
          <a:xfrm>
            <a:off x="3179727" y="3074864"/>
            <a:ext cx="5241783" cy="104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pt-BR" dirty="0"/>
              <a:t>Dessa forma, com os resultados da curva ABC, os preços dinâmicos contribuem para a circulação de produtos parados.</a:t>
            </a:r>
          </a:p>
        </p:txBody>
      </p:sp>
    </p:spTree>
    <p:extLst>
      <p:ext uri="{BB962C8B-B14F-4D97-AF65-F5344CB8AC3E}">
        <p14:creationId xmlns:p14="http://schemas.microsoft.com/office/powerpoint/2010/main" val="3870842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6" name="Google Shape;2456;p66"/>
          <p:cNvSpPr txBox="1"/>
          <p:nvPr/>
        </p:nvSpPr>
        <p:spPr>
          <a:xfrm>
            <a:off x="2871743" y="2415010"/>
            <a:ext cx="4893033" cy="85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Aft>
                <a:spcPts val="800"/>
              </a:spcAft>
              <a:tabLst>
                <a:tab pos="180340" algn="l"/>
              </a:tabLst>
            </a:pPr>
            <a:r>
              <a:rPr lang="pt-BR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O mais comum é a utilização de papéis com os valores, mas o grande problema dessa precificação é que, toda vez que o preço muda, é necessário mudar todas as etiquetas.</a:t>
            </a:r>
          </a:p>
        </p:txBody>
      </p:sp>
      <p:sp>
        <p:nvSpPr>
          <p:cNvPr id="2457" name="Google Shape;2457;p66"/>
          <p:cNvSpPr txBox="1"/>
          <p:nvPr/>
        </p:nvSpPr>
        <p:spPr>
          <a:xfrm>
            <a:off x="80202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58" name="Google Shape;2458;p66"/>
          <p:cNvCxnSpPr>
            <a:cxnSpLocks/>
          </p:cNvCxnSpPr>
          <p:nvPr/>
        </p:nvCxnSpPr>
        <p:spPr>
          <a:xfrm>
            <a:off x="1474657" y="2169000"/>
            <a:ext cx="0" cy="58944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9" name="Google Shape;2459;p66"/>
          <p:cNvCxnSpPr>
            <a:cxnSpLocks/>
          </p:cNvCxnSpPr>
          <p:nvPr/>
        </p:nvCxnSpPr>
        <p:spPr>
          <a:xfrm>
            <a:off x="807720" y="2169000"/>
            <a:ext cx="134154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131625" y="1891950"/>
            <a:ext cx="177557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" name="Imagem 14" descr="Etiquetas de magazines - F&amp;F Etiquetas">
            <a:extLst>
              <a:ext uri="{FF2B5EF4-FFF2-40B4-BE49-F238E27FC236}">
                <a16:creationId xmlns:a16="http://schemas.microsoft.com/office/drawing/2014/main" id="{EE5BE8F8-2BBD-8962-C763-7C522BA557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35" y="3027840"/>
            <a:ext cx="1304290" cy="126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 descr="Modelos de Etiquetas de Preço de Gôndola | Central de Ajuda da Bluesoft">
            <a:extLst>
              <a:ext uri="{FF2B5EF4-FFF2-40B4-BE49-F238E27FC236}">
                <a16:creationId xmlns:a16="http://schemas.microsoft.com/office/drawing/2014/main" id="{3FD5CFEA-B6D9-FE4F-9FA8-9342436795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8" b="17259"/>
          <a:stretch/>
        </p:blipFill>
        <p:spPr bwMode="auto">
          <a:xfrm>
            <a:off x="2938496" y="3537876"/>
            <a:ext cx="2828767" cy="10020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7" name="Google Shape;2457;p66"/>
          <p:cNvSpPr txBox="1"/>
          <p:nvPr/>
        </p:nvSpPr>
        <p:spPr>
          <a:xfrm>
            <a:off x="119277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6" name="Google Shape;2466;p66"/>
          <p:cNvSpPr txBox="1"/>
          <p:nvPr/>
        </p:nvSpPr>
        <p:spPr>
          <a:xfrm>
            <a:off x="490714" y="2502360"/>
            <a:ext cx="3570739" cy="1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Aft>
                <a:spcPts val="800"/>
              </a:spcAft>
              <a:tabLst>
                <a:tab pos="180340" algn="l"/>
              </a:tabLst>
            </a:pPr>
            <a:r>
              <a:rPr lang="pt-BR" kern="1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Então</a:t>
            </a:r>
            <a:r>
              <a:rPr lang="pt-BR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 alguns supermercados começaram a utilizar placas com peças para que apenas as peças sejam substituídas</a:t>
            </a:r>
            <a:r>
              <a:rPr lang="pt-BR" kern="1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, porém</a:t>
            </a:r>
            <a:r>
              <a:rPr lang="pt-BR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 essa proposta não pode ser aplicada em produtos de prateleira, por exemplo.</a:t>
            </a:r>
          </a:p>
        </p:txBody>
      </p: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68" name="Google Shape;2468;p66"/>
          <p:cNvCxnSpPr>
            <a:cxnSpLocks/>
            <a:stCxn id="2467" idx="2"/>
          </p:cNvCxnSpPr>
          <p:nvPr/>
        </p:nvCxnSpPr>
        <p:spPr>
          <a:xfrm>
            <a:off x="4572000" y="2169000"/>
            <a:ext cx="0" cy="786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9" name="Google Shape;2469;p66"/>
          <p:cNvCxnSpPr/>
          <p:nvPr/>
        </p:nvCxnSpPr>
        <p:spPr>
          <a:xfrm>
            <a:off x="4181250" y="2169000"/>
            <a:ext cx="781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522375" y="1891950"/>
            <a:ext cx="138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Imagem 1" descr="Tabela De Preços Padaria - EDUCA">
            <a:extLst>
              <a:ext uri="{FF2B5EF4-FFF2-40B4-BE49-F238E27FC236}">
                <a16:creationId xmlns:a16="http://schemas.microsoft.com/office/drawing/2014/main" id="{919EF780-BAA6-DE3A-4576-E431FF8A5B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" t="7880" r="5457" b="9566"/>
          <a:stretch/>
        </p:blipFill>
        <p:spPr bwMode="auto">
          <a:xfrm>
            <a:off x="5321110" y="2446050"/>
            <a:ext cx="2944562" cy="21514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Google Shape;2469;p66">
            <a:extLst>
              <a:ext uri="{FF2B5EF4-FFF2-40B4-BE49-F238E27FC236}">
                <a16:creationId xmlns:a16="http://schemas.microsoft.com/office/drawing/2014/main" id="{9A58C1AC-0447-50B1-8EFE-04288AEF85B6}"/>
              </a:ext>
            </a:extLst>
          </p:cNvPr>
          <p:cNvCxnSpPr>
            <a:cxnSpLocks/>
          </p:cNvCxnSpPr>
          <p:nvPr/>
        </p:nvCxnSpPr>
        <p:spPr>
          <a:xfrm>
            <a:off x="4571975" y="2955600"/>
            <a:ext cx="48008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77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7" name="Google Shape;2457;p66"/>
          <p:cNvSpPr txBox="1"/>
          <p:nvPr/>
        </p:nvSpPr>
        <p:spPr>
          <a:xfrm>
            <a:off x="119277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1" name="Google Shape;2461;p66"/>
          <p:cNvSpPr txBox="1"/>
          <p:nvPr/>
        </p:nvSpPr>
        <p:spPr>
          <a:xfrm>
            <a:off x="990821" y="2422847"/>
            <a:ext cx="4447907" cy="145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Então f</a:t>
            </a:r>
            <a:r>
              <a:rPr lang="pt-BR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oi pensado pela SavvyFix uma solução com potencial de expansão no mercado que utiliza da precificação dinâmica em etiquetas eletrônicas nos mercados físicos, pois isso reduzirá tempo, custo, desperdício e incoerência de valores entre dois produtos.</a:t>
            </a:r>
            <a:endParaRPr dirty="0">
              <a:solidFill>
                <a:schemeClr val="dk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63" name="Google Shape;2463;p66"/>
          <p:cNvCxnSpPr>
            <a:cxnSpLocks/>
            <a:stCxn id="2462" idx="2"/>
          </p:cNvCxnSpPr>
          <p:nvPr/>
        </p:nvCxnSpPr>
        <p:spPr>
          <a:xfrm>
            <a:off x="7286425" y="2169000"/>
            <a:ext cx="0" cy="56658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4" name="Google Shape;2464;p66"/>
          <p:cNvCxnSpPr/>
          <p:nvPr/>
        </p:nvCxnSpPr>
        <p:spPr>
          <a:xfrm>
            <a:off x="6895675" y="2169000"/>
            <a:ext cx="781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522375" y="1891950"/>
            <a:ext cx="138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Imagem 1" descr="Tudo sobre etiquetas eletrônicas de preço">
            <a:extLst>
              <a:ext uri="{FF2B5EF4-FFF2-40B4-BE49-F238E27FC236}">
                <a16:creationId xmlns:a16="http://schemas.microsoft.com/office/drawing/2014/main" id="{EA1DC151-7D75-36C9-7700-12E5C2A4D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7" t="18317" r="4208" b="13581"/>
          <a:stretch/>
        </p:blipFill>
        <p:spPr bwMode="auto">
          <a:xfrm>
            <a:off x="6208117" y="2900565"/>
            <a:ext cx="2349139" cy="1455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1923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5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pt-BR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Vender o produto certo para o cliente certo, na hora certa e com o preço certo.</a:t>
            </a:r>
            <a:r>
              <a:rPr lang="en" dirty="0"/>
              <a:t>”</a:t>
            </a:r>
            <a:endParaRPr dirty="0"/>
          </a:p>
        </p:txBody>
      </p:sp>
      <p:sp>
        <p:nvSpPr>
          <p:cNvPr id="2263" name="Google Shape;2263;p54"/>
          <p:cNvSpPr/>
          <p:nvPr/>
        </p:nvSpPr>
        <p:spPr>
          <a:xfrm>
            <a:off x="4318501" y="949525"/>
            <a:ext cx="506999" cy="50698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Manrope"/>
              </a:rPr>
              <a:t>“</a:t>
            </a:r>
          </a:p>
        </p:txBody>
      </p:sp>
      <p:cxnSp>
        <p:nvCxnSpPr>
          <p:cNvPr id="2264" name="Google Shape;2264;p54"/>
          <p:cNvCxnSpPr/>
          <p:nvPr/>
        </p:nvCxnSpPr>
        <p:spPr>
          <a:xfrm>
            <a:off x="4162950" y="1808563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71"/>
          <p:cNvSpPr txBox="1">
            <a:spLocks noGrp="1"/>
          </p:cNvSpPr>
          <p:nvPr>
            <p:ph type="title"/>
          </p:nvPr>
        </p:nvSpPr>
        <p:spPr>
          <a:xfrm>
            <a:off x="1850647" y="357376"/>
            <a:ext cx="3026151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2564" name="Google Shape;2564;p71"/>
          <p:cNvSpPr txBox="1">
            <a:spLocks noGrp="1"/>
          </p:cNvSpPr>
          <p:nvPr>
            <p:ph type="subTitle" idx="2"/>
          </p:nvPr>
        </p:nvSpPr>
        <p:spPr>
          <a:xfrm>
            <a:off x="1010143" y="2297589"/>
            <a:ext cx="667658" cy="445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Luiz</a:t>
            </a:r>
            <a:endParaRPr sz="1900" dirty="0"/>
          </a:p>
        </p:txBody>
      </p:sp>
      <p:sp>
        <p:nvSpPr>
          <p:cNvPr id="2566" name="Google Shape;2566;p71"/>
          <p:cNvSpPr txBox="1">
            <a:spLocks noGrp="1"/>
          </p:cNvSpPr>
          <p:nvPr>
            <p:ph type="subTitle" idx="4"/>
          </p:nvPr>
        </p:nvSpPr>
        <p:spPr>
          <a:xfrm>
            <a:off x="3988975" y="2331725"/>
            <a:ext cx="1166049" cy="4011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Douglas</a:t>
            </a:r>
            <a:endParaRPr sz="1900" dirty="0"/>
          </a:p>
        </p:txBody>
      </p:sp>
      <p:pic>
        <p:nvPicPr>
          <p:cNvPr id="15" name="Imagem 14" descr="Uma imagem contendo pessoa, no interior, mulher, jovem&#10;&#10;Descrição gerada automaticamente">
            <a:extLst>
              <a:ext uri="{FF2B5EF4-FFF2-40B4-BE49-F238E27FC236}">
                <a16:creationId xmlns:a16="http://schemas.microsoft.com/office/drawing/2014/main" id="{A4F105AE-ED64-497E-4704-ADC94CE2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98" y="1222473"/>
            <a:ext cx="1013349" cy="1013349"/>
          </a:xfrm>
          <a:prstGeom prst="ellipse">
            <a:avLst/>
          </a:prstGeom>
        </p:spPr>
      </p:pic>
      <p:sp>
        <p:nvSpPr>
          <p:cNvPr id="2568" name="Google Shape;2568;p71"/>
          <p:cNvSpPr txBox="1">
            <a:spLocks noGrp="1"/>
          </p:cNvSpPr>
          <p:nvPr>
            <p:ph type="subTitle" idx="6"/>
          </p:nvPr>
        </p:nvSpPr>
        <p:spPr>
          <a:xfrm>
            <a:off x="2137498" y="3802782"/>
            <a:ext cx="1183606" cy="4071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Rafaella</a:t>
            </a:r>
            <a:endParaRPr sz="1900" dirty="0"/>
          </a:p>
        </p:txBody>
      </p:sp>
      <p:pic>
        <p:nvPicPr>
          <p:cNvPr id="13" name="Imagem 12" descr="Homem de camisa preta sorrindo&#10;&#10;Descrição gerada automaticamente">
            <a:extLst>
              <a:ext uri="{FF2B5EF4-FFF2-40B4-BE49-F238E27FC236}">
                <a16:creationId xmlns:a16="http://schemas.microsoft.com/office/drawing/2014/main" id="{D5217C5E-97D6-EEB9-C741-222069F9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400" y="1220622"/>
            <a:ext cx="1015200" cy="1015200"/>
          </a:xfrm>
          <a:prstGeom prst="ellipse">
            <a:avLst/>
          </a:prstGeom>
        </p:spPr>
      </p:pic>
      <p:pic>
        <p:nvPicPr>
          <p:cNvPr id="17" name="Imagem 16" descr="Rosto de homem sorrindo&#10;&#10;Descrição gerada automaticamente">
            <a:extLst>
              <a:ext uri="{FF2B5EF4-FFF2-40B4-BE49-F238E27FC236}">
                <a16:creationId xmlns:a16="http://schemas.microsoft.com/office/drawing/2014/main" id="{45E55BBB-BF94-89A1-F7DB-4A59AE3338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690" b="29173"/>
          <a:stretch/>
        </p:blipFill>
        <p:spPr>
          <a:xfrm>
            <a:off x="5700131" y="2733341"/>
            <a:ext cx="1016915" cy="1015200"/>
          </a:xfrm>
          <a:prstGeom prst="ellipse">
            <a:avLst/>
          </a:prstGeom>
        </p:spPr>
      </p:pic>
      <p:sp>
        <p:nvSpPr>
          <p:cNvPr id="9" name="Google Shape;2566;p71">
            <a:extLst>
              <a:ext uri="{FF2B5EF4-FFF2-40B4-BE49-F238E27FC236}">
                <a16:creationId xmlns:a16="http://schemas.microsoft.com/office/drawing/2014/main" id="{ABB22279-7228-5C1B-16B8-B62A6E487B7A}"/>
              </a:ext>
            </a:extLst>
          </p:cNvPr>
          <p:cNvSpPr txBox="1">
            <a:spLocks/>
          </p:cNvSpPr>
          <p:nvPr/>
        </p:nvSpPr>
        <p:spPr>
          <a:xfrm>
            <a:off x="5616785" y="3758217"/>
            <a:ext cx="1183606" cy="40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900" dirty="0"/>
              <a:t>Gustavo</a:t>
            </a:r>
          </a:p>
        </p:txBody>
      </p:sp>
      <p:sp>
        <p:nvSpPr>
          <p:cNvPr id="2" name="Google Shape;2564;p71">
            <a:extLst>
              <a:ext uri="{FF2B5EF4-FFF2-40B4-BE49-F238E27FC236}">
                <a16:creationId xmlns:a16="http://schemas.microsoft.com/office/drawing/2014/main" id="{504374F3-3782-3084-8739-56AC33386766}"/>
              </a:ext>
            </a:extLst>
          </p:cNvPr>
          <p:cNvSpPr txBox="1">
            <a:spLocks/>
          </p:cNvSpPr>
          <p:nvPr/>
        </p:nvSpPr>
        <p:spPr>
          <a:xfrm>
            <a:off x="1036003" y="2581153"/>
            <a:ext cx="63306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99519</a:t>
            </a:r>
          </a:p>
        </p:txBody>
      </p:sp>
      <p:sp>
        <p:nvSpPr>
          <p:cNvPr id="3" name="Google Shape;2564;p71">
            <a:extLst>
              <a:ext uri="{FF2B5EF4-FFF2-40B4-BE49-F238E27FC236}">
                <a16:creationId xmlns:a16="http://schemas.microsoft.com/office/drawing/2014/main" id="{BF86A6E4-0AF5-4F28-2B12-70BD8C005BEA}"/>
              </a:ext>
            </a:extLst>
          </p:cNvPr>
          <p:cNvSpPr txBox="1">
            <a:spLocks/>
          </p:cNvSpPr>
          <p:nvPr/>
        </p:nvSpPr>
        <p:spPr>
          <a:xfrm>
            <a:off x="2355539" y="4164607"/>
            <a:ext cx="747523" cy="27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552425</a:t>
            </a:r>
          </a:p>
        </p:txBody>
      </p:sp>
      <p:sp>
        <p:nvSpPr>
          <p:cNvPr id="4" name="Google Shape;2564;p71">
            <a:extLst>
              <a:ext uri="{FF2B5EF4-FFF2-40B4-BE49-F238E27FC236}">
                <a16:creationId xmlns:a16="http://schemas.microsoft.com/office/drawing/2014/main" id="{CAE9B6B4-36DD-C57A-FC19-F3DCA2853775}"/>
              </a:ext>
            </a:extLst>
          </p:cNvPr>
          <p:cNvSpPr txBox="1">
            <a:spLocks/>
          </p:cNvSpPr>
          <p:nvPr/>
        </p:nvSpPr>
        <p:spPr>
          <a:xfrm>
            <a:off x="4165800" y="2679998"/>
            <a:ext cx="812398" cy="29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552008</a:t>
            </a:r>
          </a:p>
        </p:txBody>
      </p:sp>
      <p:sp>
        <p:nvSpPr>
          <p:cNvPr id="5" name="Google Shape;2564;p71">
            <a:extLst>
              <a:ext uri="{FF2B5EF4-FFF2-40B4-BE49-F238E27FC236}">
                <a16:creationId xmlns:a16="http://schemas.microsoft.com/office/drawing/2014/main" id="{E99D5B6A-F9BF-E46C-0072-5DF2E97DDD6B}"/>
              </a:ext>
            </a:extLst>
          </p:cNvPr>
          <p:cNvSpPr txBox="1">
            <a:spLocks/>
          </p:cNvSpPr>
          <p:nvPr/>
        </p:nvSpPr>
        <p:spPr>
          <a:xfrm>
            <a:off x="5834826" y="4040654"/>
            <a:ext cx="747523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551304</a:t>
            </a:r>
          </a:p>
        </p:txBody>
      </p:sp>
      <p:sp>
        <p:nvSpPr>
          <p:cNvPr id="10" name="Google Shape;2564;p71">
            <a:extLst>
              <a:ext uri="{FF2B5EF4-FFF2-40B4-BE49-F238E27FC236}">
                <a16:creationId xmlns:a16="http://schemas.microsoft.com/office/drawing/2014/main" id="{B6553A62-C698-4604-FC83-3A3686B55962}"/>
              </a:ext>
            </a:extLst>
          </p:cNvPr>
          <p:cNvSpPr txBox="1">
            <a:spLocks/>
          </p:cNvSpPr>
          <p:nvPr/>
        </p:nvSpPr>
        <p:spPr>
          <a:xfrm>
            <a:off x="7501077" y="225281"/>
            <a:ext cx="1304400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Turma 2TDSPF</a:t>
            </a:r>
          </a:p>
        </p:txBody>
      </p:sp>
      <p:pic>
        <p:nvPicPr>
          <p:cNvPr id="8" name="Imagem 7" descr="Mulher de cabelos longos posando para foto&#10;&#10;Descrição gerada automaticamente">
            <a:extLst>
              <a:ext uri="{FF2B5EF4-FFF2-40B4-BE49-F238E27FC236}">
                <a16:creationId xmlns:a16="http://schemas.microsoft.com/office/drawing/2014/main" id="{FB9D1CC0-D3BB-720D-1156-7F2CCD14D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4982" y="2732386"/>
            <a:ext cx="1048639" cy="1015200"/>
          </a:xfrm>
          <a:prstGeom prst="ellipse">
            <a:avLst/>
          </a:prstGeom>
        </p:spPr>
      </p:pic>
      <p:pic>
        <p:nvPicPr>
          <p:cNvPr id="16" name="Imagem 16" descr="Rosto de homem sorrindo&#10;&#10;Descrição gerada automaticamente">
            <a:extLst>
              <a:ext uri="{FF2B5EF4-FFF2-40B4-BE49-F238E27FC236}">
                <a16:creationId xmlns:a16="http://schemas.microsoft.com/office/drawing/2014/main" id="{1326ACB5-7D07-4B80-B6F5-8EFD7AFD5D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690" b="29173"/>
          <a:stretch/>
        </p:blipFill>
        <p:spPr>
          <a:xfrm>
            <a:off x="7242546" y="1225649"/>
            <a:ext cx="1016915" cy="1015200"/>
          </a:xfrm>
          <a:prstGeom prst="ellipse">
            <a:avLst/>
          </a:prstGeom>
        </p:spPr>
      </p:pic>
      <p:sp>
        <p:nvSpPr>
          <p:cNvPr id="18" name="Google Shape;2566;p71">
            <a:extLst>
              <a:ext uri="{FF2B5EF4-FFF2-40B4-BE49-F238E27FC236}">
                <a16:creationId xmlns:a16="http://schemas.microsoft.com/office/drawing/2014/main" id="{A0461925-C70D-4091-AD67-DC54B33549ED}"/>
              </a:ext>
            </a:extLst>
          </p:cNvPr>
          <p:cNvSpPr txBox="1">
            <a:spLocks/>
          </p:cNvSpPr>
          <p:nvPr/>
        </p:nvSpPr>
        <p:spPr>
          <a:xfrm>
            <a:off x="7193384" y="2316620"/>
            <a:ext cx="1183606" cy="40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900" dirty="0"/>
              <a:t>Erik</a:t>
            </a:r>
          </a:p>
        </p:txBody>
      </p:sp>
      <p:sp>
        <p:nvSpPr>
          <p:cNvPr id="19" name="Google Shape;2564;p71">
            <a:extLst>
              <a:ext uri="{FF2B5EF4-FFF2-40B4-BE49-F238E27FC236}">
                <a16:creationId xmlns:a16="http://schemas.microsoft.com/office/drawing/2014/main" id="{BCF3FEA5-385A-4205-B78E-91D4A62A75E7}"/>
              </a:ext>
            </a:extLst>
          </p:cNvPr>
          <p:cNvSpPr txBox="1">
            <a:spLocks/>
          </p:cNvSpPr>
          <p:nvPr/>
        </p:nvSpPr>
        <p:spPr>
          <a:xfrm>
            <a:off x="7438979" y="2571750"/>
            <a:ext cx="747523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98027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4140820" y="2305368"/>
            <a:ext cx="4289905" cy="1159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Empresas estão percebendo que preços fixos para os produtos já não são mais favoráveis em muitos cenários e representam um problema para o maior crescimento da empresa. 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4670150" y="221580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7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068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4992199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1393565"/>
            <a:ext cx="2720400" cy="7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907174" y="2330664"/>
            <a:ext cx="3664826" cy="1619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Trazer preços dinâmicos aos produtos vendidos digitalmente por meio da análise de demandas e condições a partir do comportamento de um ou mais clientes, independente de qual seja o ramo da empresa.</a:t>
            </a:r>
            <a:endParaRPr sz="1400" dirty="0"/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2153183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5390712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5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ATIVIDADES DA SOLUÇÃO</a:t>
            </a:r>
            <a:endParaRPr dirty="0"/>
          </a:p>
        </p:txBody>
      </p:sp>
      <p:sp>
        <p:nvSpPr>
          <p:cNvPr id="2155" name="Google Shape;2155;p51"/>
          <p:cNvSpPr txBox="1">
            <a:spLocks noGrp="1"/>
          </p:cNvSpPr>
          <p:nvPr>
            <p:ph type="subTitle" idx="1"/>
          </p:nvPr>
        </p:nvSpPr>
        <p:spPr>
          <a:xfrm>
            <a:off x="1663725" y="1652004"/>
            <a:ext cx="2342452" cy="48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O</a:t>
            </a:r>
            <a:r>
              <a:rPr lang="en" sz="1100" dirty="0"/>
              <a:t> preço varia de acordo com o horário de compra pelo cliente.</a:t>
            </a:r>
            <a:endParaRPr sz="1100" dirty="0"/>
          </a:p>
        </p:txBody>
      </p:sp>
      <p:sp>
        <p:nvSpPr>
          <p:cNvPr id="2156" name="Google Shape;2156;p51"/>
          <p:cNvSpPr txBox="1">
            <a:spLocks noGrp="1"/>
          </p:cNvSpPr>
          <p:nvPr>
            <p:ph type="subTitle" idx="2"/>
          </p:nvPr>
        </p:nvSpPr>
        <p:spPr>
          <a:xfrm>
            <a:off x="1652436" y="1310307"/>
            <a:ext cx="1313757" cy="430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HORÁRIO</a:t>
            </a:r>
            <a:endParaRPr sz="2000" dirty="0"/>
          </a:p>
        </p:txBody>
      </p:sp>
      <p:sp>
        <p:nvSpPr>
          <p:cNvPr id="2157" name="Google Shape;2157;p51"/>
          <p:cNvSpPr txBox="1">
            <a:spLocks noGrp="1"/>
          </p:cNvSpPr>
          <p:nvPr>
            <p:ph type="subTitle" idx="3"/>
          </p:nvPr>
        </p:nvSpPr>
        <p:spPr>
          <a:xfrm>
            <a:off x="1663725" y="3959108"/>
            <a:ext cx="2342313" cy="504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 preço varia de acordo com o clima de onde a pessoa está.</a:t>
            </a:r>
            <a:endParaRPr sz="1100" dirty="0"/>
          </a:p>
        </p:txBody>
      </p:sp>
      <p:sp>
        <p:nvSpPr>
          <p:cNvPr id="2158" name="Google Shape;2158;p5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CLIMA</a:t>
            </a:r>
            <a:endParaRPr sz="2000" dirty="0"/>
          </a:p>
        </p:txBody>
      </p:sp>
      <p:sp>
        <p:nvSpPr>
          <p:cNvPr id="2159" name="Google Shape;2159;p51"/>
          <p:cNvSpPr txBox="1">
            <a:spLocks noGrp="1"/>
          </p:cNvSpPr>
          <p:nvPr>
            <p:ph type="subTitle" idx="5"/>
          </p:nvPr>
        </p:nvSpPr>
        <p:spPr>
          <a:xfrm>
            <a:off x="1663724" y="2825647"/>
            <a:ext cx="2690573" cy="47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O preço varia de acordo com a oferta e demanda de determinado produto.</a:t>
            </a:r>
          </a:p>
        </p:txBody>
      </p:sp>
      <p:sp>
        <p:nvSpPr>
          <p:cNvPr id="2160" name="Google Shape;2160;p51"/>
          <p:cNvSpPr txBox="1">
            <a:spLocks noGrp="1"/>
          </p:cNvSpPr>
          <p:nvPr>
            <p:ph type="subTitle" idx="6"/>
          </p:nvPr>
        </p:nvSpPr>
        <p:spPr>
          <a:xfrm>
            <a:off x="1663725" y="2433591"/>
            <a:ext cx="1386392" cy="480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DEMANDA</a:t>
            </a:r>
            <a:endParaRPr sz="2000" dirty="0"/>
          </a:p>
        </p:txBody>
      </p:sp>
      <p:sp>
        <p:nvSpPr>
          <p:cNvPr id="2161" name="Google Shape;2161;p51"/>
          <p:cNvSpPr txBox="1">
            <a:spLocks noGrp="1"/>
          </p:cNvSpPr>
          <p:nvPr>
            <p:ph type="subTitle" idx="7"/>
          </p:nvPr>
        </p:nvSpPr>
        <p:spPr>
          <a:xfrm>
            <a:off x="5836925" y="1695710"/>
            <a:ext cx="2536200" cy="617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 preço varia de acordo com a quantidade de vezes que alguém procurou por um produto.</a:t>
            </a:r>
            <a:endParaRPr sz="1100" dirty="0"/>
          </a:p>
        </p:txBody>
      </p:sp>
      <p:sp>
        <p:nvSpPr>
          <p:cNvPr id="2162" name="Google Shape;2162;p51"/>
          <p:cNvSpPr txBox="1">
            <a:spLocks noGrp="1"/>
          </p:cNvSpPr>
          <p:nvPr>
            <p:ph type="subTitle" idx="8"/>
          </p:nvPr>
        </p:nvSpPr>
        <p:spPr>
          <a:xfrm>
            <a:off x="5836925" y="1329926"/>
            <a:ext cx="1415528" cy="4770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PROCURA</a:t>
            </a:r>
            <a:endParaRPr sz="2000" dirty="0"/>
          </a:p>
        </p:txBody>
      </p:sp>
      <p:sp>
        <p:nvSpPr>
          <p:cNvPr id="2165" name="Google Shape;2165;p51"/>
          <p:cNvSpPr txBox="1">
            <a:spLocks noGrp="1"/>
          </p:cNvSpPr>
          <p:nvPr>
            <p:ph type="subTitle" idx="14"/>
          </p:nvPr>
        </p:nvSpPr>
        <p:spPr>
          <a:xfrm>
            <a:off x="5853059" y="2868790"/>
            <a:ext cx="2264535" cy="489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sz="1100" dirty="0"/>
              <a:t>O preço varia de acordo com a localização do cliente.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50" dirty="0"/>
          </a:p>
        </p:txBody>
      </p:sp>
      <p:sp>
        <p:nvSpPr>
          <p:cNvPr id="2166" name="Google Shape;2166;p51"/>
          <p:cNvSpPr txBox="1">
            <a:spLocks noGrp="1"/>
          </p:cNvSpPr>
          <p:nvPr>
            <p:ph type="subTitle" idx="15"/>
          </p:nvPr>
        </p:nvSpPr>
        <p:spPr>
          <a:xfrm>
            <a:off x="5825468" y="2434794"/>
            <a:ext cx="1911062" cy="489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LOCALIZAÇÃO</a:t>
            </a:r>
            <a:endParaRPr sz="2000" dirty="0"/>
          </a:p>
        </p:txBody>
      </p:sp>
      <p:cxnSp>
        <p:nvCxnSpPr>
          <p:cNvPr id="2167" name="Google Shape;2167;p51"/>
          <p:cNvCxnSpPr/>
          <p:nvPr/>
        </p:nvCxnSpPr>
        <p:spPr>
          <a:xfrm>
            <a:off x="864672" y="2146696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51"/>
          <p:cNvCxnSpPr/>
          <p:nvPr/>
        </p:nvCxnSpPr>
        <p:spPr>
          <a:xfrm>
            <a:off x="5012222" y="2124118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51"/>
          <p:cNvCxnSpPr/>
          <p:nvPr/>
        </p:nvCxnSpPr>
        <p:spPr>
          <a:xfrm>
            <a:off x="875961" y="4352898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51"/>
          <p:cNvCxnSpPr/>
          <p:nvPr/>
        </p:nvCxnSpPr>
        <p:spPr>
          <a:xfrm>
            <a:off x="887250" y="3323175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51"/>
          <p:cNvCxnSpPr/>
          <p:nvPr/>
        </p:nvCxnSpPr>
        <p:spPr>
          <a:xfrm>
            <a:off x="5033746" y="3278019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73" name="Google Shape;2173;p51"/>
          <p:cNvGrpSpPr/>
          <p:nvPr/>
        </p:nvGrpSpPr>
        <p:grpSpPr>
          <a:xfrm>
            <a:off x="951147" y="1423987"/>
            <a:ext cx="533967" cy="540286"/>
            <a:chOff x="-3587632" y="1249394"/>
            <a:chExt cx="388126" cy="413425"/>
          </a:xfrm>
        </p:grpSpPr>
        <p:sp>
          <p:nvSpPr>
            <p:cNvPr id="2174" name="Google Shape;2174;p51"/>
            <p:cNvSpPr/>
            <p:nvPr/>
          </p:nvSpPr>
          <p:spPr>
            <a:xfrm>
              <a:off x="-3393959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-3417696" y="1639082"/>
              <a:ext cx="23768" cy="23737"/>
            </a:xfrm>
            <a:custGeom>
              <a:avLst/>
              <a:gdLst/>
              <a:ahLst/>
              <a:cxnLst/>
              <a:rect l="l" t="t" r="r" b="b"/>
              <a:pathLst>
                <a:path w="761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-3466700" y="1639082"/>
              <a:ext cx="24549" cy="23737"/>
            </a:xfrm>
            <a:custGeom>
              <a:avLst/>
              <a:gdLst/>
              <a:ahLst/>
              <a:cxnLst/>
              <a:rect l="l" t="t" r="r" b="b"/>
              <a:pathLst>
                <a:path w="786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-3514891" y="1639082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-3514891" y="1590047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0" y="1"/>
                  </a:moveTo>
                  <a:lnTo>
                    <a:pt x="0" y="786"/>
                  </a:lnTo>
                  <a:lnTo>
                    <a:pt x="785" y="786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-3344955" y="1249394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60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-3296732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-3296732" y="1297617"/>
              <a:ext cx="24518" cy="24518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-3369473" y="1614565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1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-3288831" y="1507062"/>
              <a:ext cx="8714" cy="9526"/>
            </a:xfrm>
            <a:custGeom>
              <a:avLst/>
              <a:gdLst/>
              <a:ahLst/>
              <a:cxnLst/>
              <a:rect l="l" t="t" r="r" b="b"/>
              <a:pathLst>
                <a:path w="279" h="305" extrusionOk="0">
                  <a:moveTo>
                    <a:pt x="152" y="1"/>
                  </a:moveTo>
                  <a:lnTo>
                    <a:pt x="0" y="304"/>
                  </a:lnTo>
                  <a:lnTo>
                    <a:pt x="279" y="30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-3369473" y="1419330"/>
              <a:ext cx="169967" cy="170748"/>
            </a:xfrm>
            <a:custGeom>
              <a:avLst/>
              <a:gdLst/>
              <a:ahLst/>
              <a:cxnLst/>
              <a:rect l="l" t="t" r="r" b="b"/>
              <a:pathLst>
                <a:path w="5442" h="5467" extrusionOk="0">
                  <a:moveTo>
                    <a:pt x="2734" y="1089"/>
                  </a:moveTo>
                  <a:lnTo>
                    <a:pt x="4126" y="3898"/>
                  </a:lnTo>
                  <a:lnTo>
                    <a:pt x="1317" y="3898"/>
                  </a:lnTo>
                  <a:lnTo>
                    <a:pt x="2734" y="1089"/>
                  </a:ln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-3369473" y="1345809"/>
              <a:ext cx="169967" cy="49847"/>
            </a:xfrm>
            <a:custGeom>
              <a:avLst/>
              <a:gdLst/>
              <a:ahLst/>
              <a:cxnLst/>
              <a:rect l="l" t="t" r="r" b="b"/>
              <a:pathLst>
                <a:path w="5442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-3587632" y="1516557"/>
              <a:ext cx="169967" cy="49816"/>
            </a:xfrm>
            <a:custGeom>
              <a:avLst/>
              <a:gdLst/>
              <a:ahLst/>
              <a:cxnLst/>
              <a:rect l="l" t="t" r="r" b="b"/>
              <a:pathLst>
                <a:path w="5442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-3514891" y="1395625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380" y="0"/>
                  </a:moveTo>
                  <a:cubicBezTo>
                    <a:pt x="177" y="0"/>
                    <a:pt x="0" y="177"/>
                    <a:pt x="0" y="380"/>
                  </a:cubicBezTo>
                  <a:cubicBezTo>
                    <a:pt x="0" y="608"/>
                    <a:pt x="177" y="760"/>
                    <a:pt x="380" y="760"/>
                  </a:cubicBezTo>
                  <a:cubicBezTo>
                    <a:pt x="607" y="760"/>
                    <a:pt x="785" y="608"/>
                    <a:pt x="785" y="380"/>
                  </a:cubicBezTo>
                  <a:cubicBezTo>
                    <a:pt x="785" y="177"/>
                    <a:pt x="607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-3587632" y="1322103"/>
              <a:ext cx="169967" cy="170779"/>
            </a:xfrm>
            <a:custGeom>
              <a:avLst/>
              <a:gdLst/>
              <a:ahLst/>
              <a:cxnLst/>
              <a:rect l="l" t="t" r="r" b="b"/>
              <a:pathLst>
                <a:path w="5442" h="5468" extrusionOk="0">
                  <a:moveTo>
                    <a:pt x="2709" y="1570"/>
                  </a:moveTo>
                  <a:cubicBezTo>
                    <a:pt x="3367" y="1570"/>
                    <a:pt x="3873" y="2101"/>
                    <a:pt x="3873" y="2734"/>
                  </a:cubicBezTo>
                  <a:cubicBezTo>
                    <a:pt x="3873" y="3367"/>
                    <a:pt x="3367" y="3898"/>
                    <a:pt x="2709" y="3898"/>
                  </a:cubicBezTo>
                  <a:cubicBezTo>
                    <a:pt x="2076" y="3898"/>
                    <a:pt x="1545" y="3367"/>
                    <a:pt x="1545" y="2734"/>
                  </a:cubicBezTo>
                  <a:cubicBezTo>
                    <a:pt x="1545" y="2101"/>
                    <a:pt x="2076" y="1570"/>
                    <a:pt x="2709" y="1570"/>
                  </a:cubicBez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-3587632" y="1249394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0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0" name="Google Shape;2190;p51"/>
          <p:cNvGrpSpPr/>
          <p:nvPr/>
        </p:nvGrpSpPr>
        <p:grpSpPr>
          <a:xfrm>
            <a:off x="951147" y="3686649"/>
            <a:ext cx="533967" cy="504813"/>
            <a:chOff x="-2107149" y="1267572"/>
            <a:chExt cx="414205" cy="414205"/>
          </a:xfrm>
        </p:grpSpPr>
        <p:sp>
          <p:nvSpPr>
            <p:cNvPr id="2191" name="Google Shape;2191;p51"/>
            <p:cNvSpPr/>
            <p:nvPr/>
          </p:nvSpPr>
          <p:spPr>
            <a:xfrm>
              <a:off x="-2107149" y="1267572"/>
              <a:ext cx="413425" cy="414205"/>
            </a:xfrm>
            <a:custGeom>
              <a:avLst/>
              <a:gdLst/>
              <a:ahLst/>
              <a:cxnLst/>
              <a:rect l="l" t="t" r="r" b="b"/>
              <a:pathLst>
                <a:path w="13237" h="13262" extrusionOk="0">
                  <a:moveTo>
                    <a:pt x="0" y="0"/>
                  </a:moveTo>
                  <a:lnTo>
                    <a:pt x="0" y="13262"/>
                  </a:lnTo>
                  <a:lnTo>
                    <a:pt x="13236" y="13262"/>
                  </a:lnTo>
                  <a:lnTo>
                    <a:pt x="13236" y="12477"/>
                  </a:lnTo>
                  <a:lnTo>
                    <a:pt x="759" y="1247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-2058926" y="1486511"/>
              <a:ext cx="73521" cy="146262"/>
            </a:xfrm>
            <a:custGeom>
              <a:avLst/>
              <a:gdLst/>
              <a:ahLst/>
              <a:cxnLst/>
              <a:rect l="l" t="t" r="r" b="b"/>
              <a:pathLst>
                <a:path w="2354" h="4683" extrusionOk="0">
                  <a:moveTo>
                    <a:pt x="0" y="1"/>
                  </a:moveTo>
                  <a:lnTo>
                    <a:pt x="0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-1960918" y="1438288"/>
              <a:ext cx="72740" cy="194485"/>
            </a:xfrm>
            <a:custGeom>
              <a:avLst/>
              <a:gdLst/>
              <a:ahLst/>
              <a:cxnLst/>
              <a:rect l="l" t="t" r="r" b="b"/>
              <a:pathLst>
                <a:path w="2329" h="6227" extrusionOk="0">
                  <a:moveTo>
                    <a:pt x="0" y="1"/>
                  </a:moveTo>
                  <a:lnTo>
                    <a:pt x="0" y="6227"/>
                  </a:lnTo>
                  <a:lnTo>
                    <a:pt x="2328" y="6227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-1864504" y="1438288"/>
              <a:ext cx="72772" cy="194485"/>
            </a:xfrm>
            <a:custGeom>
              <a:avLst/>
              <a:gdLst/>
              <a:ahLst/>
              <a:cxnLst/>
              <a:rect l="l" t="t" r="r" b="b"/>
              <a:pathLst>
                <a:path w="2330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2329" y="6227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-1767277" y="1486511"/>
              <a:ext cx="73553" cy="146262"/>
            </a:xfrm>
            <a:custGeom>
              <a:avLst/>
              <a:gdLst/>
              <a:ahLst/>
              <a:cxnLst/>
              <a:rect l="l" t="t" r="r" b="b"/>
              <a:pathLst>
                <a:path w="2355" h="4683" extrusionOk="0">
                  <a:moveTo>
                    <a:pt x="1" y="1"/>
                  </a:moveTo>
                  <a:lnTo>
                    <a:pt x="1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1"/>
            <p:cNvSpPr/>
            <p:nvPr/>
          </p:nvSpPr>
          <p:spPr>
            <a:xfrm>
              <a:off x="-2058926" y="1292870"/>
              <a:ext cx="365982" cy="169186"/>
            </a:xfrm>
            <a:custGeom>
              <a:avLst/>
              <a:gdLst/>
              <a:ahLst/>
              <a:cxnLst/>
              <a:rect l="l" t="t" r="r" b="b"/>
              <a:pathLst>
                <a:path w="11718" h="5417" extrusionOk="0">
                  <a:moveTo>
                    <a:pt x="5846" y="0"/>
                  </a:moveTo>
                  <a:cubicBezTo>
                    <a:pt x="4758" y="0"/>
                    <a:pt x="3746" y="608"/>
                    <a:pt x="3265" y="1595"/>
                  </a:cubicBezTo>
                  <a:lnTo>
                    <a:pt x="2328" y="3467"/>
                  </a:lnTo>
                  <a:cubicBezTo>
                    <a:pt x="1949" y="4201"/>
                    <a:pt x="1215" y="4657"/>
                    <a:pt x="405" y="4657"/>
                  </a:cubicBezTo>
                  <a:lnTo>
                    <a:pt x="0" y="4657"/>
                  </a:lnTo>
                  <a:lnTo>
                    <a:pt x="0" y="5416"/>
                  </a:lnTo>
                  <a:lnTo>
                    <a:pt x="405" y="5416"/>
                  </a:lnTo>
                  <a:cubicBezTo>
                    <a:pt x="1493" y="5416"/>
                    <a:pt x="2531" y="4809"/>
                    <a:pt x="3012" y="3822"/>
                  </a:cubicBezTo>
                  <a:lnTo>
                    <a:pt x="3948" y="1949"/>
                  </a:lnTo>
                  <a:cubicBezTo>
                    <a:pt x="4328" y="1215"/>
                    <a:pt x="5036" y="760"/>
                    <a:pt x="5846" y="760"/>
                  </a:cubicBezTo>
                  <a:cubicBezTo>
                    <a:pt x="6656" y="760"/>
                    <a:pt x="7390" y="1215"/>
                    <a:pt x="7769" y="1949"/>
                  </a:cubicBezTo>
                  <a:lnTo>
                    <a:pt x="8706" y="3822"/>
                  </a:lnTo>
                  <a:cubicBezTo>
                    <a:pt x="9187" y="4809"/>
                    <a:pt x="10224" y="5416"/>
                    <a:pt x="11313" y="5416"/>
                  </a:cubicBezTo>
                  <a:lnTo>
                    <a:pt x="11718" y="5416"/>
                  </a:lnTo>
                  <a:lnTo>
                    <a:pt x="11718" y="4657"/>
                  </a:lnTo>
                  <a:lnTo>
                    <a:pt x="11313" y="4657"/>
                  </a:lnTo>
                  <a:cubicBezTo>
                    <a:pt x="10503" y="4657"/>
                    <a:pt x="9769" y="4201"/>
                    <a:pt x="9389" y="3467"/>
                  </a:cubicBezTo>
                  <a:lnTo>
                    <a:pt x="8453" y="1595"/>
                  </a:lnTo>
                  <a:cubicBezTo>
                    <a:pt x="7947" y="608"/>
                    <a:pt x="6960" y="0"/>
                    <a:pt x="5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7" name="Google Shape;2197;p51"/>
          <p:cNvGrpSpPr/>
          <p:nvPr/>
        </p:nvGrpSpPr>
        <p:grpSpPr>
          <a:xfrm>
            <a:off x="918851" y="2478119"/>
            <a:ext cx="632504" cy="610834"/>
            <a:chOff x="-5147914" y="2585989"/>
            <a:chExt cx="414205" cy="414205"/>
          </a:xfrm>
        </p:grpSpPr>
        <p:sp>
          <p:nvSpPr>
            <p:cNvPr id="2198" name="Google Shape;2198;p51"/>
            <p:cNvSpPr/>
            <p:nvPr/>
          </p:nvSpPr>
          <p:spPr>
            <a:xfrm>
              <a:off x="-5147914" y="2585989"/>
              <a:ext cx="414205" cy="414205"/>
            </a:xfrm>
            <a:custGeom>
              <a:avLst/>
              <a:gdLst/>
              <a:ahLst/>
              <a:cxnLst/>
              <a:rect l="l" t="t" r="r" b="b"/>
              <a:pathLst>
                <a:path w="13262" h="13262" extrusionOk="0">
                  <a:moveTo>
                    <a:pt x="7036" y="1595"/>
                  </a:moveTo>
                  <a:cubicBezTo>
                    <a:pt x="9491" y="1797"/>
                    <a:pt x="11465" y="3771"/>
                    <a:pt x="11667" y="6252"/>
                  </a:cubicBezTo>
                  <a:lnTo>
                    <a:pt x="10908" y="6252"/>
                  </a:lnTo>
                  <a:lnTo>
                    <a:pt x="10908" y="7011"/>
                  </a:lnTo>
                  <a:lnTo>
                    <a:pt x="11667" y="7011"/>
                  </a:lnTo>
                  <a:cubicBezTo>
                    <a:pt x="11465" y="9491"/>
                    <a:pt x="9491" y="11465"/>
                    <a:pt x="7036" y="11667"/>
                  </a:cubicBezTo>
                  <a:lnTo>
                    <a:pt x="7036" y="10908"/>
                  </a:lnTo>
                  <a:lnTo>
                    <a:pt x="6251" y="10908"/>
                  </a:lnTo>
                  <a:lnTo>
                    <a:pt x="6251" y="11667"/>
                  </a:lnTo>
                  <a:cubicBezTo>
                    <a:pt x="3771" y="11465"/>
                    <a:pt x="1797" y="9491"/>
                    <a:pt x="1620" y="7011"/>
                  </a:cubicBezTo>
                  <a:lnTo>
                    <a:pt x="2354" y="7011"/>
                  </a:lnTo>
                  <a:lnTo>
                    <a:pt x="2354" y="6252"/>
                  </a:lnTo>
                  <a:lnTo>
                    <a:pt x="1620" y="6252"/>
                  </a:lnTo>
                  <a:cubicBezTo>
                    <a:pt x="1797" y="3771"/>
                    <a:pt x="3771" y="1797"/>
                    <a:pt x="6251" y="1595"/>
                  </a:cubicBezTo>
                  <a:lnTo>
                    <a:pt x="6251" y="2354"/>
                  </a:lnTo>
                  <a:lnTo>
                    <a:pt x="7036" y="2354"/>
                  </a:lnTo>
                  <a:lnTo>
                    <a:pt x="7036" y="1595"/>
                  </a:lnTo>
                  <a:close/>
                  <a:moveTo>
                    <a:pt x="6251" y="1"/>
                  </a:moveTo>
                  <a:lnTo>
                    <a:pt x="6251" y="836"/>
                  </a:lnTo>
                  <a:cubicBezTo>
                    <a:pt x="3341" y="1013"/>
                    <a:pt x="1013" y="3341"/>
                    <a:pt x="835" y="6252"/>
                  </a:cubicBezTo>
                  <a:lnTo>
                    <a:pt x="0" y="6252"/>
                  </a:lnTo>
                  <a:lnTo>
                    <a:pt x="0" y="7011"/>
                  </a:lnTo>
                  <a:lnTo>
                    <a:pt x="835" y="7011"/>
                  </a:lnTo>
                  <a:cubicBezTo>
                    <a:pt x="1013" y="9921"/>
                    <a:pt x="3341" y="12250"/>
                    <a:pt x="6251" y="12427"/>
                  </a:cubicBezTo>
                  <a:lnTo>
                    <a:pt x="6251" y="13262"/>
                  </a:lnTo>
                  <a:lnTo>
                    <a:pt x="7036" y="13262"/>
                  </a:lnTo>
                  <a:lnTo>
                    <a:pt x="7036" y="12427"/>
                  </a:lnTo>
                  <a:cubicBezTo>
                    <a:pt x="9921" y="12250"/>
                    <a:pt x="12249" y="9921"/>
                    <a:pt x="12426" y="7011"/>
                  </a:cubicBezTo>
                  <a:lnTo>
                    <a:pt x="13262" y="7011"/>
                  </a:lnTo>
                  <a:lnTo>
                    <a:pt x="13262" y="6252"/>
                  </a:lnTo>
                  <a:lnTo>
                    <a:pt x="12426" y="6252"/>
                  </a:lnTo>
                  <a:cubicBezTo>
                    <a:pt x="12249" y="3341"/>
                    <a:pt x="9921" y="1013"/>
                    <a:pt x="7011" y="836"/>
                  </a:cubicBezTo>
                  <a:lnTo>
                    <a:pt x="7036" y="836"/>
                  </a:lnTo>
                  <a:lnTo>
                    <a:pt x="7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1"/>
            <p:cNvSpPr/>
            <p:nvPr/>
          </p:nvSpPr>
          <p:spPr>
            <a:xfrm>
              <a:off x="-4977197" y="2732220"/>
              <a:ext cx="72772" cy="72740"/>
            </a:xfrm>
            <a:custGeom>
              <a:avLst/>
              <a:gdLst/>
              <a:ahLst/>
              <a:cxnLst/>
              <a:rect l="l" t="t" r="r" b="b"/>
              <a:pathLst>
                <a:path w="2330" h="2329" extrusionOk="0">
                  <a:moveTo>
                    <a:pt x="1165" y="1"/>
                  </a:moveTo>
                  <a:cubicBezTo>
                    <a:pt x="532" y="1"/>
                    <a:pt x="1" y="532"/>
                    <a:pt x="1" y="1165"/>
                  </a:cubicBezTo>
                  <a:cubicBezTo>
                    <a:pt x="1" y="1823"/>
                    <a:pt x="532" y="2329"/>
                    <a:pt x="1165" y="2329"/>
                  </a:cubicBezTo>
                  <a:cubicBezTo>
                    <a:pt x="1823" y="2329"/>
                    <a:pt x="2329" y="1823"/>
                    <a:pt x="2329" y="1165"/>
                  </a:cubicBezTo>
                  <a:cubicBezTo>
                    <a:pt x="2329" y="532"/>
                    <a:pt x="182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1"/>
            <p:cNvSpPr/>
            <p:nvPr/>
          </p:nvSpPr>
          <p:spPr>
            <a:xfrm>
              <a:off x="-4989034" y="2829446"/>
              <a:ext cx="96446" cy="72740"/>
            </a:xfrm>
            <a:custGeom>
              <a:avLst/>
              <a:gdLst/>
              <a:ahLst/>
              <a:cxnLst/>
              <a:rect l="l" t="t" r="r" b="b"/>
              <a:pathLst>
                <a:path w="3088" h="2329" extrusionOk="0">
                  <a:moveTo>
                    <a:pt x="1544" y="0"/>
                  </a:moveTo>
                  <a:cubicBezTo>
                    <a:pt x="683" y="0"/>
                    <a:pt x="0" y="709"/>
                    <a:pt x="0" y="1544"/>
                  </a:cubicBezTo>
                  <a:lnTo>
                    <a:pt x="0" y="2329"/>
                  </a:lnTo>
                  <a:lnTo>
                    <a:pt x="3088" y="2329"/>
                  </a:lnTo>
                  <a:lnTo>
                    <a:pt x="3088" y="1544"/>
                  </a:lnTo>
                  <a:cubicBezTo>
                    <a:pt x="3088" y="709"/>
                    <a:pt x="2404" y="0"/>
                    <a:pt x="1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1"/>
            <p:cNvSpPr/>
            <p:nvPr/>
          </p:nvSpPr>
          <p:spPr>
            <a:xfrm>
              <a:off x="-4902895" y="2781223"/>
              <a:ext cx="71179" cy="72740"/>
            </a:xfrm>
            <a:custGeom>
              <a:avLst/>
              <a:gdLst/>
              <a:ahLst/>
              <a:cxnLst/>
              <a:rect l="l" t="t" r="r" b="b"/>
              <a:pathLst>
                <a:path w="2279" h="2329" extrusionOk="0">
                  <a:moveTo>
                    <a:pt x="684" y="1"/>
                  </a:moveTo>
                  <a:cubicBezTo>
                    <a:pt x="608" y="456"/>
                    <a:pt x="355" y="836"/>
                    <a:pt x="1" y="1114"/>
                  </a:cubicBezTo>
                  <a:cubicBezTo>
                    <a:pt x="456" y="1393"/>
                    <a:pt x="785" y="1823"/>
                    <a:pt x="988" y="2329"/>
                  </a:cubicBezTo>
                  <a:lnTo>
                    <a:pt x="2278" y="2329"/>
                  </a:lnTo>
                  <a:lnTo>
                    <a:pt x="2278" y="1544"/>
                  </a:lnTo>
                  <a:cubicBezTo>
                    <a:pt x="2278" y="684"/>
                    <a:pt x="1595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1"/>
            <p:cNvSpPr/>
            <p:nvPr/>
          </p:nvSpPr>
          <p:spPr>
            <a:xfrm>
              <a:off x="-5049906" y="2781223"/>
              <a:ext cx="71960" cy="72740"/>
            </a:xfrm>
            <a:custGeom>
              <a:avLst/>
              <a:gdLst/>
              <a:ahLst/>
              <a:cxnLst/>
              <a:rect l="l" t="t" r="r" b="b"/>
              <a:pathLst>
                <a:path w="2304" h="2329" extrusionOk="0">
                  <a:moveTo>
                    <a:pt x="1544" y="1"/>
                  </a:moveTo>
                  <a:cubicBezTo>
                    <a:pt x="709" y="1"/>
                    <a:pt x="0" y="684"/>
                    <a:pt x="0" y="1544"/>
                  </a:cubicBezTo>
                  <a:lnTo>
                    <a:pt x="0" y="2329"/>
                  </a:lnTo>
                  <a:lnTo>
                    <a:pt x="1316" y="2329"/>
                  </a:lnTo>
                  <a:cubicBezTo>
                    <a:pt x="1494" y="1823"/>
                    <a:pt x="1848" y="1393"/>
                    <a:pt x="2278" y="1114"/>
                  </a:cubicBezTo>
                  <a:lnTo>
                    <a:pt x="2303" y="1114"/>
                  </a:lnTo>
                  <a:cubicBezTo>
                    <a:pt x="1949" y="836"/>
                    <a:pt x="1696" y="456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1"/>
            <p:cNvSpPr/>
            <p:nvPr/>
          </p:nvSpPr>
          <p:spPr>
            <a:xfrm>
              <a:off x="-4915544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40" y="1"/>
                  </a:moveTo>
                  <a:cubicBezTo>
                    <a:pt x="558" y="1"/>
                    <a:pt x="102" y="406"/>
                    <a:pt x="1" y="962"/>
                  </a:cubicBezTo>
                  <a:cubicBezTo>
                    <a:pt x="558" y="1216"/>
                    <a:pt x="962" y="1722"/>
                    <a:pt x="1089" y="2329"/>
                  </a:cubicBezTo>
                  <a:lnTo>
                    <a:pt x="1140" y="2329"/>
                  </a:lnTo>
                  <a:cubicBezTo>
                    <a:pt x="1772" y="2329"/>
                    <a:pt x="2304" y="1798"/>
                    <a:pt x="2304" y="1165"/>
                  </a:cubicBezTo>
                  <a:cubicBezTo>
                    <a:pt x="2304" y="532"/>
                    <a:pt x="1772" y="1"/>
                    <a:pt x="1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1"/>
            <p:cNvSpPr/>
            <p:nvPr/>
          </p:nvSpPr>
          <p:spPr>
            <a:xfrm>
              <a:off x="-5037257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64" y="1"/>
                  </a:moveTo>
                  <a:cubicBezTo>
                    <a:pt x="506" y="1"/>
                    <a:pt x="0" y="532"/>
                    <a:pt x="0" y="1165"/>
                  </a:cubicBezTo>
                  <a:cubicBezTo>
                    <a:pt x="0" y="1798"/>
                    <a:pt x="506" y="2329"/>
                    <a:pt x="1164" y="2329"/>
                  </a:cubicBezTo>
                  <a:lnTo>
                    <a:pt x="1190" y="2329"/>
                  </a:lnTo>
                  <a:cubicBezTo>
                    <a:pt x="1316" y="1722"/>
                    <a:pt x="1747" y="1216"/>
                    <a:pt x="2303" y="962"/>
                  </a:cubicBezTo>
                  <a:cubicBezTo>
                    <a:pt x="2202" y="406"/>
                    <a:pt x="1721" y="1"/>
                    <a:pt x="1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5" name="Google Shape;2205;p51"/>
          <p:cNvGrpSpPr/>
          <p:nvPr/>
        </p:nvGrpSpPr>
        <p:grpSpPr>
          <a:xfrm>
            <a:off x="5100531" y="1357651"/>
            <a:ext cx="522981" cy="612136"/>
            <a:chOff x="-4183610" y="2590736"/>
            <a:chExt cx="315417" cy="414205"/>
          </a:xfrm>
        </p:grpSpPr>
        <p:sp>
          <p:nvSpPr>
            <p:cNvPr id="2206" name="Google Shape;2206;p51"/>
            <p:cNvSpPr/>
            <p:nvPr/>
          </p:nvSpPr>
          <p:spPr>
            <a:xfrm>
              <a:off x="-4159093" y="2736967"/>
              <a:ext cx="72740" cy="72740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2329" y="232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-4062678" y="2713261"/>
              <a:ext cx="72772" cy="96446"/>
            </a:xfrm>
            <a:custGeom>
              <a:avLst/>
              <a:gdLst/>
              <a:ahLst/>
              <a:cxnLst/>
              <a:rect l="l" t="t" r="r" b="b"/>
              <a:pathLst>
                <a:path w="2330" h="3088" extrusionOk="0">
                  <a:moveTo>
                    <a:pt x="1" y="0"/>
                  </a:moveTo>
                  <a:lnTo>
                    <a:pt x="1" y="3088"/>
                  </a:lnTo>
                  <a:lnTo>
                    <a:pt x="2329" y="3088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-3989938" y="2590736"/>
              <a:ext cx="121744" cy="218971"/>
            </a:xfrm>
            <a:custGeom>
              <a:avLst/>
              <a:gdLst/>
              <a:ahLst/>
              <a:cxnLst/>
              <a:rect l="l" t="t" r="r" b="b"/>
              <a:pathLst>
                <a:path w="3898" h="7011" extrusionOk="0">
                  <a:moveTo>
                    <a:pt x="1949" y="0"/>
                  </a:moveTo>
                  <a:lnTo>
                    <a:pt x="0" y="2708"/>
                  </a:lnTo>
                  <a:lnTo>
                    <a:pt x="1164" y="2708"/>
                  </a:lnTo>
                  <a:lnTo>
                    <a:pt x="1164" y="7011"/>
                  </a:lnTo>
                  <a:lnTo>
                    <a:pt x="2733" y="7011"/>
                  </a:lnTo>
                  <a:lnTo>
                    <a:pt x="2733" y="2708"/>
                  </a:lnTo>
                  <a:lnTo>
                    <a:pt x="3898" y="2708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1"/>
            <p:cNvSpPr/>
            <p:nvPr/>
          </p:nvSpPr>
          <p:spPr>
            <a:xfrm>
              <a:off x="-4038161" y="2906903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80" y="1"/>
                  </a:moveTo>
                  <a:cubicBezTo>
                    <a:pt x="178" y="1"/>
                    <a:pt x="0" y="178"/>
                    <a:pt x="0" y="380"/>
                  </a:cubicBezTo>
                  <a:cubicBezTo>
                    <a:pt x="0" y="608"/>
                    <a:pt x="178" y="785"/>
                    <a:pt x="380" y="785"/>
                  </a:cubicBezTo>
                  <a:cubicBezTo>
                    <a:pt x="608" y="785"/>
                    <a:pt x="785" y="608"/>
                    <a:pt x="785" y="380"/>
                  </a:cubicBezTo>
                  <a:cubicBezTo>
                    <a:pt x="785" y="178"/>
                    <a:pt x="608" y="1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-4183610" y="2834194"/>
              <a:ext cx="315417" cy="170748"/>
            </a:xfrm>
            <a:custGeom>
              <a:avLst/>
              <a:gdLst/>
              <a:ahLst/>
              <a:cxnLst/>
              <a:rect l="l" t="t" r="r" b="b"/>
              <a:pathLst>
                <a:path w="10099" h="5467" extrusionOk="0">
                  <a:moveTo>
                    <a:pt x="3114" y="2329"/>
                  </a:moveTo>
                  <a:lnTo>
                    <a:pt x="3114" y="3113"/>
                  </a:lnTo>
                  <a:lnTo>
                    <a:pt x="2329" y="3113"/>
                  </a:lnTo>
                  <a:lnTo>
                    <a:pt x="2329" y="2329"/>
                  </a:lnTo>
                  <a:close/>
                  <a:moveTo>
                    <a:pt x="7770" y="2329"/>
                  </a:moveTo>
                  <a:lnTo>
                    <a:pt x="7770" y="3113"/>
                  </a:lnTo>
                  <a:lnTo>
                    <a:pt x="6986" y="3113"/>
                  </a:lnTo>
                  <a:lnTo>
                    <a:pt x="6986" y="2329"/>
                  </a:lnTo>
                  <a:close/>
                  <a:moveTo>
                    <a:pt x="5037" y="1544"/>
                  </a:moveTo>
                  <a:cubicBezTo>
                    <a:pt x="5695" y="1544"/>
                    <a:pt x="6201" y="2075"/>
                    <a:pt x="6201" y="2708"/>
                  </a:cubicBezTo>
                  <a:cubicBezTo>
                    <a:pt x="6201" y="3366"/>
                    <a:pt x="5695" y="3872"/>
                    <a:pt x="5037" y="3872"/>
                  </a:cubicBezTo>
                  <a:cubicBezTo>
                    <a:pt x="4404" y="3872"/>
                    <a:pt x="3873" y="3366"/>
                    <a:pt x="3873" y="2708"/>
                  </a:cubicBezTo>
                  <a:cubicBezTo>
                    <a:pt x="3873" y="2075"/>
                    <a:pt x="4404" y="1544"/>
                    <a:pt x="5037" y="1544"/>
                  </a:cubicBezTo>
                  <a:close/>
                  <a:moveTo>
                    <a:pt x="1" y="0"/>
                  </a:moveTo>
                  <a:lnTo>
                    <a:pt x="1" y="5467"/>
                  </a:lnTo>
                  <a:lnTo>
                    <a:pt x="10099" y="5467"/>
                  </a:lnTo>
                  <a:lnTo>
                    <a:pt x="10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4" name="Google Shape;2214;p51"/>
          <p:cNvGrpSpPr/>
          <p:nvPr/>
        </p:nvGrpSpPr>
        <p:grpSpPr>
          <a:xfrm>
            <a:off x="5137963" y="2534129"/>
            <a:ext cx="511818" cy="554100"/>
            <a:chOff x="-1672424" y="3858557"/>
            <a:chExt cx="364421" cy="414237"/>
          </a:xfrm>
        </p:grpSpPr>
        <p:sp>
          <p:nvSpPr>
            <p:cNvPr id="2215" name="Google Shape;2215;p51"/>
            <p:cNvSpPr/>
            <p:nvPr/>
          </p:nvSpPr>
          <p:spPr>
            <a:xfrm>
              <a:off x="-1672424" y="3858557"/>
              <a:ext cx="363640" cy="414237"/>
            </a:xfrm>
            <a:custGeom>
              <a:avLst/>
              <a:gdLst/>
              <a:ahLst/>
              <a:cxnLst/>
              <a:rect l="l" t="t" r="r" b="b"/>
              <a:pathLst>
                <a:path w="11643" h="13263" extrusionOk="0">
                  <a:moveTo>
                    <a:pt x="6985" y="5467"/>
                  </a:moveTo>
                  <a:lnTo>
                    <a:pt x="6985" y="6252"/>
                  </a:lnTo>
                  <a:lnTo>
                    <a:pt x="4657" y="6252"/>
                  </a:lnTo>
                  <a:lnTo>
                    <a:pt x="4657" y="5467"/>
                  </a:lnTo>
                  <a:close/>
                  <a:moveTo>
                    <a:pt x="1949" y="1"/>
                  </a:moveTo>
                  <a:lnTo>
                    <a:pt x="1949" y="786"/>
                  </a:lnTo>
                  <a:lnTo>
                    <a:pt x="3113" y="786"/>
                  </a:lnTo>
                  <a:lnTo>
                    <a:pt x="3113" y="5467"/>
                  </a:lnTo>
                  <a:lnTo>
                    <a:pt x="3873" y="5467"/>
                  </a:lnTo>
                  <a:lnTo>
                    <a:pt x="3873" y="6252"/>
                  </a:lnTo>
                  <a:lnTo>
                    <a:pt x="1" y="6252"/>
                  </a:lnTo>
                  <a:lnTo>
                    <a:pt x="1" y="7796"/>
                  </a:lnTo>
                  <a:lnTo>
                    <a:pt x="2329" y="7796"/>
                  </a:lnTo>
                  <a:lnTo>
                    <a:pt x="2329" y="11668"/>
                  </a:lnTo>
                  <a:lnTo>
                    <a:pt x="1" y="11668"/>
                  </a:lnTo>
                  <a:lnTo>
                    <a:pt x="1" y="13262"/>
                  </a:lnTo>
                  <a:lnTo>
                    <a:pt x="3873" y="13262"/>
                  </a:lnTo>
                  <a:lnTo>
                    <a:pt x="3873" y="7796"/>
                  </a:lnTo>
                  <a:lnTo>
                    <a:pt x="7770" y="7796"/>
                  </a:lnTo>
                  <a:lnTo>
                    <a:pt x="7770" y="13262"/>
                  </a:lnTo>
                  <a:lnTo>
                    <a:pt x="11642" y="13262"/>
                  </a:lnTo>
                  <a:lnTo>
                    <a:pt x="11642" y="11668"/>
                  </a:lnTo>
                  <a:lnTo>
                    <a:pt x="9314" y="11668"/>
                  </a:lnTo>
                  <a:lnTo>
                    <a:pt x="9314" y="7796"/>
                  </a:lnTo>
                  <a:lnTo>
                    <a:pt x="11642" y="7796"/>
                  </a:lnTo>
                  <a:lnTo>
                    <a:pt x="11642" y="6252"/>
                  </a:lnTo>
                  <a:lnTo>
                    <a:pt x="7770" y="6252"/>
                  </a:lnTo>
                  <a:lnTo>
                    <a:pt x="7770" y="5467"/>
                  </a:lnTo>
                  <a:lnTo>
                    <a:pt x="8555" y="5467"/>
                  </a:lnTo>
                  <a:lnTo>
                    <a:pt x="8555" y="4683"/>
                  </a:lnTo>
                  <a:lnTo>
                    <a:pt x="3898" y="4683"/>
                  </a:lnTo>
                  <a:lnTo>
                    <a:pt x="3898" y="3924"/>
                  </a:lnTo>
                  <a:lnTo>
                    <a:pt x="8555" y="3924"/>
                  </a:lnTo>
                  <a:lnTo>
                    <a:pt x="8555" y="786"/>
                  </a:lnTo>
                  <a:lnTo>
                    <a:pt x="3898" y="786"/>
                  </a:lnTo>
                  <a:lnTo>
                    <a:pt x="3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-1672424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1" y="0"/>
                  </a:moveTo>
                  <a:lnTo>
                    <a:pt x="1" y="2329"/>
                  </a:lnTo>
                  <a:lnTo>
                    <a:pt x="1570" y="2329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-1526974" y="4126532"/>
              <a:ext cx="24518" cy="146262"/>
            </a:xfrm>
            <a:custGeom>
              <a:avLst/>
              <a:gdLst/>
              <a:ahLst/>
              <a:cxnLst/>
              <a:rect l="l" t="t" r="r" b="b"/>
              <a:pathLst>
                <a:path w="785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85" y="4682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-1477970" y="4126532"/>
              <a:ext cx="23737" cy="146262"/>
            </a:xfrm>
            <a:custGeom>
              <a:avLst/>
              <a:gdLst/>
              <a:ahLst/>
              <a:cxnLst/>
              <a:rect l="l" t="t" r="r" b="b"/>
              <a:pathLst>
                <a:path w="760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59" y="468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-1357038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1569" y="232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173;p51">
            <a:extLst>
              <a:ext uri="{FF2B5EF4-FFF2-40B4-BE49-F238E27FC236}">
                <a16:creationId xmlns:a16="http://schemas.microsoft.com/office/drawing/2014/main" id="{7ED73B55-9992-D9CA-AEAB-BEC7C72207FB}"/>
              </a:ext>
            </a:extLst>
          </p:cNvPr>
          <p:cNvGrpSpPr/>
          <p:nvPr/>
        </p:nvGrpSpPr>
        <p:grpSpPr>
          <a:xfrm>
            <a:off x="5100531" y="3684621"/>
            <a:ext cx="655518" cy="523267"/>
            <a:chOff x="-3587632" y="1249394"/>
            <a:chExt cx="388126" cy="413425"/>
          </a:xfrm>
        </p:grpSpPr>
        <p:sp>
          <p:nvSpPr>
            <p:cNvPr id="3" name="Google Shape;2174;p51">
              <a:extLst>
                <a:ext uri="{FF2B5EF4-FFF2-40B4-BE49-F238E27FC236}">
                  <a16:creationId xmlns:a16="http://schemas.microsoft.com/office/drawing/2014/main" id="{0083E5E0-D307-A60E-E3B4-4E2CDC539419}"/>
                </a:ext>
              </a:extLst>
            </p:cNvPr>
            <p:cNvSpPr/>
            <p:nvPr/>
          </p:nvSpPr>
          <p:spPr>
            <a:xfrm>
              <a:off x="-3393959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75;p51">
              <a:extLst>
                <a:ext uri="{FF2B5EF4-FFF2-40B4-BE49-F238E27FC236}">
                  <a16:creationId xmlns:a16="http://schemas.microsoft.com/office/drawing/2014/main" id="{C6522AEC-B7B1-7BDD-4130-6B45D09E05FC}"/>
                </a:ext>
              </a:extLst>
            </p:cNvPr>
            <p:cNvSpPr/>
            <p:nvPr/>
          </p:nvSpPr>
          <p:spPr>
            <a:xfrm>
              <a:off x="-3417696" y="1639082"/>
              <a:ext cx="23768" cy="23737"/>
            </a:xfrm>
            <a:custGeom>
              <a:avLst/>
              <a:gdLst/>
              <a:ahLst/>
              <a:cxnLst/>
              <a:rect l="l" t="t" r="r" b="b"/>
              <a:pathLst>
                <a:path w="761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76;p51">
              <a:extLst>
                <a:ext uri="{FF2B5EF4-FFF2-40B4-BE49-F238E27FC236}">
                  <a16:creationId xmlns:a16="http://schemas.microsoft.com/office/drawing/2014/main" id="{FE9F9C8F-AA5D-3A3A-70E0-622F2EF0DCA0}"/>
                </a:ext>
              </a:extLst>
            </p:cNvPr>
            <p:cNvSpPr/>
            <p:nvPr/>
          </p:nvSpPr>
          <p:spPr>
            <a:xfrm>
              <a:off x="-3466700" y="1639082"/>
              <a:ext cx="24549" cy="23737"/>
            </a:xfrm>
            <a:custGeom>
              <a:avLst/>
              <a:gdLst/>
              <a:ahLst/>
              <a:cxnLst/>
              <a:rect l="l" t="t" r="r" b="b"/>
              <a:pathLst>
                <a:path w="786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77;p51">
              <a:extLst>
                <a:ext uri="{FF2B5EF4-FFF2-40B4-BE49-F238E27FC236}">
                  <a16:creationId xmlns:a16="http://schemas.microsoft.com/office/drawing/2014/main" id="{1901CA92-3038-74C6-A555-359D3CA0C752}"/>
                </a:ext>
              </a:extLst>
            </p:cNvPr>
            <p:cNvSpPr/>
            <p:nvPr/>
          </p:nvSpPr>
          <p:spPr>
            <a:xfrm>
              <a:off x="-3514891" y="1639082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78;p51">
              <a:extLst>
                <a:ext uri="{FF2B5EF4-FFF2-40B4-BE49-F238E27FC236}">
                  <a16:creationId xmlns:a16="http://schemas.microsoft.com/office/drawing/2014/main" id="{DAF7F085-B9BF-4780-8713-EBA38DF3833D}"/>
                </a:ext>
              </a:extLst>
            </p:cNvPr>
            <p:cNvSpPr/>
            <p:nvPr/>
          </p:nvSpPr>
          <p:spPr>
            <a:xfrm>
              <a:off x="-3514891" y="1590047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0" y="1"/>
                  </a:moveTo>
                  <a:lnTo>
                    <a:pt x="0" y="786"/>
                  </a:lnTo>
                  <a:lnTo>
                    <a:pt x="785" y="786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79;p51">
              <a:extLst>
                <a:ext uri="{FF2B5EF4-FFF2-40B4-BE49-F238E27FC236}">
                  <a16:creationId xmlns:a16="http://schemas.microsoft.com/office/drawing/2014/main" id="{1FC294E7-20D1-732A-CCAF-2ED3774773F5}"/>
                </a:ext>
              </a:extLst>
            </p:cNvPr>
            <p:cNvSpPr/>
            <p:nvPr/>
          </p:nvSpPr>
          <p:spPr>
            <a:xfrm>
              <a:off x="-3344955" y="1249394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60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80;p51">
              <a:extLst>
                <a:ext uri="{FF2B5EF4-FFF2-40B4-BE49-F238E27FC236}">
                  <a16:creationId xmlns:a16="http://schemas.microsoft.com/office/drawing/2014/main" id="{18DF34A7-D3B7-AECF-7213-A1DE7F750EBF}"/>
                </a:ext>
              </a:extLst>
            </p:cNvPr>
            <p:cNvSpPr/>
            <p:nvPr/>
          </p:nvSpPr>
          <p:spPr>
            <a:xfrm>
              <a:off x="-3296732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81;p51">
              <a:extLst>
                <a:ext uri="{FF2B5EF4-FFF2-40B4-BE49-F238E27FC236}">
                  <a16:creationId xmlns:a16="http://schemas.microsoft.com/office/drawing/2014/main" id="{07673FA2-B84D-CE9B-3B75-6F5C302C99CF}"/>
                </a:ext>
              </a:extLst>
            </p:cNvPr>
            <p:cNvSpPr/>
            <p:nvPr/>
          </p:nvSpPr>
          <p:spPr>
            <a:xfrm>
              <a:off x="-3296732" y="1297617"/>
              <a:ext cx="24518" cy="24518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82;p51">
              <a:extLst>
                <a:ext uri="{FF2B5EF4-FFF2-40B4-BE49-F238E27FC236}">
                  <a16:creationId xmlns:a16="http://schemas.microsoft.com/office/drawing/2014/main" id="{0C5B63D4-BFF4-61C2-5925-7647AF033346}"/>
                </a:ext>
              </a:extLst>
            </p:cNvPr>
            <p:cNvSpPr/>
            <p:nvPr/>
          </p:nvSpPr>
          <p:spPr>
            <a:xfrm>
              <a:off x="-3369473" y="1614565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1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83;p51">
              <a:extLst>
                <a:ext uri="{FF2B5EF4-FFF2-40B4-BE49-F238E27FC236}">
                  <a16:creationId xmlns:a16="http://schemas.microsoft.com/office/drawing/2014/main" id="{179DA0EB-41E6-6AAD-C6C9-541C257BE12B}"/>
                </a:ext>
              </a:extLst>
            </p:cNvPr>
            <p:cNvSpPr/>
            <p:nvPr/>
          </p:nvSpPr>
          <p:spPr>
            <a:xfrm>
              <a:off x="-3288831" y="1507062"/>
              <a:ext cx="8714" cy="9526"/>
            </a:xfrm>
            <a:custGeom>
              <a:avLst/>
              <a:gdLst/>
              <a:ahLst/>
              <a:cxnLst/>
              <a:rect l="l" t="t" r="r" b="b"/>
              <a:pathLst>
                <a:path w="279" h="305" extrusionOk="0">
                  <a:moveTo>
                    <a:pt x="152" y="1"/>
                  </a:moveTo>
                  <a:lnTo>
                    <a:pt x="0" y="304"/>
                  </a:lnTo>
                  <a:lnTo>
                    <a:pt x="279" y="30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84;p51">
              <a:extLst>
                <a:ext uri="{FF2B5EF4-FFF2-40B4-BE49-F238E27FC236}">
                  <a16:creationId xmlns:a16="http://schemas.microsoft.com/office/drawing/2014/main" id="{2EC71285-1C6E-A604-A22F-886F4BC978F5}"/>
                </a:ext>
              </a:extLst>
            </p:cNvPr>
            <p:cNvSpPr/>
            <p:nvPr/>
          </p:nvSpPr>
          <p:spPr>
            <a:xfrm>
              <a:off x="-3369473" y="1419330"/>
              <a:ext cx="169967" cy="170748"/>
            </a:xfrm>
            <a:custGeom>
              <a:avLst/>
              <a:gdLst/>
              <a:ahLst/>
              <a:cxnLst/>
              <a:rect l="l" t="t" r="r" b="b"/>
              <a:pathLst>
                <a:path w="5442" h="5467" extrusionOk="0">
                  <a:moveTo>
                    <a:pt x="2734" y="1089"/>
                  </a:moveTo>
                  <a:lnTo>
                    <a:pt x="4126" y="3898"/>
                  </a:lnTo>
                  <a:lnTo>
                    <a:pt x="1317" y="3898"/>
                  </a:lnTo>
                  <a:lnTo>
                    <a:pt x="2734" y="1089"/>
                  </a:ln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85;p51">
              <a:extLst>
                <a:ext uri="{FF2B5EF4-FFF2-40B4-BE49-F238E27FC236}">
                  <a16:creationId xmlns:a16="http://schemas.microsoft.com/office/drawing/2014/main" id="{ECD55589-6E4A-D0C7-F337-5CE9DD402A12}"/>
                </a:ext>
              </a:extLst>
            </p:cNvPr>
            <p:cNvSpPr/>
            <p:nvPr/>
          </p:nvSpPr>
          <p:spPr>
            <a:xfrm>
              <a:off x="-3369473" y="1345809"/>
              <a:ext cx="169967" cy="49847"/>
            </a:xfrm>
            <a:custGeom>
              <a:avLst/>
              <a:gdLst/>
              <a:ahLst/>
              <a:cxnLst/>
              <a:rect l="l" t="t" r="r" b="b"/>
              <a:pathLst>
                <a:path w="5442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86;p51">
              <a:extLst>
                <a:ext uri="{FF2B5EF4-FFF2-40B4-BE49-F238E27FC236}">
                  <a16:creationId xmlns:a16="http://schemas.microsoft.com/office/drawing/2014/main" id="{5796C133-10E6-A405-3F44-87B78F6BC0EE}"/>
                </a:ext>
              </a:extLst>
            </p:cNvPr>
            <p:cNvSpPr/>
            <p:nvPr/>
          </p:nvSpPr>
          <p:spPr>
            <a:xfrm>
              <a:off x="-3587632" y="1516557"/>
              <a:ext cx="169967" cy="49816"/>
            </a:xfrm>
            <a:custGeom>
              <a:avLst/>
              <a:gdLst/>
              <a:ahLst/>
              <a:cxnLst/>
              <a:rect l="l" t="t" r="r" b="b"/>
              <a:pathLst>
                <a:path w="5442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87;p51">
              <a:extLst>
                <a:ext uri="{FF2B5EF4-FFF2-40B4-BE49-F238E27FC236}">
                  <a16:creationId xmlns:a16="http://schemas.microsoft.com/office/drawing/2014/main" id="{2EA188F7-E9F5-8B4B-DB9A-D1E9965E623D}"/>
                </a:ext>
              </a:extLst>
            </p:cNvPr>
            <p:cNvSpPr/>
            <p:nvPr/>
          </p:nvSpPr>
          <p:spPr>
            <a:xfrm>
              <a:off x="-3514891" y="1395625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380" y="0"/>
                  </a:moveTo>
                  <a:cubicBezTo>
                    <a:pt x="177" y="0"/>
                    <a:pt x="0" y="177"/>
                    <a:pt x="0" y="380"/>
                  </a:cubicBezTo>
                  <a:cubicBezTo>
                    <a:pt x="0" y="608"/>
                    <a:pt x="177" y="760"/>
                    <a:pt x="380" y="760"/>
                  </a:cubicBezTo>
                  <a:cubicBezTo>
                    <a:pt x="607" y="760"/>
                    <a:pt x="785" y="608"/>
                    <a:pt x="785" y="380"/>
                  </a:cubicBezTo>
                  <a:cubicBezTo>
                    <a:pt x="785" y="177"/>
                    <a:pt x="607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88;p51">
              <a:extLst>
                <a:ext uri="{FF2B5EF4-FFF2-40B4-BE49-F238E27FC236}">
                  <a16:creationId xmlns:a16="http://schemas.microsoft.com/office/drawing/2014/main" id="{62046FE9-4F2A-6173-0894-2FBE2C1F6F14}"/>
                </a:ext>
              </a:extLst>
            </p:cNvPr>
            <p:cNvSpPr/>
            <p:nvPr/>
          </p:nvSpPr>
          <p:spPr>
            <a:xfrm>
              <a:off x="-3587632" y="1322103"/>
              <a:ext cx="169967" cy="170779"/>
            </a:xfrm>
            <a:custGeom>
              <a:avLst/>
              <a:gdLst/>
              <a:ahLst/>
              <a:cxnLst/>
              <a:rect l="l" t="t" r="r" b="b"/>
              <a:pathLst>
                <a:path w="5442" h="5468" extrusionOk="0">
                  <a:moveTo>
                    <a:pt x="2709" y="1570"/>
                  </a:moveTo>
                  <a:cubicBezTo>
                    <a:pt x="3367" y="1570"/>
                    <a:pt x="3873" y="2101"/>
                    <a:pt x="3873" y="2734"/>
                  </a:cubicBezTo>
                  <a:cubicBezTo>
                    <a:pt x="3873" y="3367"/>
                    <a:pt x="3367" y="3898"/>
                    <a:pt x="2709" y="3898"/>
                  </a:cubicBezTo>
                  <a:cubicBezTo>
                    <a:pt x="2076" y="3898"/>
                    <a:pt x="1545" y="3367"/>
                    <a:pt x="1545" y="2734"/>
                  </a:cubicBezTo>
                  <a:cubicBezTo>
                    <a:pt x="1545" y="2101"/>
                    <a:pt x="2076" y="1570"/>
                    <a:pt x="2709" y="1570"/>
                  </a:cubicBez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89;p51">
              <a:extLst>
                <a:ext uri="{FF2B5EF4-FFF2-40B4-BE49-F238E27FC236}">
                  <a16:creationId xmlns:a16="http://schemas.microsoft.com/office/drawing/2014/main" id="{C3468212-9484-CBF0-72FB-8DA9F7F774BB}"/>
                </a:ext>
              </a:extLst>
            </p:cNvPr>
            <p:cNvSpPr/>
            <p:nvPr/>
          </p:nvSpPr>
          <p:spPr>
            <a:xfrm>
              <a:off x="-3587632" y="1249394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0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" name="Google Shape;2172;p51">
            <a:extLst>
              <a:ext uri="{FF2B5EF4-FFF2-40B4-BE49-F238E27FC236}">
                <a16:creationId xmlns:a16="http://schemas.microsoft.com/office/drawing/2014/main" id="{A0961D74-B1B0-4441-2FBA-D3FFE04108D2}"/>
              </a:ext>
            </a:extLst>
          </p:cNvPr>
          <p:cNvCxnSpPr/>
          <p:nvPr/>
        </p:nvCxnSpPr>
        <p:spPr>
          <a:xfrm>
            <a:off x="5082591" y="4374073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166;p51">
            <a:extLst>
              <a:ext uri="{FF2B5EF4-FFF2-40B4-BE49-F238E27FC236}">
                <a16:creationId xmlns:a16="http://schemas.microsoft.com/office/drawing/2014/main" id="{DF9DA830-EB8F-264D-0D29-3336851CF510}"/>
              </a:ext>
            </a:extLst>
          </p:cNvPr>
          <p:cNvSpPr txBox="1">
            <a:spLocks/>
          </p:cNvSpPr>
          <p:nvPr/>
        </p:nvSpPr>
        <p:spPr>
          <a:xfrm>
            <a:off x="5886140" y="3561270"/>
            <a:ext cx="1404510" cy="45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2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2000" dirty="0"/>
              <a:t>ESTOQUE</a:t>
            </a:r>
          </a:p>
        </p:txBody>
      </p:sp>
      <p:sp>
        <p:nvSpPr>
          <p:cNvPr id="21" name="Google Shape;2165;p51">
            <a:extLst>
              <a:ext uri="{FF2B5EF4-FFF2-40B4-BE49-F238E27FC236}">
                <a16:creationId xmlns:a16="http://schemas.microsoft.com/office/drawing/2014/main" id="{9D4BDE53-BE2A-4293-3D01-14766D70353B}"/>
              </a:ext>
            </a:extLst>
          </p:cNvPr>
          <p:cNvSpPr txBox="1">
            <a:spLocks/>
          </p:cNvSpPr>
          <p:nvPr/>
        </p:nvSpPr>
        <p:spPr>
          <a:xfrm>
            <a:off x="5863583" y="3907445"/>
            <a:ext cx="2593800" cy="50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pt-BR" sz="1100" dirty="0"/>
              <a:t>O preço varia de acordo com a quantidade de produtos no estoque</a:t>
            </a:r>
          </a:p>
          <a:p>
            <a:pPr marL="0" indent="0"/>
            <a:endParaRPr lang="pt-BR" sz="11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4992199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769097"/>
            <a:ext cx="2720400" cy="7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 PRÁTICA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334746" y="1713630"/>
            <a:ext cx="4423107" cy="1277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>
                <a:latin typeface="Inter" panose="020B0604020202020204" charset="0"/>
                <a:ea typeface="Inter" panose="020B0604020202020204" charset="0"/>
              </a:rPr>
              <a:t>Para exemplificar melhor, </a:t>
            </a:r>
            <a:r>
              <a:rPr lang="pt-BR" sz="1400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a SavvyFix criou um site fictício de tênis para aplicar a solução de precificação dinâmica</a:t>
            </a:r>
            <a:r>
              <a:rPr lang="pt-BR" sz="1400" kern="1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 – mas ela não é restrita para apenas este nicho, pois é uma solução generalizada e se aplica em qualquer mercado</a:t>
            </a:r>
            <a:r>
              <a:rPr lang="pt-BR" sz="1400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. </a:t>
            </a:r>
            <a:endParaRPr sz="1400" dirty="0">
              <a:latin typeface="Inter" panose="020B0604020202020204" charset="0"/>
              <a:ea typeface="Inter" panose="020B0604020202020204" charset="0"/>
            </a:endParaRPr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1513847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5390712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43193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579868" y="941823"/>
            <a:ext cx="2528920" cy="3228732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4096676" y="962383"/>
            <a:ext cx="4474898" cy="606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OU CADASTRO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18" name="Google Shape;2418;p63"/>
          <p:cNvSpPr txBox="1">
            <a:spLocks noGrp="1"/>
          </p:cNvSpPr>
          <p:nvPr>
            <p:ph type="subTitle" idx="1"/>
          </p:nvPr>
        </p:nvSpPr>
        <p:spPr>
          <a:xfrm>
            <a:off x="3736622" y="1801066"/>
            <a:ext cx="4834953" cy="1450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 algn="just">
              <a:spcAft>
                <a:spcPts val="800"/>
              </a:spcAft>
            </a:pPr>
            <a:r>
              <a:rPr lang="pt-BR" sz="1400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O primeiro passo é o cliente realizar o login ou o cadastro no site da loja, pois é a partir dos dados cadastrados que ocorrerá a armazenagem de dados e será aplicado mais especificamente para cada cliente a precificação dinâmica.</a:t>
            </a:r>
          </a:p>
        </p:txBody>
      </p:sp>
      <p:cxnSp>
        <p:nvCxnSpPr>
          <p:cNvPr id="2420" name="Google Shape;2420;p63"/>
          <p:cNvCxnSpPr/>
          <p:nvPr/>
        </p:nvCxnSpPr>
        <p:spPr>
          <a:xfrm>
            <a:off x="5813610" y="1684832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8C2C575-FE9B-8B5F-CA83-EB198B0FB7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0856" y="1182981"/>
            <a:ext cx="1806943" cy="25992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579868" y="795455"/>
            <a:ext cx="2528920" cy="4103641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3285893" y="962383"/>
            <a:ext cx="5285681" cy="606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ACESSO ÀS INFOS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18" name="Google Shape;2418;p63"/>
          <p:cNvSpPr txBox="1">
            <a:spLocks noGrp="1"/>
          </p:cNvSpPr>
          <p:nvPr>
            <p:ph type="subTitle" idx="1"/>
          </p:nvPr>
        </p:nvSpPr>
        <p:spPr>
          <a:xfrm>
            <a:off x="3746811" y="1801066"/>
            <a:ext cx="4824764" cy="1303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 algn="just">
              <a:spcAft>
                <a:spcPts val="800"/>
              </a:spcAft>
            </a:pPr>
            <a:r>
              <a:rPr lang="pt-BR" sz="1400" kern="1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L</a:t>
            </a:r>
            <a:r>
              <a:rPr lang="pt-BR" sz="1400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ogo ao entrar na página inicial do app as informações de localização, clima e horário já começarão a ser coletadas e armazenadas em segundo plano a partir do consentimento do cliente (Cookies).</a:t>
            </a:r>
          </a:p>
          <a:p>
            <a:pPr indent="449580" algn="just">
              <a:spcAft>
                <a:spcPts val="800"/>
              </a:spcAft>
            </a:pP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20" name="Google Shape;2420;p63"/>
          <p:cNvCxnSpPr/>
          <p:nvPr/>
        </p:nvCxnSpPr>
        <p:spPr>
          <a:xfrm>
            <a:off x="5813610" y="1684832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E91B4753-110E-1B84-E51F-0DA9C5D6F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06" y="1039571"/>
            <a:ext cx="1976243" cy="35101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0350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579868" y="795455"/>
            <a:ext cx="2528920" cy="4103641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3285893" y="850873"/>
            <a:ext cx="5285681" cy="606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ACESSO ÀS INFOS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18" name="Google Shape;2418;p63"/>
          <p:cNvSpPr txBox="1">
            <a:spLocks noGrp="1"/>
          </p:cNvSpPr>
          <p:nvPr>
            <p:ph type="subTitle" idx="1"/>
          </p:nvPr>
        </p:nvSpPr>
        <p:spPr>
          <a:xfrm>
            <a:off x="3746811" y="1689557"/>
            <a:ext cx="4824764" cy="1023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 algn="just">
              <a:spcAft>
                <a:spcPts val="800"/>
              </a:spcAft>
            </a:pPr>
            <a:r>
              <a:rPr lang="pt-BR" sz="1400" kern="1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Já a </a:t>
            </a:r>
            <a:r>
              <a:rPr lang="pt-BR" sz="1400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atividade de oferta e demanda e de quantidade de vezes que um produto foi procurado dependem da ação do cliente no aplicativo/ site para a armazenagem dos dados. </a:t>
            </a:r>
          </a:p>
          <a:p>
            <a:pPr indent="449580" algn="just">
              <a:spcAft>
                <a:spcPts val="800"/>
              </a:spcAft>
            </a:pP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20" name="Google Shape;2420;p63"/>
          <p:cNvCxnSpPr/>
          <p:nvPr/>
        </p:nvCxnSpPr>
        <p:spPr>
          <a:xfrm>
            <a:off x="5813610" y="1573322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E91B4753-110E-1B84-E51F-0DA9C5D6F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06" y="1039571"/>
            <a:ext cx="1976243" cy="35101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B9C1FC4-81A4-3774-4B50-F1079A5657E6}"/>
              </a:ext>
            </a:extLst>
          </p:cNvPr>
          <p:cNvSpPr txBox="1"/>
          <p:nvPr/>
        </p:nvSpPr>
        <p:spPr>
          <a:xfrm>
            <a:off x="4222594" y="2784896"/>
            <a:ext cx="43489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spcAft>
                <a:spcPts val="800"/>
              </a:spcAft>
            </a:pPr>
            <a:r>
              <a:rPr lang="pt-BR" sz="1400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Por fim, as informações de estoque dependem da loja e influenciam no preço pela quantidade de produtos armazenados.</a:t>
            </a:r>
          </a:p>
        </p:txBody>
      </p:sp>
    </p:spTree>
    <p:extLst>
      <p:ext uri="{BB962C8B-B14F-4D97-AF65-F5344CB8AC3E}">
        <p14:creationId xmlns:p14="http://schemas.microsoft.com/office/powerpoint/2010/main" val="1334307589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712</Words>
  <Application>Microsoft Office PowerPoint</Application>
  <PresentationFormat>On-screen Show (16:9)</PresentationFormat>
  <Paragraphs>77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Inter</vt:lpstr>
      <vt:lpstr>Manrope</vt:lpstr>
      <vt:lpstr>Manrope SemiBold</vt:lpstr>
      <vt:lpstr>Verdana</vt:lpstr>
      <vt:lpstr>Arial</vt:lpstr>
      <vt:lpstr>Manrope Medium</vt:lpstr>
      <vt:lpstr>Aptos</vt:lpstr>
      <vt:lpstr>Business Cost Analysis by Slidesgo</vt:lpstr>
      <vt:lpstr>SAVVYFIX</vt:lpstr>
      <vt:lpstr>NOSSO TIME</vt:lpstr>
      <vt:lpstr>PROBLEMÁTICA </vt:lpstr>
      <vt:lpstr>SOLUÇÃO</vt:lpstr>
      <vt:lpstr>ATIVIDADES DA SOLUÇÃO</vt:lpstr>
      <vt:lpstr>NA PRÁTICA</vt:lpstr>
      <vt:lpstr>LOGIN OU CADASTRO</vt:lpstr>
      <vt:lpstr>ACESSO ÀS INFOS</vt:lpstr>
      <vt:lpstr>ACESSO ÀS INFOS</vt:lpstr>
      <vt:lpstr>ANÁLISE DE DADOS</vt:lpstr>
      <vt:lpstr>PÚBLICO-ALVO</vt:lpstr>
      <vt:lpstr>PÚBLICO-ALVO</vt:lpstr>
      <vt:lpstr>PÚBLICO-ALVO</vt:lpstr>
      <vt:lpstr>CURVA ABC </vt:lpstr>
      <vt:lpstr>POTENCIAL DE MERCADO</vt:lpstr>
      <vt:lpstr>POTENCIAL DE MERCADO</vt:lpstr>
      <vt:lpstr>POTENCIAL DE MERCADO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Caio Bastos</dc:creator>
  <cp:lastModifiedBy>Laboratório FIAP</cp:lastModifiedBy>
  <cp:revision>39</cp:revision>
  <dcterms:modified xsi:type="dcterms:W3CDTF">2024-09-16T13:43:30Z</dcterms:modified>
</cp:coreProperties>
</file>