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6" r:id="rId18"/>
    <p:sldId id="277" r:id="rId19"/>
    <p:sldId id="280" r:id="rId20"/>
    <p:sldId id="281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986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5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7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11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75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805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1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46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6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09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4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6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0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7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19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20F9EB-9DB9-4771-BE1C-F25CF534E7C4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2283A-1D40-4524-8914-91304D365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4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8208912" cy="893961"/>
          </a:xfrm>
        </p:spPr>
        <p:txBody>
          <a:bodyPr>
            <a:noAutofit/>
          </a:bodyPr>
          <a:lstStyle/>
          <a:p>
            <a:pPr algn="ctr"/>
            <a:r>
              <a:rPr lang="pt-BR" sz="4400" b="1" dirty="0">
                <a:latin typeface="Palatino Linotype" panose="02040502050505030304" pitchFamily="18" charset="0"/>
              </a:rPr>
              <a:t>Arquitetura </a:t>
            </a:r>
            <a:r>
              <a:rPr lang="pt-BR" sz="4400" b="1" dirty="0" smtClean="0">
                <a:latin typeface="Palatino Linotype" panose="02040502050505030304" pitchFamily="18" charset="0"/>
              </a:rPr>
              <a:t>de Computadores</a:t>
            </a:r>
            <a:endParaRPr lang="pt-BR" sz="4400" dirty="0">
              <a:latin typeface="Palatino Linotype" panose="020405020505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59832" y="2204865"/>
            <a:ext cx="5762563" cy="792088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UNIDADE 1 </a:t>
            </a:r>
            <a:endParaRPr lang="pt-BR" sz="4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59632" y="3212976"/>
            <a:ext cx="75627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800" b="1" dirty="0">
                <a:latin typeface="PalatinoLinotype-Bold"/>
              </a:rPr>
              <a:t>PRINCÍPIOS DA ARQUITETURA </a:t>
            </a:r>
            <a:r>
              <a:rPr lang="pt-BR" sz="2800" b="1" dirty="0" smtClean="0">
                <a:latin typeface="PalatinoLinotype-Bold"/>
              </a:rPr>
              <a:t>DE  COMPUTADORES E </a:t>
            </a:r>
            <a:r>
              <a:rPr lang="pt-BR" sz="2800" b="1" dirty="0">
                <a:latin typeface="PalatinoLinotype-Bold"/>
              </a:rPr>
              <a:t>MATEMÁTICA DIGITAL</a:t>
            </a:r>
            <a:endParaRPr lang="pt-BR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736" y="277257"/>
            <a:ext cx="4824536" cy="553716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MEMÓRIA </a:t>
            </a:r>
            <a:r>
              <a:rPr lang="pt-BR" sz="3200" dirty="0" smtClean="0"/>
              <a:t>SECUNDÁRIA</a:t>
            </a:r>
            <a:endParaRPr lang="pt-BR" sz="3200" dirty="0"/>
          </a:p>
        </p:txBody>
      </p:sp>
      <p:sp>
        <p:nvSpPr>
          <p:cNvPr id="20482" name="AutoShape 2" descr="Resultado de imagem para C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484" name="AutoShape 4" descr="Resultado de imagem para C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6" name="Picture 6" descr="Resultado de imagem para C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857364"/>
            <a:ext cx="2143140" cy="2617152"/>
          </a:xfrm>
          <a:prstGeom prst="rect">
            <a:avLst/>
          </a:prstGeom>
          <a:noFill/>
        </p:spPr>
      </p:pic>
      <p:pic>
        <p:nvPicPr>
          <p:cNvPr id="20488" name="Picture 8" descr="Resultado de imagem para DV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857628"/>
            <a:ext cx="2333608" cy="2333608"/>
          </a:xfrm>
          <a:prstGeom prst="rect">
            <a:avLst/>
          </a:prstGeom>
          <a:noFill/>
        </p:spPr>
      </p:pic>
      <p:pic>
        <p:nvPicPr>
          <p:cNvPr id="8" name="Picture 10" descr="Resultado de imagem para hd disco rigid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857364"/>
            <a:ext cx="2286016" cy="2510023"/>
          </a:xfrm>
          <a:prstGeom prst="rect">
            <a:avLst/>
          </a:prstGeom>
          <a:noFill/>
        </p:spPr>
      </p:pic>
      <p:pic>
        <p:nvPicPr>
          <p:cNvPr id="20490" name="Picture 10" descr="Resultado de imagem para PEN DRIV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4500570"/>
            <a:ext cx="2358370" cy="1766870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428596" y="928670"/>
            <a:ext cx="850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A memória secundária é </a:t>
            </a:r>
            <a:r>
              <a:rPr lang="pt-BR" sz="2400" dirty="0" smtClean="0">
                <a:latin typeface="Palatino Linotype" panose="02040502050505030304" pitchFamily="18" charset="0"/>
              </a:rPr>
              <a:t>uma memória </a:t>
            </a:r>
            <a:r>
              <a:rPr lang="pt-BR" sz="2400" dirty="0">
                <a:latin typeface="Palatino Linotype" panose="02040502050505030304" pitchFamily="18" charset="0"/>
              </a:rPr>
              <a:t>do tipo permanente (não se apaga quando o computador está desligado</a:t>
            </a:r>
            <a:r>
              <a:rPr lang="pt-BR" sz="2400" dirty="0" smtClean="0">
                <a:latin typeface="Palatino Linotype" panose="02040502050505030304" pitchFamily="18" charset="0"/>
              </a:rPr>
              <a:t>).</a:t>
            </a:r>
            <a:endParaRPr lang="pt-BR" sz="24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688" y="2492896"/>
            <a:ext cx="6231636" cy="1571066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Palatino Linotype" panose="02040502050505030304" pitchFamily="18" charset="0"/>
              </a:rPr>
              <a:t>EXERCÍCIOS DO LIVRO </a:t>
            </a:r>
            <a:br>
              <a:rPr lang="pt-BR" dirty="0" smtClean="0">
                <a:latin typeface="Palatino Linotype" panose="02040502050505030304" pitchFamily="18" charset="0"/>
              </a:rPr>
            </a:br>
            <a:r>
              <a:rPr lang="pt-BR" dirty="0" smtClean="0">
                <a:latin typeface="Palatino Linotype" panose="02040502050505030304" pitchFamily="18" charset="0"/>
              </a:rPr>
              <a:t>PÁG: 21</a:t>
            </a:r>
            <a:endParaRPr lang="pt-BR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536504" cy="648072"/>
          </a:xfrm>
        </p:spPr>
        <p:txBody>
          <a:bodyPr>
            <a:normAutofit/>
          </a:bodyPr>
          <a:lstStyle/>
          <a:p>
            <a:r>
              <a:rPr lang="pt-BR" sz="3200" b="1" dirty="0"/>
              <a:t>MATEMÁTICA BINÁRIA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268760"/>
            <a:ext cx="81355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Palatino Linotype" panose="02040502050505030304" pitchFamily="18" charset="0"/>
              </a:rPr>
              <a:t>Iniciaremos o estudo dos </a:t>
            </a:r>
            <a:r>
              <a:rPr lang="pt-BR" sz="2800" dirty="0" err="1" smtClean="0">
                <a:latin typeface="Palatino Linotype" panose="02040502050505030304" pitchFamily="18" charset="0"/>
              </a:rPr>
              <a:t>Cis</a:t>
            </a:r>
            <a:r>
              <a:rPr lang="pt-BR" sz="2800" dirty="0" smtClean="0">
                <a:latin typeface="Palatino Linotype" panose="02040502050505030304" pitchFamily="18" charset="0"/>
              </a:rPr>
              <a:t> (CIRCUITOS INTEGRADOS) </a:t>
            </a:r>
            <a:r>
              <a:rPr lang="pt-BR" sz="2800" dirty="0">
                <a:latin typeface="Palatino Linotype" panose="02040502050505030304" pitchFamily="18" charset="0"/>
              </a:rPr>
              <a:t>a partir da formação da sua lógica. Os </a:t>
            </a:r>
            <a:r>
              <a:rPr lang="pt-BR" sz="2800" dirty="0" err="1" smtClean="0">
                <a:latin typeface="Palatino Linotype" panose="02040502050505030304" pitchFamily="18" charset="0"/>
              </a:rPr>
              <a:t>Cis</a:t>
            </a:r>
            <a:r>
              <a:rPr lang="pt-BR" sz="2800" dirty="0" smtClean="0">
                <a:latin typeface="Palatino Linotype" panose="02040502050505030304" pitchFamily="18" charset="0"/>
              </a:rPr>
              <a:t> executam </a:t>
            </a:r>
            <a:r>
              <a:rPr lang="pt-BR" sz="2800" dirty="0">
                <a:latin typeface="Palatino Linotype" panose="02040502050505030304" pitchFamily="18" charset="0"/>
              </a:rPr>
              <a:t>suas funções somente com dados binários, representados pelos </a:t>
            </a:r>
            <a:r>
              <a:rPr lang="pt-BR" sz="2800" dirty="0" smtClean="0">
                <a:latin typeface="Palatino Linotype" panose="02040502050505030304" pitchFamily="18" charset="0"/>
              </a:rPr>
              <a:t>números </a:t>
            </a:r>
            <a:r>
              <a:rPr lang="pt-BR" sz="28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0 e 1 .</a:t>
            </a:r>
          </a:p>
          <a:p>
            <a:pPr algn="just"/>
            <a:endParaRPr lang="pt-BR" sz="2800" dirty="0" smtClean="0">
              <a:latin typeface="Palatino Linotype" panose="02040502050505030304" pitchFamily="18" charset="0"/>
            </a:endParaRPr>
          </a:p>
          <a:p>
            <a:pPr algn="just"/>
            <a:r>
              <a:rPr lang="pt-BR" sz="2800" dirty="0" smtClean="0">
                <a:latin typeface="Palatino Linotype" panose="02040502050505030304" pitchFamily="18" charset="0"/>
              </a:rPr>
              <a:t>Portanto</a:t>
            </a:r>
            <a:r>
              <a:rPr lang="pt-BR" sz="2800" dirty="0">
                <a:latin typeface="Palatino Linotype" panose="02040502050505030304" pitchFamily="18" charset="0"/>
              </a:rPr>
              <a:t>, se as funções dos </a:t>
            </a:r>
            <a:r>
              <a:rPr lang="pt-BR" sz="2800" dirty="0" err="1">
                <a:latin typeface="Palatino Linotype" panose="02040502050505030304" pitchFamily="18" charset="0"/>
              </a:rPr>
              <a:t>CIs</a:t>
            </a:r>
            <a:r>
              <a:rPr lang="pt-BR" sz="2800" dirty="0">
                <a:latin typeface="Palatino Linotype" panose="02040502050505030304" pitchFamily="18" charset="0"/>
              </a:rPr>
              <a:t> são efetuadas a partir de números</a:t>
            </a:r>
            <a:r>
              <a:rPr lang="pt-BR" sz="2800" dirty="0" smtClean="0">
                <a:latin typeface="Palatino Linotype" panose="02040502050505030304" pitchFamily="18" charset="0"/>
              </a:rPr>
              <a:t>, compreende-se </a:t>
            </a:r>
            <a:r>
              <a:rPr lang="pt-BR" sz="2800" dirty="0">
                <a:latin typeface="Palatino Linotype" panose="02040502050505030304" pitchFamily="18" charset="0"/>
              </a:rPr>
              <a:t>que as suas funções são, na sua grande maioria, </a:t>
            </a:r>
            <a:r>
              <a:rPr lang="pt-BR" sz="2800" dirty="0" smtClean="0">
                <a:latin typeface="Palatino Linotype" panose="02040502050505030304" pitchFamily="18" charset="0"/>
              </a:rPr>
              <a:t>operações matemáticas</a:t>
            </a:r>
            <a:r>
              <a:rPr lang="pt-BR" sz="2800" dirty="0">
                <a:latin typeface="Palatino Linotype" panose="0204050205050503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340768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Palatino Linotype" panose="02040502050505030304" pitchFamily="18" charset="0"/>
              </a:rPr>
              <a:t>As operações matemáticas realizadas pelo computador são as </a:t>
            </a:r>
            <a:r>
              <a:rPr lang="pt-BR" sz="2800" dirty="0" smtClean="0">
                <a:latin typeface="Palatino Linotype" panose="02040502050505030304" pitchFamily="18" charset="0"/>
              </a:rPr>
              <a:t>mais simples</a:t>
            </a:r>
            <a:r>
              <a:rPr lang="pt-BR" sz="2800" dirty="0">
                <a:latin typeface="Palatino Linotype" panose="02040502050505030304" pitchFamily="18" charset="0"/>
              </a:rPr>
              <a:t>, como a soma, subtração, multiplicação ou divisão. A partir destas, </a:t>
            </a:r>
            <a:r>
              <a:rPr lang="pt-BR" sz="2800" dirty="0" smtClean="0">
                <a:latin typeface="Palatino Linotype" panose="02040502050505030304" pitchFamily="18" charset="0"/>
              </a:rPr>
              <a:t>todas as </a:t>
            </a:r>
            <a:r>
              <a:rPr lang="pt-BR" sz="2800" dirty="0">
                <a:latin typeface="Palatino Linotype" panose="02040502050505030304" pitchFamily="18" charset="0"/>
              </a:rPr>
              <a:t>demais operações se tornam possíveis. </a:t>
            </a:r>
            <a:endParaRPr lang="pt-BR" sz="2800" dirty="0" smtClean="0">
              <a:latin typeface="Palatino Linotype" panose="02040502050505030304" pitchFamily="18" charset="0"/>
            </a:endParaRPr>
          </a:p>
          <a:p>
            <a:pPr algn="ctr"/>
            <a:endParaRPr lang="pt-BR" sz="2800" dirty="0">
              <a:latin typeface="Palatino Linotype" panose="02040502050505030304" pitchFamily="18" charset="0"/>
            </a:endParaRPr>
          </a:p>
          <a:p>
            <a:pPr algn="just"/>
            <a:r>
              <a:rPr lang="pt-BR" sz="2800" dirty="0" smtClean="0">
                <a:latin typeface="Palatino Linotype" panose="02040502050505030304" pitchFamily="18" charset="0"/>
              </a:rPr>
              <a:t>Toda </a:t>
            </a:r>
            <a:r>
              <a:rPr lang="pt-BR" sz="2800" dirty="0">
                <a:latin typeface="Palatino Linotype" panose="02040502050505030304" pitchFamily="18" charset="0"/>
              </a:rPr>
              <a:t>essa matemática é </a:t>
            </a:r>
            <a:r>
              <a:rPr lang="pt-BR" sz="2800" dirty="0" smtClean="0">
                <a:latin typeface="Palatino Linotype" panose="02040502050505030304" pitchFamily="18" charset="0"/>
              </a:rPr>
              <a:t>denominada computacionalmente </a:t>
            </a:r>
            <a:r>
              <a:rPr lang="pt-BR" sz="2800" dirty="0">
                <a:latin typeface="Palatino Linotype" panose="02040502050505030304" pitchFamily="18" charset="0"/>
              </a:rPr>
              <a:t>de </a:t>
            </a:r>
            <a:r>
              <a:rPr lang="pt-BR" sz="2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“matemática binária”, </a:t>
            </a:r>
            <a:r>
              <a:rPr lang="pt-BR" sz="2800" dirty="0">
                <a:latin typeface="Palatino Linotype" panose="02040502050505030304" pitchFamily="18" charset="0"/>
              </a:rPr>
              <a:t>pois será efetuada com </a:t>
            </a:r>
            <a:r>
              <a:rPr lang="pt-BR" sz="2800" dirty="0" smtClean="0">
                <a:latin typeface="Palatino Linotype" panose="02040502050505030304" pitchFamily="18" charset="0"/>
              </a:rPr>
              <a:t>números binários</a:t>
            </a:r>
            <a:r>
              <a:rPr lang="pt-BR" sz="2800" dirty="0">
                <a:latin typeface="Palatino Linotype" panose="0204050205050503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42976" y="285728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Palatino Linotype" panose="02040502050505030304" pitchFamily="18" charset="0"/>
              </a:rPr>
              <a:t>SOMA BINÁRIA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052736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A Soma binária, como toda soma matemática, segue os mesmos princípios</a:t>
            </a:r>
            <a:r>
              <a:rPr lang="pt-BR" sz="2400" dirty="0" smtClean="0">
                <a:latin typeface="Palatino Linotype" panose="02040502050505030304" pitchFamily="18" charset="0"/>
              </a:rPr>
              <a:t>. Se </a:t>
            </a:r>
            <a:r>
              <a:rPr lang="pt-BR" sz="2400" dirty="0">
                <a:latin typeface="Palatino Linotype" panose="02040502050505030304" pitchFamily="18" charset="0"/>
              </a:rPr>
              <a:t>formos analisar a fundo, a soma binária é idêntica à soma decimal, </a:t>
            </a:r>
            <a:r>
              <a:rPr lang="pt-BR" sz="2400" dirty="0" smtClean="0">
                <a:latin typeface="Palatino Linotype" panose="02040502050505030304" pitchFamily="18" charset="0"/>
              </a:rPr>
              <a:t>porém, efetuada </a:t>
            </a:r>
            <a:r>
              <a:rPr lang="pt-BR" sz="2400" dirty="0">
                <a:latin typeface="Palatino Linotype" panose="02040502050505030304" pitchFamily="18" charset="0"/>
              </a:rPr>
              <a:t>sobre a base 2 (binária) em vez de utilizarmos a base 10 </a:t>
            </a:r>
            <a:r>
              <a:rPr lang="pt-BR" sz="2400" dirty="0" smtClean="0">
                <a:latin typeface="Palatino Linotype" panose="02040502050505030304" pitchFamily="18" charset="0"/>
              </a:rPr>
              <a:t> (decimal</a:t>
            </a:r>
            <a:r>
              <a:rPr lang="pt-BR" sz="2400" dirty="0">
                <a:latin typeface="Palatino Linotype" panose="02040502050505030304" pitchFamily="18" charset="0"/>
              </a:rPr>
              <a:t>).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/>
          <a:srcRect r="58409"/>
          <a:stretch/>
        </p:blipFill>
        <p:spPr bwMode="auto">
          <a:xfrm>
            <a:off x="3323830" y="3140968"/>
            <a:ext cx="249634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2987824" y="5643578"/>
            <a:ext cx="347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alatino Linotype" panose="02040502050505030304" pitchFamily="18" charset="0"/>
              </a:rPr>
              <a:t>REGRAS DA SOMA BINÁRIA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42976" y="285728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Palatino Linotype" panose="02040502050505030304" pitchFamily="18" charset="0"/>
              </a:rPr>
              <a:t>SUBTRAÇÃO BINÁRIA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865455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A diminuição binária também é realizada da mesma forma que a </a:t>
            </a:r>
            <a:r>
              <a:rPr lang="pt-BR" sz="2400" dirty="0" smtClean="0">
                <a:latin typeface="Palatino Linotype" panose="02040502050505030304" pitchFamily="18" charset="0"/>
              </a:rPr>
              <a:t>diminuição decimal</a:t>
            </a:r>
            <a:r>
              <a:rPr lang="pt-BR" sz="2400" dirty="0">
                <a:latin typeface="Palatino Linotype" panose="02040502050505030304" pitchFamily="18" charset="0"/>
              </a:rPr>
              <a:t>. Devemos sempre tomar cuidado com a base que estamos trabalhando</a:t>
            </a:r>
            <a:r>
              <a:rPr lang="pt-BR" sz="2400" dirty="0" smtClean="0">
                <a:latin typeface="Palatino Linotype" panose="02040502050505030304" pitchFamily="18" charset="0"/>
              </a:rPr>
              <a:t>, nunca </a:t>
            </a:r>
            <a:r>
              <a:rPr lang="pt-BR" sz="2400" dirty="0">
                <a:latin typeface="Palatino Linotype" panose="02040502050505030304" pitchFamily="18" charset="0"/>
              </a:rPr>
              <a:t>esquecendo que se trata da base 2 e não da base 10, sendo assim </a:t>
            </a:r>
            <a:r>
              <a:rPr lang="pt-BR" sz="2400" dirty="0" smtClean="0">
                <a:latin typeface="Palatino Linotype" panose="02040502050505030304" pitchFamily="18" charset="0"/>
              </a:rPr>
              <a:t>temos apenas </a:t>
            </a:r>
            <a:r>
              <a:rPr lang="pt-BR" sz="2400" dirty="0">
                <a:latin typeface="Palatino Linotype" panose="02040502050505030304" pitchFamily="18" charset="0"/>
              </a:rPr>
              <a:t>os dígitos 0 e 1 para representação.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/>
          <a:srcRect l="12315" r="37306"/>
          <a:stretch/>
        </p:blipFill>
        <p:spPr bwMode="auto">
          <a:xfrm>
            <a:off x="3347864" y="3383087"/>
            <a:ext cx="288032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2771800" y="60212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alatino Linotype" panose="02040502050505030304" pitchFamily="18" charset="0"/>
              </a:rPr>
              <a:t>REGRAS DA </a:t>
            </a:r>
            <a:r>
              <a:rPr lang="pt-BR" dirty="0" smtClean="0">
                <a:latin typeface="Palatino Linotype" panose="02040502050505030304" pitchFamily="18" charset="0"/>
              </a:rPr>
              <a:t>SUBTRAÇÃO </a:t>
            </a:r>
            <a:r>
              <a:rPr lang="pt-BR" dirty="0">
                <a:latin typeface="Palatino Linotype" panose="02040502050505030304" pitchFamily="18" charset="0"/>
              </a:rPr>
              <a:t>BINÁRIA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59632" y="363237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Palatino Linotype" panose="02040502050505030304" pitchFamily="18" charset="0"/>
              </a:rPr>
              <a:t>REGRAS</a:t>
            </a:r>
            <a:r>
              <a:rPr lang="pt-BR" sz="2800" dirty="0">
                <a:latin typeface="Palatino Linotype" panose="02040502050505030304" pitchFamily="18" charset="0"/>
              </a:rPr>
              <a:t> </a:t>
            </a:r>
            <a:r>
              <a:rPr lang="pt-BR" sz="2800" b="1" dirty="0" smtClean="0">
                <a:latin typeface="Palatino Linotype" panose="02040502050505030304" pitchFamily="18" charset="0"/>
              </a:rPr>
              <a:t>MULTIPLICAÇÃO </a:t>
            </a:r>
            <a:r>
              <a:rPr lang="pt-BR" sz="2800" b="1" dirty="0">
                <a:latin typeface="Palatino Linotype" panose="02040502050505030304" pitchFamily="18" charset="0"/>
              </a:rPr>
              <a:t>BINÁRIA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5776" y="3645024"/>
            <a:ext cx="3825759" cy="25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1115616" y="1052736"/>
            <a:ext cx="778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Como já conhecemos a adição binária e a subtração, é bem mais </a:t>
            </a:r>
            <a:r>
              <a:rPr lang="pt-BR" sz="2400" dirty="0" smtClean="0">
                <a:latin typeface="Palatino Linotype" panose="02040502050505030304" pitchFamily="18" charset="0"/>
              </a:rPr>
              <a:t>fácil calcularmos </a:t>
            </a:r>
            <a:r>
              <a:rPr lang="pt-BR" sz="2400" dirty="0">
                <a:latin typeface="Palatino Linotype" panose="02040502050505030304" pitchFamily="18" charset="0"/>
              </a:rPr>
              <a:t>a multiplicação binária. Sabemos que a multiplicação nada mais é </a:t>
            </a:r>
            <a:r>
              <a:rPr lang="pt-BR" sz="2400" dirty="0" smtClean="0">
                <a:latin typeface="Palatino Linotype" panose="02040502050505030304" pitchFamily="18" charset="0"/>
              </a:rPr>
              <a:t>do que </a:t>
            </a:r>
            <a:r>
              <a:rPr lang="pt-BR" sz="2400" dirty="0">
                <a:latin typeface="Palatino Linotype" panose="02040502050505030304" pitchFamily="18" charset="0"/>
              </a:rPr>
              <a:t>a soma do multiplicando pelo multiplicador tantas vezes quanto forem </a:t>
            </a:r>
            <a:r>
              <a:rPr lang="pt-BR" sz="2400" dirty="0" smtClean="0">
                <a:latin typeface="Palatino Linotype" panose="02040502050505030304" pitchFamily="18" charset="0"/>
              </a:rPr>
              <a:t>os números </a:t>
            </a:r>
            <a:r>
              <a:rPr lang="pt-BR" sz="2400" dirty="0">
                <a:latin typeface="Palatino Linotype" panose="02040502050505030304" pitchFamily="18" charset="0"/>
              </a:rPr>
              <a:t>pertencentes ao multiplicador.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483768" y="629227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alatino Linotype" panose="02040502050505030304" pitchFamily="18" charset="0"/>
              </a:rPr>
              <a:t>REGRAS </a:t>
            </a:r>
            <a:r>
              <a:rPr lang="pt-BR" dirty="0" smtClean="0">
                <a:latin typeface="Palatino Linotype" panose="02040502050505030304" pitchFamily="18" charset="0"/>
              </a:rPr>
              <a:t>DE MULTIPLICAÇÃO </a:t>
            </a:r>
            <a:r>
              <a:rPr lang="pt-BR" dirty="0">
                <a:latin typeface="Palatino Linotype" panose="02040502050505030304" pitchFamily="18" charset="0"/>
              </a:rPr>
              <a:t>BINÁRIA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EXPRESSÕES BINÁRIAS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71600" y="1214414"/>
            <a:ext cx="792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Partindo do conhecimento da matemática binária, iremos estudar </a:t>
            </a:r>
            <a:r>
              <a:rPr lang="pt-BR" sz="2400" dirty="0" smtClean="0">
                <a:latin typeface="Palatino Linotype" panose="02040502050505030304" pitchFamily="18" charset="0"/>
              </a:rPr>
              <a:t>agora as </a:t>
            </a:r>
            <a:r>
              <a:rPr lang="pt-BR" sz="2400" dirty="0">
                <a:latin typeface="Palatino Linotype" panose="02040502050505030304" pitchFamily="18" charset="0"/>
              </a:rPr>
              <a:t>expressões binárias. As expressões </a:t>
            </a:r>
            <a:r>
              <a:rPr lang="pt-BR" sz="2400" dirty="0" smtClean="0">
                <a:latin typeface="Palatino Linotype" panose="02040502050505030304" pitchFamily="18" charset="0"/>
              </a:rPr>
              <a:t>binárias </a:t>
            </a:r>
            <a:r>
              <a:rPr lang="pt-BR" sz="2400" dirty="0">
                <a:latin typeface="Palatino Linotype" panose="02040502050505030304" pitchFamily="18" charset="0"/>
              </a:rPr>
              <a:t>nada mais são do que </a:t>
            </a:r>
            <a:r>
              <a:rPr lang="pt-BR" sz="2400" dirty="0" smtClean="0">
                <a:latin typeface="Palatino Linotype" panose="02040502050505030304" pitchFamily="18" charset="0"/>
              </a:rPr>
              <a:t>expressões matemáticas </a:t>
            </a:r>
            <a:r>
              <a:rPr lang="pt-BR" sz="2400" dirty="0">
                <a:latin typeface="Palatino Linotype" panose="02040502050505030304" pitchFamily="18" charset="0"/>
              </a:rPr>
              <a:t>utilizadas sobre a base 2, ou seja, a base binária. É muito </a:t>
            </a:r>
            <a:r>
              <a:rPr lang="pt-BR" sz="2400" dirty="0" smtClean="0">
                <a:latin typeface="Palatino Linotype" panose="02040502050505030304" pitchFamily="18" charset="0"/>
              </a:rPr>
              <a:t>comum encontrarmos </a:t>
            </a:r>
            <a:r>
              <a:rPr lang="pt-BR" sz="2400" dirty="0">
                <a:latin typeface="Palatino Linotype" panose="02040502050505030304" pitchFamily="18" charset="0"/>
              </a:rPr>
              <a:t>referências às expressões binárias como sendo expressões lógicas</a:t>
            </a:r>
            <a:r>
              <a:rPr lang="pt-BR" sz="2400" dirty="0" smtClean="0">
                <a:latin typeface="Palatino Linotype" panose="02040502050505030304" pitchFamily="18" charset="0"/>
              </a:rPr>
              <a:t>, pois </a:t>
            </a:r>
            <a:r>
              <a:rPr lang="pt-BR" sz="2400" dirty="0">
                <a:latin typeface="Palatino Linotype" panose="02040502050505030304" pitchFamily="18" charset="0"/>
              </a:rPr>
              <a:t>os números binários 0 e 1 também são definidos como FALSO e VERDADEIRO</a:t>
            </a:r>
            <a:r>
              <a:rPr lang="pt-BR" sz="2400" dirty="0" smtClean="0">
                <a:latin typeface="Palatino Linotype" panose="02040502050505030304" pitchFamily="18" charset="0"/>
              </a:rPr>
              <a:t>.</a:t>
            </a:r>
          </a:p>
          <a:p>
            <a:pPr algn="just"/>
            <a:endParaRPr lang="pt-BR" sz="2400" dirty="0">
              <a:latin typeface="Palatino Linotype" panose="02040502050505030304" pitchFamily="18" charset="0"/>
            </a:endParaRPr>
          </a:p>
          <a:p>
            <a:pPr algn="just"/>
            <a:endParaRPr lang="pt-BR" sz="2400" dirty="0" smtClean="0">
              <a:latin typeface="Palatino Linotype" panose="02040502050505030304" pitchFamily="18" charset="0"/>
            </a:endParaRPr>
          </a:p>
          <a:p>
            <a:pPr algn="just"/>
            <a:endParaRPr lang="pt-BR" sz="2400" dirty="0" smtClean="0">
              <a:latin typeface="Palatino Linotype" panose="02040502050505030304" pitchFamily="18" charset="0"/>
            </a:endParaRPr>
          </a:p>
          <a:p>
            <a:pPr algn="just"/>
            <a:endParaRPr lang="pt-BR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Por sua vez, os valores FALSO e VERDADEIRO são chamados de valores booleanos.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707904" y="4435204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V</a:t>
            </a:r>
            <a:endParaRPr lang="pt-BR" sz="5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33057" y="4435204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35696" y="620688"/>
            <a:ext cx="5487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OPERADORES E OPERANDOS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27584" y="1484784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Como já foi dito, as expressões matemáticas trabalham com </a:t>
            </a:r>
            <a:r>
              <a:rPr lang="pt-BR" sz="2400" dirty="0" smtClean="0">
                <a:latin typeface="Palatino Linotype" panose="02040502050505030304" pitchFamily="18" charset="0"/>
              </a:rPr>
              <a:t>números decimais </a:t>
            </a:r>
            <a:r>
              <a:rPr lang="pt-BR" sz="2400" dirty="0">
                <a:latin typeface="Palatino Linotype" panose="02040502050505030304" pitchFamily="18" charset="0"/>
              </a:rPr>
              <a:t>(0 a 9), enquanto as expressões binárias trabalham com estados </a:t>
            </a:r>
            <a:r>
              <a:rPr lang="pt-BR" sz="2400" dirty="0" smtClean="0">
                <a:latin typeface="Palatino Linotype" panose="02040502050505030304" pitchFamily="18" charset="0"/>
              </a:rPr>
              <a:t>binários (0 </a:t>
            </a:r>
            <a:r>
              <a:rPr lang="pt-BR" sz="2400" dirty="0">
                <a:latin typeface="Palatino Linotype" panose="02040502050505030304" pitchFamily="18" charset="0"/>
              </a:rPr>
              <a:t>ou 1), referenciados também como Verdadeiro e Falso. Sendo assim, </a:t>
            </a:r>
            <a:r>
              <a:rPr lang="pt-BR" sz="2400" dirty="0" smtClean="0">
                <a:latin typeface="Palatino Linotype" panose="02040502050505030304" pitchFamily="18" charset="0"/>
              </a:rPr>
              <a:t>qualquer resultado </a:t>
            </a:r>
            <a:r>
              <a:rPr lang="pt-BR" sz="2400" dirty="0">
                <a:latin typeface="Palatino Linotype" panose="02040502050505030304" pitchFamily="18" charset="0"/>
              </a:rPr>
              <a:t>esperado das expressões binárias será sempre: Verdadeiro (1) ou </a:t>
            </a:r>
            <a:r>
              <a:rPr lang="pt-BR" sz="2400" dirty="0" smtClean="0">
                <a:latin typeface="Palatino Linotype" panose="02040502050505030304" pitchFamily="18" charset="0"/>
              </a:rPr>
              <a:t>Falso (0</a:t>
            </a:r>
            <a:r>
              <a:rPr lang="pt-BR" sz="2400" dirty="0">
                <a:latin typeface="Palatino Linotype" panose="02040502050505030304" pitchFamily="18" charset="0"/>
              </a:rPr>
              <a:t>). Com isso, tem-se como operandos das expressões binárias os seguintes valores</a:t>
            </a:r>
            <a:r>
              <a:rPr lang="pt-BR" sz="2400" dirty="0" smtClean="0">
                <a:latin typeface="Palatino Linotype" panose="02040502050505030304" pitchFamily="18" charset="0"/>
              </a:rPr>
              <a:t>:</a:t>
            </a:r>
          </a:p>
          <a:p>
            <a:pPr algn="just"/>
            <a:endParaRPr lang="pt-BR" sz="2400" dirty="0">
              <a:latin typeface="Palatino Linotype" panose="02040502050505030304" pitchFamily="18" charset="0"/>
            </a:endParaRPr>
          </a:p>
          <a:p>
            <a:r>
              <a:rPr lang="pt-BR" sz="2400" dirty="0">
                <a:latin typeface="Palatino Linotype" panose="02040502050505030304" pitchFamily="18" charset="0"/>
              </a:rPr>
              <a:t>• Verdadeiros ou Positivo = 1 (um)</a:t>
            </a:r>
          </a:p>
          <a:p>
            <a:r>
              <a:rPr lang="pt-BR" sz="2400" dirty="0">
                <a:latin typeface="Palatino Linotype" panose="02040502050505030304" pitchFamily="18" charset="0"/>
              </a:rPr>
              <a:t>• Falso ou Negativo = 0 (zero</a:t>
            </a:r>
            <a:r>
              <a:rPr lang="pt-BR" sz="2400" dirty="0" smtClean="0">
                <a:latin typeface="Palatino Linotype" panose="02040502050505030304" pitchFamily="18" charset="0"/>
              </a:rPr>
              <a:t>)</a:t>
            </a:r>
            <a:endParaRPr lang="pt-BR" sz="24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476672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Na matemática convencional, tem-se como operadores básicos as </a:t>
            </a:r>
            <a:r>
              <a:rPr lang="pt-BR" sz="2400" dirty="0" smtClean="0">
                <a:latin typeface="Palatino Linotype" panose="02040502050505030304" pitchFamily="18" charset="0"/>
              </a:rPr>
              <a:t>Somas (+), </a:t>
            </a:r>
            <a:r>
              <a:rPr lang="pt-BR" sz="2400" dirty="0">
                <a:latin typeface="Palatino Linotype" panose="02040502050505030304" pitchFamily="18" charset="0"/>
              </a:rPr>
              <a:t>Subtrações (-), Multiplicações (*) e Divisões (/). Já nas expressões binárias (e </a:t>
            </a:r>
            <a:r>
              <a:rPr lang="pt-BR" sz="2400" dirty="0" smtClean="0">
                <a:latin typeface="Palatino Linotype" panose="02040502050505030304" pitchFamily="18" charset="0"/>
              </a:rPr>
              <a:t>aí é </a:t>
            </a:r>
            <a:r>
              <a:rPr lang="pt-BR" sz="2400" dirty="0">
                <a:latin typeface="Palatino Linotype" panose="02040502050505030304" pitchFamily="18" charset="0"/>
              </a:rPr>
              <a:t>que vem a grande diferença) tem-se como operadores os símbolos OU, E </a:t>
            </a:r>
            <a:r>
              <a:rPr lang="pt-BR" sz="2400" dirty="0" err="1">
                <a:latin typeface="Palatino Linotype" panose="02040502050505030304" pitchFamily="18" charset="0"/>
              </a:rPr>
              <a:t>e</a:t>
            </a:r>
            <a:r>
              <a:rPr lang="pt-BR" sz="2400" dirty="0">
                <a:latin typeface="Palatino Linotype" panose="02040502050505030304" pitchFamily="18" charset="0"/>
              </a:rPr>
              <a:t> </a:t>
            </a:r>
            <a:r>
              <a:rPr lang="pt-BR" sz="2400" dirty="0" smtClean="0">
                <a:latin typeface="Palatino Linotype" panose="02040502050505030304" pitchFamily="18" charset="0"/>
              </a:rPr>
              <a:t>NOT. Analogamente</a:t>
            </a:r>
            <a:r>
              <a:rPr lang="pt-BR" sz="2400" dirty="0">
                <a:latin typeface="Palatino Linotype" panose="02040502050505030304" pitchFamily="18" charset="0"/>
              </a:rPr>
              <a:t>, representam as operações matemáticas</a:t>
            </a:r>
            <a:r>
              <a:rPr lang="pt-BR" sz="2400" dirty="0" smtClean="0">
                <a:latin typeface="Palatino Linotype" panose="02040502050505030304" pitchFamily="18" charset="0"/>
              </a:rPr>
              <a:t>:</a:t>
            </a:r>
          </a:p>
          <a:p>
            <a:pPr algn="just"/>
            <a:endParaRPr lang="pt-BR" sz="2400" dirty="0">
              <a:latin typeface="Palatino Linotype" panose="02040502050505030304" pitchFamily="18" charset="0"/>
            </a:endParaRPr>
          </a:p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• OU = +</a:t>
            </a:r>
          </a:p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• E = *</a:t>
            </a:r>
          </a:p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• NOT = ' ou –</a:t>
            </a:r>
          </a:p>
        </p:txBody>
      </p:sp>
    </p:spTree>
    <p:extLst>
      <p:ext uri="{BB962C8B-B14F-4D97-AF65-F5344CB8AC3E}">
        <p14:creationId xmlns:p14="http://schemas.microsoft.com/office/powerpoint/2010/main" val="365161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688" y="476672"/>
            <a:ext cx="6589966" cy="3960440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Palatino Linotype" panose="02040502050505030304" pitchFamily="18" charset="0"/>
              </a:rPr>
              <a:t>TÓPICO 1 – ARQUITETURA BÁSICA DE UM </a:t>
            </a:r>
            <a:r>
              <a:rPr lang="pt-BR" sz="2400" b="1" dirty="0" smtClean="0">
                <a:latin typeface="Palatino Linotype" panose="02040502050505030304" pitchFamily="18" charset="0"/>
              </a:rPr>
              <a:t>COMPUTADOR</a:t>
            </a:r>
            <a:br>
              <a:rPr lang="pt-BR" sz="2400" b="1" dirty="0" smtClean="0">
                <a:latin typeface="Palatino Linotype" panose="02040502050505030304" pitchFamily="18" charset="0"/>
              </a:rPr>
            </a:br>
            <a:r>
              <a:rPr lang="pt-BR" sz="2400" b="1" dirty="0">
                <a:latin typeface="Palatino Linotype" panose="02040502050505030304" pitchFamily="18" charset="0"/>
              </a:rPr>
              <a:t/>
            </a:r>
            <a:br>
              <a:rPr lang="pt-BR" sz="2400" b="1" dirty="0">
                <a:latin typeface="Palatino Linotype" panose="02040502050505030304" pitchFamily="18" charset="0"/>
              </a:rPr>
            </a:br>
            <a:r>
              <a:rPr lang="pt-BR" sz="2400" b="1" dirty="0">
                <a:latin typeface="Palatino Linotype" panose="02040502050505030304" pitchFamily="18" charset="0"/>
              </a:rPr>
              <a:t>TÓPICO 2 – MATEMÁTICA </a:t>
            </a:r>
            <a:r>
              <a:rPr lang="pt-BR" sz="2400" b="1" dirty="0" smtClean="0">
                <a:latin typeface="Palatino Linotype" panose="02040502050505030304" pitchFamily="18" charset="0"/>
              </a:rPr>
              <a:t>BINÁRIA</a:t>
            </a:r>
            <a:br>
              <a:rPr lang="pt-BR" sz="2400" b="1" dirty="0" smtClean="0">
                <a:latin typeface="Palatino Linotype" panose="02040502050505030304" pitchFamily="18" charset="0"/>
              </a:rPr>
            </a:br>
            <a:r>
              <a:rPr lang="pt-BR" sz="2400" b="1" dirty="0">
                <a:latin typeface="Palatino Linotype" panose="02040502050505030304" pitchFamily="18" charset="0"/>
              </a:rPr>
              <a:t/>
            </a:r>
            <a:br>
              <a:rPr lang="pt-BR" sz="2400" b="1" dirty="0">
                <a:latin typeface="Palatino Linotype" panose="02040502050505030304" pitchFamily="18" charset="0"/>
              </a:rPr>
            </a:br>
            <a:r>
              <a:rPr lang="pt-BR" sz="2400" b="1" dirty="0">
                <a:latin typeface="Palatino Linotype" panose="02040502050505030304" pitchFamily="18" charset="0"/>
              </a:rPr>
              <a:t>TÓPICO 3 – EXPRESSÕES </a:t>
            </a:r>
            <a:r>
              <a:rPr lang="pt-BR" sz="2400" b="1" dirty="0" smtClean="0">
                <a:latin typeface="Palatino Linotype" panose="02040502050505030304" pitchFamily="18" charset="0"/>
              </a:rPr>
              <a:t>BINÁRIAS</a:t>
            </a:r>
            <a:br>
              <a:rPr lang="pt-BR" sz="2400" b="1" dirty="0" smtClean="0">
                <a:latin typeface="Palatino Linotype" panose="02040502050505030304" pitchFamily="18" charset="0"/>
              </a:rPr>
            </a:br>
            <a:r>
              <a:rPr lang="pt-BR" sz="2400" b="1" dirty="0">
                <a:latin typeface="Palatino Linotype" panose="02040502050505030304" pitchFamily="18" charset="0"/>
              </a:rPr>
              <a:t/>
            </a:r>
            <a:br>
              <a:rPr lang="pt-BR" sz="2400" b="1" dirty="0">
                <a:latin typeface="Palatino Linotype" panose="02040502050505030304" pitchFamily="18" charset="0"/>
              </a:rPr>
            </a:br>
            <a:r>
              <a:rPr lang="pt-BR" sz="2400" b="1" dirty="0">
                <a:latin typeface="Palatino Linotype" panose="02040502050505030304" pitchFamily="18" charset="0"/>
              </a:rPr>
              <a:t>TÓPICO 4 – PORTAS LÓGICAS </a:t>
            </a:r>
            <a:r>
              <a:rPr lang="pt-BR" sz="2400" b="1" dirty="0" smtClean="0">
                <a:latin typeface="Palatino Linotype" panose="02040502050505030304" pitchFamily="18" charset="0"/>
              </a:rPr>
              <a:t>BINÁRIAS</a:t>
            </a:r>
            <a:br>
              <a:rPr lang="pt-BR" sz="2400" b="1" dirty="0" smtClean="0">
                <a:latin typeface="Palatino Linotype" panose="02040502050505030304" pitchFamily="18" charset="0"/>
              </a:rPr>
            </a:br>
            <a:r>
              <a:rPr lang="pt-BR" sz="2400" b="1" dirty="0">
                <a:latin typeface="Palatino Linotype" panose="02040502050505030304" pitchFamily="18" charset="0"/>
              </a:rPr>
              <a:t/>
            </a:r>
            <a:br>
              <a:rPr lang="pt-BR" sz="2400" b="1" dirty="0">
                <a:latin typeface="Palatino Linotype" panose="02040502050505030304" pitchFamily="18" charset="0"/>
              </a:rPr>
            </a:br>
            <a:r>
              <a:rPr lang="pt-BR" sz="2400" b="1" dirty="0">
                <a:latin typeface="Palatino Linotype" panose="02040502050505030304" pitchFamily="18" charset="0"/>
              </a:rPr>
              <a:t>TÓPICO 5 – CIRCUITOS </a:t>
            </a:r>
            <a:r>
              <a:rPr lang="pt-BR" sz="2400" b="1" dirty="0" smtClean="0">
                <a:latin typeface="Palatino Linotype" panose="02040502050505030304" pitchFamily="18" charset="0"/>
              </a:rPr>
              <a:t>DIGITAIS</a:t>
            </a:r>
            <a:endParaRPr lang="pt-BR" sz="24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27784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TABUADA BINÁRIA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3608" y="980728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A tabuada binária representa quais os valores de saída a partir da </a:t>
            </a:r>
            <a:r>
              <a:rPr lang="pt-BR" sz="2400" dirty="0" smtClean="0">
                <a:latin typeface="Palatino Linotype" panose="02040502050505030304" pitchFamily="18" charset="0"/>
              </a:rPr>
              <a:t>combinação das </a:t>
            </a:r>
            <a:r>
              <a:rPr lang="pt-BR" sz="2400" dirty="0">
                <a:latin typeface="Palatino Linotype" panose="02040502050505030304" pitchFamily="18" charset="0"/>
              </a:rPr>
              <a:t>entradas. Analogamente, </a:t>
            </a:r>
            <a:r>
              <a:rPr lang="pt-BR" sz="2400" dirty="0" smtClean="0">
                <a:latin typeface="Palatino Linotype" panose="02040502050505030304" pitchFamily="18" charset="0"/>
              </a:rPr>
              <a:t>podemos </a:t>
            </a:r>
            <a:r>
              <a:rPr lang="pt-BR" sz="2400" dirty="0">
                <a:latin typeface="Palatino Linotype" panose="02040502050505030304" pitchFamily="18" charset="0"/>
              </a:rPr>
              <a:t>dizer que da mesma forma que temos </a:t>
            </a:r>
            <a:r>
              <a:rPr lang="pt-BR" sz="2400" dirty="0" smtClean="0">
                <a:latin typeface="Palatino Linotype" panose="02040502050505030304" pitchFamily="18" charset="0"/>
              </a:rPr>
              <a:t>na matemática </a:t>
            </a:r>
            <a:r>
              <a:rPr lang="pt-BR" sz="2400" dirty="0">
                <a:latin typeface="Palatino Linotype" panose="02040502050505030304" pitchFamily="18" charset="0"/>
              </a:rPr>
              <a:t>convencional valores como 2 x 2 = 4, temos na matemática </a:t>
            </a:r>
            <a:r>
              <a:rPr lang="pt-BR" sz="2400" dirty="0" smtClean="0">
                <a:latin typeface="Palatino Linotype" panose="02040502050505030304" pitchFamily="18" charset="0"/>
              </a:rPr>
              <a:t>binária também </a:t>
            </a:r>
            <a:r>
              <a:rPr lang="pt-BR" sz="2400" dirty="0">
                <a:latin typeface="Palatino Linotype" panose="02040502050505030304" pitchFamily="18" charset="0"/>
              </a:rPr>
              <a:t>dados como 1 x 1 = 1, e assim por diante.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3" y="3501007"/>
            <a:ext cx="8570284" cy="242419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247471" y="3985363"/>
            <a:ext cx="864096" cy="1872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97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229600" cy="2428884"/>
          </a:xfrm>
        </p:spPr>
        <p:txBody>
          <a:bodyPr>
            <a:noAutofit/>
          </a:bodyPr>
          <a:lstStyle/>
          <a:p>
            <a:r>
              <a:rPr lang="pt-BR" sz="4400" dirty="0" smtClean="0">
                <a:latin typeface="Palatino Linotype" panose="02040502050505030304" pitchFamily="18" charset="0"/>
              </a:rPr>
              <a:t>EXERCÍCIOS DO LIVRO </a:t>
            </a:r>
            <a:br>
              <a:rPr lang="pt-BR" sz="4400" dirty="0" smtClean="0">
                <a:latin typeface="Palatino Linotype" panose="02040502050505030304" pitchFamily="18" charset="0"/>
              </a:rPr>
            </a:br>
            <a:r>
              <a:rPr lang="pt-BR" sz="4400" dirty="0" smtClean="0">
                <a:latin typeface="Palatino Linotype" panose="02040502050505030304" pitchFamily="18" charset="0"/>
              </a:rPr>
              <a:t>PÁG: 31</a:t>
            </a:r>
            <a:endParaRPr lang="pt-BR" sz="44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51720" y="40466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Palatino Linotype" panose="02040502050505030304" pitchFamily="18" charset="0"/>
              </a:rPr>
              <a:t>PORTAS LÓGICAS BINÁRIAS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07604" y="1196752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Sendo assim, uma definição formal para as portas lógicas é que são dispositivos, ou circuitos lógicos, que operam um ou mais sinais lógicos de entrada, para produzir uma e somente uma saída. Essa saída é totalmente dependente da função implementada no circuito lógico ou da expressão lógica que ele representa. As portas lógicas foram escolhidas para a composição dos circuitos computacionais, por operarem no formato binário, podendo apresentar a presença de sinal, simbolizada pelo nível "1", ou ausência de sinal, simbolizada pelo nível "0“ ("Verdadeiro"</a:t>
            </a:r>
          </a:p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e "Falso").</a:t>
            </a:r>
          </a:p>
        </p:txBody>
      </p:sp>
    </p:spTree>
    <p:extLst>
      <p:ext uri="{BB962C8B-B14F-4D97-AF65-F5344CB8AC3E}">
        <p14:creationId xmlns:p14="http://schemas.microsoft.com/office/powerpoint/2010/main" val="34318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23728" y="3326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PORTA LÓGICA OR (OU, +)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15616" y="1088504"/>
            <a:ext cx="7740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A porta lógica OR simboliza, assim como o próprio operador binário OU</a:t>
            </a:r>
            <a:r>
              <a:rPr lang="pt-BR" sz="2400" dirty="0" smtClean="0">
                <a:latin typeface="PalatinoLinotype-Roman"/>
              </a:rPr>
              <a:t>, um </a:t>
            </a:r>
            <a:r>
              <a:rPr lang="pt-BR" sz="2400" dirty="0">
                <a:latin typeface="PalatinoLinotype-Roman"/>
              </a:rPr>
              <a:t>circuito de soma entre duas entradas.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2438923" y="2937717"/>
            <a:ext cx="4665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CaviarDreams"/>
              </a:rPr>
              <a:t>TABELA VERDADE PORTA OR</a:t>
            </a:r>
            <a:endParaRPr lang="pt-BR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99382"/>
            <a:ext cx="6836693" cy="28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6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91780" y="26064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Palatino Linotype" panose="02040502050505030304" pitchFamily="18" charset="0"/>
              </a:rPr>
              <a:t>SAÍDA DA PORTA </a:t>
            </a:r>
            <a:r>
              <a:rPr lang="pt-BR" sz="2800" b="1" dirty="0">
                <a:latin typeface="Palatino Linotype" panose="02040502050505030304" pitchFamily="18" charset="0"/>
              </a:rPr>
              <a:t>OR 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87624" y="908720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Analisando a tabela verdade da porta OR, define-se que a saída de </a:t>
            </a:r>
            <a:r>
              <a:rPr lang="pt-BR" sz="2400" dirty="0" smtClean="0">
                <a:latin typeface="PalatinoLinotype-Roman"/>
              </a:rPr>
              <a:t>uma porta </a:t>
            </a:r>
            <a:r>
              <a:rPr lang="pt-BR" sz="2400" dirty="0">
                <a:latin typeface="PalatinoLinotype-Roman"/>
              </a:rPr>
              <a:t>OR será o nível lógico 1 se pelo menos uma das entradas for positiva. </a:t>
            </a:r>
            <a:r>
              <a:rPr lang="pt-BR" sz="2400" dirty="0" smtClean="0">
                <a:latin typeface="PalatinoLinotype-Roman"/>
              </a:rPr>
              <a:t>Caso contrário</a:t>
            </a:r>
            <a:r>
              <a:rPr lang="pt-BR" sz="2400" dirty="0">
                <a:latin typeface="PalatinoLinotype-Roman"/>
              </a:rPr>
              <a:t>, se todas forem negativas, a saída será 0.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835696" y="2708920"/>
            <a:ext cx="6186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SÍMBOLO DA PORTA LÓGICA 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87624" y="3284984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PalatinoLinotype-Roman"/>
              </a:rPr>
              <a:t>Para representar uma porta lógica OR num circuito eletrônico usa-se </a:t>
            </a:r>
            <a:r>
              <a:rPr lang="pt-BR" sz="2400" dirty="0" smtClean="0">
                <a:latin typeface="PalatinoLinotype-Roman"/>
              </a:rPr>
              <a:t>o símbolo </a:t>
            </a:r>
            <a:r>
              <a:rPr lang="pt-BR" sz="2400" dirty="0">
                <a:latin typeface="PalatinoLinotype-Roman"/>
              </a:rPr>
              <a:t>abaixo, onde A e B são as entradas e S a saída. Lembrando que uma </a:t>
            </a:r>
            <a:r>
              <a:rPr lang="pt-BR" sz="2400" dirty="0" smtClean="0">
                <a:latin typeface="PalatinoLinotype-Roman"/>
              </a:rPr>
              <a:t>porta lógica </a:t>
            </a:r>
            <a:r>
              <a:rPr lang="pt-BR" sz="2400" dirty="0">
                <a:latin typeface="PalatinoLinotype-Roman"/>
              </a:rPr>
              <a:t>sempre produzirá uma única saída.</a:t>
            </a:r>
            <a:endParaRPr lang="pt-BR" sz="2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804409"/>
            <a:ext cx="3168352" cy="19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4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23728" y="3326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PORTA LÓGICA </a:t>
            </a:r>
            <a:r>
              <a:rPr lang="pt-BR" sz="2800" b="1" dirty="0" smtClean="0">
                <a:latin typeface="Palatino Linotype" panose="02040502050505030304" pitchFamily="18" charset="0"/>
              </a:rPr>
              <a:t>AND (E, *)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15616" y="1088504"/>
            <a:ext cx="7740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A porta lógica AND simboliza, assim como o próprio operador </a:t>
            </a:r>
            <a:r>
              <a:rPr lang="pt-BR" sz="2400" dirty="0" smtClean="0">
                <a:latin typeface="PalatinoLinotype-Roman"/>
              </a:rPr>
              <a:t>binário E</a:t>
            </a:r>
            <a:r>
              <a:rPr lang="pt-BR" sz="2400" dirty="0">
                <a:latin typeface="PalatinoLinotype-Roman"/>
              </a:rPr>
              <a:t>, um circuito de multiplicação entre duas entradas. Os resultados desse </a:t>
            </a:r>
            <a:r>
              <a:rPr lang="pt-BR" sz="2400" dirty="0" smtClean="0">
                <a:latin typeface="PalatinoLinotype-Roman"/>
              </a:rPr>
              <a:t>circuito também </a:t>
            </a:r>
            <a:r>
              <a:rPr lang="pt-BR" sz="2400" dirty="0">
                <a:latin typeface="PalatinoLinotype-Roman"/>
              </a:rPr>
              <a:t>seguem os resultados da tabuada booleana.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2653038" y="2967335"/>
            <a:ext cx="4860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CaviarDreams"/>
              </a:rPr>
              <a:t>TABELA VERDADE PORTA </a:t>
            </a:r>
            <a:r>
              <a:rPr lang="pt-BR" sz="2400" b="1" dirty="0" smtClean="0">
                <a:latin typeface="CaviarDreams"/>
              </a:rPr>
              <a:t>AND</a:t>
            </a:r>
            <a:endParaRPr lang="pt-BR" sz="24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687299"/>
            <a:ext cx="6579269" cy="27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4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91780" y="26064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Palatino Linotype" panose="02040502050505030304" pitchFamily="18" charset="0"/>
              </a:rPr>
              <a:t>SAÍDA DA PORTA AND 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87624" y="908720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Sendo assim, pode-se também definir que a saída de uma porta AND </a:t>
            </a:r>
            <a:r>
              <a:rPr lang="pt-BR" sz="2400" dirty="0" smtClean="0">
                <a:latin typeface="PalatinoLinotype-Roman"/>
              </a:rPr>
              <a:t>será o </a:t>
            </a:r>
            <a:r>
              <a:rPr lang="pt-BR" sz="2400" dirty="0">
                <a:latin typeface="PalatinoLinotype-Roman"/>
              </a:rPr>
              <a:t>nível lógico 1 se todas as entradas forem positivas. Caso contrário, se pelo </a:t>
            </a:r>
            <a:r>
              <a:rPr lang="pt-BR" sz="2400" dirty="0" smtClean="0">
                <a:latin typeface="PalatinoLinotype-Roman"/>
              </a:rPr>
              <a:t>menos uma </a:t>
            </a:r>
            <a:r>
              <a:rPr lang="pt-BR" sz="2400" dirty="0">
                <a:latin typeface="PalatinoLinotype-Roman"/>
              </a:rPr>
              <a:t>entrada for negativa, a saída será 0.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691680" y="2708920"/>
            <a:ext cx="6507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SÍMBOLO DA PORTA LÓGICA </a:t>
            </a:r>
            <a:r>
              <a:rPr lang="pt-BR" sz="2800" b="1" dirty="0" smtClean="0">
                <a:latin typeface="Palatino Linotype" panose="02040502050505030304" pitchFamily="18" charset="0"/>
              </a:rPr>
              <a:t>AND</a:t>
            </a:r>
            <a:endParaRPr lang="pt-BR" sz="2800" b="1" dirty="0">
              <a:latin typeface="Palatino Linotype" panose="0204050205050503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97077" y="3232140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PalatinoLinotype-Roman"/>
              </a:rPr>
              <a:t>Para se representar uma porta lógica AND num circuito eletrônico usa-se </a:t>
            </a:r>
            <a:r>
              <a:rPr lang="pt-BR" sz="2400" dirty="0" smtClean="0">
                <a:latin typeface="PalatinoLinotype-Roman"/>
              </a:rPr>
              <a:t>o símbolo </a:t>
            </a:r>
            <a:r>
              <a:rPr lang="pt-BR" sz="2400" dirty="0">
                <a:latin typeface="PalatinoLinotype-Roman"/>
              </a:rPr>
              <a:t>abaixo, onde A e B são as entradas e S a saída.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432469"/>
            <a:ext cx="3841229" cy="23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63688" y="31349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PORTA LÓGICA </a:t>
            </a:r>
            <a:r>
              <a:rPr lang="pt-BR" sz="2800" b="1" dirty="0" smtClean="0">
                <a:latin typeface="Palatino Linotype" panose="02040502050505030304" pitchFamily="18" charset="0"/>
              </a:rPr>
              <a:t>NOT (Inversor)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17848" y="1111384"/>
            <a:ext cx="7740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A porta lógica NOT simboliza, assim como o próprio operador </a:t>
            </a:r>
            <a:r>
              <a:rPr lang="pt-BR" sz="2400" dirty="0" smtClean="0">
                <a:latin typeface="PalatinoLinotype-Roman"/>
              </a:rPr>
              <a:t>binário NOT</a:t>
            </a:r>
            <a:r>
              <a:rPr lang="pt-BR" sz="2400" dirty="0">
                <a:latin typeface="PalatinoLinotype-Roman"/>
              </a:rPr>
              <a:t>, um circuito inversor de sinais. Vale ressaltar que, como estamos </a:t>
            </a:r>
            <a:r>
              <a:rPr lang="pt-BR" sz="2400" dirty="0" smtClean="0">
                <a:latin typeface="PalatinoLinotype-Roman"/>
              </a:rPr>
              <a:t>utilizando operandos </a:t>
            </a:r>
            <a:r>
              <a:rPr lang="pt-BR" sz="2400" dirty="0">
                <a:latin typeface="PalatinoLinotype-Roman"/>
              </a:rPr>
              <a:t>binários, as possibilidades são: 1 como entrada e 0 como saída ou </a:t>
            </a:r>
            <a:r>
              <a:rPr lang="pt-BR" sz="2400" dirty="0" smtClean="0">
                <a:latin typeface="PalatinoLinotype-Roman"/>
              </a:rPr>
              <a:t>0 como </a:t>
            </a:r>
            <a:r>
              <a:rPr lang="pt-BR" sz="2400" dirty="0">
                <a:latin typeface="PalatinoLinotype-Roman"/>
              </a:rPr>
              <a:t>entrada e 1 como saída. A porta lógica NOT é a única porta que </a:t>
            </a:r>
            <a:r>
              <a:rPr lang="pt-BR" sz="2400" dirty="0" smtClean="0">
                <a:latin typeface="PalatinoLinotype-Roman"/>
              </a:rPr>
              <a:t>possui somente </a:t>
            </a:r>
            <a:r>
              <a:rPr lang="pt-BR" sz="2400" dirty="0">
                <a:latin typeface="PalatinoLinotype-Roman"/>
              </a:rPr>
              <a:t>uma entrada.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2195736" y="3903439"/>
            <a:ext cx="4853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CaviarDreams"/>
              </a:rPr>
              <a:t>TABELA VERDADE PORTA </a:t>
            </a:r>
            <a:r>
              <a:rPr lang="pt-BR" sz="2400" b="1" dirty="0" smtClean="0">
                <a:latin typeface="CaviarDreams"/>
              </a:rPr>
              <a:t>NOT</a:t>
            </a:r>
            <a:endParaRPr lang="pt-BR" sz="24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509120"/>
            <a:ext cx="6048672" cy="21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3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91780" y="26064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Palatino Linotype" panose="02040502050505030304" pitchFamily="18" charset="0"/>
              </a:rPr>
              <a:t>SAÍDA DA PORTA NOT 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56767" y="832644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Observando a combinação da entrada com a saída fornecida pela </a:t>
            </a:r>
            <a:r>
              <a:rPr lang="pt-BR" sz="2400" dirty="0" smtClean="0">
                <a:latin typeface="PalatinoLinotype-Roman"/>
              </a:rPr>
              <a:t>porta lógica </a:t>
            </a:r>
            <a:r>
              <a:rPr lang="pt-BR" sz="2400" dirty="0">
                <a:latin typeface="PalatinoLinotype-Roman"/>
              </a:rPr>
              <a:t>NOT, verifica-se que o resultado de uma porta lógica NOT sempre </a:t>
            </a:r>
            <a:r>
              <a:rPr lang="pt-BR" sz="2400" dirty="0" smtClean="0">
                <a:latin typeface="PalatinoLinotype-Roman"/>
              </a:rPr>
              <a:t>será Verdadeiro </a:t>
            </a:r>
            <a:r>
              <a:rPr lang="pt-BR" sz="2400" dirty="0">
                <a:latin typeface="PalatinoLinotype-Roman"/>
              </a:rPr>
              <a:t>se a ÚNICA entrada for Falsa ou vice-versa. Como operação </a:t>
            </a:r>
            <a:r>
              <a:rPr lang="pt-BR" sz="2400" dirty="0" smtClean="0">
                <a:latin typeface="PalatinoLinotype-Roman"/>
              </a:rPr>
              <a:t>principal da </a:t>
            </a:r>
            <a:r>
              <a:rPr lang="pt-BR" sz="2400" dirty="0">
                <a:latin typeface="PalatinoLinotype-Roman"/>
              </a:rPr>
              <a:t>porta NOT, podemos dizer que o sinal sempre será invertido na saída.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691680" y="3265820"/>
            <a:ext cx="6468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SÍMBOLO DA PORTA LÓGICA </a:t>
            </a:r>
            <a:r>
              <a:rPr lang="pt-BR" sz="2800" b="1" dirty="0" smtClean="0">
                <a:latin typeface="Palatino Linotype" panose="02040502050505030304" pitchFamily="18" charset="0"/>
              </a:rPr>
              <a:t>NOT</a:t>
            </a:r>
            <a:endParaRPr lang="pt-BR" sz="2800" b="1" dirty="0">
              <a:latin typeface="Palatino Linotype" panose="0204050205050503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97077" y="3740839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Para se representar uma porta lógica NOT num circuito eletrônico usa-se </a:t>
            </a:r>
            <a:r>
              <a:rPr lang="pt-BR" sz="2400" dirty="0" smtClean="0">
                <a:latin typeface="PalatinoLinotype-Roman"/>
              </a:rPr>
              <a:t>o símbolo </a:t>
            </a:r>
            <a:r>
              <a:rPr lang="pt-BR" sz="2400" dirty="0">
                <a:latin typeface="PalatinoLinotype-Roman"/>
              </a:rPr>
              <a:t>a seguir, onde A é </a:t>
            </a:r>
            <a:r>
              <a:rPr lang="pt-BR" sz="2400" dirty="0" smtClean="0">
                <a:latin typeface="PalatinoLinotype-Roman"/>
              </a:rPr>
              <a:t>a entrada </a:t>
            </a:r>
            <a:r>
              <a:rPr lang="pt-BR" sz="2400" dirty="0">
                <a:latin typeface="PalatinoLinotype-Roman"/>
              </a:rPr>
              <a:t>e S a saída.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5034047"/>
            <a:ext cx="3478597" cy="17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7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95625" y="240926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Palatino Linotype" panose="02040502050505030304" pitchFamily="18" charset="0"/>
              </a:rPr>
              <a:t>PORTA LÓGICA </a:t>
            </a:r>
            <a:r>
              <a:rPr lang="pt-BR" sz="2400" b="1" dirty="0" smtClean="0">
                <a:latin typeface="Palatino Linotype" panose="02040502050505030304" pitchFamily="18" charset="0"/>
              </a:rPr>
              <a:t>NOR</a:t>
            </a:r>
            <a:endParaRPr lang="pt-BR" sz="2400" dirty="0">
              <a:latin typeface="Palatino Linotype" panose="0204050205050503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3608" y="702591"/>
            <a:ext cx="7740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PalatinoLinotype-Roman"/>
              </a:rPr>
              <a:t>A porta lógica NOR simboliza um circuito inversor do resultado de </a:t>
            </a:r>
            <a:r>
              <a:rPr lang="pt-BR" sz="2000" dirty="0" smtClean="0">
                <a:latin typeface="PalatinoLinotype-Roman"/>
              </a:rPr>
              <a:t>uma porta </a:t>
            </a:r>
            <a:r>
              <a:rPr lang="pt-BR" sz="2000" dirty="0">
                <a:latin typeface="PalatinoLinotype-Roman"/>
              </a:rPr>
              <a:t>OR.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2111755" y="1612726"/>
            <a:ext cx="4888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CaviarDreams"/>
              </a:rPr>
              <a:t>TABELA VERDADE PORTA </a:t>
            </a:r>
            <a:r>
              <a:rPr lang="pt-BR" sz="2400" b="1" dirty="0" smtClean="0">
                <a:latin typeface="CaviarDreams"/>
              </a:rPr>
              <a:t>NOR</a:t>
            </a:r>
            <a:endParaRPr lang="pt-BR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46" y="2048488"/>
            <a:ext cx="4843834" cy="205079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680405" y="4275629"/>
            <a:ext cx="5567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Palatino Linotype" panose="02040502050505030304" pitchFamily="18" charset="0"/>
              </a:rPr>
              <a:t>SÍMBOLO DA PORTA LÓGICA </a:t>
            </a:r>
            <a:r>
              <a:rPr lang="pt-BR" sz="2400" b="1" dirty="0" smtClean="0">
                <a:latin typeface="Palatino Linotype" panose="02040502050505030304" pitchFamily="18" charset="0"/>
              </a:rPr>
              <a:t>NOR</a:t>
            </a:r>
            <a:endParaRPr lang="pt-BR" sz="2400" b="1" dirty="0">
              <a:latin typeface="Palatino Linotype" panose="0204050205050503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819895"/>
            <a:ext cx="3029420" cy="19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8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88640"/>
            <a:ext cx="8229600" cy="1576196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Palatino Linotype" panose="02040502050505030304" pitchFamily="18" charset="0"/>
              </a:rPr>
              <a:t>ARQUITETURA BÁSICA DE UM COMPUTADOR</a:t>
            </a:r>
            <a:endParaRPr lang="pt-BR" sz="3200" dirty="0">
              <a:latin typeface="Palatino Linotype" panose="0204050205050503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64836"/>
            <a:ext cx="79592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Palatino Linotype" panose="02040502050505030304" pitchFamily="18" charset="0"/>
              </a:rPr>
              <a:t>Um computador é uma máquina composta de um conjunto de </a:t>
            </a:r>
            <a:r>
              <a:rPr lang="pt-BR" sz="2800" dirty="0" smtClean="0">
                <a:latin typeface="Palatino Linotype" panose="02040502050505030304" pitchFamily="18" charset="0"/>
              </a:rPr>
              <a:t>partes eletrônicas </a:t>
            </a:r>
            <a:r>
              <a:rPr lang="pt-BR" sz="2800" dirty="0">
                <a:latin typeface="Palatino Linotype" panose="02040502050505030304" pitchFamily="18" charset="0"/>
              </a:rPr>
              <a:t>(memória, processador, </a:t>
            </a:r>
            <a:r>
              <a:rPr lang="pt-BR" sz="2800" i="1" dirty="0">
                <a:latin typeface="Palatino Linotype" panose="02040502050505030304" pitchFamily="18" charset="0"/>
              </a:rPr>
              <a:t>chips etc.) e </a:t>
            </a:r>
            <a:r>
              <a:rPr lang="pt-BR" sz="2800" i="1" dirty="0" smtClean="0">
                <a:latin typeface="Palatino Linotype" panose="02040502050505030304" pitchFamily="18" charset="0"/>
              </a:rPr>
              <a:t>Eletromecânicas </a:t>
            </a:r>
            <a:r>
              <a:rPr lang="pt-BR" sz="2800" i="1" dirty="0">
                <a:latin typeface="Palatino Linotype" panose="02040502050505030304" pitchFamily="18" charset="0"/>
              </a:rPr>
              <a:t>(Hard Drives, </a:t>
            </a:r>
            <a:r>
              <a:rPr lang="pt-BR" sz="2800" i="1" dirty="0" smtClean="0">
                <a:latin typeface="Palatino Linotype" panose="02040502050505030304" pitchFamily="18" charset="0"/>
              </a:rPr>
              <a:t>Drives </a:t>
            </a:r>
            <a:r>
              <a:rPr lang="pt-BR" sz="2800" dirty="0" smtClean="0">
                <a:latin typeface="Palatino Linotype" panose="02040502050505030304" pitchFamily="18" charset="0"/>
              </a:rPr>
              <a:t>de </a:t>
            </a:r>
            <a:r>
              <a:rPr lang="pt-BR" sz="2800" dirty="0">
                <a:latin typeface="Palatino Linotype" panose="02040502050505030304" pitchFamily="18" charset="0"/>
              </a:rPr>
              <a:t>CD e demais componentes que possuem partes mecânicas), com </a:t>
            </a:r>
            <a:r>
              <a:rPr lang="pt-BR" sz="2800" dirty="0" smtClean="0">
                <a:latin typeface="Palatino Linotype" panose="02040502050505030304" pitchFamily="18" charset="0"/>
              </a:rPr>
              <a:t>capacidade de </a:t>
            </a:r>
            <a:r>
              <a:rPr lang="pt-BR" sz="2800" dirty="0">
                <a:latin typeface="Palatino Linotype" panose="02040502050505030304" pitchFamily="18" charset="0"/>
              </a:rPr>
              <a:t>coletar, armazenar e manipular dados, além de fornecer diversas </a:t>
            </a:r>
            <a:r>
              <a:rPr lang="pt-BR" sz="2800" dirty="0" smtClean="0">
                <a:latin typeface="Palatino Linotype" panose="02040502050505030304" pitchFamily="18" charset="0"/>
              </a:rPr>
              <a:t>informações de </a:t>
            </a:r>
            <a:r>
              <a:rPr lang="pt-BR" sz="2800" dirty="0">
                <a:latin typeface="Palatino Linotype" panose="02040502050505030304" pitchFamily="18" charset="0"/>
              </a:rPr>
              <a:t>forma automática.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27784" y="1886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Palatino Linotype" panose="02040502050505030304" pitchFamily="18" charset="0"/>
              </a:rPr>
              <a:t>PORTA LÓGICA </a:t>
            </a:r>
            <a:r>
              <a:rPr lang="pt-BR" sz="2400" b="1" dirty="0" smtClean="0">
                <a:latin typeface="Palatino Linotype" panose="02040502050505030304" pitchFamily="18" charset="0"/>
              </a:rPr>
              <a:t>NAND</a:t>
            </a:r>
            <a:endParaRPr lang="pt-BR" sz="2400" dirty="0">
              <a:latin typeface="Palatino Linotype" panose="0204050205050503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3608" y="702591"/>
            <a:ext cx="7740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PalatinoLinotype-Roman"/>
              </a:rPr>
              <a:t>A porta lógica </a:t>
            </a:r>
            <a:r>
              <a:rPr lang="pt-BR" sz="2000" dirty="0" smtClean="0">
                <a:latin typeface="PalatinoLinotype-Roman"/>
              </a:rPr>
              <a:t>NAND </a:t>
            </a:r>
            <a:r>
              <a:rPr lang="pt-BR" sz="2000" dirty="0">
                <a:latin typeface="PalatinoLinotype-Roman"/>
              </a:rPr>
              <a:t>simboliza um circuito inversor do resultado de </a:t>
            </a:r>
            <a:r>
              <a:rPr lang="pt-BR" sz="2000" dirty="0" smtClean="0">
                <a:latin typeface="PalatinoLinotype-Roman"/>
              </a:rPr>
              <a:t>uma porta AND.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2111755" y="1484784"/>
            <a:ext cx="5095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CaviarDreams"/>
              </a:rPr>
              <a:t>TABELA VERDADE PORTA </a:t>
            </a:r>
            <a:r>
              <a:rPr lang="pt-BR" sz="2400" b="1" dirty="0" smtClean="0">
                <a:latin typeface="CaviarDreams"/>
              </a:rPr>
              <a:t>NAND</a:t>
            </a:r>
            <a:endParaRPr lang="pt-BR" sz="2400" b="1" dirty="0"/>
          </a:p>
        </p:txBody>
      </p:sp>
      <p:sp>
        <p:nvSpPr>
          <p:cNvPr id="8" name="Retângulo 7"/>
          <p:cNvSpPr/>
          <p:nvPr/>
        </p:nvSpPr>
        <p:spPr>
          <a:xfrm>
            <a:off x="1680405" y="4275629"/>
            <a:ext cx="5857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Palatino Linotype" panose="02040502050505030304" pitchFamily="18" charset="0"/>
              </a:rPr>
              <a:t>SÍMBOLO DA PORTA LÓGICA </a:t>
            </a:r>
            <a:r>
              <a:rPr lang="pt-BR" sz="2400" b="1" dirty="0" smtClean="0">
                <a:latin typeface="Palatino Linotype" panose="02040502050505030304" pitchFamily="18" charset="0"/>
              </a:rPr>
              <a:t>NAND</a:t>
            </a:r>
            <a:endParaRPr lang="pt-BR" sz="2400" b="1" dirty="0">
              <a:latin typeface="Palatino Linotype" panose="0204050205050503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34" y="1916832"/>
            <a:ext cx="5221213" cy="22045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681" y="4737294"/>
            <a:ext cx="3110756" cy="20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0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35796" y="290141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PORTA LÓGICA </a:t>
            </a:r>
            <a:r>
              <a:rPr lang="pt-BR" sz="2800" b="1" dirty="0" smtClean="0">
                <a:latin typeface="Palatino Linotype" panose="02040502050505030304" pitchFamily="18" charset="0"/>
              </a:rPr>
              <a:t>XOR 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15616" y="957377"/>
            <a:ext cx="7740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A porta lógica XOR simboliza um circuito que compara as entradas </a:t>
            </a:r>
            <a:r>
              <a:rPr lang="pt-BR" sz="2400" dirty="0" smtClean="0">
                <a:latin typeface="PalatinoLinotype-Roman"/>
              </a:rPr>
              <a:t>para saber </a:t>
            </a:r>
            <a:r>
              <a:rPr lang="pt-BR" sz="2400" dirty="0">
                <a:latin typeface="PalatinoLinotype-Roman"/>
              </a:rPr>
              <a:t>se </a:t>
            </a:r>
            <a:r>
              <a:rPr lang="pt-BR" sz="2400" b="1" dirty="0">
                <a:latin typeface="PalatinoLinotype-Roman"/>
              </a:rPr>
              <a:t>uma e somente uma </a:t>
            </a:r>
            <a:r>
              <a:rPr lang="pt-BR" sz="2400" dirty="0">
                <a:latin typeface="PalatinoLinotype-Roman"/>
              </a:rPr>
              <a:t>é verdadeira, representando um ou exclusivo.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2322068" y="2823319"/>
            <a:ext cx="5058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CaviarDreams"/>
              </a:rPr>
              <a:t>TABELA VERDADE PORTA </a:t>
            </a:r>
            <a:r>
              <a:rPr lang="pt-BR" sz="2400" b="1" dirty="0" smtClean="0">
                <a:latin typeface="CaviarDreams"/>
              </a:rPr>
              <a:t>XOR</a:t>
            </a:r>
            <a:endParaRPr lang="pt-BR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04" y="3501008"/>
            <a:ext cx="6629176" cy="27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91780" y="26064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Palatino Linotype" panose="02040502050505030304" pitchFamily="18" charset="0"/>
              </a:rPr>
              <a:t>SAÍDA DA PORTA XOR 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56767" y="832644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Observando a combinação das entradas com a saída fornecida pela </a:t>
            </a:r>
            <a:r>
              <a:rPr lang="pt-BR" sz="2400" dirty="0" smtClean="0">
                <a:latin typeface="PalatinoLinotype-Roman"/>
              </a:rPr>
              <a:t>porta lógica </a:t>
            </a:r>
            <a:r>
              <a:rPr lang="pt-BR" sz="2400" dirty="0">
                <a:latin typeface="PalatinoLinotype-Roman"/>
              </a:rPr>
              <a:t>XOR, verifica-se que o resultado de uma porta lógica XOR sempre </a:t>
            </a:r>
            <a:r>
              <a:rPr lang="pt-BR" sz="2400" dirty="0" smtClean="0">
                <a:latin typeface="PalatinoLinotype-Roman"/>
              </a:rPr>
              <a:t>será Verdadeiro </a:t>
            </a:r>
            <a:r>
              <a:rPr lang="pt-BR" sz="2400" dirty="0">
                <a:latin typeface="PalatinoLinotype-Roman"/>
              </a:rPr>
              <a:t>se UMA E APENAS UMA ENTRADA FOR VERDADEIRA. </a:t>
            </a:r>
            <a:r>
              <a:rPr lang="pt-BR" sz="2400" dirty="0" smtClean="0">
                <a:latin typeface="PalatinoLinotype-Roman"/>
              </a:rPr>
              <a:t>Caso contrário</a:t>
            </a:r>
            <a:r>
              <a:rPr lang="pt-BR" sz="2400" dirty="0">
                <a:latin typeface="PalatinoLinotype-Roman"/>
              </a:rPr>
              <a:t>, o resultado será Falso.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547664" y="2924944"/>
            <a:ext cx="6644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SÍMBOLO DA PORTA LÓGICA </a:t>
            </a:r>
            <a:r>
              <a:rPr lang="pt-BR" sz="2800" b="1" dirty="0" smtClean="0">
                <a:latin typeface="Palatino Linotype" panose="02040502050505030304" pitchFamily="18" charset="0"/>
              </a:rPr>
              <a:t>XOR</a:t>
            </a:r>
            <a:endParaRPr lang="pt-BR" sz="2800" b="1" dirty="0">
              <a:latin typeface="Palatino Linotype" panose="0204050205050503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97077" y="3501008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Para se representar uma porta lógica XOR num circuito eletrônico usa-se </a:t>
            </a:r>
            <a:r>
              <a:rPr lang="pt-BR" sz="2400" dirty="0" smtClean="0">
                <a:latin typeface="PalatinoLinotype-Roman"/>
              </a:rPr>
              <a:t>o símbolo </a:t>
            </a:r>
            <a:r>
              <a:rPr lang="pt-BR" sz="2400" dirty="0">
                <a:latin typeface="PalatinoLinotype-Roman"/>
              </a:rPr>
              <a:t>a </a:t>
            </a:r>
            <a:r>
              <a:rPr lang="pt-BR" sz="2400" dirty="0" smtClean="0">
                <a:latin typeface="PalatinoLinotype-Roman"/>
              </a:rPr>
              <a:t>seguir: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437112"/>
            <a:ext cx="3464203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34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35796" y="290141"/>
            <a:ext cx="45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PORTA LÓGICA </a:t>
            </a:r>
            <a:r>
              <a:rPr lang="pt-BR" sz="2800" b="1" dirty="0" smtClean="0">
                <a:latin typeface="Palatino Linotype" panose="02040502050505030304" pitchFamily="18" charset="0"/>
              </a:rPr>
              <a:t>XNOR 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15616" y="1076543"/>
            <a:ext cx="7740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A porta lógica XNOR simboliza um circuito que compara as entradas </a:t>
            </a:r>
            <a:r>
              <a:rPr lang="pt-BR" sz="2400" dirty="0" smtClean="0">
                <a:latin typeface="PalatinoLinotype-Roman"/>
              </a:rPr>
              <a:t>para saber </a:t>
            </a:r>
            <a:r>
              <a:rPr lang="pt-BR" sz="2400" dirty="0">
                <a:latin typeface="PalatinoLinotype-Roman"/>
              </a:rPr>
              <a:t>se todas são iguais. Simplificando, ela representa uma porta XOR </a:t>
            </a:r>
            <a:r>
              <a:rPr lang="pt-BR" sz="2400" dirty="0" smtClean="0">
                <a:latin typeface="PalatinoLinotype-Roman"/>
              </a:rPr>
              <a:t>invertida.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2322068" y="2823319"/>
            <a:ext cx="5058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CaviarDreams"/>
              </a:rPr>
              <a:t>TABELA VERDADE PORTA </a:t>
            </a:r>
            <a:r>
              <a:rPr lang="pt-BR" sz="2400" b="1" dirty="0" smtClean="0">
                <a:latin typeface="CaviarDreams"/>
              </a:rPr>
              <a:t>XNOR</a:t>
            </a:r>
            <a:endParaRPr lang="pt-BR" sz="24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11" y="3501008"/>
            <a:ext cx="6488557" cy="27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40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91780" y="26064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Palatino Linotype" panose="02040502050505030304" pitchFamily="18" charset="0"/>
              </a:rPr>
              <a:t>SAÍDA DA PORTA XNOR 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56767" y="832644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Observando a combinação das entradas com a saída fornecida pela </a:t>
            </a:r>
            <a:r>
              <a:rPr lang="pt-BR" sz="2400" dirty="0" smtClean="0">
                <a:latin typeface="PalatinoLinotype-Roman"/>
              </a:rPr>
              <a:t>porta lógica </a:t>
            </a:r>
            <a:r>
              <a:rPr lang="pt-BR" sz="2400" dirty="0">
                <a:latin typeface="PalatinoLinotype-Roman"/>
              </a:rPr>
              <a:t>XNOR, verifica-se que o resultado de uma porta lógica XNOR sempre </a:t>
            </a:r>
            <a:r>
              <a:rPr lang="pt-BR" sz="2400" dirty="0" smtClean="0">
                <a:latin typeface="PalatinoLinotype-Roman"/>
              </a:rPr>
              <a:t>será Verdadeiro </a:t>
            </a:r>
            <a:r>
              <a:rPr lang="pt-BR" sz="2400" dirty="0">
                <a:latin typeface="PalatinoLinotype-Roman"/>
              </a:rPr>
              <a:t>se TODAS as entradas forem iguais. Caso contrário, o resultado </a:t>
            </a:r>
            <a:r>
              <a:rPr lang="pt-BR" sz="2400" dirty="0" smtClean="0">
                <a:latin typeface="PalatinoLinotype-Roman"/>
              </a:rPr>
              <a:t>será Falso</a:t>
            </a:r>
            <a:r>
              <a:rPr lang="pt-BR" sz="2400" dirty="0">
                <a:latin typeface="PalatinoLinotype-Roman"/>
              </a:rPr>
              <a:t>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547664" y="2924944"/>
            <a:ext cx="6725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SÍMBOLO DA PORTA LÓGICA </a:t>
            </a:r>
            <a:r>
              <a:rPr lang="pt-BR" sz="2800" b="1" dirty="0" smtClean="0">
                <a:latin typeface="Palatino Linotype" panose="02040502050505030304" pitchFamily="18" charset="0"/>
              </a:rPr>
              <a:t>XNOR</a:t>
            </a:r>
            <a:endParaRPr lang="pt-BR" sz="2800" b="1" dirty="0">
              <a:latin typeface="Palatino Linotype" panose="0204050205050503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97077" y="3501008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Para se representar uma porta lógica </a:t>
            </a:r>
            <a:r>
              <a:rPr lang="pt-BR" sz="2400" dirty="0" smtClean="0">
                <a:latin typeface="PalatinoLinotype-Roman"/>
              </a:rPr>
              <a:t>XNOR </a:t>
            </a:r>
            <a:r>
              <a:rPr lang="pt-BR" sz="2400" dirty="0">
                <a:latin typeface="PalatinoLinotype-Roman"/>
              </a:rPr>
              <a:t>num circuito eletrônico usa-se </a:t>
            </a:r>
            <a:r>
              <a:rPr lang="pt-BR" sz="2400" dirty="0" smtClean="0">
                <a:latin typeface="PalatinoLinotype-Roman"/>
              </a:rPr>
              <a:t>o símbolo </a:t>
            </a:r>
            <a:r>
              <a:rPr lang="pt-BR" sz="2400" dirty="0">
                <a:latin typeface="PalatinoLinotype-Roman"/>
              </a:rPr>
              <a:t>a </a:t>
            </a:r>
            <a:r>
              <a:rPr lang="pt-BR" sz="2400" dirty="0" smtClean="0">
                <a:latin typeface="PalatinoLinotype-Roman"/>
              </a:rPr>
              <a:t>seguir: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384849"/>
            <a:ext cx="3606924" cy="233538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45049" y="4380867"/>
            <a:ext cx="504056" cy="936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3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229600" cy="2428884"/>
          </a:xfrm>
        </p:spPr>
        <p:txBody>
          <a:bodyPr>
            <a:noAutofit/>
          </a:bodyPr>
          <a:lstStyle/>
          <a:p>
            <a:r>
              <a:rPr lang="pt-BR" sz="4400" dirty="0" smtClean="0">
                <a:latin typeface="Palatino Linotype" panose="02040502050505030304" pitchFamily="18" charset="0"/>
              </a:rPr>
              <a:t>EXERCÍCIOS DO LIVRO </a:t>
            </a:r>
            <a:br>
              <a:rPr lang="pt-BR" sz="4400" dirty="0" smtClean="0">
                <a:latin typeface="Palatino Linotype" panose="02040502050505030304" pitchFamily="18" charset="0"/>
              </a:rPr>
            </a:br>
            <a:r>
              <a:rPr lang="pt-BR" sz="4400" dirty="0" smtClean="0">
                <a:latin typeface="Palatino Linotype" panose="02040502050505030304" pitchFamily="18" charset="0"/>
              </a:rPr>
              <a:t>PÁG: 57</a:t>
            </a:r>
            <a:endParaRPr lang="pt-BR" sz="4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56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268760"/>
            <a:ext cx="9252520" cy="3384376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Palatino Linotype" panose="02040502050505030304" pitchFamily="18" charset="0"/>
              </a:rPr>
              <a:t>UNIDADE </a:t>
            </a:r>
            <a:r>
              <a:rPr lang="pt-BR" sz="3600" b="1" dirty="0" smtClean="0">
                <a:latin typeface="Palatino Linotype" panose="02040502050505030304" pitchFamily="18" charset="0"/>
              </a:rPr>
              <a:t>2</a:t>
            </a:r>
            <a:br>
              <a:rPr lang="pt-BR" sz="3600" b="1" dirty="0" smtClean="0">
                <a:latin typeface="Palatino Linotype" panose="02040502050505030304" pitchFamily="18" charset="0"/>
              </a:rPr>
            </a:br>
            <a:r>
              <a:rPr lang="pt-BR" sz="3600" b="1" dirty="0">
                <a:latin typeface="Palatino Linotype" panose="02040502050505030304" pitchFamily="18" charset="0"/>
              </a:rPr>
              <a:t/>
            </a:r>
            <a:br>
              <a:rPr lang="pt-BR" sz="3600" b="1" dirty="0">
                <a:latin typeface="Palatino Linotype" panose="02040502050505030304" pitchFamily="18" charset="0"/>
              </a:rPr>
            </a:br>
            <a:r>
              <a:rPr lang="pt-BR" sz="3600" b="1" dirty="0">
                <a:latin typeface="Palatino Linotype" panose="02040502050505030304" pitchFamily="18" charset="0"/>
              </a:rPr>
              <a:t>ARQUITETURA PRINCIPAL DO</a:t>
            </a:r>
            <a:br>
              <a:rPr lang="pt-BR" sz="3600" b="1" dirty="0">
                <a:latin typeface="Palatino Linotype" panose="02040502050505030304" pitchFamily="18" charset="0"/>
              </a:rPr>
            </a:br>
            <a:r>
              <a:rPr lang="pt-BR" sz="3600" b="1" dirty="0">
                <a:latin typeface="Palatino Linotype" panose="02040502050505030304" pitchFamily="18" charset="0"/>
              </a:rPr>
              <a:t>COMPUTADOR (PROCESSADOR E</a:t>
            </a:r>
            <a:br>
              <a:rPr lang="pt-BR" sz="3600" b="1" dirty="0">
                <a:latin typeface="Palatino Linotype" panose="02040502050505030304" pitchFamily="18" charset="0"/>
              </a:rPr>
            </a:br>
            <a:r>
              <a:rPr lang="pt-BR" sz="3600" b="1" dirty="0">
                <a:latin typeface="Palatino Linotype" panose="02040502050505030304" pitchFamily="18" charset="0"/>
              </a:rPr>
              <a:t>MEMÓRIA)</a:t>
            </a:r>
            <a:endParaRPr lang="pt-BR" sz="3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01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8501" y="188641"/>
            <a:ext cx="7478299" cy="864096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Palatino Linotype" panose="02040502050505030304" pitchFamily="18" charset="0"/>
              </a:rPr>
              <a:t>ARQUITETURA DOS PROCESSADORES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71600" y="1174100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Palatino Linotype" panose="02040502050505030304" pitchFamily="18" charset="0"/>
              </a:rPr>
              <a:t>Estudaremos agora a construção </a:t>
            </a:r>
            <a:r>
              <a:rPr lang="pt-BR" sz="2400" dirty="0">
                <a:latin typeface="Palatino Linotype" panose="02040502050505030304" pitchFamily="18" charset="0"/>
              </a:rPr>
              <a:t>básica dos processadores, </a:t>
            </a:r>
            <a:r>
              <a:rPr lang="pt-BR" sz="2400" dirty="0" smtClean="0">
                <a:latin typeface="Palatino Linotype" panose="02040502050505030304" pitchFamily="18" charset="0"/>
              </a:rPr>
              <a:t>que são formados pela </a:t>
            </a:r>
            <a:r>
              <a:rPr lang="pt-BR" sz="2400" dirty="0">
                <a:latin typeface="Palatino Linotype" panose="02040502050505030304" pitchFamily="18" charset="0"/>
              </a:rPr>
              <a:t>lógica computacional e pelos </a:t>
            </a:r>
            <a:r>
              <a:rPr lang="pt-BR" sz="2400" dirty="0" smtClean="0">
                <a:latin typeface="Palatino Linotype" panose="02040502050505030304" pitchFamily="18" charset="0"/>
              </a:rPr>
              <a:t>circuitos lógicos. O </a:t>
            </a:r>
            <a:r>
              <a:rPr lang="pt-BR" sz="2400" dirty="0">
                <a:latin typeface="Palatino Linotype" panose="02040502050505030304" pitchFamily="18" charset="0"/>
              </a:rPr>
              <a:t>seu funcionamento é coordenado pelos programas, que indicam o que deve ser feito e quando. Basicamente, a CPU executa cálculos muito simples, como somas e  comparações entre números, mas com uma característica muito especial: uma velocidade extremamente elevada.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4990"/>
          <a:stretch/>
        </p:blipFill>
        <p:spPr>
          <a:xfrm>
            <a:off x="3347864" y="4221088"/>
            <a:ext cx="2742069" cy="24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33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1196752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Como função, a CPU possui uma tarefa </a:t>
            </a:r>
            <a:r>
              <a:rPr lang="pt-BR" sz="2400" dirty="0" smtClean="0">
                <a:latin typeface="Palatino Linotype" panose="02040502050505030304" pitchFamily="18" charset="0"/>
              </a:rPr>
              <a:t>básica: executar </a:t>
            </a:r>
            <a:r>
              <a:rPr lang="pt-BR" sz="2400" dirty="0">
                <a:latin typeface="Palatino Linotype" panose="02040502050505030304" pitchFamily="18" charset="0"/>
              </a:rPr>
              <a:t>as </a:t>
            </a:r>
            <a:r>
              <a:rPr lang="pt-BR" sz="2400" dirty="0" smtClean="0">
                <a:latin typeface="Palatino Linotype" panose="02040502050505030304" pitchFamily="18" charset="0"/>
              </a:rPr>
              <a:t>instruções dos </a:t>
            </a:r>
            <a:r>
              <a:rPr lang="pt-BR" sz="2400" dirty="0">
                <a:latin typeface="Palatino Linotype" panose="02040502050505030304" pitchFamily="18" charset="0"/>
              </a:rPr>
              <a:t>programas. O </a:t>
            </a:r>
            <a:r>
              <a:rPr lang="pt-BR" sz="2400" dirty="0" smtClean="0">
                <a:latin typeface="Palatino Linotype" panose="02040502050505030304" pitchFamily="18" charset="0"/>
              </a:rPr>
              <a:t>que diferencia </a:t>
            </a:r>
            <a:r>
              <a:rPr lang="pt-BR" sz="2400" dirty="0">
                <a:latin typeface="Palatino Linotype" panose="02040502050505030304" pitchFamily="18" charset="0"/>
              </a:rPr>
              <a:t>todos os CPU é sua estrutura interna e, o </a:t>
            </a:r>
            <a:r>
              <a:rPr lang="pt-BR" sz="2400" dirty="0" smtClean="0">
                <a:latin typeface="Palatino Linotype" panose="02040502050505030304" pitchFamily="18" charset="0"/>
              </a:rPr>
              <a:t>mais importante</a:t>
            </a:r>
            <a:r>
              <a:rPr lang="pt-BR" sz="2400" dirty="0">
                <a:latin typeface="Palatino Linotype" panose="02040502050505030304" pitchFamily="18" charset="0"/>
              </a:rPr>
              <a:t>, o fato de cada uma ter seu conjunto de instruções próprio. </a:t>
            </a:r>
            <a:r>
              <a:rPr lang="pt-BR" sz="2400" dirty="0" smtClean="0">
                <a:latin typeface="Palatino Linotype" panose="02040502050505030304" pitchFamily="18" charset="0"/>
              </a:rPr>
              <a:t>Dessa maneira</a:t>
            </a:r>
            <a:r>
              <a:rPr lang="pt-BR" sz="2400" dirty="0">
                <a:latin typeface="Palatino Linotype" panose="02040502050505030304" pitchFamily="18" charset="0"/>
              </a:rPr>
              <a:t>, um programa escrito para uma CPU Intel e AMD pode não rodar em </a:t>
            </a:r>
            <a:r>
              <a:rPr lang="pt-BR" sz="2400" dirty="0" smtClean="0">
                <a:latin typeface="Palatino Linotype" panose="02040502050505030304" pitchFamily="18" charset="0"/>
              </a:rPr>
              <a:t>outros processadores</a:t>
            </a:r>
            <a:r>
              <a:rPr lang="pt-BR" sz="2400" dirty="0">
                <a:latin typeface="Palatino Linotype" panose="02040502050505030304" pitchFamily="18" charset="0"/>
              </a:rPr>
              <a:t>, pois suas instruções são </a:t>
            </a:r>
            <a:r>
              <a:rPr lang="pt-BR" sz="2400" dirty="0" smtClean="0">
                <a:latin typeface="Palatino Linotype" panose="02040502050505030304" pitchFamily="18" charset="0"/>
              </a:rPr>
              <a:t> diferentes</a:t>
            </a:r>
            <a:r>
              <a:rPr lang="pt-BR" sz="2400" dirty="0">
                <a:latin typeface="Palatino Linotype" panose="02040502050505030304" pitchFamily="18" charset="0"/>
              </a:rPr>
              <a:t>. Essa diferença entre as </a:t>
            </a:r>
            <a:r>
              <a:rPr lang="pt-BR" sz="2400" dirty="0" err="1">
                <a:latin typeface="Palatino Linotype" panose="02040502050505030304" pitchFamily="18" charset="0"/>
              </a:rPr>
              <a:t>CPUs</a:t>
            </a:r>
            <a:r>
              <a:rPr lang="pt-BR" sz="2400" dirty="0">
                <a:latin typeface="Palatino Linotype" panose="02040502050505030304" pitchFamily="18" charset="0"/>
              </a:rPr>
              <a:t> </a:t>
            </a:r>
            <a:r>
              <a:rPr lang="pt-BR" sz="2400" dirty="0" smtClean="0">
                <a:latin typeface="Palatino Linotype" panose="02040502050505030304" pitchFamily="18" charset="0"/>
              </a:rPr>
              <a:t>é um </a:t>
            </a:r>
            <a:r>
              <a:rPr lang="pt-BR" sz="2400" dirty="0">
                <a:latin typeface="Palatino Linotype" panose="02040502050505030304" pitchFamily="18" charset="0"/>
              </a:rPr>
              <a:t>dos principais motivos da atual incompatibilidade entre os computadores.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08501" y="188641"/>
            <a:ext cx="7478299" cy="864096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Palatino Linotype" panose="02040502050505030304" pitchFamily="18" charset="0"/>
              </a:rPr>
              <a:t>FUNÇÃO </a:t>
            </a:r>
            <a:r>
              <a:rPr lang="pt-BR" sz="2800" b="1" dirty="0">
                <a:latin typeface="Palatino Linotype" panose="02040502050505030304" pitchFamily="18" charset="0"/>
              </a:rPr>
              <a:t>DOS PROCESSADORES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91680" y="5445224"/>
            <a:ext cx="6912768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PalatinoLinotype-Roman"/>
              </a:rPr>
              <a:t>Os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PalatinoLinotype-Roman"/>
              </a:rPr>
              <a:t>grandes fabricantes 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PalatinoLinotype-Roman"/>
              </a:rPr>
              <a:t>de processadores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PalatinoLinotype-Roman"/>
              </a:rPr>
              <a:t>da atualidade são a </a:t>
            </a: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PalatinoLinotype-Bold"/>
              </a:rPr>
              <a:t>Intel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PalatinoLinotype-Roman"/>
              </a:rPr>
              <a:t>e a </a:t>
            </a: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PalatinoLinotype-Bold"/>
              </a:rPr>
              <a:t>AMD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PalatinoLinotype-Roman"/>
              </a:rPr>
              <a:t>.</a:t>
            </a: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65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8061721" cy="4735323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08501" y="188641"/>
            <a:ext cx="7478299" cy="864096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Palatino Linotype" panose="02040502050505030304" pitchFamily="18" charset="0"/>
              </a:rPr>
              <a:t>EVOLUÇÃO </a:t>
            </a:r>
            <a:r>
              <a:rPr lang="pt-BR" sz="2800" b="1" dirty="0">
                <a:latin typeface="Palatino Linotype" panose="02040502050505030304" pitchFamily="18" charset="0"/>
              </a:rPr>
              <a:t>DOS PROCESSADORES</a:t>
            </a:r>
            <a:endParaRPr lang="pt-BR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0"/>
            <a:ext cx="4410075" cy="4410076"/>
          </a:xfrm>
          <a:prstGeom prst="rect">
            <a:avLst/>
          </a:prstGeom>
          <a:noFill/>
        </p:spPr>
      </p:pic>
      <p:pic>
        <p:nvPicPr>
          <p:cNvPr id="10244" name="Picture 4" descr="Resultado de imagem para placa mÃ£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14290"/>
            <a:ext cx="2357454" cy="2357454"/>
          </a:xfrm>
          <a:prstGeom prst="rect">
            <a:avLst/>
          </a:prstGeom>
          <a:noFill/>
        </p:spPr>
      </p:pic>
      <p:pic>
        <p:nvPicPr>
          <p:cNvPr id="10248" name="Picture 8" descr="Imagem relaciona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929086"/>
            <a:ext cx="2857500" cy="2857500"/>
          </a:xfrm>
          <a:prstGeom prst="rect">
            <a:avLst/>
          </a:prstGeom>
          <a:noFill/>
        </p:spPr>
      </p:pic>
      <p:pic>
        <p:nvPicPr>
          <p:cNvPr id="10250" name="Picture 10" descr="Resultado de imagem para hd disco rigid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4150380"/>
            <a:ext cx="2286016" cy="2510023"/>
          </a:xfrm>
          <a:prstGeom prst="rect">
            <a:avLst/>
          </a:prstGeom>
          <a:noFill/>
        </p:spPr>
      </p:pic>
      <p:pic>
        <p:nvPicPr>
          <p:cNvPr id="10246" name="Picture 6" descr="Resultado de imagem para memÃ³ria ra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2428868"/>
            <a:ext cx="2071702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5856" y="75773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C00000"/>
                </a:solidFill>
              </a:rPr>
              <a:t>PESQUISA</a:t>
            </a:r>
            <a:endParaRPr lang="pt-BR" sz="3600" b="1" dirty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43608" y="1827402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TECNOLOGIA INTEL DE PROCESSADORES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5616" y="2916233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TECNOLOGIA AMD DE PROCESSADORES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75656" y="4005064"/>
            <a:ext cx="660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EVOLUÇÃO DOS PROCESSADORES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59595" y="5013176"/>
            <a:ext cx="556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ARQUITETURA DE MEMÓRIAS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959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sultado de imagem para sistema operacio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857232"/>
            <a:ext cx="5072098" cy="172209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123728" y="16947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Palatino Linotype" panose="02040502050505030304" pitchFamily="18" charset="0"/>
              </a:rPr>
              <a:t>SISTEMAS OPERACIONAIS</a:t>
            </a:r>
            <a:endParaRPr lang="pt-BR" sz="2800" b="1" dirty="0">
              <a:latin typeface="Palatino Linotype" panose="02040502050505030304" pitchFamily="18" charset="0"/>
            </a:endParaRPr>
          </a:p>
        </p:txBody>
      </p:sp>
      <p:pic>
        <p:nvPicPr>
          <p:cNvPr id="17412" name="Picture 4" descr="Resultado de imagem para sistema operacio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000372"/>
            <a:ext cx="4786346" cy="3285095"/>
          </a:xfrm>
          <a:prstGeom prst="rect">
            <a:avLst/>
          </a:prstGeom>
          <a:noFill/>
        </p:spPr>
      </p:pic>
      <p:sp>
        <p:nvSpPr>
          <p:cNvPr id="7" name="Seta para a direita 6"/>
          <p:cNvSpPr/>
          <p:nvPr/>
        </p:nvSpPr>
        <p:spPr>
          <a:xfrm>
            <a:off x="2571736" y="4572008"/>
            <a:ext cx="128588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76593" y="3858089"/>
            <a:ext cx="2285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FUNÇÃO 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DO 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SISTEMA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OPERACIONAL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7157" y="1285860"/>
            <a:ext cx="633811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214546" y="428604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ARQUITEURA DE VON NEUMANN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69913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628676" y="328505"/>
            <a:ext cx="81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Palatino Linotype" panose="02040502050505030304" pitchFamily="18" charset="0"/>
              </a:rPr>
              <a:t>COMUNICAÇÃO DO COMPUTADOR COM O MUNDO EXTERNO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4714876" y="1571612"/>
            <a:ext cx="2786082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500958" y="1285860"/>
            <a:ext cx="192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MEMÓRIA RAM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572428" y="1630908"/>
            <a:ext cx="192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DISCO RÍGIDO</a:t>
            </a:r>
            <a:endParaRPr lang="pt-B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285972"/>
            <a:ext cx="2714644" cy="271464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71422"/>
            <a:ext cx="8501090" cy="1143000"/>
          </a:xfrm>
        </p:spPr>
        <p:txBody>
          <a:bodyPr>
            <a:noAutofit/>
          </a:bodyPr>
          <a:lstStyle/>
          <a:p>
            <a:r>
              <a:rPr lang="pt-BR" sz="2400" b="1" dirty="0">
                <a:latin typeface="Palatino Linotype" panose="02040502050505030304" pitchFamily="18" charset="0"/>
              </a:rPr>
              <a:t>CPU (UNIDADE CENTRAL DE PROCESSAMENTO</a:t>
            </a:r>
            <a:r>
              <a:rPr lang="pt-BR" sz="2400" b="1" dirty="0" smtClean="0">
                <a:latin typeface="Palatino Linotype" panose="02040502050505030304" pitchFamily="18" charset="0"/>
              </a:rPr>
              <a:t>) </a:t>
            </a:r>
            <a:br>
              <a:rPr lang="pt-BR" sz="2400" b="1" dirty="0" smtClean="0">
                <a:latin typeface="Palatino Linotype" panose="02040502050505030304" pitchFamily="18" charset="0"/>
              </a:rPr>
            </a:br>
            <a:r>
              <a:rPr lang="pt-BR" sz="2400" b="1" dirty="0" smtClean="0">
                <a:latin typeface="Palatino Linotype" panose="02040502050505030304" pitchFamily="18" charset="0"/>
              </a:rPr>
              <a:t>O PROCESSADOR</a:t>
            </a:r>
            <a:endParaRPr lang="pt-BR" sz="2400" dirty="0">
              <a:latin typeface="Palatino Linotype" panose="0204050205050503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4029" y="1214422"/>
            <a:ext cx="85010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A Unidade Central de Processamento é o principal componente </a:t>
            </a:r>
            <a:r>
              <a:rPr lang="pt-BR" sz="2400" dirty="0" smtClean="0">
                <a:latin typeface="Palatino Linotype" panose="02040502050505030304" pitchFamily="18" charset="0"/>
              </a:rPr>
              <a:t>da arquitetura </a:t>
            </a:r>
            <a:r>
              <a:rPr lang="pt-BR" sz="2400" dirty="0">
                <a:latin typeface="Palatino Linotype" panose="02040502050505030304" pitchFamily="18" charset="0"/>
              </a:rPr>
              <a:t>computacional. Trata-se de um circuito integrado que executa </a:t>
            </a:r>
            <a:r>
              <a:rPr lang="pt-BR" sz="2400" dirty="0" smtClean="0">
                <a:latin typeface="Palatino Linotype" panose="02040502050505030304" pitchFamily="18" charset="0"/>
              </a:rPr>
              <a:t>todos os </a:t>
            </a:r>
            <a:r>
              <a:rPr lang="pt-BR" sz="2400" dirty="0">
                <a:latin typeface="Palatino Linotype" panose="02040502050505030304" pitchFamily="18" charset="0"/>
              </a:rPr>
              <a:t>programas dos usuários, além de controlar todos os demais dispositivos </a:t>
            </a:r>
            <a:r>
              <a:rPr lang="pt-BR" sz="2400" dirty="0" smtClean="0">
                <a:latin typeface="Palatino Linotype" panose="02040502050505030304" pitchFamily="18" charset="0"/>
              </a:rPr>
              <a:t>do computador. 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Sua principal função é buscar os dados que estão armazenados </a:t>
            </a:r>
            <a:r>
              <a:rPr lang="pt-BR" sz="2400" dirty="0" smtClean="0">
                <a:latin typeface="Palatino Linotype" panose="02040502050505030304" pitchFamily="18" charset="0"/>
              </a:rPr>
              <a:t>na memória </a:t>
            </a:r>
            <a:r>
              <a:rPr lang="pt-BR" sz="2400" dirty="0">
                <a:latin typeface="Palatino Linotype" panose="02040502050505030304" pitchFamily="18" charset="0"/>
              </a:rPr>
              <a:t>do computador, descobrir que tipo de procedimento deve ser </a:t>
            </a:r>
            <a:r>
              <a:rPr lang="pt-BR" sz="2400" dirty="0" smtClean="0">
                <a:latin typeface="Palatino Linotype" panose="02040502050505030304" pitchFamily="18" charset="0"/>
              </a:rPr>
              <a:t>feito com </a:t>
            </a:r>
            <a:r>
              <a:rPr lang="pt-BR" sz="2400" dirty="0">
                <a:latin typeface="Palatino Linotype" panose="02040502050505030304" pitchFamily="18" charset="0"/>
              </a:rPr>
              <a:t>esses dados, executar esses procedimentos e retornar os resultados para </a:t>
            </a:r>
            <a:r>
              <a:rPr lang="pt-BR" sz="2400" dirty="0" smtClean="0">
                <a:latin typeface="Palatino Linotype" panose="02040502050505030304" pitchFamily="18" charset="0"/>
              </a:rPr>
              <a:t>o usuário.</a:t>
            </a:r>
            <a:endParaRPr lang="pt-BR" sz="24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249818"/>
            <a:ext cx="5440118" cy="548680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Palatino Linotype" panose="02040502050505030304" pitchFamily="18" charset="0"/>
              </a:rPr>
              <a:t>MEMÓRIA</a:t>
            </a:r>
            <a:endParaRPr lang="pt-BR" sz="4000" dirty="0">
              <a:latin typeface="Palatino Linotype" panose="0204050205050503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56953" y="1015704"/>
            <a:ext cx="8429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Todo computador é dotado de uma quantidade de memória (</a:t>
            </a:r>
            <a:r>
              <a:rPr lang="pt-BR" sz="2400" dirty="0" smtClean="0">
                <a:latin typeface="Palatino Linotype" panose="02040502050505030304" pitchFamily="18" charset="0"/>
              </a:rPr>
              <a:t>que pode </a:t>
            </a:r>
            <a:r>
              <a:rPr lang="pt-BR" sz="2400" dirty="0">
                <a:latin typeface="Palatino Linotype" panose="02040502050505030304" pitchFamily="18" charset="0"/>
              </a:rPr>
              <a:t>variar de computador para computador), a qual constitui um </a:t>
            </a:r>
            <a:r>
              <a:rPr lang="pt-BR" sz="2400" dirty="0" smtClean="0">
                <a:latin typeface="Palatino Linotype" panose="02040502050505030304" pitchFamily="18" charset="0"/>
              </a:rPr>
              <a:t>conjunto de </a:t>
            </a:r>
            <a:r>
              <a:rPr lang="pt-BR" sz="2400" dirty="0">
                <a:latin typeface="Palatino Linotype" panose="02040502050505030304" pitchFamily="18" charset="0"/>
              </a:rPr>
              <a:t>circuitos capazes de armazenar os dados e os p</a:t>
            </a:r>
            <a:r>
              <a:rPr lang="pt-BR" sz="2400" dirty="0" smtClean="0">
                <a:latin typeface="Palatino Linotype" panose="02040502050505030304" pitchFamily="18" charset="0"/>
              </a:rPr>
              <a:t>rogramas </a:t>
            </a:r>
            <a:r>
              <a:rPr lang="pt-BR" sz="2400" dirty="0">
                <a:latin typeface="Palatino Linotype" panose="02040502050505030304" pitchFamily="18" charset="0"/>
              </a:rPr>
              <a:t>executados </a:t>
            </a:r>
            <a:r>
              <a:rPr lang="pt-BR" sz="2400" dirty="0" smtClean="0">
                <a:latin typeface="Palatino Linotype" panose="02040502050505030304" pitchFamily="18" charset="0"/>
              </a:rPr>
              <a:t>pelo próprio </a:t>
            </a:r>
            <a:r>
              <a:rPr lang="pt-BR" sz="2400" dirty="0">
                <a:latin typeface="Palatino Linotype" panose="02040502050505030304" pitchFamily="18" charset="0"/>
              </a:rPr>
              <a:t>computador. </a:t>
            </a:r>
            <a:endParaRPr lang="pt-BR" sz="2400" dirty="0" smtClean="0">
              <a:latin typeface="Palatino Linotype" panose="02040502050505030304" pitchFamily="18" charset="0"/>
            </a:endParaRPr>
          </a:p>
        </p:txBody>
      </p:sp>
      <p:pic>
        <p:nvPicPr>
          <p:cNvPr id="5" name="Picture 6" descr="Resultado de imagem para memÃ³ria 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784" y="2852936"/>
            <a:ext cx="3643338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1065</TotalTime>
  <Words>1789</Words>
  <Application>Microsoft Office PowerPoint</Application>
  <PresentationFormat>Apresentação na tela (4:3)</PresentationFormat>
  <Paragraphs>125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CaviarDreams</vt:lpstr>
      <vt:lpstr>Corbel</vt:lpstr>
      <vt:lpstr>Palatino Linotype</vt:lpstr>
      <vt:lpstr>PalatinoLinotype-Bold</vt:lpstr>
      <vt:lpstr>PalatinoLinotype-Roman</vt:lpstr>
      <vt:lpstr>Paralaxe</vt:lpstr>
      <vt:lpstr>Arquitetura de Computadores</vt:lpstr>
      <vt:lpstr>TÓPICO 1 – ARQUITETURA BÁSICA DE UM COMPUTADOR  TÓPICO 2 – MATEMÁTICA BINÁRIA  TÓPICO 3 – EXPRESSÕES BINÁRIAS  TÓPICO 4 – PORTAS LÓGICAS BINÁRIAS  TÓPICO 5 – CIRCUITOS DIGITAIS</vt:lpstr>
      <vt:lpstr>ARQUITETURA BÁSICA DE UM COMPUTADOR</vt:lpstr>
      <vt:lpstr>Apresentação do PowerPoint</vt:lpstr>
      <vt:lpstr>Apresentação do PowerPoint</vt:lpstr>
      <vt:lpstr>Apresentação do PowerPoint</vt:lpstr>
      <vt:lpstr>Apresentação do PowerPoint</vt:lpstr>
      <vt:lpstr>CPU (UNIDADE CENTRAL DE PROCESSAMENTO)  O PROCESSADOR</vt:lpstr>
      <vt:lpstr>MEMÓRIA</vt:lpstr>
      <vt:lpstr>MEMÓRIA SECUNDÁRIA</vt:lpstr>
      <vt:lpstr>EXERCÍCIOS DO LIVRO  PÁG: 21</vt:lpstr>
      <vt:lpstr>MATEMÁTICA BINÁRIA</vt:lpstr>
      <vt:lpstr>Apresentação do PowerPoint</vt:lpstr>
      <vt:lpstr>Apresentação do PowerPoint</vt:lpstr>
      <vt:lpstr>Apresentação do PowerPoint</vt:lpstr>
      <vt:lpstr>Apresentação do PowerPoint</vt:lpstr>
      <vt:lpstr>EXPRESSÕES BINÁRIAS</vt:lpstr>
      <vt:lpstr>Apresentação do PowerPoint</vt:lpstr>
      <vt:lpstr>Apresentação do PowerPoint</vt:lpstr>
      <vt:lpstr>Apresentação do PowerPoint</vt:lpstr>
      <vt:lpstr>EXERCÍCIOS DO LIVRO  PÁG: 31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 DO LIVRO  PÁG: 57</vt:lpstr>
      <vt:lpstr>UNIDADE 2  ARQUITETURA PRINCIPAL DO COMPUTADOR (PROCESSADOR E MEMÓRIA)</vt:lpstr>
      <vt:lpstr>ARQUITETURA DOS PROCESSADORES</vt:lpstr>
      <vt:lpstr>FUNÇÃO DOS PROCESSADORES</vt:lpstr>
      <vt:lpstr>EVOLUÇÃO DOS PROCESSADORES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Ana</dc:creator>
  <cp:lastModifiedBy>Ana Andreza Martins de Moraes</cp:lastModifiedBy>
  <cp:revision>66</cp:revision>
  <dcterms:created xsi:type="dcterms:W3CDTF">2019-05-19T21:16:24Z</dcterms:created>
  <dcterms:modified xsi:type="dcterms:W3CDTF">2021-05-28T00:38:26Z</dcterms:modified>
</cp:coreProperties>
</file>