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49D9-D42F-40BF-8675-D391C185FA83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D2C9-3B34-43D7-960E-3B4E12BB92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49D9-D42F-40BF-8675-D391C185FA83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D2C9-3B34-43D7-960E-3B4E12BB92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49D9-D42F-40BF-8675-D391C185FA83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D2C9-3B34-43D7-960E-3B4E12BB92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49D9-D42F-40BF-8675-D391C185FA83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D2C9-3B34-43D7-960E-3B4E12BB92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49D9-D42F-40BF-8675-D391C185FA83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D2C9-3B34-43D7-960E-3B4E12BB92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49D9-D42F-40BF-8675-D391C185FA83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D2C9-3B34-43D7-960E-3B4E12BB92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49D9-D42F-40BF-8675-D391C185FA83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D2C9-3B34-43D7-960E-3B4E12BB92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49D9-D42F-40BF-8675-D391C185FA83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D2C9-3B34-43D7-960E-3B4E12BB92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49D9-D42F-40BF-8675-D391C185FA83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D2C9-3B34-43D7-960E-3B4E12BB92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49D9-D42F-40BF-8675-D391C185FA83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D2C9-3B34-43D7-960E-3B4E12BB92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49D9-D42F-40BF-8675-D391C185FA83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D2C9-3B34-43D7-960E-3B4E12BB92F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49D9-D42F-40BF-8675-D391C185FA83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D2C9-3B34-43D7-960E-3B4E12BB92F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-24"/>
            <a:ext cx="7772400" cy="1470025"/>
          </a:xfrm>
        </p:spPr>
        <p:txBody>
          <a:bodyPr/>
          <a:lstStyle/>
          <a:p>
            <a:r>
              <a:rPr lang="pt-BR" dirty="0" smtClean="0"/>
              <a:t>METODOLOGIA CIENTÍFICA</a:t>
            </a:r>
            <a:endParaRPr lang="pt-BR" dirty="0"/>
          </a:p>
        </p:txBody>
      </p:sp>
      <p:pic>
        <p:nvPicPr>
          <p:cNvPr id="4" name="Imagem 3" descr="metodologia_da_pesquisa_cientif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0768"/>
            <a:ext cx="5095900" cy="4745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DELIMITAÇÃO DO PROBLEMA</a:t>
            </a:r>
            <a:endParaRPr lang="pt-BR" dirty="0"/>
          </a:p>
        </p:txBody>
      </p:sp>
      <p:pic>
        <p:nvPicPr>
          <p:cNvPr id="8" name="Imagem 7" descr="Sobre+a+delimitação+do+proble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PROBLEMA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78363" y="1000108"/>
            <a:ext cx="8520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/>
              <a:t>É preciso elencar um problema, algo que os alunos queiram </a:t>
            </a:r>
          </a:p>
          <a:p>
            <a:pPr algn="ctr"/>
            <a:r>
              <a:rPr lang="pt-BR" sz="2400" dirty="0"/>
              <a:t>p</a:t>
            </a:r>
            <a:r>
              <a:rPr lang="pt-BR" sz="2400" dirty="0" smtClean="0"/>
              <a:t>esquisar. Esse problema sempre será composto em forma de uma </a:t>
            </a:r>
          </a:p>
          <a:p>
            <a:pPr algn="ctr"/>
            <a:r>
              <a:rPr lang="pt-BR" sz="2400" dirty="0" smtClean="0"/>
              <a:t>pergunta.</a:t>
            </a:r>
            <a:endParaRPr lang="pt-BR" sz="24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1571604" y="4357694"/>
            <a:ext cx="5786478" cy="1932215"/>
            <a:chOff x="500034" y="4640057"/>
            <a:chExt cx="5786478" cy="1932215"/>
          </a:xfrm>
        </p:grpSpPr>
        <p:sp>
          <p:nvSpPr>
            <p:cNvPr id="8" name="CaixaDeTexto 7"/>
            <p:cNvSpPr txBox="1"/>
            <p:nvPr/>
          </p:nvSpPr>
          <p:spPr>
            <a:xfrm>
              <a:off x="500034" y="4640057"/>
              <a:ext cx="5715040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dirty="0" smtClean="0"/>
                <a:t>EX: QUAIS MOTIVOS INFLUENCIAM O ALUNO NA ESCOLHA DO CURSO DE GRADUAÇÃO? 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142976" y="5357826"/>
              <a:ext cx="478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FF0000"/>
                  </a:solidFill>
                </a:rPr>
                <a:t>Ou para delimitar mais o campo da pesquisa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1472" y="5925941"/>
              <a:ext cx="5715040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dirty="0" smtClean="0"/>
                <a:t>EX: QUAIS MOTIVOS INFLUENCIAM O ALUNO NA ESCOLHA DO CURSO DE GRADUAÇÃO EM LETRAS? </a:t>
              </a:r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71538" y="2357430"/>
            <a:ext cx="6715172" cy="1500198"/>
            <a:chOff x="928662" y="2000240"/>
            <a:chExt cx="6715172" cy="1500198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928662" y="2000240"/>
              <a:ext cx="6715172" cy="150019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214414" y="2199023"/>
              <a:ext cx="63133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ASSUNTO GENÉRICO: Administração</a:t>
              </a:r>
            </a:p>
            <a:p>
              <a:r>
                <a:rPr lang="pt-BR" sz="2000" b="1" dirty="0" smtClean="0"/>
                <a:t>ASSUNTO ESPECÍFICO: Marketing</a:t>
              </a:r>
            </a:p>
            <a:p>
              <a:r>
                <a:rPr lang="pt-BR" sz="2000" b="1" dirty="0" smtClean="0"/>
                <a:t>PARTICULARIDADES DESSE ASSUNTO: Análise de mercado</a:t>
              </a:r>
              <a:endParaRPr lang="pt-BR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b="1" u="sng" dirty="0"/>
              <a:t>UNIDADE 1 </a:t>
            </a:r>
            <a:r>
              <a:rPr lang="pt-BR" sz="3200" b="1" dirty="0"/>
              <a:t>- DO TEMA DA PESQUISA AO PROBLEMA DA </a:t>
            </a:r>
            <a:r>
              <a:rPr lang="pt-BR" sz="3200" b="1" dirty="0" smtClean="0"/>
              <a:t>PESQUISA: A </a:t>
            </a:r>
            <a:r>
              <a:rPr lang="pt-BR" sz="3200" b="1" dirty="0"/>
              <a:t>BUSCA DO SABER COMO </a:t>
            </a:r>
            <a:r>
              <a:rPr lang="pt-BR" sz="3200" b="1" dirty="0" smtClean="0"/>
              <a:t>CARACTERÍSTICA DO </a:t>
            </a:r>
            <a:r>
              <a:rPr lang="pt-BR" sz="3200" b="1" dirty="0"/>
              <a:t>SER </a:t>
            </a:r>
            <a:r>
              <a:rPr lang="pt-BR" sz="3200" b="1" dirty="0" smtClean="0"/>
              <a:t>HUMANO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2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b="1" u="sng" dirty="0"/>
              <a:t>UNIDADE 2 </a:t>
            </a:r>
            <a:r>
              <a:rPr lang="pt-BR" sz="3200" b="1" dirty="0"/>
              <a:t>- O PENSAMENTO CIENTÍFICO E OS TRABALHOS </a:t>
            </a:r>
            <a:r>
              <a:rPr lang="pt-BR" sz="3200" b="1" dirty="0" smtClean="0"/>
              <a:t>ACADÊMICOS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2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b="1" u="sng" dirty="0"/>
              <a:t>UNIDADE 3 </a:t>
            </a:r>
            <a:r>
              <a:rPr lang="pt-BR" sz="3200" b="1" dirty="0"/>
              <a:t>- CITAÇÕES E REFERÊNCIAS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51720" y="476672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DIVISÃO DA DISCIPLINA</a:t>
            </a:r>
            <a:endParaRPr lang="pt-B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C00000"/>
                </a:solidFill>
              </a:rPr>
              <a:t>OBJETIVO</a:t>
            </a:r>
            <a:endParaRPr lang="pt-BR" sz="36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00034" y="1500174"/>
            <a:ext cx="81867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800" dirty="0" smtClean="0"/>
              <a:t> Oferecer possibilidades aos alunos de entenderem a noção do ato de pesquisar e também de desenvolver um projeto de pesquisa.</a:t>
            </a:r>
          </a:p>
          <a:p>
            <a:pPr algn="just"/>
            <a:endParaRPr lang="pt-BR" sz="2800" dirty="0" smtClean="0"/>
          </a:p>
          <a:p>
            <a:pPr algn="just">
              <a:buFont typeface="Arial" pitchFamily="34" charset="0"/>
              <a:buChar char="•"/>
            </a:pPr>
            <a:r>
              <a:rPr lang="pt-BR" sz="2800" dirty="0"/>
              <a:t> </a:t>
            </a:r>
            <a:r>
              <a:rPr lang="pt-BR" sz="2800" dirty="0" smtClean="0"/>
              <a:t>Fornecer subsídios aos alunos para que desenvolvam sua opinião social de política, situados dentro do contexto em que vivem.</a:t>
            </a:r>
          </a:p>
          <a:p>
            <a:pPr algn="just">
              <a:buFont typeface="Arial" pitchFamily="34" charset="0"/>
              <a:buChar char="•"/>
            </a:pP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METPES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771780"/>
            <a:ext cx="3814770" cy="3814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O QUE É PESQUISA?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00034" y="1000108"/>
            <a:ext cx="8001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É a busca pelo saber como uma característica intrínseca do ser humano.</a:t>
            </a:r>
            <a:endParaRPr lang="pt-BR" sz="2800" dirty="0"/>
          </a:p>
          <a:p>
            <a:pPr algn="just"/>
            <a:r>
              <a:rPr lang="pt-BR" sz="2800" dirty="0" smtClean="0"/>
              <a:t>A pesquisa deve obedecer padrões previamente estabelecidos e seguir formas específicas de composição.</a:t>
            </a:r>
          </a:p>
          <a:p>
            <a:pPr algn="just"/>
            <a:endParaRPr lang="pt-BR" sz="2800" dirty="0"/>
          </a:p>
        </p:txBody>
      </p:sp>
      <p:grpSp>
        <p:nvGrpSpPr>
          <p:cNvPr id="9" name="Grupo 8"/>
          <p:cNvGrpSpPr/>
          <p:nvPr/>
        </p:nvGrpSpPr>
        <p:grpSpPr>
          <a:xfrm>
            <a:off x="734920" y="4077072"/>
            <a:ext cx="3857652" cy="1643074"/>
            <a:chOff x="1500166" y="4286256"/>
            <a:chExt cx="3857652" cy="1643074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1500166" y="4286256"/>
              <a:ext cx="3857652" cy="16430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643042" y="4359670"/>
              <a:ext cx="35719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smtClean="0"/>
                <a:t>A PESQUISA FAZ PARTE DO NOSSO DIA A DIA</a:t>
              </a:r>
              <a:endParaRPr lang="pt-BR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C00000"/>
                </a:solidFill>
              </a:rPr>
              <a:t>PARA O QUE PRECISAMOS DA PESQUISA?</a:t>
            </a:r>
            <a:endParaRPr lang="pt-BR" sz="3200" b="1" dirty="0">
              <a:solidFill>
                <a:srgbClr val="C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7224" y="1357298"/>
            <a:ext cx="7358114" cy="52629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dirty="0" smtClean="0"/>
              <a:t>1. Visando o crescimento pessoal</a:t>
            </a:r>
          </a:p>
          <a:p>
            <a:endParaRPr lang="pt-BR" sz="2800" dirty="0"/>
          </a:p>
          <a:p>
            <a:r>
              <a:rPr lang="pt-BR" sz="2800" dirty="0" smtClean="0"/>
              <a:t>2. Desempenhas melhorar nossas funções</a:t>
            </a:r>
          </a:p>
          <a:p>
            <a:endParaRPr lang="pt-BR" sz="2800" dirty="0"/>
          </a:p>
          <a:p>
            <a:r>
              <a:rPr lang="pt-BR" sz="2800" dirty="0" smtClean="0"/>
              <a:t>3. Conhecer produtos</a:t>
            </a:r>
          </a:p>
          <a:p>
            <a:endParaRPr lang="pt-BR" sz="2800" dirty="0"/>
          </a:p>
          <a:p>
            <a:r>
              <a:rPr lang="pt-BR" sz="2800" dirty="0" smtClean="0"/>
              <a:t>4. Entender como o mundo é organizado</a:t>
            </a:r>
          </a:p>
          <a:p>
            <a:endParaRPr lang="pt-BR" sz="2800" dirty="0"/>
          </a:p>
          <a:p>
            <a:r>
              <a:rPr lang="pt-BR" sz="2800" dirty="0" smtClean="0"/>
              <a:t>5. Gerar e adquirir conhecimento</a:t>
            </a:r>
          </a:p>
          <a:p>
            <a:endParaRPr lang="pt-BR" sz="2800" dirty="0"/>
          </a:p>
          <a:p>
            <a:r>
              <a:rPr lang="pt-BR" sz="2800" dirty="0" smtClean="0"/>
              <a:t>6. Resolver problemas e atender as necessidades do mercado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PAPEL DA UNIVERSIDADE NA PESQUISA CIENTÍFICA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3643306" y="1928802"/>
            <a:ext cx="2000264" cy="2000264"/>
            <a:chOff x="1285852" y="1928802"/>
            <a:chExt cx="2000264" cy="2000264"/>
          </a:xfrm>
        </p:grpSpPr>
        <p:sp>
          <p:nvSpPr>
            <p:cNvPr id="7" name="Elipse 6"/>
            <p:cNvSpPr/>
            <p:nvPr/>
          </p:nvSpPr>
          <p:spPr>
            <a:xfrm>
              <a:off x="1285852" y="1928802"/>
              <a:ext cx="2000264" cy="200026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643042" y="2643182"/>
              <a:ext cx="13163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smtClean="0"/>
                <a:t>ENSINO</a:t>
              </a:r>
              <a:endParaRPr lang="pt-BR" sz="280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786446" y="4143380"/>
            <a:ext cx="2000264" cy="2000264"/>
            <a:chOff x="5786446" y="1928802"/>
            <a:chExt cx="2000264" cy="2000264"/>
          </a:xfrm>
        </p:grpSpPr>
        <p:sp>
          <p:nvSpPr>
            <p:cNvPr id="9" name="Elipse 8"/>
            <p:cNvSpPr/>
            <p:nvPr/>
          </p:nvSpPr>
          <p:spPr>
            <a:xfrm>
              <a:off x="5786446" y="1928802"/>
              <a:ext cx="2000264" cy="200026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983964" y="2643182"/>
              <a:ext cx="17313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smtClean="0"/>
                <a:t>EXTENSÃO</a:t>
              </a:r>
              <a:endParaRPr lang="pt-BR" sz="28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643042" y="4143380"/>
            <a:ext cx="2000264" cy="2000264"/>
            <a:chOff x="3571868" y="4214818"/>
            <a:chExt cx="2000264" cy="2000264"/>
          </a:xfrm>
        </p:grpSpPr>
        <p:sp>
          <p:nvSpPr>
            <p:cNvPr id="8" name="Elipse 7"/>
            <p:cNvSpPr/>
            <p:nvPr/>
          </p:nvSpPr>
          <p:spPr>
            <a:xfrm>
              <a:off x="3571868" y="4214818"/>
              <a:ext cx="2000264" cy="200026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786182" y="4429132"/>
              <a:ext cx="1563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 smtClean="0"/>
                <a:t>PESQUISA </a:t>
              </a:r>
            </a:p>
            <a:p>
              <a:pPr algn="ctr"/>
              <a:r>
                <a:rPr lang="pt-BR" sz="2400" dirty="0" smtClean="0"/>
                <a:t>OU </a:t>
              </a:r>
            </a:p>
            <a:p>
              <a:pPr algn="ctr"/>
              <a:r>
                <a:rPr lang="pt-BR" sz="2400" dirty="0" smtClean="0"/>
                <a:t>INICIAÇÃO </a:t>
              </a:r>
            </a:p>
            <a:p>
              <a:pPr algn="ctr"/>
              <a:r>
                <a:rPr lang="pt-BR" sz="2400" dirty="0" smtClean="0"/>
                <a:t>CIENTÍFICA</a:t>
              </a:r>
              <a:endParaRPr lang="pt-BR" sz="2400" dirty="0"/>
            </a:p>
          </p:txBody>
        </p:sp>
      </p:grpSp>
      <p:cxnSp>
        <p:nvCxnSpPr>
          <p:cNvPr id="18" name="Conector reto 17"/>
          <p:cNvCxnSpPr/>
          <p:nvPr/>
        </p:nvCxnSpPr>
        <p:spPr>
          <a:xfrm rot="16200000" flipH="1">
            <a:off x="5536413" y="3607595"/>
            <a:ext cx="714380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rot="5400000">
            <a:off x="3321835" y="3893347"/>
            <a:ext cx="785818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786182" y="5286388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INICIAÇÃO AO PENSAR CIENTÍFICO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214554"/>
            <a:ext cx="77240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Pensar de uma forma fundamentada com uma metodologias com objetivos claros para não ficar no empirismo. Esse conhecimento vai ajudá-los em todos os trabalhos acadêmicos, nos </a:t>
            </a:r>
            <a:r>
              <a:rPr lang="pt-BR" sz="3200" dirty="0" err="1" smtClean="0"/>
              <a:t>papers</a:t>
            </a:r>
            <a:r>
              <a:rPr lang="pt-BR" sz="3200" dirty="0" smtClean="0"/>
              <a:t> e no TCC.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500594" cy="57150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2000" dirty="0" smtClean="0"/>
              <a:t>ETAPAS DO TRABALHO DE PESQUISA</a:t>
            </a:r>
            <a:endParaRPr lang="pt-BR" sz="2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42910" y="1571612"/>
            <a:ext cx="185738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/>
              <a:t>ASSUNTO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714744" y="1571612"/>
            <a:ext cx="164307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572264" y="1500174"/>
            <a:ext cx="2000264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FORMAÇÃO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PROBLEMA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643702" y="3286124"/>
            <a:ext cx="2000264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 smtClean="0">
                <a:solidFill>
                  <a:schemeClr val="tx1"/>
                </a:solidFill>
              </a:rPr>
              <a:t>DELIMITAÇÃO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DO PROBLEMA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786182" y="3357562"/>
            <a:ext cx="164307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OBJETIVOS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71472" y="3357562"/>
            <a:ext cx="2056455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JUSTIFICATIVA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8596" y="5143512"/>
            <a:ext cx="2199331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METODOLOGIA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643306" y="5143512"/>
            <a:ext cx="2199331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ANEXOS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6730387" y="5143512"/>
            <a:ext cx="2199331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REFERÊNCIAS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eta para baixo 14"/>
          <p:cNvSpPr/>
          <p:nvPr/>
        </p:nvSpPr>
        <p:spPr>
          <a:xfrm>
            <a:off x="1500166" y="857232"/>
            <a:ext cx="428628" cy="57150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16200000">
            <a:off x="2928926" y="1571612"/>
            <a:ext cx="428628" cy="57150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 rot="16200000">
            <a:off x="5715008" y="1571612"/>
            <a:ext cx="428628" cy="57150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baixo 17"/>
          <p:cNvSpPr/>
          <p:nvPr/>
        </p:nvSpPr>
        <p:spPr>
          <a:xfrm>
            <a:off x="7358082" y="2357430"/>
            <a:ext cx="428628" cy="57150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5400000">
            <a:off x="5786446" y="3286124"/>
            <a:ext cx="428628" cy="57150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 rot="5400000">
            <a:off x="2857488" y="3357561"/>
            <a:ext cx="428628" cy="57150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>
            <a:off x="1357290" y="4286256"/>
            <a:ext cx="428628" cy="57150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baixo 21"/>
          <p:cNvSpPr/>
          <p:nvPr/>
        </p:nvSpPr>
        <p:spPr>
          <a:xfrm rot="16200000">
            <a:off x="2928926" y="5143512"/>
            <a:ext cx="428628" cy="57150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16200000">
            <a:off x="6072198" y="5143512"/>
            <a:ext cx="428628" cy="57150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ESCOLHA DO ASSUNTO</a:t>
            </a:r>
            <a:endParaRPr lang="pt-BR" sz="4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28596" y="1000108"/>
            <a:ext cx="8331320" cy="56938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O ponto inicial de qualquer pesquisa é uma etapa muito</a:t>
            </a:r>
          </a:p>
          <a:p>
            <a:r>
              <a:rPr lang="pt-BR" sz="2800" dirty="0" smtClean="0"/>
              <a:t>Importante e devemos levar em conta vários aspectos.</a:t>
            </a:r>
          </a:p>
          <a:p>
            <a:endParaRPr lang="pt-BR" sz="2800" dirty="0"/>
          </a:p>
          <a:p>
            <a:r>
              <a:rPr lang="pt-BR" sz="2800" b="1" dirty="0" smtClean="0">
                <a:solidFill>
                  <a:srgbClr val="FF0000"/>
                </a:solidFill>
              </a:rPr>
              <a:t>Observar:</a:t>
            </a: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dirty="0" smtClean="0"/>
              <a:t>O assunto deve apresentar alguma contribuição para a </a:t>
            </a:r>
          </a:p>
          <a:p>
            <a:r>
              <a:rPr lang="pt-BR" sz="2800" dirty="0" smtClean="0"/>
              <a:t>Sociedade e/ou para a ciência.</a:t>
            </a:r>
          </a:p>
          <a:p>
            <a:endParaRPr lang="pt-BR" sz="2800" dirty="0"/>
          </a:p>
          <a:p>
            <a:r>
              <a:rPr lang="pt-BR" sz="2800" dirty="0" smtClean="0"/>
              <a:t>Atual (não ter sido discutido à exaustão).</a:t>
            </a:r>
          </a:p>
          <a:p>
            <a:endParaRPr lang="pt-BR" sz="2800" dirty="0"/>
          </a:p>
          <a:p>
            <a:r>
              <a:rPr lang="pt-BR" sz="2800" dirty="0" smtClean="0"/>
              <a:t>Formação e habilidades do pesquisador, o pesquisador</a:t>
            </a:r>
          </a:p>
          <a:p>
            <a:r>
              <a:rPr lang="pt-BR" sz="2800" dirty="0" smtClean="0"/>
              <a:t>deve estar confortável e seguro do assunto.</a:t>
            </a:r>
          </a:p>
          <a:p>
            <a:endParaRPr lang="pt-BR" sz="2800" dirty="0" smtClean="0"/>
          </a:p>
          <a:p>
            <a:r>
              <a:rPr lang="pt-BR" sz="2800" dirty="0" smtClean="0"/>
              <a:t>Ter material bibliográfico de fácil acesso.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394</Words>
  <Application>Microsoft Office PowerPoint</Application>
  <PresentationFormat>Apresentação na tela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METODOLOGIA CIENTÍFICA</vt:lpstr>
      <vt:lpstr>Apresentação do PowerPoint</vt:lpstr>
      <vt:lpstr>OBJETIVO</vt:lpstr>
      <vt:lpstr>O QUE É PESQUISA?</vt:lpstr>
      <vt:lpstr>PARA O QUE PRECISAMOS DA PESQUISA?</vt:lpstr>
      <vt:lpstr>O PAPEL DA UNIVERSIDADE NA PESQUISA CIENTÍFICA</vt:lpstr>
      <vt:lpstr>INICIAÇÃO AO PENSAR CIENTÍFICO</vt:lpstr>
      <vt:lpstr>ETAPAS DO TRABALHO DE PESQUISA</vt:lpstr>
      <vt:lpstr>ESCOLHA DO ASSUNTO</vt:lpstr>
      <vt:lpstr>DELIMITAÇÃO DO PROBLEMA</vt:lpstr>
      <vt:lpstr>PROBLEMA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DE PESQUISA</dc:title>
  <dc:creator>Ana</dc:creator>
  <cp:lastModifiedBy>Ana Andreza Martins de Moraes</cp:lastModifiedBy>
  <cp:revision>31</cp:revision>
  <dcterms:created xsi:type="dcterms:W3CDTF">2019-08-04T22:35:10Z</dcterms:created>
  <dcterms:modified xsi:type="dcterms:W3CDTF">2021-08-12T23:31:19Z</dcterms:modified>
</cp:coreProperties>
</file>