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58" r:id="rId9"/>
    <p:sldId id="259" r:id="rId10"/>
    <p:sldId id="273" r:id="rId11"/>
    <p:sldId id="274" r:id="rId12"/>
    <p:sldId id="275" r:id="rId13"/>
    <p:sldId id="276" r:id="rId14"/>
    <p:sldId id="277" r:id="rId15"/>
    <p:sldId id="260" r:id="rId16"/>
    <p:sldId id="262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954" y="235128"/>
            <a:ext cx="8660049" cy="3815705"/>
          </a:xfrm>
        </p:spPr>
        <p:txBody>
          <a:bodyPr/>
          <a:lstStyle/>
          <a:p>
            <a:r>
              <a:rPr lang="pt-BR" dirty="0" smtClean="0"/>
              <a:t>REVISÃO PARA A PROVA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/>
              <a:t>Segurança em Tecnologia</a:t>
            </a:r>
            <a:br>
              <a:rPr lang="pt-BR" b="1" dirty="0"/>
            </a:br>
            <a:r>
              <a:rPr lang="pt-BR" b="1" dirty="0"/>
              <a:t>da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UNIDADES 1, 2 E 3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1253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61257"/>
            <a:ext cx="11377749" cy="64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5" y="653143"/>
            <a:ext cx="11826842" cy="54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6077" y="296091"/>
            <a:ext cx="8596668" cy="775063"/>
          </a:xfrm>
        </p:spPr>
        <p:txBody>
          <a:bodyPr/>
          <a:lstStyle/>
          <a:p>
            <a:r>
              <a:rPr lang="pt-BR" b="1" dirty="0" smtClean="0"/>
              <a:t>DIREITO DE ACESSO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6077" y="1071154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</a:t>
            </a:r>
            <a:r>
              <a:rPr lang="pt-BR" sz="2400" dirty="0" smtClean="0"/>
              <a:t>ma </a:t>
            </a:r>
            <a:r>
              <a:rPr lang="pt-BR" sz="2400" dirty="0"/>
              <a:t>política de controle </a:t>
            </a:r>
            <a:r>
              <a:rPr lang="pt-BR" sz="2400" dirty="0" smtClean="0"/>
              <a:t>de acesso </a:t>
            </a:r>
            <a:r>
              <a:rPr lang="pt-BR" sz="2400" dirty="0"/>
              <a:t>a recursos deve considerar algumas regras básicas, de modo que as </a:t>
            </a:r>
            <a:r>
              <a:rPr lang="pt-BR" sz="2400" dirty="0" smtClean="0"/>
              <a:t>decisões baseadas </a:t>
            </a:r>
            <a:r>
              <a:rPr lang="pt-BR" sz="2400" dirty="0"/>
              <a:t>na política de controle de acesso sejam coerentes e consistentes </a:t>
            </a:r>
            <a:r>
              <a:rPr lang="pt-BR" sz="2400" dirty="0" smtClean="0"/>
              <a:t>com as </a:t>
            </a:r>
            <a:r>
              <a:rPr lang="pt-BR" sz="2400" dirty="0"/>
              <a:t>diretrizes da política geral de segurança da empresa. Essas regras de </a:t>
            </a:r>
            <a:r>
              <a:rPr lang="pt-BR" sz="2400" dirty="0" smtClean="0"/>
              <a:t>política devem </a:t>
            </a:r>
            <a:r>
              <a:rPr lang="pt-BR" sz="2400" dirty="0"/>
              <a:t>incluir: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" y="2910159"/>
            <a:ext cx="85629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9" y="439239"/>
            <a:ext cx="84486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76" y="366983"/>
            <a:ext cx="8515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 2: SEGURANÇA LÓGICA, FÍSICA E AMBIENTAL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47954" y="2054785"/>
            <a:ext cx="88622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PalatinoLinotype-Roman"/>
              </a:rPr>
              <a:t>ADMINISTRAÇÃO DA SEGURANÇA </a:t>
            </a:r>
            <a:endParaRPr lang="pt-BR" sz="2400" dirty="0" smtClean="0">
              <a:latin typeface="PalatinoLinotype-Roman"/>
            </a:endParaRPr>
          </a:p>
          <a:p>
            <a:endParaRPr lang="pt-BR" sz="2400" dirty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A </a:t>
            </a:r>
            <a:r>
              <a:rPr lang="pt-BR" sz="2400" dirty="0">
                <a:latin typeface="PalatinoLinotype-Roman"/>
              </a:rPr>
              <a:t>estrutura da administração da segurança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Tipos </a:t>
            </a:r>
            <a:r>
              <a:rPr lang="pt-BR" sz="2400" dirty="0">
                <a:latin typeface="PalatinoLinotype-Roman"/>
              </a:rPr>
              <a:t>de estruturas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Localização </a:t>
            </a:r>
            <a:r>
              <a:rPr lang="pt-BR" sz="2400" dirty="0">
                <a:latin typeface="PalatinoLinotype-Roman"/>
              </a:rPr>
              <a:t>da segurança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Perfil </a:t>
            </a:r>
            <a:r>
              <a:rPr lang="pt-BR" sz="2400" dirty="0">
                <a:latin typeface="PalatinoLinotype-Roman"/>
              </a:rPr>
              <a:t>do profissional de segurança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Diretrizes </a:t>
            </a:r>
            <a:r>
              <a:rPr lang="pt-BR" sz="2400" dirty="0">
                <a:latin typeface="PalatinoLinotype-Roman"/>
              </a:rPr>
              <a:t>da segurança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Ferramental </a:t>
            </a:r>
            <a:r>
              <a:rPr lang="pt-BR" sz="2400" dirty="0">
                <a:latin typeface="PalatinoLinotype-Roman"/>
              </a:rPr>
              <a:t>administrativo e técnico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Padronização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Equipe </a:t>
            </a:r>
            <a:r>
              <a:rPr lang="pt-BR" sz="2400" dirty="0">
                <a:latin typeface="PalatinoLinotype-Roman"/>
              </a:rPr>
              <a:t>do projeto </a:t>
            </a:r>
            <a:endParaRPr lang="pt-BR" sz="24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PalatinoLinotype-Roman"/>
              </a:rPr>
              <a:t>Controles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096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SEGURANÇA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56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SEGURANÇA AMBIENTAL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1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TÓPICO 3: SEGURANÇA EM SISTEMAS DISTRIBUÍDOS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2126121"/>
            <a:ext cx="10302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PalatinoLinotype-Roman"/>
              </a:rPr>
              <a:t>PROTEÇÃO DE OBJETOS EM UM SISTEMA </a:t>
            </a:r>
            <a:r>
              <a:rPr lang="pt-BR" sz="2400" dirty="0" smtClean="0">
                <a:latin typeface="PalatinoLinotype-Roman"/>
              </a:rPr>
              <a:t>DISTRIBUÍDO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PalatinoLinotype-Roman"/>
              </a:rPr>
              <a:t>PROTEÇÃO DE PROCESSOS E SUAS </a:t>
            </a:r>
            <a:r>
              <a:rPr lang="pt-BR" sz="2400" dirty="0" smtClean="0">
                <a:latin typeface="PalatinoLinotype-Roman"/>
              </a:rPr>
              <a:t>INTERAÇÕES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PalatinoLinotype-Roman"/>
              </a:rPr>
              <a:t>O </a:t>
            </a:r>
            <a:r>
              <a:rPr lang="pt-BR" sz="2400" dirty="0" smtClean="0">
                <a:latin typeface="PalatinoLinotype-Roman"/>
              </a:rPr>
              <a:t>INVASOR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PalatinoLinotype-Roman"/>
              </a:rPr>
              <a:t>ANULANDO AMEAÇAS À </a:t>
            </a:r>
            <a:r>
              <a:rPr lang="pt-BR" sz="2400" dirty="0" smtClean="0">
                <a:latin typeface="PalatinoLinotype-Roman"/>
              </a:rPr>
              <a:t>SEGURANÇA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400" dirty="0">
                <a:latin typeface="PalatinoLinotype-Roman"/>
              </a:rPr>
              <a:t>OUTRAS POSSÍVEIS AMEAÇAS</a:t>
            </a:r>
            <a:endParaRPr lang="pt-BR" sz="2400" dirty="0" smtClean="0">
              <a:latin typeface="PalatinoLinotype-Roman"/>
            </a:endParaRPr>
          </a:p>
          <a:p>
            <a:endParaRPr lang="pt-BR" sz="24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31852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UNIDADE 2: PLANOS E POLÍTICA DA INFORMAÇÃO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2478817"/>
            <a:ext cx="8251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PalatinoLinotype-Roman"/>
              </a:rPr>
              <a:t>TÓPICO 1: PLANO DE CONTINUIDADE </a:t>
            </a:r>
            <a:r>
              <a:rPr lang="pt-BR" sz="2400" dirty="0" smtClean="0">
                <a:latin typeface="PalatinoLinotype-Roman"/>
              </a:rPr>
              <a:t>OPERACIONAL</a:t>
            </a:r>
          </a:p>
          <a:p>
            <a:endParaRPr lang="pt-BR" sz="2400" dirty="0" smtClean="0">
              <a:latin typeface="PalatinoLinotype-Roman"/>
            </a:endParaRPr>
          </a:p>
          <a:p>
            <a:r>
              <a:rPr lang="pt-BR" sz="2400" dirty="0">
                <a:latin typeface="PalatinoLinotype-Roman"/>
              </a:rPr>
              <a:t>TÓPICO 2: PLANO DE </a:t>
            </a:r>
            <a:r>
              <a:rPr lang="pt-BR" sz="2400" dirty="0" smtClean="0">
                <a:latin typeface="PalatinoLinotype-Roman"/>
              </a:rPr>
              <a:t>CONTINGÊNCIA</a:t>
            </a:r>
          </a:p>
          <a:p>
            <a:endParaRPr lang="pt-BR" sz="2400" dirty="0" smtClean="0">
              <a:latin typeface="PalatinoLinotype-Roman"/>
            </a:endParaRPr>
          </a:p>
          <a:p>
            <a:r>
              <a:rPr lang="pt-BR" sz="2400" dirty="0">
                <a:latin typeface="PalatinoLinotype-Roman"/>
              </a:rPr>
              <a:t>TÓPICO 3: POLÍTICA DE SEGURANÇA</a:t>
            </a:r>
            <a:endParaRPr lang="pt-BR" sz="24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67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TÓPICO 1: SEGURANÇA NO AMBIENTE COMPUTACIONAL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72809" y="2101316"/>
            <a:ext cx="8005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PalatinoLinotype-Roman"/>
              </a:rPr>
              <a:t>ETAPAS DO CICLO DE VIDA DA INFORMAÇÃO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7334" y="2795452"/>
            <a:ext cx="8596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Identificação </a:t>
            </a:r>
            <a:r>
              <a:rPr lang="pt-BR" sz="2800" dirty="0">
                <a:latin typeface="PalatinoLinotype-Roman"/>
              </a:rPr>
              <a:t>das necessidades e dos requisitos </a:t>
            </a:r>
            <a:endParaRPr lang="pt-BR" sz="28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Obtenção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Tratamento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Distribuição </a:t>
            </a:r>
            <a:r>
              <a:rPr lang="pt-BR" sz="2800" dirty="0">
                <a:latin typeface="PalatinoLinotype-Roman"/>
              </a:rPr>
              <a:t>/ transporte </a:t>
            </a:r>
            <a:endParaRPr lang="pt-BR" sz="2800" dirty="0" smtClean="0">
              <a:latin typeface="PalatinoLinotyp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Uso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Armazenamento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PalatinoLinotype-Roman"/>
              </a:rPr>
              <a:t>Descarte</a:t>
            </a:r>
            <a:endParaRPr lang="pt-BR" sz="28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386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UNIDADE 3: AUDITORIA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1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9" y="1337882"/>
            <a:ext cx="7038501" cy="3987413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7354388" y="2769326"/>
            <a:ext cx="4467497" cy="36314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092438" y="3331589"/>
            <a:ext cx="3148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É inquestionável o valor das informações, tanto para as empresas quanto</a:t>
            </a:r>
          </a:p>
          <a:p>
            <a:pPr algn="just"/>
            <a:r>
              <a:rPr lang="pt-BR" dirty="0"/>
              <a:t>para as pessoas que as utilizam, sendo a informação, às vezes, tida como o bem</a:t>
            </a:r>
          </a:p>
          <a:p>
            <a:pPr algn="just"/>
            <a:r>
              <a:rPr lang="pt-BR" dirty="0"/>
              <a:t>mais valioso que uma empresa pode ter.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5757" y="252939"/>
            <a:ext cx="9300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CaviarDreams"/>
              </a:rPr>
              <a:t>ETAPAS DO CICLO DE VIDA DA INFORMAÇÃO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6279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259" y="335280"/>
            <a:ext cx="10726541" cy="683623"/>
          </a:xfrm>
        </p:spPr>
        <p:txBody>
          <a:bodyPr>
            <a:normAutofit/>
          </a:bodyPr>
          <a:lstStyle/>
          <a:p>
            <a:r>
              <a:rPr lang="pt-BR" sz="3200" dirty="0"/>
              <a:t>Identificação das necessidades e dos requisitos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246259" y="1256937"/>
            <a:ext cx="11399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PalatinoLinotype-Roman"/>
              </a:rPr>
              <a:t>Identificar </a:t>
            </a:r>
            <a:r>
              <a:rPr lang="pt-BR" sz="2400" dirty="0">
                <a:latin typeface="PalatinoLinotype-Roman"/>
              </a:rPr>
              <a:t>as necessidades de informação </a:t>
            </a:r>
            <a:r>
              <a:rPr lang="pt-BR" sz="2400" dirty="0" smtClean="0">
                <a:latin typeface="PalatinoLinotype-Roman"/>
              </a:rPr>
              <a:t>dos grupos </a:t>
            </a:r>
            <a:r>
              <a:rPr lang="pt-BR" sz="2400" dirty="0">
                <a:latin typeface="PalatinoLinotype-Roman"/>
              </a:rPr>
              <a:t>e indivíduos que integram a organização e de seus públicos externos </a:t>
            </a:r>
            <a:r>
              <a:rPr lang="pt-BR" sz="2400" dirty="0" smtClean="0">
                <a:latin typeface="PalatinoLinotype-Roman"/>
              </a:rPr>
              <a:t>é um </a:t>
            </a:r>
            <a:r>
              <a:rPr lang="pt-BR" sz="2400" dirty="0">
                <a:latin typeface="PalatinoLinotype-Roman"/>
              </a:rPr>
              <a:t>passo fundamental para que possam ser desenvolvidos serviços e </a:t>
            </a:r>
            <a:r>
              <a:rPr lang="pt-BR" sz="2400" dirty="0" smtClean="0">
                <a:latin typeface="PalatinoLinotype-Roman"/>
              </a:rPr>
              <a:t>produtos informacionais </a:t>
            </a:r>
            <a:r>
              <a:rPr lang="pt-BR" sz="2400" dirty="0">
                <a:latin typeface="PalatinoLinotype-Roman"/>
              </a:rPr>
              <a:t>orientados especificamente para cada grupo e necessidade interna </a:t>
            </a:r>
            <a:r>
              <a:rPr lang="pt-BR" sz="2400" dirty="0" smtClean="0">
                <a:latin typeface="PalatinoLinotype-Roman"/>
              </a:rPr>
              <a:t>e externa.</a:t>
            </a:r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76888" y="3361508"/>
            <a:ext cx="10726541" cy="683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 smtClean="0"/>
              <a:t>Obtenção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6888" y="4188822"/>
            <a:ext cx="1126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Na </a:t>
            </a:r>
            <a:r>
              <a:rPr lang="pt-BR" sz="2400" dirty="0" smtClean="0">
                <a:latin typeface="PalatinoLinotype-Roman"/>
              </a:rPr>
              <a:t>maioria dos </a:t>
            </a:r>
            <a:r>
              <a:rPr lang="pt-BR" sz="2400" dirty="0">
                <a:latin typeface="PalatinoLinotype-Roman"/>
              </a:rPr>
              <a:t>casos, o processo de obtenção da informação não é pontual, precisando </a:t>
            </a:r>
            <a:r>
              <a:rPr lang="pt-BR" sz="2400" dirty="0" smtClean="0">
                <a:latin typeface="PalatinoLinotype-Roman"/>
              </a:rPr>
              <a:t>repetir-se ininterruptamente </a:t>
            </a:r>
            <a:r>
              <a:rPr lang="pt-BR" sz="2400" dirty="0">
                <a:latin typeface="PalatinoLinotype-Roman"/>
              </a:rPr>
              <a:t>para alimentar os processos organizacionais (por </a:t>
            </a:r>
            <a:r>
              <a:rPr lang="pt-BR" sz="2400" dirty="0" smtClean="0">
                <a:latin typeface="PalatinoLinotype-Roman"/>
              </a:rPr>
              <a:t>exemplo, informações </a:t>
            </a:r>
            <a:r>
              <a:rPr lang="pt-BR" sz="2400" dirty="0">
                <a:latin typeface="PalatinoLinotype-Roman"/>
              </a:rPr>
              <a:t>sobre o grau de satisfação de clientes com os produtos </a:t>
            </a:r>
            <a:r>
              <a:rPr lang="pt-BR" sz="2400" dirty="0" smtClean="0">
                <a:latin typeface="PalatinoLinotype-Roman"/>
              </a:rPr>
              <a:t>ofertados normalmente </a:t>
            </a:r>
            <a:r>
              <a:rPr lang="pt-BR" sz="2400" dirty="0">
                <a:latin typeface="PalatinoLinotype-Roman"/>
              </a:rPr>
              <a:t>serão coletados </a:t>
            </a:r>
            <a:r>
              <a:rPr lang="pt-BR" sz="2400" dirty="0" smtClean="0">
                <a:latin typeface="PalatinoLinotype-Roman"/>
              </a:rPr>
              <a:t>repetidamente</a:t>
            </a:r>
            <a:r>
              <a:rPr lang="pt-BR" sz="2400" dirty="0">
                <a:latin typeface="PalatinoLinotype-Roman"/>
              </a:rPr>
              <a:t>, por meio de pesquisas </a:t>
            </a:r>
            <a:r>
              <a:rPr lang="pt-BR" sz="2400" dirty="0" smtClean="0">
                <a:latin typeface="PalatinoLinotype-Roman"/>
              </a:rPr>
              <a:t>periódicas).</a:t>
            </a:r>
            <a:endParaRPr lang="pt-BR" sz="24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3527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39783"/>
            <a:ext cx="8596668" cy="709749"/>
          </a:xfrm>
        </p:spPr>
        <p:txBody>
          <a:bodyPr/>
          <a:lstStyle/>
          <a:p>
            <a:r>
              <a:rPr lang="pt-BR" dirty="0"/>
              <a:t>Tratamento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1332412"/>
            <a:ext cx="10961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PalatinoLinotype-Roman"/>
              </a:rPr>
              <a:t>É</a:t>
            </a:r>
            <a:r>
              <a:rPr lang="pt-BR" sz="2400" dirty="0" smtClean="0">
                <a:latin typeface="PalatinoLinotype-Roman"/>
              </a:rPr>
              <a:t> </a:t>
            </a:r>
            <a:r>
              <a:rPr lang="pt-BR" sz="2400" dirty="0">
                <a:latin typeface="PalatinoLinotype-Roman"/>
              </a:rPr>
              <a:t>comum que a informação precise passar por processos de organização,</a:t>
            </a:r>
          </a:p>
          <a:p>
            <a:pPr algn="just"/>
            <a:r>
              <a:rPr lang="pt-BR" sz="2400" dirty="0">
                <a:latin typeface="PalatinoLinotype-Roman"/>
              </a:rPr>
              <a:t>formatação, estruturação, classificação, análise, síntese, apresentação e reprodução</a:t>
            </a:r>
            <a:r>
              <a:rPr lang="pt-BR" sz="2400" dirty="0" smtClean="0">
                <a:latin typeface="PalatinoLinotype-Roman"/>
              </a:rPr>
              <a:t>,  para </a:t>
            </a:r>
            <a:r>
              <a:rPr lang="pt-BR" sz="2400" dirty="0">
                <a:latin typeface="PalatinoLinotype-Roman"/>
              </a:rPr>
              <a:t>torná-la mais acessível, organizada e fácil de localizar pelos </a:t>
            </a:r>
            <a:r>
              <a:rPr lang="pt-BR" sz="2400" dirty="0" smtClean="0">
                <a:latin typeface="PalatinoLinotype-Roman"/>
              </a:rPr>
              <a:t>usuários.</a:t>
            </a:r>
            <a:endParaRPr lang="pt-BR" sz="2400" dirty="0">
              <a:latin typeface="PalatinoLinotype-Roman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3262419"/>
            <a:ext cx="8596668" cy="709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Distribuição / transporte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7334" y="4149635"/>
            <a:ext cx="10961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</a:t>
            </a:r>
            <a:r>
              <a:rPr lang="pt-BR" sz="2400" dirty="0" smtClean="0">
                <a:latin typeface="PalatinoLinotype-Roman"/>
              </a:rPr>
              <a:t> </a:t>
            </a:r>
            <a:r>
              <a:rPr lang="pt-BR" sz="2400" dirty="0">
                <a:latin typeface="PalatinoLinotype-Roman"/>
              </a:rPr>
              <a:t>etapa de distribuição da informação permite levar </a:t>
            </a:r>
            <a:r>
              <a:rPr lang="pt-BR" sz="2400" dirty="0" smtClean="0">
                <a:latin typeface="PalatinoLinotype-Roman"/>
              </a:rPr>
              <a:t>a informação </a:t>
            </a:r>
            <a:r>
              <a:rPr lang="pt-BR" sz="2400" dirty="0">
                <a:latin typeface="PalatinoLinotype-Roman"/>
              </a:rPr>
              <a:t>necessária a quem precisa dela</a:t>
            </a:r>
            <a:r>
              <a:rPr lang="pt-BR" sz="2400" dirty="0" smtClean="0">
                <a:latin typeface="PalatinoLinotype-Roman"/>
              </a:rPr>
              <a:t>. </a:t>
            </a:r>
            <a:r>
              <a:rPr lang="pt-BR" sz="2400" dirty="0">
                <a:latin typeface="PalatinoLinotype-Roman"/>
              </a:rPr>
              <a:t>o transporte “é o momento em que a </a:t>
            </a:r>
            <a:r>
              <a:rPr lang="pt-BR" sz="2400" dirty="0" smtClean="0">
                <a:latin typeface="PalatinoLinotype-Roman"/>
              </a:rPr>
              <a:t>informação é </a:t>
            </a:r>
            <a:r>
              <a:rPr lang="pt-BR" sz="2400" dirty="0">
                <a:latin typeface="PalatinoLinotype-Roman"/>
              </a:rPr>
              <a:t>transportada, seja ao encaminhar informações por correio eletrônico (</a:t>
            </a:r>
            <a:r>
              <a:rPr lang="pt-BR" sz="2400" i="1" dirty="0">
                <a:latin typeface="PalatinoLinotype-Roman"/>
              </a:rPr>
              <a:t>e-mail</a:t>
            </a:r>
            <a:r>
              <a:rPr lang="pt-BR" sz="2400" dirty="0">
                <a:latin typeface="PalatinoLinotype-Roman"/>
              </a:rPr>
              <a:t>), </a:t>
            </a:r>
            <a:r>
              <a:rPr lang="pt-BR" sz="2400" dirty="0" smtClean="0">
                <a:latin typeface="PalatinoLinotype-Roman"/>
              </a:rPr>
              <a:t>ao postar </a:t>
            </a:r>
            <a:r>
              <a:rPr lang="pt-BR" sz="2400" dirty="0">
                <a:latin typeface="PalatinoLinotype-Roman"/>
              </a:rPr>
              <a:t>um documento via aparelho de fax, ou, ainda, ao falar ao telefone </a:t>
            </a:r>
            <a:r>
              <a:rPr lang="pt-BR" sz="2400" dirty="0" smtClean="0">
                <a:latin typeface="PalatinoLinotype-Roman"/>
              </a:rPr>
              <a:t>uma informação </a:t>
            </a:r>
            <a:r>
              <a:rPr lang="pt-BR" sz="2400" dirty="0">
                <a:latin typeface="PalatinoLinotype-Roman"/>
              </a:rPr>
              <a:t>confidencial, por exemplo”.</a:t>
            </a:r>
            <a:endParaRPr lang="pt-BR" sz="32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4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6090"/>
            <a:ext cx="8596668" cy="709749"/>
          </a:xfrm>
        </p:spPr>
        <p:txBody>
          <a:bodyPr/>
          <a:lstStyle/>
          <a:p>
            <a:r>
              <a:rPr lang="pt-BR" dirty="0" smtClean="0"/>
              <a:t>Uso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954095"/>
            <a:ext cx="1106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Nesta etapa, os objetivos de </a:t>
            </a:r>
            <a:r>
              <a:rPr lang="pt-BR" sz="2400" i="1" dirty="0">
                <a:latin typeface="PalatinoLinotype-Roman"/>
              </a:rPr>
              <a:t>integridade </a:t>
            </a:r>
            <a:r>
              <a:rPr lang="pt-BR" sz="2400" dirty="0">
                <a:latin typeface="PalatinoLinotype-Roman"/>
              </a:rPr>
              <a:t>e </a:t>
            </a:r>
            <a:r>
              <a:rPr lang="pt-BR" sz="2400" i="1" dirty="0">
                <a:latin typeface="PalatinoLinotype-Roman"/>
              </a:rPr>
              <a:t>disponibilidade </a:t>
            </a:r>
            <a:r>
              <a:rPr lang="pt-BR" sz="2400" dirty="0">
                <a:latin typeface="PalatinoLinotype-Roman"/>
              </a:rPr>
              <a:t>devem receber</a:t>
            </a:r>
          </a:p>
          <a:p>
            <a:pPr algn="just"/>
            <a:r>
              <a:rPr lang="pt-BR" sz="2400" dirty="0">
                <a:latin typeface="PalatinoLinotype-Roman"/>
              </a:rPr>
              <a:t>atenção especial: uma informação deturpada, difícil de localizar ou indisponível</a:t>
            </a:r>
          </a:p>
          <a:p>
            <a:pPr algn="just"/>
            <a:r>
              <a:rPr lang="pt-BR" sz="2400" dirty="0">
                <a:latin typeface="PalatinoLinotype-Roman"/>
              </a:rPr>
              <a:t>pode prejudicar as decisões e operações da organização. Como já </a:t>
            </a:r>
            <a:r>
              <a:rPr lang="pt-BR" sz="2400" dirty="0" smtClean="0">
                <a:latin typeface="PalatinoLinotype-Roman"/>
              </a:rPr>
              <a:t>mencionado</a:t>
            </a:r>
            <a:r>
              <a:rPr lang="pt-BR" sz="2400" dirty="0">
                <a:latin typeface="PalatinoLinotype-Roman"/>
              </a:rPr>
              <a:t>,</a:t>
            </a:r>
          </a:p>
          <a:p>
            <a:pPr algn="just"/>
            <a:r>
              <a:rPr lang="pt-BR" sz="2400" dirty="0">
                <a:latin typeface="PalatinoLinotype-Roman"/>
              </a:rPr>
              <a:t>a preocupação com o uso legítimo da informação pode levar a requisitos de</a:t>
            </a:r>
          </a:p>
          <a:p>
            <a:pPr algn="just"/>
            <a:r>
              <a:rPr lang="pt-BR" sz="2400" i="1" dirty="0">
                <a:latin typeface="PalatinoLinotype-Roman"/>
              </a:rPr>
              <a:t>confidencialidade</a:t>
            </a:r>
            <a:r>
              <a:rPr lang="pt-BR" sz="2400" dirty="0">
                <a:latin typeface="PalatinoLinotype-Roman"/>
              </a:rPr>
              <a:t>, destinados a restringir o acesso e o uso de dados e informações </a:t>
            </a:r>
            <a:r>
              <a:rPr lang="pt-BR" sz="2400" dirty="0" smtClean="0">
                <a:latin typeface="PalatinoLinotype-Roman"/>
              </a:rPr>
              <a:t>às pessoas </a:t>
            </a:r>
            <a:r>
              <a:rPr lang="pt-BR" sz="2400" dirty="0">
                <a:latin typeface="PalatinoLinotype-Roman"/>
              </a:rPr>
              <a:t>devidamente autorizadas</a:t>
            </a:r>
            <a:r>
              <a:rPr lang="pt-BR" sz="2400" dirty="0" smtClean="0">
                <a:latin typeface="PalatinoLinotype-Roman"/>
              </a:rPr>
              <a:t>.</a:t>
            </a:r>
            <a:endParaRPr lang="pt-BR" sz="2400" dirty="0">
              <a:latin typeface="PalatinoLinotype-Roman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77334" y="3667372"/>
            <a:ext cx="8596668" cy="709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Armazenamento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77334" y="4463143"/>
            <a:ext cx="10961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PalatinoLinotype-Roman"/>
              </a:rPr>
              <a:t>Essa etapa </a:t>
            </a:r>
            <a:r>
              <a:rPr lang="pt-BR" sz="2400" dirty="0">
                <a:latin typeface="PalatinoLinotype-Roman"/>
              </a:rPr>
              <a:t>de armazenamento é necessária </a:t>
            </a:r>
            <a:r>
              <a:rPr lang="pt-BR" sz="2400" dirty="0" smtClean="0">
                <a:latin typeface="PalatinoLinotype-Roman"/>
              </a:rPr>
              <a:t>para assegurar </a:t>
            </a:r>
            <a:r>
              <a:rPr lang="pt-BR" sz="2400" dirty="0">
                <a:latin typeface="PalatinoLinotype-Roman"/>
              </a:rPr>
              <a:t>a conservação dos dados e informações, permitindo seu uso e reuso </a:t>
            </a:r>
            <a:r>
              <a:rPr lang="pt-BR" sz="2400" dirty="0" smtClean="0">
                <a:latin typeface="PalatinoLinotype-Roman"/>
              </a:rPr>
              <a:t>dentro da </a:t>
            </a:r>
            <a:r>
              <a:rPr lang="pt-BR" sz="2400" dirty="0">
                <a:latin typeface="PalatinoLinotype-Roman"/>
              </a:rPr>
              <a:t>organização</a:t>
            </a:r>
            <a:r>
              <a:rPr lang="pt-BR" sz="2400" dirty="0" smtClean="0">
                <a:latin typeface="PalatinoLinotype-Roman"/>
              </a:rPr>
              <a:t>. </a:t>
            </a:r>
            <a:r>
              <a:rPr lang="pt-BR" sz="2400" dirty="0">
                <a:latin typeface="PalatinoLinotype-Roman"/>
              </a:rPr>
              <a:t>Ó</a:t>
            </a:r>
            <a:r>
              <a:rPr lang="pt-BR" sz="2400" dirty="0" smtClean="0">
                <a:latin typeface="PalatinoLinotype-Roman"/>
              </a:rPr>
              <a:t> </a:t>
            </a:r>
            <a:r>
              <a:rPr lang="pt-BR" sz="2400" dirty="0">
                <a:latin typeface="PalatinoLinotype-Roman"/>
              </a:rPr>
              <a:t>o momento em que </a:t>
            </a:r>
            <a:r>
              <a:rPr lang="pt-BR" sz="2400" dirty="0" smtClean="0">
                <a:latin typeface="PalatinoLinotype-Roman"/>
              </a:rPr>
              <a:t>a informação </a:t>
            </a:r>
            <a:r>
              <a:rPr lang="pt-BR" sz="2400" dirty="0">
                <a:latin typeface="PalatinoLinotype-Roman"/>
              </a:rPr>
              <a:t>é armazenada, seja em banco de dados compartilhado, em </a:t>
            </a:r>
            <a:r>
              <a:rPr lang="pt-BR" sz="2400" dirty="0" smtClean="0">
                <a:latin typeface="PalatinoLinotype-Roman"/>
              </a:rPr>
              <a:t>anotação de </a:t>
            </a:r>
            <a:r>
              <a:rPr lang="pt-BR" sz="2400" dirty="0">
                <a:latin typeface="PalatinoLinotype-Roman"/>
              </a:rPr>
              <a:t>papel posteriormente postada em um </a:t>
            </a:r>
            <a:r>
              <a:rPr lang="pt-BR" sz="2400" dirty="0" smtClean="0">
                <a:latin typeface="PalatinoLinotype-Roman"/>
              </a:rPr>
              <a:t>arquivo e guardada em qualquer mídia.</a:t>
            </a:r>
            <a:endParaRPr lang="pt-BR" sz="40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69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96090"/>
            <a:ext cx="8596668" cy="709749"/>
          </a:xfrm>
        </p:spPr>
        <p:txBody>
          <a:bodyPr/>
          <a:lstStyle/>
          <a:p>
            <a:r>
              <a:rPr lang="pt-BR" dirty="0" smtClean="0"/>
              <a:t>Descarte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1332918"/>
            <a:ext cx="1106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PalatinoLinotype-Roman"/>
              </a:rPr>
              <a:t>O </a:t>
            </a:r>
            <a:r>
              <a:rPr lang="pt-BR" sz="2400" dirty="0">
                <a:latin typeface="PalatinoLinotype-Roman"/>
              </a:rPr>
              <a:t>descarte é o momento no </a:t>
            </a:r>
            <a:r>
              <a:rPr lang="pt-BR" sz="2400" dirty="0" smtClean="0">
                <a:latin typeface="PalatinoLinotype-Roman"/>
              </a:rPr>
              <a:t>qual a </a:t>
            </a:r>
            <a:r>
              <a:rPr lang="pt-BR" sz="2400" dirty="0">
                <a:latin typeface="PalatinoLinotype-Roman"/>
              </a:rPr>
              <a:t>informação é descartada, seja ao depositar um material impresso na </a:t>
            </a:r>
            <a:r>
              <a:rPr lang="pt-BR" sz="2400" dirty="0" smtClean="0">
                <a:latin typeface="PalatinoLinotype-Roman"/>
              </a:rPr>
              <a:t>lixeira da </a:t>
            </a:r>
            <a:r>
              <a:rPr lang="pt-BR" sz="2400" dirty="0">
                <a:latin typeface="PalatinoLinotype-Roman"/>
              </a:rPr>
              <a:t>empresa, ao excluir um arquivo eletrônico de seu computador, ou ainda, </a:t>
            </a:r>
            <a:r>
              <a:rPr lang="pt-BR" sz="2400" dirty="0" smtClean="0">
                <a:latin typeface="PalatinoLinotype-Roman"/>
              </a:rPr>
              <a:t>ao descartar </a:t>
            </a:r>
            <a:r>
              <a:rPr lang="pt-BR" sz="2400" dirty="0">
                <a:latin typeface="PalatinoLinotype-Roman"/>
              </a:rPr>
              <a:t>uma mídia usada que apresentou erro na sua </a:t>
            </a:r>
            <a:r>
              <a:rPr lang="pt-BR" sz="2400" dirty="0" smtClean="0">
                <a:latin typeface="PalatinoLinotype-Roman"/>
              </a:rPr>
              <a:t>leitura. </a:t>
            </a:r>
            <a:r>
              <a:rPr lang="pt-BR" sz="2400" dirty="0">
                <a:latin typeface="PalatinoLinotype-Roman"/>
              </a:rPr>
              <a:t>Quando uma informação se torna obsoleta ou perde a utilidade para </a:t>
            </a:r>
            <a:r>
              <a:rPr lang="pt-BR" sz="2400" dirty="0" smtClean="0">
                <a:latin typeface="PalatinoLinotype-Roman"/>
              </a:rPr>
              <a:t>a organização</a:t>
            </a:r>
            <a:r>
              <a:rPr lang="pt-BR" sz="2400" dirty="0">
                <a:latin typeface="PalatinoLinotype-Roman"/>
              </a:rPr>
              <a:t>, ela deve ser objeto de processos de descarte que obedeçam a </a:t>
            </a:r>
            <a:r>
              <a:rPr lang="pt-BR" sz="2400" dirty="0" smtClean="0">
                <a:latin typeface="PalatinoLinotype-Roman"/>
              </a:rPr>
              <a:t>normas legais</a:t>
            </a:r>
            <a:r>
              <a:rPr lang="pt-BR" sz="2400" dirty="0">
                <a:latin typeface="PalatinoLinotype-Roman"/>
              </a:rPr>
              <a:t>, políticas operacionais e exigências internas.</a:t>
            </a:r>
            <a:endParaRPr lang="pt-BR" sz="32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27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RISCOS ENVOLVENDO INFORMAÇÕES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7334" y="1632857"/>
            <a:ext cx="10763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alatinoLinotype-Roman"/>
              </a:rPr>
              <a:t>A constante avaliação de riscos de T.I. e de ativos críticos </a:t>
            </a:r>
            <a:r>
              <a:rPr lang="pt-BR" sz="2400" dirty="0" smtClean="0">
                <a:latin typeface="PalatinoLinotype-Roman"/>
              </a:rPr>
              <a:t>de informação </a:t>
            </a:r>
            <a:r>
              <a:rPr lang="pt-BR" sz="2400" dirty="0">
                <a:latin typeface="PalatinoLinotype-Roman"/>
              </a:rPr>
              <a:t>na organização irá permitir uma evolução constante e </a:t>
            </a:r>
            <a:r>
              <a:rPr lang="pt-BR" sz="2400" dirty="0" smtClean="0">
                <a:latin typeface="PalatinoLinotype-Roman"/>
              </a:rPr>
              <a:t>um aprimoramento </a:t>
            </a:r>
            <a:r>
              <a:rPr lang="pt-BR" sz="2400" dirty="0">
                <a:latin typeface="PalatinoLinotype-Roman"/>
              </a:rPr>
              <a:t>em termos de controles mais eficazes, inteligentes, </a:t>
            </a:r>
            <a:r>
              <a:rPr lang="pt-BR" sz="2400" dirty="0" smtClean="0">
                <a:latin typeface="PalatinoLinotype-Roman"/>
              </a:rPr>
              <a:t>com custos </a:t>
            </a:r>
            <a:r>
              <a:rPr lang="pt-BR" sz="2400" dirty="0">
                <a:latin typeface="PalatinoLinotype-Roman"/>
              </a:rPr>
              <a:t>adequados e alinhados ao apetite de riscos da empresa. </a:t>
            </a:r>
            <a:endParaRPr lang="pt-BR" sz="2400" dirty="0" smtClean="0">
              <a:latin typeface="PalatinoLinotype-Roman"/>
            </a:endParaRPr>
          </a:p>
          <a:p>
            <a:pPr algn="just"/>
            <a:endParaRPr lang="pt-BR" sz="2400" dirty="0">
              <a:latin typeface="PalatinoLinotype-Roman"/>
            </a:endParaRPr>
          </a:p>
          <a:p>
            <a:pPr algn="just"/>
            <a:r>
              <a:rPr lang="pt-BR" sz="2400" dirty="0" smtClean="0">
                <a:latin typeface="PalatinoLinotype-Roman"/>
              </a:rPr>
              <a:t>O círculo virtuoso </a:t>
            </a:r>
            <a:r>
              <a:rPr lang="pt-BR" sz="2400" dirty="0">
                <a:latin typeface="PalatinoLinotype-Roman"/>
              </a:rPr>
              <a:t>é composto por uma avaliação de riscos, análise de </a:t>
            </a:r>
            <a:r>
              <a:rPr lang="pt-BR" sz="2400" dirty="0" smtClean="0">
                <a:latin typeface="PalatinoLinotype-Roman"/>
              </a:rPr>
              <a:t>resultados da </a:t>
            </a:r>
            <a:r>
              <a:rPr lang="pt-BR" sz="2400" dirty="0">
                <a:latin typeface="PalatinoLinotype-Roman"/>
              </a:rPr>
              <a:t>avaliação, reporte dos pontos levantados, aplicação de melhorias </a:t>
            </a:r>
            <a:r>
              <a:rPr lang="pt-BR" sz="2400" dirty="0" smtClean="0">
                <a:latin typeface="PalatinoLinotype-Roman"/>
              </a:rPr>
              <a:t>e reinício </a:t>
            </a:r>
            <a:r>
              <a:rPr lang="pt-BR" sz="2400" dirty="0">
                <a:latin typeface="PalatinoLinotype-Roman"/>
              </a:rPr>
              <a:t>do ciclo. A cada rodada da avaliação de riscos, mais o </a:t>
            </a:r>
            <a:r>
              <a:rPr lang="pt-BR" sz="2400" dirty="0" smtClean="0">
                <a:latin typeface="PalatinoLinotype-Roman"/>
              </a:rPr>
              <a:t>processo vai </a:t>
            </a:r>
            <a:r>
              <a:rPr lang="pt-BR" sz="2400" dirty="0">
                <a:latin typeface="PalatinoLinotype-Roman"/>
              </a:rPr>
              <a:t>sendo refinado e maior a confiabilidade nos controles e na </a:t>
            </a:r>
            <a:r>
              <a:rPr lang="pt-BR" sz="2400" dirty="0" smtClean="0">
                <a:latin typeface="PalatinoLinotype-Roman"/>
              </a:rPr>
              <a:t>sua eficiência </a:t>
            </a:r>
            <a:r>
              <a:rPr lang="pt-BR" sz="2400" dirty="0">
                <a:latin typeface="PalatinoLinotype-Roman"/>
              </a:rPr>
              <a:t>e adequação.</a:t>
            </a:r>
            <a:endParaRPr lang="pt-BR" sz="2400" dirty="0"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4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8511" y="283028"/>
            <a:ext cx="2758197" cy="234260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ETAPAS DA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GESTÃO </a:t>
            </a:r>
            <a:r>
              <a:rPr lang="pt-BR" dirty="0"/>
              <a:t>DO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RISCO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87" y="55912"/>
            <a:ext cx="5047907" cy="68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761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CaviarDreams</vt:lpstr>
      <vt:lpstr>PalatinoLinotype-Roman</vt:lpstr>
      <vt:lpstr>Trebuchet MS</vt:lpstr>
      <vt:lpstr>Wingdings</vt:lpstr>
      <vt:lpstr>Wingdings 3</vt:lpstr>
      <vt:lpstr>Facetado</vt:lpstr>
      <vt:lpstr>REVISÃO PARA A PROVA  Segurança em Tecnologia da Informação</vt:lpstr>
      <vt:lpstr>TÓPICO 1: SEGURANÇA NO AMBIENTE COMPUTACIONAL </vt:lpstr>
      <vt:lpstr>Apresentação do PowerPoint</vt:lpstr>
      <vt:lpstr>Identificação das necessidades e dos requisitos</vt:lpstr>
      <vt:lpstr>Tratamento</vt:lpstr>
      <vt:lpstr>Uso</vt:lpstr>
      <vt:lpstr>Descarte</vt:lpstr>
      <vt:lpstr>RISCOS ENVOLVENDO INFORMAÇÕES</vt:lpstr>
      <vt:lpstr>ETAPAS DA  GESTÃO DO  RISCO</vt:lpstr>
      <vt:lpstr>Apresentação do PowerPoint</vt:lpstr>
      <vt:lpstr>Apresentação do PowerPoint</vt:lpstr>
      <vt:lpstr>DIREITO DE ACESSO</vt:lpstr>
      <vt:lpstr>Apresentação do PowerPoint</vt:lpstr>
      <vt:lpstr>Apresentação do PowerPoint</vt:lpstr>
      <vt:lpstr>TÓPICO 2: SEGURANÇA LÓGICA, FÍSICA E AMBIENTAL</vt:lpstr>
      <vt:lpstr>SEGURANÇA FÍSICA</vt:lpstr>
      <vt:lpstr>SEGURANÇA AMBIENTAL</vt:lpstr>
      <vt:lpstr>TÓPICO 3: SEGURANÇA EM SISTEMAS DISTRIBUÍDOS</vt:lpstr>
      <vt:lpstr>UNIDADE 2: PLANOS E POLÍTICA DA INFORMAÇÃO</vt:lpstr>
      <vt:lpstr>UNIDADE 3: AUDITORIA DE SISTEMAS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A PROVA  Segurança em Tecnologia da Informação</dc:title>
  <dc:creator>Ana Andreza Martins de Moraes</dc:creator>
  <cp:lastModifiedBy>Ana Andreza Martins de Moraes</cp:lastModifiedBy>
  <cp:revision>11</cp:revision>
  <dcterms:created xsi:type="dcterms:W3CDTF">2021-05-20T18:12:44Z</dcterms:created>
  <dcterms:modified xsi:type="dcterms:W3CDTF">2021-05-20T23:08:06Z</dcterms:modified>
</cp:coreProperties>
</file>