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41" autoAdjust="0"/>
    <p:restoredTop sz="94660"/>
  </p:normalViewPr>
  <p:slideViewPr>
    <p:cSldViewPr>
      <p:cViewPr varScale="1">
        <p:scale>
          <a:sx n="69" d="100"/>
          <a:sy n="69" d="100"/>
        </p:scale>
        <p:origin x="1416"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estilo do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0D125504-0A12-4F14-A657-90000D1DE5BD}" type="datetimeFigureOut">
              <a:rPr lang="pt-BR" smtClean="0"/>
              <a:t>02/06/2020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6C392B73-B322-4F96-831C-67648DD17056}" type="slidenum">
              <a:rPr lang="pt-BR" smtClean="0"/>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0D125504-0A12-4F14-A657-90000D1DE5BD}" type="datetimeFigureOut">
              <a:rPr lang="pt-BR" smtClean="0"/>
              <a:t>02/06/2020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6C392B73-B322-4F96-831C-67648DD17056}" type="slidenum">
              <a:rPr lang="pt-BR" smtClean="0"/>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0D125504-0A12-4F14-A657-90000D1DE5BD}" type="datetimeFigureOut">
              <a:rPr lang="pt-BR" smtClean="0"/>
              <a:t>02/06/2020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6C392B73-B322-4F96-831C-67648DD17056}" type="slidenum">
              <a:rPr lang="pt-BR" smtClean="0"/>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idx="1"/>
          </p:nvPr>
        </p:nvSpPr>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0D125504-0A12-4F14-A657-90000D1DE5BD}" type="datetimeFigureOut">
              <a:rPr lang="pt-BR" smtClean="0"/>
              <a:t>02/06/2020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6C392B73-B322-4F96-831C-67648DD17056}" type="slidenum">
              <a:rPr lang="pt-BR" smtClean="0"/>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os estilos do texto mestre</a:t>
            </a:r>
          </a:p>
        </p:txBody>
      </p:sp>
      <p:sp>
        <p:nvSpPr>
          <p:cNvPr id="4" name="Espaço Reservado para Data 3"/>
          <p:cNvSpPr>
            <a:spLocks noGrp="1"/>
          </p:cNvSpPr>
          <p:nvPr>
            <p:ph type="dt" sz="half" idx="10"/>
          </p:nvPr>
        </p:nvSpPr>
        <p:spPr/>
        <p:txBody>
          <a:bodyPr/>
          <a:lstStyle/>
          <a:p>
            <a:fld id="{0D125504-0A12-4F14-A657-90000D1DE5BD}" type="datetimeFigureOut">
              <a:rPr lang="pt-BR" smtClean="0"/>
              <a:t>02/06/2020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6C392B73-B322-4F96-831C-67648DD17056}" type="slidenum">
              <a:rPr lang="pt-BR" smtClean="0"/>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0D125504-0A12-4F14-A657-90000D1DE5BD}" type="datetimeFigureOut">
              <a:rPr lang="pt-BR" smtClean="0"/>
              <a:t>02/06/2020</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6C392B73-B322-4F96-831C-67648DD17056}" type="slidenum">
              <a:rPr lang="pt-BR" smtClean="0"/>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0D125504-0A12-4F14-A657-90000D1DE5BD}" type="datetimeFigureOut">
              <a:rPr lang="pt-BR" smtClean="0"/>
              <a:t>02/06/2020</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6C392B73-B322-4F96-831C-67648DD17056}" type="slidenum">
              <a:rPr lang="pt-BR" smtClean="0"/>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Data 2"/>
          <p:cNvSpPr>
            <a:spLocks noGrp="1"/>
          </p:cNvSpPr>
          <p:nvPr>
            <p:ph type="dt" sz="half" idx="10"/>
          </p:nvPr>
        </p:nvSpPr>
        <p:spPr/>
        <p:txBody>
          <a:bodyPr/>
          <a:lstStyle/>
          <a:p>
            <a:fld id="{0D125504-0A12-4F14-A657-90000D1DE5BD}" type="datetimeFigureOut">
              <a:rPr lang="pt-BR" smtClean="0"/>
              <a:t>02/06/2020</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6C392B73-B322-4F96-831C-67648DD17056}" type="slidenum">
              <a:rPr lang="pt-BR" smtClean="0"/>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0D125504-0A12-4F14-A657-90000D1DE5BD}" type="datetimeFigureOut">
              <a:rPr lang="pt-BR" smtClean="0"/>
              <a:t>02/06/2020</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6C392B73-B322-4F96-831C-67648DD17056}" type="slidenum">
              <a:rPr lang="pt-BR" smtClean="0"/>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estilo do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0D125504-0A12-4F14-A657-90000D1DE5BD}" type="datetimeFigureOut">
              <a:rPr lang="pt-BR" smtClean="0"/>
              <a:t>02/06/2020</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6C392B73-B322-4F96-831C-67648DD17056}" type="slidenum">
              <a:rPr lang="pt-BR" smtClean="0"/>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estilo do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0D125504-0A12-4F14-A657-90000D1DE5BD}" type="datetimeFigureOut">
              <a:rPr lang="pt-BR" smtClean="0"/>
              <a:t>02/06/2020</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6C392B73-B322-4F96-831C-67648DD17056}" type="slidenum">
              <a:rPr lang="pt-BR" smtClean="0"/>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125504-0A12-4F14-A657-90000D1DE5BD}" type="datetimeFigureOut">
              <a:rPr lang="pt-BR" smtClean="0"/>
              <a:t>02/06/2020</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392B73-B322-4F96-831C-67648DD17056}" type="slidenum">
              <a:rPr lang="pt-BR" smtClean="0"/>
              <a:t>‹nº›</a:t>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vpn.alleasy.com.br:10443/proxy/3978dc7b/https/www.alleasy.com.br/2018/04/03/analise-de-vulnerabilidades-x-pentes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vpn.alleasy.com.br:10443/proxy/3978dc7b/https/www.alleasy.com.br/2018/03/14/conscientizacao-de-seguranca-da-informacao/"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714348" y="642918"/>
            <a:ext cx="7772400" cy="1470025"/>
          </a:xfrm>
        </p:spPr>
        <p:txBody>
          <a:bodyPr/>
          <a:lstStyle/>
          <a:p>
            <a:r>
              <a:rPr lang="pt-BR" dirty="0" smtClean="0"/>
              <a:t>UNIDADE 2</a:t>
            </a:r>
            <a:endParaRPr lang="pt-BR" dirty="0"/>
          </a:p>
        </p:txBody>
      </p:sp>
      <p:sp>
        <p:nvSpPr>
          <p:cNvPr id="3" name="Subtítulo 2"/>
          <p:cNvSpPr>
            <a:spLocks noGrp="1"/>
          </p:cNvSpPr>
          <p:nvPr>
            <p:ph type="subTitle" idx="1"/>
          </p:nvPr>
        </p:nvSpPr>
        <p:spPr>
          <a:xfrm>
            <a:off x="1428728" y="2857496"/>
            <a:ext cx="6400800" cy="1752600"/>
          </a:xfrm>
        </p:spPr>
        <p:txBody>
          <a:bodyPr>
            <a:normAutofit/>
          </a:bodyPr>
          <a:lstStyle/>
          <a:p>
            <a:r>
              <a:rPr lang="pt-BR" sz="4000" dirty="0" smtClean="0">
                <a:solidFill>
                  <a:srgbClr val="FF0000"/>
                </a:solidFill>
              </a:rPr>
              <a:t>PLANOS E POLÍTICAS DA INFORMAÇÃO</a:t>
            </a:r>
            <a:endParaRPr lang="pt-BR" sz="4000"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7" name="Elipse 6"/>
          <p:cNvSpPr/>
          <p:nvPr/>
        </p:nvSpPr>
        <p:spPr>
          <a:xfrm>
            <a:off x="571472" y="4000504"/>
            <a:ext cx="7929618" cy="24288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CaixaDeTexto 3"/>
          <p:cNvSpPr txBox="1"/>
          <p:nvPr/>
        </p:nvSpPr>
        <p:spPr>
          <a:xfrm>
            <a:off x="428596" y="500042"/>
            <a:ext cx="8143932" cy="523220"/>
          </a:xfrm>
          <a:prstGeom prst="rect">
            <a:avLst/>
          </a:prstGeom>
          <a:noFill/>
        </p:spPr>
        <p:txBody>
          <a:bodyPr wrap="square" rtlCol="0">
            <a:spAutoFit/>
          </a:bodyPr>
          <a:lstStyle/>
          <a:p>
            <a:r>
              <a:rPr lang="pt-BR" sz="2800" dirty="0" smtClean="0">
                <a:solidFill>
                  <a:srgbClr val="FF0000"/>
                </a:solidFill>
              </a:rPr>
              <a:t>O que fazer em caso de indisponibilidade total do CPD?</a:t>
            </a:r>
            <a:endParaRPr lang="pt-BR" sz="2800" dirty="0">
              <a:solidFill>
                <a:srgbClr val="FF0000"/>
              </a:solidFill>
            </a:endParaRPr>
          </a:p>
        </p:txBody>
      </p:sp>
      <p:sp>
        <p:nvSpPr>
          <p:cNvPr id="5" name="CaixaDeTexto 4"/>
          <p:cNvSpPr txBox="1"/>
          <p:nvPr/>
        </p:nvSpPr>
        <p:spPr>
          <a:xfrm>
            <a:off x="1000100" y="1357298"/>
            <a:ext cx="7215238" cy="2677656"/>
          </a:xfrm>
          <a:prstGeom prst="rect">
            <a:avLst/>
          </a:prstGeom>
          <a:noFill/>
        </p:spPr>
        <p:txBody>
          <a:bodyPr wrap="square" rtlCol="0">
            <a:spAutoFit/>
          </a:bodyPr>
          <a:lstStyle/>
          <a:p>
            <a:pPr>
              <a:buFont typeface="Arial" pitchFamily="34" charset="0"/>
              <a:buChar char="•"/>
            </a:pPr>
            <a:r>
              <a:rPr lang="pt-BR" sz="2400" dirty="0" smtClean="0"/>
              <a:t> Capacitação dos outros servidores nos requerimentos mínimos de hardware.</a:t>
            </a:r>
          </a:p>
          <a:p>
            <a:pPr>
              <a:buFont typeface="Arial" pitchFamily="34" charset="0"/>
              <a:buChar char="•"/>
            </a:pPr>
            <a:r>
              <a:rPr lang="pt-BR" sz="2400" dirty="0"/>
              <a:t> </a:t>
            </a:r>
            <a:r>
              <a:rPr lang="pt-BR" sz="2400" dirty="0" smtClean="0"/>
              <a:t>Substituição de switches</a:t>
            </a:r>
          </a:p>
          <a:p>
            <a:pPr>
              <a:buFont typeface="Arial" pitchFamily="34" charset="0"/>
              <a:buChar char="•"/>
            </a:pPr>
            <a:r>
              <a:rPr lang="pt-BR" sz="2400" dirty="0"/>
              <a:t> </a:t>
            </a:r>
            <a:r>
              <a:rPr lang="pt-BR" sz="2400" dirty="0" smtClean="0"/>
              <a:t>Manutenção da estrutura de rede</a:t>
            </a:r>
          </a:p>
          <a:p>
            <a:pPr>
              <a:buFont typeface="Arial" pitchFamily="34" charset="0"/>
              <a:buChar char="•"/>
            </a:pPr>
            <a:r>
              <a:rPr lang="pt-BR" sz="2400" dirty="0"/>
              <a:t> </a:t>
            </a:r>
            <a:r>
              <a:rPr lang="pt-BR" sz="2400" dirty="0" smtClean="0"/>
              <a:t>Restauração dos backups dos servidores com os dados mais atuais conforme política de backups.</a:t>
            </a:r>
          </a:p>
          <a:p>
            <a:endParaRPr lang="pt-BR" sz="2400" dirty="0"/>
          </a:p>
        </p:txBody>
      </p:sp>
      <p:sp>
        <p:nvSpPr>
          <p:cNvPr id="6" name="CaixaDeTexto 5"/>
          <p:cNvSpPr txBox="1"/>
          <p:nvPr/>
        </p:nvSpPr>
        <p:spPr>
          <a:xfrm>
            <a:off x="857224" y="4431108"/>
            <a:ext cx="7429552" cy="1569660"/>
          </a:xfrm>
          <a:prstGeom prst="rect">
            <a:avLst/>
          </a:prstGeom>
          <a:noFill/>
        </p:spPr>
        <p:txBody>
          <a:bodyPr wrap="square" rtlCol="0">
            <a:spAutoFit/>
          </a:bodyPr>
          <a:lstStyle/>
          <a:p>
            <a:pPr algn="ctr"/>
            <a:r>
              <a:rPr lang="pt-BR" sz="2400" dirty="0" smtClean="0">
                <a:solidFill>
                  <a:schemeClr val="bg1"/>
                </a:solidFill>
              </a:rPr>
              <a:t>O ideal é já ter um ambiente aguardando alguma indisponibilidade de preferência em outro prédio.</a:t>
            </a:r>
          </a:p>
          <a:p>
            <a:pPr algn="ctr"/>
            <a:r>
              <a:rPr lang="pt-BR" sz="2400" dirty="0" smtClean="0">
                <a:solidFill>
                  <a:schemeClr val="bg1"/>
                </a:solidFill>
              </a:rPr>
              <a:t>Os servidores devem ser redundantes – Um assume automaticamente em caso de falha do outro.</a:t>
            </a:r>
            <a:endParaRPr lang="pt-BR" sz="2400" dirty="0">
              <a:solidFill>
                <a:schemeClr val="bg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251520" y="2420888"/>
            <a:ext cx="8568952" cy="3416320"/>
          </a:xfrm>
          <a:prstGeom prst="rect">
            <a:avLst/>
          </a:prstGeom>
        </p:spPr>
        <p:txBody>
          <a:bodyPr wrap="square">
            <a:spAutoFit/>
          </a:bodyPr>
          <a:lstStyle/>
          <a:p>
            <a:pPr algn="just"/>
            <a:endParaRPr lang="pt-BR" sz="2400" dirty="0">
              <a:solidFill>
                <a:srgbClr val="000000"/>
              </a:solidFill>
              <a:latin typeface="PT Sans"/>
            </a:endParaRPr>
          </a:p>
          <a:p>
            <a:pPr algn="just"/>
            <a:r>
              <a:rPr lang="pt-BR" sz="2400" dirty="0" smtClean="0">
                <a:solidFill>
                  <a:srgbClr val="333333"/>
                </a:solidFill>
                <a:latin typeface="Montserrat"/>
              </a:rPr>
              <a:t>1.Diagnóstico</a:t>
            </a:r>
          </a:p>
          <a:p>
            <a:pPr algn="just"/>
            <a:endParaRPr lang="pt-BR" sz="2400" dirty="0">
              <a:solidFill>
                <a:srgbClr val="333333"/>
              </a:solidFill>
              <a:latin typeface="Montserrat"/>
            </a:endParaRPr>
          </a:p>
          <a:p>
            <a:pPr algn="just"/>
            <a:r>
              <a:rPr lang="pt-BR" sz="2400" dirty="0">
                <a:solidFill>
                  <a:srgbClr val="000000"/>
                </a:solidFill>
                <a:latin typeface="PT Sans"/>
              </a:rPr>
              <a:t>Antes de mais nada, faça a identificação dos ativos de informação da empresa, das </a:t>
            </a:r>
            <a:r>
              <a:rPr lang="pt-BR" sz="2400" dirty="0">
                <a:solidFill>
                  <a:srgbClr val="FB183C"/>
                </a:solidFill>
                <a:latin typeface="PT Sans"/>
                <a:hlinkClick r:id="rId2"/>
              </a:rPr>
              <a:t>vulnerabilidades</a:t>
            </a:r>
            <a:r>
              <a:rPr lang="pt-BR" sz="2400" dirty="0">
                <a:solidFill>
                  <a:srgbClr val="000000"/>
                </a:solidFill>
                <a:latin typeface="PT Sans"/>
              </a:rPr>
              <a:t>, da hierarquização de acessos e das ameaças. Ao fim do diagnóstico, você deverá saber exatamente quais dados e ativos precisam ser protegidos, quais são os riscos e o que já tem sido feito em termos de segurança</a:t>
            </a:r>
            <a:r>
              <a:rPr lang="pt-BR" sz="2400" dirty="0" smtClean="0">
                <a:solidFill>
                  <a:srgbClr val="000000"/>
                </a:solidFill>
                <a:latin typeface="PT Sans"/>
              </a:rPr>
              <a:t>.</a:t>
            </a:r>
            <a:endParaRPr lang="pt-BR" sz="2400" dirty="0">
              <a:solidFill>
                <a:srgbClr val="000000"/>
              </a:solidFill>
              <a:latin typeface="PT Sans"/>
            </a:endParaRPr>
          </a:p>
        </p:txBody>
      </p:sp>
      <p:sp>
        <p:nvSpPr>
          <p:cNvPr id="5" name="CaixaDeTexto 4"/>
          <p:cNvSpPr txBox="1"/>
          <p:nvPr/>
        </p:nvSpPr>
        <p:spPr>
          <a:xfrm>
            <a:off x="251520" y="420340"/>
            <a:ext cx="7992888" cy="2000548"/>
          </a:xfrm>
          <a:prstGeom prst="rect">
            <a:avLst/>
          </a:prstGeom>
          <a:noFill/>
        </p:spPr>
        <p:txBody>
          <a:bodyPr wrap="square" rtlCol="0">
            <a:spAutoFit/>
          </a:bodyPr>
          <a:lstStyle/>
          <a:p>
            <a:r>
              <a:rPr lang="pt-BR" sz="2400" dirty="0">
                <a:solidFill>
                  <a:srgbClr val="333333"/>
                </a:solidFill>
                <a:latin typeface="Montserrat"/>
              </a:rPr>
              <a:t>Por onde começar a elaborar uma PSI</a:t>
            </a:r>
            <a:r>
              <a:rPr lang="pt-BR" sz="2400" dirty="0" smtClean="0">
                <a:solidFill>
                  <a:srgbClr val="333333"/>
                </a:solidFill>
                <a:latin typeface="Montserrat"/>
              </a:rPr>
              <a:t>?</a:t>
            </a:r>
          </a:p>
          <a:p>
            <a:endParaRPr lang="pt-BR" sz="2400" dirty="0">
              <a:solidFill>
                <a:srgbClr val="333333"/>
              </a:solidFill>
              <a:latin typeface="Montserrat"/>
            </a:endParaRPr>
          </a:p>
          <a:p>
            <a:r>
              <a:rPr lang="pt-BR" sz="2400" dirty="0">
                <a:solidFill>
                  <a:srgbClr val="000000"/>
                </a:solidFill>
                <a:latin typeface="PT Sans"/>
              </a:rPr>
              <a:t>Uma política de segurança da informação pode ser elaborada em 5 </a:t>
            </a:r>
            <a:r>
              <a:rPr lang="pt-BR" sz="2400" dirty="0" smtClean="0">
                <a:solidFill>
                  <a:srgbClr val="000000"/>
                </a:solidFill>
                <a:latin typeface="PT Sans"/>
              </a:rPr>
              <a:t>passos:</a:t>
            </a:r>
            <a:endParaRPr lang="pt-BR" sz="2400" dirty="0">
              <a:solidFill>
                <a:srgbClr val="000000"/>
              </a:solidFill>
              <a:latin typeface="PT Sans"/>
            </a:endParaRPr>
          </a:p>
          <a:p>
            <a:endParaRPr lang="pt-BR" sz="2800" dirty="0"/>
          </a:p>
        </p:txBody>
      </p:sp>
    </p:spTree>
    <p:extLst>
      <p:ext uri="{BB962C8B-B14F-4D97-AF65-F5344CB8AC3E}">
        <p14:creationId xmlns:p14="http://schemas.microsoft.com/office/powerpoint/2010/main" val="1688197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p:cNvSpPr txBox="1"/>
          <p:nvPr/>
        </p:nvSpPr>
        <p:spPr>
          <a:xfrm>
            <a:off x="251520" y="980728"/>
            <a:ext cx="8496944" cy="5262979"/>
          </a:xfrm>
          <a:prstGeom prst="rect">
            <a:avLst/>
          </a:prstGeom>
          <a:noFill/>
        </p:spPr>
        <p:txBody>
          <a:bodyPr wrap="square" rtlCol="0">
            <a:spAutoFit/>
          </a:bodyPr>
          <a:lstStyle/>
          <a:p>
            <a:pPr algn="just"/>
            <a:r>
              <a:rPr lang="pt-BR" sz="2400" dirty="0" smtClean="0">
                <a:solidFill>
                  <a:srgbClr val="333333"/>
                </a:solidFill>
                <a:latin typeface="Montserrat"/>
              </a:rPr>
              <a:t>2.Elaboração</a:t>
            </a:r>
          </a:p>
          <a:p>
            <a:pPr algn="just"/>
            <a:endParaRPr lang="pt-BR" sz="2400" dirty="0">
              <a:solidFill>
                <a:srgbClr val="333333"/>
              </a:solidFill>
              <a:latin typeface="Montserrat"/>
            </a:endParaRPr>
          </a:p>
          <a:p>
            <a:pPr algn="just"/>
            <a:r>
              <a:rPr lang="pt-BR" sz="2400" dirty="0">
                <a:solidFill>
                  <a:srgbClr val="000000"/>
                </a:solidFill>
                <a:latin typeface="PT Sans"/>
              </a:rPr>
              <a:t>A segunda etapa é a elaboração propriamente dita. A política de segurança da informação deve estar diretamente relacionada aos objetivos estratégicos do negócio. A pergunta a ser respondida é como a segurança da informação pode ajudar a empresa a alcançar suas metas.</a:t>
            </a:r>
          </a:p>
          <a:p>
            <a:pPr algn="just"/>
            <a:r>
              <a:rPr lang="pt-BR" sz="2400" dirty="0">
                <a:solidFill>
                  <a:srgbClr val="000000"/>
                </a:solidFill>
                <a:latin typeface="PT Sans"/>
              </a:rPr>
              <a:t>É importante ainda ter em mente que essa não é uma tarefa apenas do time de Tecnologia da Informação ou da área de segurança. Tomos os gestores da empresa devem ser envolvidos no processo de definição das políticas e procedimentos, de maneira que as necessidades específicas de todos os setores sejam alcançadas.</a:t>
            </a:r>
          </a:p>
          <a:p>
            <a:pPr algn="just"/>
            <a:endParaRPr lang="pt-BR" sz="2400" dirty="0"/>
          </a:p>
        </p:txBody>
      </p:sp>
    </p:spTree>
    <p:extLst>
      <p:ext uri="{BB962C8B-B14F-4D97-AF65-F5344CB8AC3E}">
        <p14:creationId xmlns:p14="http://schemas.microsoft.com/office/powerpoint/2010/main" val="779117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p:cNvSpPr txBox="1"/>
          <p:nvPr/>
        </p:nvSpPr>
        <p:spPr>
          <a:xfrm>
            <a:off x="251520" y="1052736"/>
            <a:ext cx="8640960" cy="5262979"/>
          </a:xfrm>
          <a:prstGeom prst="rect">
            <a:avLst/>
          </a:prstGeom>
          <a:noFill/>
        </p:spPr>
        <p:txBody>
          <a:bodyPr wrap="square" rtlCol="0">
            <a:spAutoFit/>
          </a:bodyPr>
          <a:lstStyle/>
          <a:p>
            <a:pPr algn="just"/>
            <a:r>
              <a:rPr lang="pt-BR" sz="2400" dirty="0" smtClean="0">
                <a:solidFill>
                  <a:srgbClr val="333333"/>
                </a:solidFill>
                <a:latin typeface="Montserrat"/>
              </a:rPr>
              <a:t>3.Educação</a:t>
            </a:r>
          </a:p>
          <a:p>
            <a:pPr algn="just"/>
            <a:endParaRPr lang="pt-BR" sz="2400" dirty="0" smtClean="0">
              <a:solidFill>
                <a:srgbClr val="333333"/>
              </a:solidFill>
              <a:latin typeface="Montserrat"/>
            </a:endParaRPr>
          </a:p>
          <a:p>
            <a:pPr algn="just"/>
            <a:r>
              <a:rPr lang="pt-BR" sz="2400" dirty="0" smtClean="0">
                <a:solidFill>
                  <a:srgbClr val="000000"/>
                </a:solidFill>
                <a:latin typeface="PT Sans"/>
              </a:rPr>
              <a:t>Uma </a:t>
            </a:r>
            <a:r>
              <a:rPr lang="pt-BR" sz="2400" dirty="0">
                <a:solidFill>
                  <a:srgbClr val="000000"/>
                </a:solidFill>
                <a:latin typeface="PT Sans"/>
              </a:rPr>
              <a:t>política de segurança da informação que fica guardada na gaveta do gerente de TI ou do gestor de segurança da informação não tem muita utilidade. Desse modo, para que ela seja útil, é necessário divulgar e educar os usuários para que eles entendam os benefícios da segurança dos dados.</a:t>
            </a:r>
          </a:p>
          <a:p>
            <a:pPr algn="just"/>
            <a:r>
              <a:rPr lang="pt-BR" sz="2400" dirty="0">
                <a:solidFill>
                  <a:srgbClr val="000000"/>
                </a:solidFill>
                <a:latin typeface="PT Sans"/>
              </a:rPr>
              <a:t>A </a:t>
            </a:r>
            <a:r>
              <a:rPr lang="pt-BR" sz="2400" dirty="0">
                <a:solidFill>
                  <a:srgbClr val="FB183C"/>
                </a:solidFill>
                <a:latin typeface="PT Sans"/>
                <a:hlinkClick r:id="rId2"/>
              </a:rPr>
              <a:t>conscientização</a:t>
            </a:r>
            <a:r>
              <a:rPr lang="pt-BR" sz="2400" dirty="0">
                <a:solidFill>
                  <a:srgbClr val="000000"/>
                </a:solidFill>
                <a:latin typeface="PT Sans"/>
              </a:rPr>
              <a:t> é sempre uma grande ferramenta para a prevenção de incidentes. Por isso, mais do que uma lista de proibições, permissões e regras, a política de segurança da informação deve ser vista pelos usuários como uma ferramenta de trabalho que serve para ajudá-los em suas rotinas.</a:t>
            </a:r>
          </a:p>
          <a:p>
            <a:pPr algn="just"/>
            <a:endParaRPr lang="pt-BR" sz="2400" dirty="0"/>
          </a:p>
        </p:txBody>
      </p:sp>
    </p:spTree>
    <p:extLst>
      <p:ext uri="{BB962C8B-B14F-4D97-AF65-F5344CB8AC3E}">
        <p14:creationId xmlns:p14="http://schemas.microsoft.com/office/powerpoint/2010/main" val="1348679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p:cNvSpPr txBox="1"/>
          <p:nvPr/>
        </p:nvSpPr>
        <p:spPr>
          <a:xfrm>
            <a:off x="179512" y="908720"/>
            <a:ext cx="8640960" cy="4893647"/>
          </a:xfrm>
          <a:prstGeom prst="rect">
            <a:avLst/>
          </a:prstGeom>
          <a:noFill/>
        </p:spPr>
        <p:txBody>
          <a:bodyPr wrap="square" rtlCol="0">
            <a:spAutoFit/>
          </a:bodyPr>
          <a:lstStyle/>
          <a:p>
            <a:pPr algn="just"/>
            <a:r>
              <a:rPr lang="pt-BR" sz="2400" dirty="0" smtClean="0">
                <a:solidFill>
                  <a:srgbClr val="333333"/>
                </a:solidFill>
                <a:latin typeface="Montserrat"/>
              </a:rPr>
              <a:t>4.Implementação</a:t>
            </a:r>
          </a:p>
          <a:p>
            <a:pPr algn="just"/>
            <a:endParaRPr lang="pt-BR" sz="2400" dirty="0">
              <a:solidFill>
                <a:srgbClr val="333333"/>
              </a:solidFill>
              <a:latin typeface="Montserrat"/>
            </a:endParaRPr>
          </a:p>
          <a:p>
            <a:pPr algn="just"/>
            <a:r>
              <a:rPr lang="pt-BR" sz="2400" dirty="0">
                <a:solidFill>
                  <a:srgbClr val="000000"/>
                </a:solidFill>
                <a:latin typeface="PT Sans"/>
              </a:rPr>
              <a:t>Na hora da implementação, deve-se planejar uma fase de adaptação gradual às regras. Por certo, a empresa precisa oferecer meios para que os funcionários aprendam a trabalhar respeitando a PSI. Para isso, podem ser feitas palestras e treinamentos, além de estabelecer sanções para o descumprimento das regras.</a:t>
            </a:r>
          </a:p>
          <a:p>
            <a:pPr algn="just"/>
            <a:r>
              <a:rPr lang="pt-BR" sz="2400" dirty="0">
                <a:solidFill>
                  <a:srgbClr val="000000"/>
                </a:solidFill>
                <a:latin typeface="PT Sans"/>
              </a:rPr>
              <a:t>Realizar eventos apresentando cenários reais pode ser uma ótima estratégia para educar os colaboradores e para trazer para a realidade do trabalho a importância das políticas de segurança.</a:t>
            </a:r>
          </a:p>
          <a:p>
            <a:pPr algn="just"/>
            <a:endParaRPr lang="pt-BR" sz="2400" dirty="0"/>
          </a:p>
        </p:txBody>
      </p:sp>
    </p:spTree>
    <p:extLst>
      <p:ext uri="{BB962C8B-B14F-4D97-AF65-F5344CB8AC3E}">
        <p14:creationId xmlns:p14="http://schemas.microsoft.com/office/powerpoint/2010/main" val="6234190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p:cNvSpPr txBox="1"/>
          <p:nvPr/>
        </p:nvSpPr>
        <p:spPr>
          <a:xfrm>
            <a:off x="251520" y="332656"/>
            <a:ext cx="8640960" cy="6001643"/>
          </a:xfrm>
          <a:prstGeom prst="rect">
            <a:avLst/>
          </a:prstGeom>
          <a:noFill/>
        </p:spPr>
        <p:txBody>
          <a:bodyPr wrap="square" rtlCol="0">
            <a:spAutoFit/>
          </a:bodyPr>
          <a:lstStyle/>
          <a:p>
            <a:pPr algn="just"/>
            <a:r>
              <a:rPr lang="pt-BR" sz="2400" dirty="0">
                <a:solidFill>
                  <a:srgbClr val="333333"/>
                </a:solidFill>
                <a:latin typeface="Montserrat"/>
              </a:rPr>
              <a:t>5.Monitoramento e </a:t>
            </a:r>
            <a:r>
              <a:rPr lang="pt-BR" sz="2400" dirty="0" smtClean="0">
                <a:solidFill>
                  <a:srgbClr val="333333"/>
                </a:solidFill>
                <a:latin typeface="Montserrat"/>
              </a:rPr>
              <a:t>atualização</a:t>
            </a:r>
          </a:p>
          <a:p>
            <a:pPr algn="just"/>
            <a:endParaRPr lang="pt-BR" sz="2400" dirty="0">
              <a:solidFill>
                <a:srgbClr val="333333"/>
              </a:solidFill>
              <a:latin typeface="Montserrat"/>
            </a:endParaRPr>
          </a:p>
          <a:p>
            <a:pPr algn="just"/>
            <a:r>
              <a:rPr lang="pt-BR" sz="2400" dirty="0">
                <a:solidFill>
                  <a:srgbClr val="000000"/>
                </a:solidFill>
                <a:latin typeface="PT Sans"/>
              </a:rPr>
              <a:t>Por fim, lembramos que o processo não termina com a implementação. Afinal, uma vez que a empresa está adaptada às regras, é hora de identificar oportunidades de melhoria. Bem como, fazer atualizações sempre que necessário. Logo, busque maneiras de medir o retorno das ações de segurança e dos investimentos. Ao mesmo tempo, verifique se a PSI ainda reflete os objetivos da empresa.</a:t>
            </a:r>
          </a:p>
          <a:p>
            <a:pPr algn="just"/>
            <a:r>
              <a:rPr lang="pt-BR" sz="2400" dirty="0">
                <a:solidFill>
                  <a:srgbClr val="000000"/>
                </a:solidFill>
                <a:latin typeface="PT Sans"/>
              </a:rPr>
              <a:t>Portanto, vimos que a política de segurança da informação é o pontapé inicial de um processo para resguardar dados. Além disso, arquivos e dispositivos valiosos para a empresa. A elaboração da PSI e sua implementação mostram que a empresa está caminhando para educar os usuários sobre a segurança da informação. Bem como, ter sistemas seguros e confiáveis</a:t>
            </a:r>
            <a:r>
              <a:rPr lang="pt-BR" sz="2400" dirty="0" smtClean="0">
                <a:solidFill>
                  <a:srgbClr val="000000"/>
                </a:solidFill>
                <a:latin typeface="PT Sans"/>
              </a:rPr>
              <a:t>.</a:t>
            </a:r>
            <a:endParaRPr lang="pt-BR" sz="2400" dirty="0">
              <a:solidFill>
                <a:srgbClr val="000000"/>
              </a:solidFill>
              <a:latin typeface="PT Sans"/>
            </a:endParaRPr>
          </a:p>
        </p:txBody>
      </p:sp>
    </p:spTree>
    <p:extLst>
      <p:ext uri="{BB962C8B-B14F-4D97-AF65-F5344CB8AC3E}">
        <p14:creationId xmlns:p14="http://schemas.microsoft.com/office/powerpoint/2010/main" val="2161201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3600" dirty="0" smtClean="0"/>
              <a:t>PLANO DE CONTINUIDADE OPERACIONAL</a:t>
            </a:r>
            <a:endParaRPr lang="pt-BR" sz="3600" dirty="0"/>
          </a:p>
        </p:txBody>
      </p:sp>
      <p:sp>
        <p:nvSpPr>
          <p:cNvPr id="5" name="CaixaDeTexto 4"/>
          <p:cNvSpPr txBox="1"/>
          <p:nvPr/>
        </p:nvSpPr>
        <p:spPr>
          <a:xfrm>
            <a:off x="611560" y="1988840"/>
            <a:ext cx="8179272" cy="2554545"/>
          </a:xfrm>
          <a:prstGeom prst="rect">
            <a:avLst/>
          </a:prstGeom>
          <a:noFill/>
        </p:spPr>
        <p:txBody>
          <a:bodyPr wrap="square" rtlCol="0">
            <a:spAutoFit/>
          </a:bodyPr>
          <a:lstStyle/>
          <a:p>
            <a:pPr algn="ctr"/>
            <a:r>
              <a:rPr lang="pt-BR" sz="3200" dirty="0" smtClean="0"/>
              <a:t>O propósito de um plano de continuidade é garantir que a operação da empresa (core business) entre em funcionamento, no menor tempo possível, com o objetivo de minimizar os impactos.</a:t>
            </a:r>
            <a:endParaRPr lang="pt-BR"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m 6" descr="figuraquinto001.jpg"/>
          <p:cNvPicPr>
            <a:picLocks noChangeAspect="1"/>
          </p:cNvPicPr>
          <p:nvPr/>
        </p:nvPicPr>
        <p:blipFill>
          <a:blip r:embed="rId2"/>
          <a:srcRect b="31142"/>
          <a:stretch>
            <a:fillRect/>
          </a:stretch>
        </p:blipFill>
        <p:spPr>
          <a:xfrm>
            <a:off x="0" y="0"/>
            <a:ext cx="9144000" cy="68580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4" name="CaixaDeTexto 3"/>
          <p:cNvSpPr txBox="1"/>
          <p:nvPr/>
        </p:nvSpPr>
        <p:spPr>
          <a:xfrm>
            <a:off x="539552" y="836712"/>
            <a:ext cx="7858180" cy="2677656"/>
          </a:xfrm>
          <a:prstGeom prst="rect">
            <a:avLst/>
          </a:prstGeom>
          <a:noFill/>
        </p:spPr>
        <p:txBody>
          <a:bodyPr wrap="square" rtlCol="0">
            <a:spAutoFit/>
          </a:bodyPr>
          <a:lstStyle/>
          <a:p>
            <a:pPr algn="ctr"/>
            <a:r>
              <a:rPr lang="pt-BR" sz="2800" dirty="0" smtClean="0">
                <a:solidFill>
                  <a:srgbClr val="FF0000"/>
                </a:solidFill>
              </a:rPr>
              <a:t>O Plano de Continuidade Operacional tem o propósito de definir os procedimentos para contingenciamento dos ativos que suportam cada processo de negócio, objetivando reduzir o tempo de indisponibilidade e, conseqüentemente, os impactos potenciais ao negócio.</a:t>
            </a:r>
            <a:endParaRPr lang="pt-BR" sz="2800" dirty="0">
              <a:solidFill>
                <a:srgbClr val="FF0000"/>
              </a:solidFill>
            </a:endParaRPr>
          </a:p>
        </p:txBody>
      </p:sp>
      <p:grpSp>
        <p:nvGrpSpPr>
          <p:cNvPr id="7" name="Grupo 6"/>
          <p:cNvGrpSpPr/>
          <p:nvPr/>
        </p:nvGrpSpPr>
        <p:grpSpPr>
          <a:xfrm>
            <a:off x="1126755" y="4149080"/>
            <a:ext cx="7286676" cy="1500198"/>
            <a:chOff x="928662" y="3714752"/>
            <a:chExt cx="7286676" cy="1571636"/>
          </a:xfrm>
        </p:grpSpPr>
        <p:sp>
          <p:nvSpPr>
            <p:cNvPr id="5" name="Retângulo de cantos arredondados 4"/>
            <p:cNvSpPr/>
            <p:nvPr/>
          </p:nvSpPr>
          <p:spPr>
            <a:xfrm>
              <a:off x="928662" y="3714752"/>
              <a:ext cx="7286676" cy="15716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CaixaDeTexto 5"/>
            <p:cNvSpPr txBox="1"/>
            <p:nvPr/>
          </p:nvSpPr>
          <p:spPr>
            <a:xfrm>
              <a:off x="1214414" y="4071942"/>
              <a:ext cx="6786610" cy="954107"/>
            </a:xfrm>
            <a:prstGeom prst="rect">
              <a:avLst/>
            </a:prstGeom>
            <a:noFill/>
          </p:spPr>
          <p:txBody>
            <a:bodyPr wrap="square" rtlCol="0">
              <a:spAutoFit/>
            </a:bodyPr>
            <a:lstStyle/>
            <a:p>
              <a:pPr algn="ctr"/>
              <a:r>
                <a:rPr lang="pt-BR" sz="2800" b="1" dirty="0" smtClean="0">
                  <a:solidFill>
                    <a:schemeClr val="bg1"/>
                  </a:solidFill>
                </a:rPr>
                <a:t>O CLIENTE DEVE SER ATENDIDO ACONTEÇA O QUE ACONTECER</a:t>
              </a:r>
              <a:endParaRPr lang="pt-BR" sz="2800" b="1" dirty="0">
                <a:solidFill>
                  <a:schemeClr val="bg1"/>
                </a:solidFil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p:cNvSpPr txBox="1"/>
          <p:nvPr/>
        </p:nvSpPr>
        <p:spPr>
          <a:xfrm>
            <a:off x="785786" y="571480"/>
            <a:ext cx="7500990" cy="1815882"/>
          </a:xfrm>
          <a:prstGeom prst="rect">
            <a:avLst/>
          </a:prstGeom>
          <a:noFill/>
        </p:spPr>
        <p:txBody>
          <a:bodyPr wrap="square" rtlCol="0">
            <a:spAutoFit/>
          </a:bodyPr>
          <a:lstStyle/>
          <a:p>
            <a:pPr algn="ctr"/>
            <a:r>
              <a:rPr lang="pt-BR" sz="2800" dirty="0" smtClean="0"/>
              <a:t>O melhor modo de determinar o </a:t>
            </a:r>
            <a:r>
              <a:rPr lang="pt-BR" sz="2800" dirty="0" smtClean="0">
                <a:solidFill>
                  <a:srgbClr val="FF0000"/>
                </a:solidFill>
              </a:rPr>
              <a:t>grau de risco </a:t>
            </a:r>
            <a:r>
              <a:rPr lang="pt-BR" sz="2800" dirty="0" smtClean="0"/>
              <a:t>é relacionar detalhadamente quais seriam os impactos para a organização se uma ameaça conseguir explorar uma vulnerabilidade. </a:t>
            </a:r>
            <a:endParaRPr lang="pt-BR" sz="2800" dirty="0"/>
          </a:p>
        </p:txBody>
      </p:sp>
      <p:graphicFrame>
        <p:nvGraphicFramePr>
          <p:cNvPr id="5" name="Tabela 4"/>
          <p:cNvGraphicFramePr>
            <a:graphicFrameLocks noGrp="1"/>
          </p:cNvGraphicFramePr>
          <p:nvPr/>
        </p:nvGraphicFramePr>
        <p:xfrm>
          <a:off x="1214414" y="2786058"/>
          <a:ext cx="6715172" cy="2844800"/>
        </p:xfrm>
        <a:graphic>
          <a:graphicData uri="http://schemas.openxmlformats.org/drawingml/2006/table">
            <a:tbl>
              <a:tblPr firstRow="1" bandRow="1">
                <a:tableStyleId>{5C22544A-7EE6-4342-B048-85BDC9FD1C3A}</a:tableStyleId>
              </a:tblPr>
              <a:tblGrid>
                <a:gridCol w="1857388">
                  <a:extLst>
                    <a:ext uri="{9D8B030D-6E8A-4147-A177-3AD203B41FA5}">
                      <a16:colId xmlns:a16="http://schemas.microsoft.com/office/drawing/2014/main" val="20000"/>
                    </a:ext>
                  </a:extLst>
                </a:gridCol>
                <a:gridCol w="4857784">
                  <a:extLst>
                    <a:ext uri="{9D8B030D-6E8A-4147-A177-3AD203B41FA5}">
                      <a16:colId xmlns:a16="http://schemas.microsoft.com/office/drawing/2014/main" val="20001"/>
                    </a:ext>
                  </a:extLst>
                </a:gridCol>
              </a:tblGrid>
              <a:tr h="370840">
                <a:tc>
                  <a:txBody>
                    <a:bodyPr/>
                    <a:lstStyle/>
                    <a:p>
                      <a:r>
                        <a:rPr lang="pt-BR" dirty="0" smtClean="0"/>
                        <a:t>NÍVEL</a:t>
                      </a:r>
                      <a:endParaRPr lang="pt-BR" dirty="0"/>
                    </a:p>
                  </a:txBody>
                  <a:tcPr/>
                </a:tc>
                <a:tc>
                  <a:txBody>
                    <a:bodyPr/>
                    <a:lstStyle/>
                    <a:p>
                      <a:r>
                        <a:rPr lang="pt-BR" dirty="0" smtClean="0"/>
                        <a:t>DEFINIÇÃO</a:t>
                      </a:r>
                      <a:endParaRPr lang="pt-BR" dirty="0"/>
                    </a:p>
                  </a:txBody>
                  <a:tcPr/>
                </a:tc>
                <a:extLst>
                  <a:ext uri="{0D108BD9-81ED-4DB2-BD59-A6C34878D82A}">
                    <a16:rowId xmlns:a16="http://schemas.microsoft.com/office/drawing/2014/main" val="10000"/>
                  </a:ext>
                </a:extLst>
              </a:tr>
              <a:tr h="370840">
                <a:tc>
                  <a:txBody>
                    <a:bodyPr/>
                    <a:lstStyle/>
                    <a:p>
                      <a:r>
                        <a:rPr lang="pt-BR" dirty="0" smtClean="0"/>
                        <a:t>ALTO</a:t>
                      </a:r>
                    </a:p>
                    <a:p>
                      <a:endParaRPr lang="pt-BR" dirty="0" smtClean="0"/>
                    </a:p>
                    <a:p>
                      <a:endParaRPr lang="pt-BR" dirty="0"/>
                    </a:p>
                  </a:txBody>
                  <a:tcPr/>
                </a:tc>
                <a:tc>
                  <a:txBody>
                    <a:bodyPr/>
                    <a:lstStyle/>
                    <a:p>
                      <a:pPr>
                        <a:buFont typeface="Arial" pitchFamily="34" charset="0"/>
                        <a:buChar char="•"/>
                      </a:pPr>
                      <a:r>
                        <a:rPr lang="pt-BR" dirty="0" smtClean="0"/>
                        <a:t> Perda significante dos principais ativos e recursos.</a:t>
                      </a:r>
                    </a:p>
                    <a:p>
                      <a:pPr>
                        <a:buFont typeface="Arial" pitchFamily="34" charset="0"/>
                        <a:buChar char="•"/>
                      </a:pPr>
                      <a:r>
                        <a:rPr lang="pt-BR" baseline="0" dirty="0" smtClean="0"/>
                        <a:t> Perda da reputação, imagem e credibilidade.</a:t>
                      </a:r>
                    </a:p>
                    <a:p>
                      <a:pPr>
                        <a:buFont typeface="Arial" pitchFamily="34" charset="0"/>
                        <a:buChar char="•"/>
                      </a:pPr>
                      <a:r>
                        <a:rPr lang="pt-BR" baseline="0" dirty="0" smtClean="0"/>
                        <a:t> Impossibilidade de continuar com as atividades de negócio.</a:t>
                      </a:r>
                      <a:endParaRPr lang="pt-BR" dirty="0"/>
                    </a:p>
                  </a:txBody>
                  <a:tcPr/>
                </a:tc>
                <a:extLst>
                  <a:ext uri="{0D108BD9-81ED-4DB2-BD59-A6C34878D82A}">
                    <a16:rowId xmlns:a16="http://schemas.microsoft.com/office/drawing/2014/main" val="10001"/>
                  </a:ext>
                </a:extLst>
              </a:tr>
              <a:tr h="370840">
                <a:tc>
                  <a:txBody>
                    <a:bodyPr/>
                    <a:lstStyle/>
                    <a:p>
                      <a:r>
                        <a:rPr lang="pt-BR" dirty="0" smtClean="0"/>
                        <a:t>MÉDIO</a:t>
                      </a:r>
                    </a:p>
                    <a:p>
                      <a:endParaRPr lang="pt-BR" dirty="0"/>
                    </a:p>
                  </a:txBody>
                  <a:tcPr/>
                </a:tc>
                <a:tc>
                  <a:txBody>
                    <a:bodyPr/>
                    <a:lstStyle/>
                    <a:p>
                      <a:pPr>
                        <a:buFont typeface="Arial" pitchFamily="34" charset="0"/>
                        <a:buChar char="•"/>
                      </a:pPr>
                      <a:r>
                        <a:rPr lang="pt-BR" dirty="0" smtClean="0"/>
                        <a:t> Perda dos principais ativos e recursos.</a:t>
                      </a:r>
                    </a:p>
                    <a:p>
                      <a:pPr>
                        <a:buFont typeface="Arial" pitchFamily="34" charset="0"/>
                        <a:buNone/>
                      </a:pPr>
                      <a:endParaRPr lang="pt-BR" dirty="0"/>
                    </a:p>
                  </a:txBody>
                  <a:tcPr/>
                </a:tc>
                <a:extLst>
                  <a:ext uri="{0D108BD9-81ED-4DB2-BD59-A6C34878D82A}">
                    <a16:rowId xmlns:a16="http://schemas.microsoft.com/office/drawing/2014/main" val="10002"/>
                  </a:ext>
                </a:extLst>
              </a:tr>
              <a:tr h="370840">
                <a:tc>
                  <a:txBody>
                    <a:bodyPr/>
                    <a:lstStyle/>
                    <a:p>
                      <a:r>
                        <a:rPr lang="pt-BR" dirty="0" smtClean="0"/>
                        <a:t>BAIXO</a:t>
                      </a:r>
                      <a:endParaRPr lang="pt-BR" dirty="0"/>
                    </a:p>
                  </a:txBody>
                  <a:tcPr/>
                </a:tc>
                <a:tc>
                  <a:txBody>
                    <a:bodyPr/>
                    <a:lstStyle/>
                    <a:p>
                      <a:r>
                        <a:rPr lang="pt-BR" dirty="0" smtClean="0"/>
                        <a:t>Perda de alguns dos principais</a:t>
                      </a:r>
                      <a:r>
                        <a:rPr lang="pt-BR" baseline="0" dirty="0" smtClean="0"/>
                        <a:t> ativos e recursos.</a:t>
                      </a:r>
                      <a:endParaRPr lang="pt-BR" dirty="0"/>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p:cNvSpPr txBox="1"/>
          <p:nvPr/>
        </p:nvSpPr>
        <p:spPr>
          <a:xfrm>
            <a:off x="928662" y="285728"/>
            <a:ext cx="7143800" cy="1077218"/>
          </a:xfrm>
          <a:prstGeom prst="rect">
            <a:avLst/>
          </a:prstGeom>
          <a:noFill/>
        </p:spPr>
        <p:txBody>
          <a:bodyPr wrap="square" rtlCol="0">
            <a:spAutoFit/>
          </a:bodyPr>
          <a:lstStyle/>
          <a:p>
            <a:pPr algn="ctr"/>
            <a:r>
              <a:rPr lang="pt-BR" sz="3200" dirty="0" smtClean="0"/>
              <a:t>TREINAMENTO E CONSCIENTIZAÇÃO DO PESSOAL</a:t>
            </a:r>
            <a:endParaRPr lang="pt-BR" sz="3200" dirty="0"/>
          </a:p>
        </p:txBody>
      </p:sp>
      <p:sp>
        <p:nvSpPr>
          <p:cNvPr id="5" name="CaixaDeTexto 4"/>
          <p:cNvSpPr txBox="1"/>
          <p:nvPr/>
        </p:nvSpPr>
        <p:spPr>
          <a:xfrm>
            <a:off x="642910" y="1500174"/>
            <a:ext cx="7858180" cy="1200329"/>
          </a:xfrm>
          <a:prstGeom prst="rect">
            <a:avLst/>
          </a:prstGeom>
          <a:noFill/>
        </p:spPr>
        <p:txBody>
          <a:bodyPr wrap="square" rtlCol="0">
            <a:spAutoFit/>
          </a:bodyPr>
          <a:lstStyle/>
          <a:p>
            <a:pPr algn="ctr"/>
            <a:r>
              <a:rPr lang="pt-BR" sz="2400" dirty="0" smtClean="0"/>
              <a:t>Os recursos humanos são considerados o elo mais frágil da corrente, pois são responsáveis por uma ou mais fases do processo de segurança da informação.</a:t>
            </a:r>
            <a:endParaRPr lang="pt-BR" sz="2400" dirty="0"/>
          </a:p>
        </p:txBody>
      </p:sp>
      <p:grpSp>
        <p:nvGrpSpPr>
          <p:cNvPr id="9" name="Grupo 8"/>
          <p:cNvGrpSpPr/>
          <p:nvPr/>
        </p:nvGrpSpPr>
        <p:grpSpPr>
          <a:xfrm>
            <a:off x="3786182" y="3214686"/>
            <a:ext cx="4643470" cy="2500330"/>
            <a:chOff x="285720" y="3500438"/>
            <a:chExt cx="4643470" cy="2500330"/>
          </a:xfrm>
        </p:grpSpPr>
        <p:sp>
          <p:nvSpPr>
            <p:cNvPr id="6" name="Elipse 5"/>
            <p:cNvSpPr/>
            <p:nvPr/>
          </p:nvSpPr>
          <p:spPr>
            <a:xfrm>
              <a:off x="285720" y="3500438"/>
              <a:ext cx="4643470" cy="250033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7" name="CaixaDeTexto 6"/>
            <p:cNvSpPr txBox="1"/>
            <p:nvPr/>
          </p:nvSpPr>
          <p:spPr>
            <a:xfrm>
              <a:off x="714348" y="4143380"/>
              <a:ext cx="3786214" cy="1323439"/>
            </a:xfrm>
            <a:prstGeom prst="rect">
              <a:avLst/>
            </a:prstGeom>
            <a:noFill/>
          </p:spPr>
          <p:txBody>
            <a:bodyPr wrap="square" rtlCol="0">
              <a:spAutoFit/>
            </a:bodyPr>
            <a:lstStyle/>
            <a:p>
              <a:pPr algn="ctr"/>
              <a:r>
                <a:rPr lang="pt-BR" sz="2000" b="1" dirty="0" smtClean="0">
                  <a:solidFill>
                    <a:srgbClr val="002060"/>
                  </a:solidFill>
                </a:rPr>
                <a:t>O fator surpresa é um dos pontos nevrálgicos dos processos de segurança que depende das pessoas.</a:t>
              </a:r>
              <a:endParaRPr lang="pt-BR" sz="2000" b="1" dirty="0">
                <a:solidFill>
                  <a:srgbClr val="002060"/>
                </a:solidFill>
              </a:endParaRPr>
            </a:p>
          </p:txBody>
        </p:sp>
      </p:grpSp>
      <p:pic>
        <p:nvPicPr>
          <p:cNvPr id="2052" name="Picture 4" descr="Imagem relacionada"/>
          <p:cNvPicPr>
            <a:picLocks noChangeAspect="1" noChangeArrowheads="1"/>
          </p:cNvPicPr>
          <p:nvPr/>
        </p:nvPicPr>
        <p:blipFill>
          <a:blip r:embed="rId2"/>
          <a:srcRect/>
          <a:stretch>
            <a:fillRect/>
          </a:stretch>
        </p:blipFill>
        <p:spPr bwMode="auto">
          <a:xfrm>
            <a:off x="142845" y="2686438"/>
            <a:ext cx="3571900" cy="4171562"/>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p:cNvSpPr txBox="1"/>
          <p:nvPr/>
        </p:nvSpPr>
        <p:spPr>
          <a:xfrm>
            <a:off x="928662" y="285728"/>
            <a:ext cx="7358114" cy="1569660"/>
          </a:xfrm>
          <a:prstGeom prst="rect">
            <a:avLst/>
          </a:prstGeom>
          <a:noFill/>
        </p:spPr>
        <p:txBody>
          <a:bodyPr wrap="square" rtlCol="0">
            <a:spAutoFit/>
          </a:bodyPr>
          <a:lstStyle/>
          <a:p>
            <a:pPr algn="ctr"/>
            <a:r>
              <a:rPr lang="pt-BR" sz="2400" b="1" dirty="0" smtClean="0">
                <a:solidFill>
                  <a:srgbClr val="FF0000"/>
                </a:solidFill>
              </a:rPr>
              <a:t>É NECESSÁRIO QUE SEJA FEITA UMA CAMPANHA DE DIVULGAÇÃO, QUE DEVERÁ LANÇAR MÃO DE VÁRIOS ARTIFÍCIOS PARA COMUNICAR OS PADRÕES, CRÍTÉRIOS E INSTRUÇÕES OPERACIONAIS.</a:t>
            </a:r>
            <a:endParaRPr lang="pt-BR" sz="2400" b="1" dirty="0">
              <a:solidFill>
                <a:srgbClr val="FF0000"/>
              </a:solidFill>
            </a:endParaRPr>
          </a:p>
        </p:txBody>
      </p:sp>
      <p:pic>
        <p:nvPicPr>
          <p:cNvPr id="19458" name="Picture 2" descr="Imagem relacionada"/>
          <p:cNvPicPr>
            <a:picLocks noChangeAspect="1" noChangeArrowheads="1"/>
          </p:cNvPicPr>
          <p:nvPr/>
        </p:nvPicPr>
        <p:blipFill>
          <a:blip r:embed="rId2" cstate="print"/>
          <a:srcRect/>
          <a:stretch>
            <a:fillRect/>
          </a:stretch>
        </p:blipFill>
        <p:spPr bwMode="auto">
          <a:xfrm>
            <a:off x="571472" y="2357430"/>
            <a:ext cx="3214710" cy="1926025"/>
          </a:xfrm>
          <a:prstGeom prst="rect">
            <a:avLst/>
          </a:prstGeom>
          <a:noFill/>
        </p:spPr>
      </p:pic>
      <p:pic>
        <p:nvPicPr>
          <p:cNvPr id="19460" name="Picture 4" descr="Imagem relacionada"/>
          <p:cNvPicPr>
            <a:picLocks noChangeAspect="1" noChangeArrowheads="1"/>
          </p:cNvPicPr>
          <p:nvPr/>
        </p:nvPicPr>
        <p:blipFill>
          <a:blip r:embed="rId3"/>
          <a:srcRect l="3532" t="3406" r="12972" b="15792"/>
          <a:stretch>
            <a:fillRect/>
          </a:stretch>
        </p:blipFill>
        <p:spPr bwMode="auto">
          <a:xfrm>
            <a:off x="5286380" y="4286256"/>
            <a:ext cx="3214710" cy="2199538"/>
          </a:xfrm>
          <a:prstGeom prst="rect">
            <a:avLst/>
          </a:prstGeom>
          <a:noFill/>
        </p:spPr>
      </p:pic>
      <p:sp>
        <p:nvSpPr>
          <p:cNvPr id="19462" name="AutoShape 6" descr="Resultado de imagem para INTRANE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9" name="Imagem 8" descr="02-2015_03.png"/>
          <p:cNvPicPr>
            <a:picLocks noChangeAspect="1"/>
          </p:cNvPicPr>
          <p:nvPr/>
        </p:nvPicPr>
        <p:blipFill>
          <a:blip r:embed="rId4"/>
          <a:stretch>
            <a:fillRect/>
          </a:stretch>
        </p:blipFill>
        <p:spPr>
          <a:xfrm>
            <a:off x="1071538" y="4622298"/>
            <a:ext cx="3071834" cy="1977645"/>
          </a:xfrm>
          <a:prstGeom prst="rect">
            <a:avLst/>
          </a:prstGeom>
        </p:spPr>
      </p:pic>
      <p:grpSp>
        <p:nvGrpSpPr>
          <p:cNvPr id="11" name="Grupo 10"/>
          <p:cNvGrpSpPr/>
          <p:nvPr/>
        </p:nvGrpSpPr>
        <p:grpSpPr>
          <a:xfrm>
            <a:off x="4929190" y="2000240"/>
            <a:ext cx="3071834" cy="1495425"/>
            <a:chOff x="4357686" y="2357430"/>
            <a:chExt cx="3071834" cy="1495425"/>
          </a:xfrm>
        </p:grpSpPr>
        <p:pic>
          <p:nvPicPr>
            <p:cNvPr id="8" name="Imagem 7" descr="download.jpg"/>
            <p:cNvPicPr>
              <a:picLocks noChangeAspect="1"/>
            </p:cNvPicPr>
            <p:nvPr/>
          </p:nvPicPr>
          <p:blipFill>
            <a:blip r:embed="rId5"/>
            <a:stretch>
              <a:fillRect/>
            </a:stretch>
          </p:blipFill>
          <p:spPr>
            <a:xfrm>
              <a:off x="4357686" y="2357430"/>
              <a:ext cx="3067050" cy="1495425"/>
            </a:xfrm>
            <a:prstGeom prst="rect">
              <a:avLst/>
            </a:prstGeom>
          </p:spPr>
        </p:pic>
        <p:sp>
          <p:nvSpPr>
            <p:cNvPr id="10" name="CaixaDeTexto 9"/>
            <p:cNvSpPr txBox="1"/>
            <p:nvPr/>
          </p:nvSpPr>
          <p:spPr>
            <a:xfrm>
              <a:off x="4357686" y="2928934"/>
              <a:ext cx="3071834" cy="338554"/>
            </a:xfrm>
            <a:prstGeom prst="rect">
              <a:avLst/>
            </a:prstGeom>
            <a:noFill/>
          </p:spPr>
          <p:txBody>
            <a:bodyPr wrap="square" rtlCol="0">
              <a:spAutoFit/>
            </a:bodyPr>
            <a:lstStyle/>
            <a:p>
              <a:pPr algn="ctr"/>
              <a:r>
                <a:rPr lang="pt-BR" sz="1600" dirty="0" smtClean="0">
                  <a:solidFill>
                    <a:schemeClr val="bg1"/>
                  </a:solidFill>
                </a:rPr>
                <a:t>AVISO PLANO DE CONTINUIDADE</a:t>
              </a:r>
              <a:endParaRPr lang="pt-BR" sz="1600" dirty="0">
                <a:solidFill>
                  <a:schemeClr val="bg1"/>
                </a:solidFil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p:cNvSpPr txBox="1"/>
          <p:nvPr/>
        </p:nvSpPr>
        <p:spPr>
          <a:xfrm>
            <a:off x="500034" y="285728"/>
            <a:ext cx="7858180" cy="1384995"/>
          </a:xfrm>
          <a:prstGeom prst="rect">
            <a:avLst/>
          </a:prstGeom>
          <a:noFill/>
        </p:spPr>
        <p:txBody>
          <a:bodyPr wrap="square" rtlCol="0">
            <a:spAutoFit/>
          </a:bodyPr>
          <a:lstStyle/>
          <a:p>
            <a:pPr algn="ctr"/>
            <a:r>
              <a:rPr lang="pt-BR" sz="2800" dirty="0" smtClean="0"/>
              <a:t>Os administradores da rede precisam estar preparados para reagir às tentativas de ataque e invasão, ou para contingenciar situações de risco.</a:t>
            </a:r>
            <a:endParaRPr lang="pt-BR" sz="2800" dirty="0"/>
          </a:p>
        </p:txBody>
      </p:sp>
      <p:sp>
        <p:nvSpPr>
          <p:cNvPr id="5" name="CaixaDeTexto 4"/>
          <p:cNvSpPr txBox="1"/>
          <p:nvPr/>
        </p:nvSpPr>
        <p:spPr>
          <a:xfrm>
            <a:off x="785786" y="4214818"/>
            <a:ext cx="7572428" cy="2246769"/>
          </a:xfrm>
          <a:prstGeom prst="rect">
            <a:avLst/>
          </a:prstGeom>
          <a:noFill/>
        </p:spPr>
        <p:txBody>
          <a:bodyPr wrap="square" rtlCol="0">
            <a:spAutoFit/>
          </a:bodyPr>
          <a:lstStyle/>
          <a:p>
            <a:pPr algn="ctr"/>
            <a:r>
              <a:rPr lang="pt-BR" sz="2800" dirty="0" smtClean="0"/>
              <a:t>O analista de segurança deve ter condições de definir, medir e avaliar os índices e indicadores  de segurança para subsidiar seus planos de gestão e seu planejamento de trabalho, garantindo total integração das ações.</a:t>
            </a:r>
            <a:endParaRPr lang="pt-BR" sz="2800" dirty="0"/>
          </a:p>
        </p:txBody>
      </p:sp>
      <p:pic>
        <p:nvPicPr>
          <p:cNvPr id="20482" name="Picture 2" descr="Resultado de imagem para administrador da rede"/>
          <p:cNvPicPr>
            <a:picLocks noChangeAspect="1" noChangeArrowheads="1"/>
          </p:cNvPicPr>
          <p:nvPr/>
        </p:nvPicPr>
        <p:blipFill>
          <a:blip r:embed="rId2"/>
          <a:srcRect/>
          <a:stretch>
            <a:fillRect/>
          </a:stretch>
        </p:blipFill>
        <p:spPr bwMode="auto">
          <a:xfrm>
            <a:off x="1071538" y="2071678"/>
            <a:ext cx="6753852" cy="1824033"/>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500034" y="214290"/>
            <a:ext cx="8229600" cy="1143000"/>
          </a:xfrm>
        </p:spPr>
        <p:txBody>
          <a:bodyPr>
            <a:normAutofit/>
          </a:bodyPr>
          <a:lstStyle/>
          <a:p>
            <a:r>
              <a:rPr lang="pt-BR" sz="3600" dirty="0" smtClean="0"/>
              <a:t>PLANO DE CONTINGÊNCIA</a:t>
            </a:r>
            <a:endParaRPr lang="pt-BR" sz="3600" dirty="0"/>
          </a:p>
        </p:txBody>
      </p:sp>
      <p:sp>
        <p:nvSpPr>
          <p:cNvPr id="5" name="CaixaDeTexto 4"/>
          <p:cNvSpPr txBox="1"/>
          <p:nvPr/>
        </p:nvSpPr>
        <p:spPr>
          <a:xfrm>
            <a:off x="357158" y="1285860"/>
            <a:ext cx="8143932" cy="2062103"/>
          </a:xfrm>
          <a:prstGeom prst="rect">
            <a:avLst/>
          </a:prstGeom>
          <a:noFill/>
        </p:spPr>
        <p:txBody>
          <a:bodyPr wrap="square" rtlCol="0">
            <a:spAutoFit/>
          </a:bodyPr>
          <a:lstStyle/>
          <a:p>
            <a:pPr algn="ctr"/>
            <a:r>
              <a:rPr lang="pt-BR" sz="3200" dirty="0" smtClean="0"/>
              <a:t>Plano de contingência e de recuperação de desastres significa medidas operacionais estabelecidas e documentadas para serem seguidas.</a:t>
            </a:r>
            <a:endParaRPr lang="pt-BR" sz="3200" dirty="0">
              <a:solidFill>
                <a:srgbClr val="FF0000"/>
              </a:solidFill>
            </a:endParaRPr>
          </a:p>
        </p:txBody>
      </p:sp>
      <p:pic>
        <p:nvPicPr>
          <p:cNvPr id="21506" name="Picture 2" descr="Resultado de imagem para indisponibilidade dos recursos de informÃ¡tica"/>
          <p:cNvPicPr>
            <a:picLocks noChangeAspect="1" noChangeArrowheads="1"/>
          </p:cNvPicPr>
          <p:nvPr/>
        </p:nvPicPr>
        <p:blipFill>
          <a:blip r:embed="rId2"/>
          <a:srcRect/>
          <a:stretch>
            <a:fillRect/>
          </a:stretch>
        </p:blipFill>
        <p:spPr bwMode="auto">
          <a:xfrm>
            <a:off x="5000628" y="3541948"/>
            <a:ext cx="3429024" cy="2808371"/>
          </a:xfrm>
          <a:prstGeom prst="rect">
            <a:avLst/>
          </a:prstGeom>
          <a:noFill/>
        </p:spPr>
      </p:pic>
      <p:sp>
        <p:nvSpPr>
          <p:cNvPr id="6" name="CaixaDeTexto 5"/>
          <p:cNvSpPr txBox="1"/>
          <p:nvPr/>
        </p:nvSpPr>
        <p:spPr>
          <a:xfrm>
            <a:off x="785786" y="3357562"/>
            <a:ext cx="3929090" cy="3046988"/>
          </a:xfrm>
          <a:prstGeom prst="rect">
            <a:avLst/>
          </a:prstGeom>
          <a:noFill/>
        </p:spPr>
        <p:txBody>
          <a:bodyPr wrap="square" rtlCol="0">
            <a:spAutoFit/>
          </a:bodyPr>
          <a:lstStyle/>
          <a:p>
            <a:pPr algn="ctr"/>
            <a:r>
              <a:rPr lang="pt-BR" sz="3200" dirty="0"/>
              <a:t>N</a:t>
            </a:r>
            <a:r>
              <a:rPr lang="pt-BR" sz="3200" dirty="0" smtClean="0"/>
              <a:t>o caso de ocorrer alguma </a:t>
            </a:r>
            <a:r>
              <a:rPr lang="pt-BR" sz="3200" dirty="0" smtClean="0">
                <a:solidFill>
                  <a:srgbClr val="FF0000"/>
                </a:solidFill>
              </a:rPr>
              <a:t>indisponibilidade dos recursos de informática.</a:t>
            </a:r>
          </a:p>
          <a:p>
            <a:endParaRPr lang="pt-BR" sz="3200" dirty="0"/>
          </a:p>
        </p:txBody>
      </p:sp>
    </p:spTree>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641</TotalTime>
  <Words>842</Words>
  <Application>Microsoft Office PowerPoint</Application>
  <PresentationFormat>Apresentação na tela (4:3)</PresentationFormat>
  <Paragraphs>57</Paragraphs>
  <Slides>15</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15</vt:i4>
      </vt:variant>
    </vt:vector>
  </HeadingPairs>
  <TitlesOfParts>
    <vt:vector size="20" baseType="lpstr">
      <vt:lpstr>Arial</vt:lpstr>
      <vt:lpstr>Calibri</vt:lpstr>
      <vt:lpstr>Montserrat</vt:lpstr>
      <vt:lpstr>PT Sans</vt:lpstr>
      <vt:lpstr>Tema do Office</vt:lpstr>
      <vt:lpstr>UNIDADE 2</vt:lpstr>
      <vt:lpstr>PLANO DE CONTINUIDADE OPERACIONAL</vt:lpstr>
      <vt:lpstr>Apresentação do PowerPoint</vt:lpstr>
      <vt:lpstr>Apresentação do PowerPoint</vt:lpstr>
      <vt:lpstr>Apresentação do PowerPoint</vt:lpstr>
      <vt:lpstr>Apresentação do PowerPoint</vt:lpstr>
      <vt:lpstr>Apresentação do PowerPoint</vt:lpstr>
      <vt:lpstr>Apresentação do PowerPoint</vt:lpstr>
      <vt:lpstr>PLANO DE CONTINGÊNCIA</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UNIDADE 2</dc:title>
  <dc:creator>Ana</dc:creator>
  <cp:lastModifiedBy>Ana Andreza Martins de Moraes</cp:lastModifiedBy>
  <cp:revision>24</cp:revision>
  <dcterms:created xsi:type="dcterms:W3CDTF">2019-04-28T12:05:29Z</dcterms:created>
  <dcterms:modified xsi:type="dcterms:W3CDTF">2020-06-02T23:08:13Z</dcterms:modified>
</cp:coreProperties>
</file>