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73" r:id="rId5"/>
    <p:sldId id="274" r:id="rId6"/>
    <p:sldId id="259" r:id="rId7"/>
    <p:sldId id="260" r:id="rId8"/>
    <p:sldId id="261" r:id="rId9"/>
    <p:sldId id="262" r:id="rId10"/>
    <p:sldId id="264" r:id="rId11"/>
    <p:sldId id="265" r:id="rId12"/>
    <p:sldId id="266" r:id="rId13"/>
    <p:sldId id="272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2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2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771436" y="2781231"/>
            <a:ext cx="8361229" cy="2098226"/>
          </a:xfrm>
        </p:spPr>
        <p:txBody>
          <a:bodyPr/>
          <a:lstStyle/>
          <a:p>
            <a:r>
              <a:rPr lang="pt-BR" b="1" dirty="0"/>
              <a:t>UNIDADE 3: AUDITORIA DE SISTEMAS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97989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10282844" cy="910244"/>
          </a:xfrm>
        </p:spPr>
        <p:txBody>
          <a:bodyPr/>
          <a:lstStyle/>
          <a:p>
            <a:r>
              <a:rPr lang="pt-BR" dirty="0" smtClean="0"/>
              <a:t>EXECUÇÃO </a:t>
            </a:r>
            <a:r>
              <a:rPr lang="pt-BR" dirty="0"/>
              <a:t>DE TRABALHOS E SUPERVISÃO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1371600" y="2063931"/>
            <a:ext cx="1037190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800" dirty="0"/>
              <a:t>As tarefas deverão ser realizadas por auditores que tenham formação, experiência e treinamento adequados no ramo de especialização. A questão de supervisão é inerente ao processo de auditoria para </a:t>
            </a:r>
            <a:r>
              <a:rPr lang="pt-BR" sz="2800" dirty="0" smtClean="0"/>
              <a:t>garantir a </a:t>
            </a:r>
            <a:r>
              <a:rPr lang="pt-BR" sz="2800" dirty="0"/>
              <a:t>qualidade e certificar que as tarefas foram adequadamente feitas. Isto </a:t>
            </a:r>
            <a:r>
              <a:rPr lang="pt-BR" sz="2800" dirty="0" smtClean="0"/>
              <a:t>ainda permite </a:t>
            </a:r>
            <a:r>
              <a:rPr lang="pt-BR" sz="2800" dirty="0"/>
              <a:t>cobrir os riscos prováveis identificados.</a:t>
            </a:r>
          </a:p>
        </p:txBody>
      </p:sp>
    </p:spTree>
    <p:extLst>
      <p:ext uri="{BB962C8B-B14F-4D97-AF65-F5344CB8AC3E}">
        <p14:creationId xmlns:p14="http://schemas.microsoft.com/office/powerpoint/2010/main" val="4170953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1600" y="552796"/>
            <a:ext cx="10267406" cy="793865"/>
          </a:xfrm>
        </p:spPr>
        <p:txBody>
          <a:bodyPr/>
          <a:lstStyle/>
          <a:p>
            <a:r>
              <a:rPr lang="pt-BR" dirty="0" smtClean="0"/>
              <a:t>REVISÃO </a:t>
            </a:r>
            <a:r>
              <a:rPr lang="pt-BR" dirty="0"/>
              <a:t>DOS PAPÉIS DE TRABALHOS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1371600" y="1690749"/>
            <a:ext cx="962732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800" dirty="0"/>
              <a:t>Como tarefa para atingir a qualidade exigida pelas práticas de </a:t>
            </a:r>
            <a:r>
              <a:rPr lang="pt-BR" sz="2800" dirty="0" smtClean="0"/>
              <a:t>auditoria, os </a:t>
            </a:r>
            <a:r>
              <a:rPr lang="pt-BR" sz="2800" dirty="0"/>
              <a:t>papéis de trabalhos são revisados pelos superiores, que têm a incumbência </a:t>
            </a:r>
            <a:r>
              <a:rPr lang="pt-BR" sz="2800" dirty="0" smtClean="0"/>
              <a:t>de assinar </a:t>
            </a:r>
            <a:r>
              <a:rPr lang="pt-BR" sz="2800" dirty="0"/>
              <a:t>junto com seus subordinados o cumprimento de cada passo de auditoria</a:t>
            </a:r>
          </a:p>
          <a:p>
            <a:pPr algn="just"/>
            <a:r>
              <a:rPr lang="pt-BR" sz="2800" dirty="0"/>
              <a:t>concluído.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4025399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38102" y="286789"/>
            <a:ext cx="9601200" cy="1485900"/>
          </a:xfrm>
        </p:spPr>
        <p:txBody>
          <a:bodyPr/>
          <a:lstStyle/>
          <a:p>
            <a:r>
              <a:rPr lang="pt-BR" dirty="0" smtClean="0"/>
              <a:t>ATUALIZAÇÃO </a:t>
            </a:r>
            <a:r>
              <a:rPr lang="pt-BR" dirty="0"/>
              <a:t>DO CONHECIMENTO PERMANENTE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1438102" y="1772689"/>
            <a:ext cx="960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/>
              <a:t>Entre </a:t>
            </a:r>
            <a:r>
              <a:rPr lang="pt-BR" sz="2800" dirty="0"/>
              <a:t>as informações relevantes destacam-se:</a:t>
            </a:r>
            <a:endParaRPr lang="pt-BR" sz="2800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8102" y="2592199"/>
            <a:ext cx="10210216" cy="3425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432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49977" y="2527663"/>
            <a:ext cx="9601200" cy="1485900"/>
          </a:xfrm>
        </p:spPr>
        <p:txBody>
          <a:bodyPr/>
          <a:lstStyle/>
          <a:p>
            <a:r>
              <a:rPr lang="pt-BR" dirty="0" smtClean="0"/>
              <a:t>EXERCÍCIOS PÁGINA 204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42842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96834" y="947057"/>
            <a:ext cx="10763795" cy="3824448"/>
          </a:xfrm>
        </p:spPr>
        <p:txBody>
          <a:bodyPr>
            <a:normAutofit/>
          </a:bodyPr>
          <a:lstStyle/>
          <a:p>
            <a:r>
              <a:rPr lang="pt-BR" sz="4000" b="1" dirty="0"/>
              <a:t>TÓPICO 1: FUNDAMENTOS DE AUDITORIA DE </a:t>
            </a:r>
            <a:r>
              <a:rPr lang="pt-BR" sz="4000" b="1" dirty="0" smtClean="0"/>
              <a:t>SISTEMAS</a:t>
            </a:r>
            <a:br>
              <a:rPr lang="pt-BR" sz="4000" b="1" dirty="0" smtClean="0"/>
            </a:br>
            <a:r>
              <a:rPr lang="pt-BR" sz="4000" b="1" dirty="0" smtClean="0"/>
              <a:t/>
            </a:r>
            <a:br>
              <a:rPr lang="pt-BR" sz="4000" b="1" dirty="0" smtClean="0"/>
            </a:br>
            <a:r>
              <a:rPr lang="pt-BR" sz="4000" b="1" dirty="0"/>
              <a:t>TÓPICO 2: TIPOS DE </a:t>
            </a:r>
            <a:r>
              <a:rPr lang="pt-BR" sz="4000" b="1" dirty="0" smtClean="0"/>
              <a:t>AUDITORIAS</a:t>
            </a:r>
            <a:br>
              <a:rPr lang="pt-BR" sz="4000" b="1" dirty="0" smtClean="0"/>
            </a:br>
            <a:r>
              <a:rPr lang="pt-BR" sz="4000" b="1" dirty="0" smtClean="0"/>
              <a:t/>
            </a:r>
            <a:br>
              <a:rPr lang="pt-BR" sz="4000" b="1" dirty="0" smtClean="0"/>
            </a:br>
            <a:r>
              <a:rPr lang="pt-BR" sz="4000" b="1" dirty="0"/>
              <a:t>TÓPICO 3: NORMAS E PADRÕES DE SEGURANÇA</a:t>
            </a:r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62150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196838" y="255912"/>
            <a:ext cx="6138355" cy="650174"/>
          </a:xfrm>
        </p:spPr>
        <p:txBody>
          <a:bodyPr>
            <a:normAutofit/>
          </a:bodyPr>
          <a:lstStyle/>
          <a:p>
            <a:r>
              <a:rPr lang="pt-BR" sz="4000" b="1" dirty="0"/>
              <a:t>CONCEITOS DE </a:t>
            </a:r>
            <a:r>
              <a:rPr lang="pt-BR" sz="4000" b="1" dirty="0" smtClean="0"/>
              <a:t>AUDITORIA</a:t>
            </a:r>
            <a:endParaRPr lang="pt-BR" sz="4000" dirty="0"/>
          </a:p>
        </p:txBody>
      </p:sp>
      <p:sp>
        <p:nvSpPr>
          <p:cNvPr id="4" name="CaixaDeTexto 3"/>
          <p:cNvSpPr txBox="1"/>
          <p:nvPr/>
        </p:nvSpPr>
        <p:spPr>
          <a:xfrm>
            <a:off x="938152" y="1168234"/>
            <a:ext cx="10907485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200" dirty="0" smtClean="0"/>
              <a:t>É um exame sistemático das atividades desenvolvidas em uma empresa ou em um setor específico e tem como objetivo verificar, validar se essas atividades estão de acordo com as disposições que foram previamente planejadas ou se foram implementadas com eficácia e se estão adequadas. Resumindo, consiste basicamente em se fazer um </a:t>
            </a:r>
            <a:r>
              <a:rPr lang="pt-BR" sz="3200" dirty="0" err="1" smtClean="0"/>
              <a:t>checklist</a:t>
            </a:r>
            <a:r>
              <a:rPr lang="pt-BR" sz="3200" dirty="0" smtClean="0"/>
              <a:t> em cima de um padrão pré-estabelecido, esse </a:t>
            </a:r>
            <a:r>
              <a:rPr lang="pt-BR" sz="3200" dirty="0" err="1" smtClean="0"/>
              <a:t>checklist</a:t>
            </a:r>
            <a:r>
              <a:rPr lang="pt-BR" sz="3200" dirty="0" smtClean="0"/>
              <a:t> vai acompanhar o andamento das atividades para verificar se o andamento está seguindo as normas que foram definidas anteriormente. 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2754656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Quem é o auditor?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6559" y="2104506"/>
            <a:ext cx="6786822" cy="3537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361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1600" y="227215"/>
            <a:ext cx="9601200" cy="725977"/>
          </a:xfrm>
        </p:spPr>
        <p:txBody>
          <a:bodyPr/>
          <a:lstStyle/>
          <a:p>
            <a:r>
              <a:rPr lang="pt-BR" dirty="0" smtClean="0"/>
              <a:t>Tipo de auditoria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371600" y="1288472"/>
            <a:ext cx="10307782" cy="3336175"/>
          </a:xfrm>
        </p:spPr>
        <p:txBody>
          <a:bodyPr>
            <a:noAutofit/>
          </a:bodyPr>
          <a:lstStyle/>
          <a:p>
            <a:r>
              <a:rPr lang="pt-BR" sz="2400" dirty="0" smtClean="0"/>
              <a:t>Interna – composta pelos próprios funcionários da empresa que são treinados conforme os objetivos de segurança da empresa, a vantagem de se usar esse tipo de auditoria é que ele já conhece a cultura organizacional, como a empresa trabalha, como as equipes trabalham, conhece os sistemas, então facilita um pouco o processo de auditoria, mas trás como desvantagem a pessoa estar nesse ambiente e não ser imparcial como deve ser. </a:t>
            </a:r>
          </a:p>
          <a:p>
            <a:r>
              <a:rPr lang="pt-BR" sz="2400" dirty="0" smtClean="0"/>
              <a:t>Externa – empresa externa contratada especificamente para realizar a auditoria.</a:t>
            </a:r>
            <a:endParaRPr lang="pt-BR" sz="2400" dirty="0"/>
          </a:p>
        </p:txBody>
      </p:sp>
      <p:sp>
        <p:nvSpPr>
          <p:cNvPr id="4" name="Espaço Reservado para Conteúdo 2"/>
          <p:cNvSpPr txBox="1">
            <a:spLocks/>
          </p:cNvSpPr>
          <p:nvPr/>
        </p:nvSpPr>
        <p:spPr>
          <a:xfrm>
            <a:off x="1547354" y="4934197"/>
            <a:ext cx="4722817" cy="1676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800" dirty="0" smtClean="0"/>
              <a:t>Ambiente</a:t>
            </a:r>
          </a:p>
          <a:p>
            <a:r>
              <a:rPr lang="pt-BR" sz="2800" dirty="0" smtClean="0"/>
              <a:t>Sistema de informação</a:t>
            </a:r>
          </a:p>
          <a:p>
            <a:r>
              <a:rPr lang="pt-BR" sz="2800" dirty="0" smtClean="0"/>
              <a:t>Processo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1720708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</a:t>
            </a:r>
            <a:r>
              <a:rPr lang="pt-BR" dirty="0" smtClean="0"/>
              <a:t>s objetivos da </a:t>
            </a:r>
            <a:r>
              <a:rPr lang="pt-BR" dirty="0"/>
              <a:t>auditoria </a:t>
            </a:r>
            <a:r>
              <a:rPr lang="pt-BR" dirty="0" smtClean="0"/>
              <a:t>tem </a:t>
            </a:r>
            <a:r>
              <a:rPr lang="pt-BR" dirty="0"/>
              <a:t>em </a:t>
            </a:r>
            <a:r>
              <a:rPr lang="pt-BR" dirty="0" smtClean="0"/>
              <a:t>vista: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2159" y="2171700"/>
            <a:ext cx="10288734" cy="2754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666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77834" y="425730"/>
            <a:ext cx="10614166" cy="571797"/>
          </a:xfrm>
        </p:spPr>
        <p:txBody>
          <a:bodyPr>
            <a:noAutofit/>
          </a:bodyPr>
          <a:lstStyle/>
          <a:p>
            <a:r>
              <a:rPr lang="pt-BR" sz="3600" b="1" dirty="0"/>
              <a:t>ORGANIZAÇÃO DE TRABALHO DA AUDITORIA DE TI</a:t>
            </a:r>
            <a:endParaRPr lang="pt-BR" sz="3600" dirty="0"/>
          </a:p>
        </p:txBody>
      </p:sp>
      <p:sp>
        <p:nvSpPr>
          <p:cNvPr id="4" name="CaixaDeTexto 3"/>
          <p:cNvSpPr txBox="1"/>
          <p:nvPr/>
        </p:nvSpPr>
        <p:spPr>
          <a:xfrm>
            <a:off x="1031965" y="1338051"/>
            <a:ext cx="107115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200" dirty="0"/>
              <a:t>O processo de organização dos trabalhos de auditoria de tecnologia </a:t>
            </a:r>
            <a:r>
              <a:rPr lang="pt-BR" sz="3200" dirty="0" smtClean="0"/>
              <a:t>de informações </a:t>
            </a:r>
            <a:r>
              <a:rPr lang="pt-BR" sz="3200" dirty="0"/>
              <a:t>segue a norma de execução de </a:t>
            </a:r>
            <a:r>
              <a:rPr lang="pt-BR" sz="3200" dirty="0" smtClean="0"/>
              <a:t>trabalhos.</a:t>
            </a:r>
            <a:endParaRPr lang="pt-BR" sz="3200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7834" y="3073669"/>
            <a:ext cx="10059240" cy="3506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761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4721629" cy="843742"/>
          </a:xfrm>
        </p:spPr>
        <p:txBody>
          <a:bodyPr/>
          <a:lstStyle/>
          <a:p>
            <a:r>
              <a:rPr lang="pt-BR" dirty="0" smtClean="0"/>
              <a:t>PLANEJAMENTO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1220784" y="1718360"/>
            <a:ext cx="1031965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800" dirty="0"/>
              <a:t>C</a:t>
            </a:r>
            <a:r>
              <a:rPr lang="pt-BR" sz="2800" dirty="0" smtClean="0"/>
              <a:t>omo </a:t>
            </a:r>
            <a:r>
              <a:rPr lang="pt-BR" sz="2800" dirty="0"/>
              <a:t>o trabalho de auditoria representa processo contínuo de</a:t>
            </a:r>
          </a:p>
          <a:p>
            <a:pPr algn="just"/>
            <a:r>
              <a:rPr lang="pt-BR" sz="2800" dirty="0"/>
              <a:t>avaliação de risco ao qual se adicionam as experiências individuais</a:t>
            </a:r>
          </a:p>
          <a:p>
            <a:pPr algn="just"/>
            <a:r>
              <a:rPr lang="pt-BR" sz="2800" dirty="0"/>
              <a:t>dos profissionais e a evolução da prática e metodologias, aliadas </a:t>
            </a:r>
            <a:r>
              <a:rPr lang="pt-BR" sz="2800" dirty="0" smtClean="0"/>
              <a:t>aos resultados </a:t>
            </a:r>
            <a:r>
              <a:rPr lang="pt-BR" sz="2800" dirty="0"/>
              <a:t>dos trabalhos e processos de negócios, </a:t>
            </a:r>
            <a:r>
              <a:rPr lang="pt-BR" sz="2800" dirty="0" smtClean="0"/>
              <a:t>anteriormente objetos </a:t>
            </a:r>
            <a:r>
              <a:rPr lang="pt-BR" sz="2800" dirty="0"/>
              <a:t>de avaliação dos auditores, o planejamento é caracterizado </a:t>
            </a:r>
            <a:r>
              <a:rPr lang="pt-BR" sz="2800" dirty="0" smtClean="0"/>
              <a:t>para evitar </a:t>
            </a:r>
            <a:r>
              <a:rPr lang="pt-BR" sz="2800" dirty="0"/>
              <a:t>quaisquer surpresas que possam acontecer tanto nas </a:t>
            </a:r>
            <a:r>
              <a:rPr lang="pt-BR" sz="2800" dirty="0" smtClean="0"/>
              <a:t>atividades empresariais</a:t>
            </a:r>
            <a:r>
              <a:rPr lang="pt-BR" sz="2800" dirty="0"/>
              <a:t>, objetivo de auditoria, como também em relação </a:t>
            </a:r>
            <a:r>
              <a:rPr lang="pt-BR" sz="2800" dirty="0" smtClean="0"/>
              <a:t>à responsabilidade </a:t>
            </a:r>
            <a:r>
              <a:rPr lang="pt-BR" sz="2800" dirty="0"/>
              <a:t>dos auditores.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3290307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38349" y="441355"/>
            <a:ext cx="9601200" cy="704911"/>
          </a:xfrm>
        </p:spPr>
        <p:txBody>
          <a:bodyPr/>
          <a:lstStyle/>
          <a:p>
            <a:r>
              <a:rPr lang="pt-BR" dirty="0" smtClean="0"/>
              <a:t>ESCOLHER </a:t>
            </a:r>
            <a:r>
              <a:rPr lang="pt-BR" dirty="0"/>
              <a:t>A EQUIPE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1218457" y="1390601"/>
            <a:ext cx="1059397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Um planejamento detalhado e atualizado com base nas principais</a:t>
            </a:r>
          </a:p>
          <a:p>
            <a:r>
              <a:rPr lang="pt-BR" sz="2800" dirty="0"/>
              <a:t>mudanças de negócio permite indicar o perfil básico da equipe de auditoria </a:t>
            </a:r>
            <a:r>
              <a:rPr lang="pt-BR" sz="2800" dirty="0" smtClean="0"/>
              <a:t>TI.</a:t>
            </a:r>
            <a:endParaRPr lang="pt-BR" sz="2800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798" y="3207748"/>
            <a:ext cx="11023297" cy="3101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143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4A2318"/>
      </a:dk2>
      <a:lt2>
        <a:srgbClr val="EDECEB"/>
      </a:lt2>
      <a:accent1>
        <a:srgbClr val="F3C82E"/>
      </a:accent1>
      <a:accent2>
        <a:srgbClr val="A26176"/>
      </a:accent2>
      <a:accent3>
        <a:srgbClr val="74A94E"/>
      </a:accent3>
      <a:accent4>
        <a:srgbClr val="188E8D"/>
      </a:accent4>
      <a:accent5>
        <a:srgbClr val="EE913A"/>
      </a:accent5>
      <a:accent6>
        <a:srgbClr val="DF5D4A"/>
      </a:accent6>
      <a:hlink>
        <a:srgbClr val="188E8D"/>
      </a:hlink>
      <a:folHlink>
        <a:srgbClr val="A26176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D7AA1D6E-F3E9-4763-A3BC-84DF2E02F60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TM10001105[[fn=Corte]]</Template>
  <TotalTime>304</TotalTime>
  <Words>454</Words>
  <Application>Microsoft Office PowerPoint</Application>
  <PresentationFormat>Widescreen</PresentationFormat>
  <Paragraphs>29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5" baseType="lpstr">
      <vt:lpstr>Franklin Gothic Book</vt:lpstr>
      <vt:lpstr>Crop</vt:lpstr>
      <vt:lpstr>UNIDADE 3: AUDITORIA DE SISTEMAS </vt:lpstr>
      <vt:lpstr>TÓPICO 1: FUNDAMENTOS DE AUDITORIA DE SISTEMAS  TÓPICO 2: TIPOS DE AUDITORIAS  TÓPICO 3: NORMAS E PADRÕES DE SEGURANÇA</vt:lpstr>
      <vt:lpstr>CONCEITOS DE AUDITORIA</vt:lpstr>
      <vt:lpstr>Quem é o auditor?</vt:lpstr>
      <vt:lpstr>Tipo de auditoria</vt:lpstr>
      <vt:lpstr>Os objetivos da auditoria tem em vista:</vt:lpstr>
      <vt:lpstr>ORGANIZAÇÃO DE TRABALHO DA AUDITORIA DE TI</vt:lpstr>
      <vt:lpstr>PLANEJAMENTO</vt:lpstr>
      <vt:lpstr>ESCOLHER A EQUIPE</vt:lpstr>
      <vt:lpstr>EXECUÇÃO DE TRABALHOS E SUPERVISÃO</vt:lpstr>
      <vt:lpstr>REVISÃO DOS PAPÉIS DE TRABALHOS</vt:lpstr>
      <vt:lpstr>ATUALIZAÇÃO DO CONHECIMENTO PERMANENTE</vt:lpstr>
      <vt:lpstr>EXERCÍCIOS PÁGINA 204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UNIDADE 3: AUDITORIA DE SISTEMAS</dc:title>
  <dc:creator>Ana Andreza Martins de Moraes</dc:creator>
  <cp:lastModifiedBy>Ana Andreza Martins de Moraes</cp:lastModifiedBy>
  <cp:revision>12</cp:revision>
  <dcterms:created xsi:type="dcterms:W3CDTF">2021-05-13T18:43:29Z</dcterms:created>
  <dcterms:modified xsi:type="dcterms:W3CDTF">2021-05-13T23:47:40Z</dcterms:modified>
</cp:coreProperties>
</file>