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2" r:id="rId4"/>
    <p:sldId id="265" r:id="rId5"/>
    <p:sldId id="258" r:id="rId6"/>
    <p:sldId id="259" r:id="rId7"/>
    <p:sldId id="260" r:id="rId8"/>
    <p:sldId id="26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4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8159-4F6D-4FFE-92C5-D2659579A982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A676-10D9-43B1-8988-3C921C5E6FF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0A676-10D9-43B1-8988-3C921C5E6FFD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BEE7-419D-4EAE-9F92-47C154FE0F9C}" type="datetimeFigureOut">
              <a:rPr lang="pt-BR" smtClean="0"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F059-5539-4F0E-8E79-8819ABC045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357166"/>
            <a:ext cx="7772400" cy="1470025"/>
          </a:xfrm>
        </p:spPr>
        <p:txBody>
          <a:bodyPr/>
          <a:lstStyle/>
          <a:p>
            <a:r>
              <a:rPr lang="pt-BR" dirty="0" smtClean="0"/>
              <a:t>SEGURANÇA EM TECNOLOGIA DA INFORMAÇÃO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500438"/>
            <a:ext cx="857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3200" dirty="0" smtClean="0"/>
              <a:t>SEGURANÇA NO AMBIENTE COMPUTACIONAL</a:t>
            </a:r>
          </a:p>
          <a:p>
            <a:pPr marL="342900" indent="-342900">
              <a:buAutoNum type="arabicPeriod"/>
            </a:pPr>
            <a:r>
              <a:rPr lang="pt-BR" sz="3200" dirty="0" smtClean="0"/>
              <a:t>SEGURANÇA LÓGICA, FÍSICA E AMBIENTAL</a:t>
            </a:r>
          </a:p>
          <a:p>
            <a:pPr marL="342900" indent="-342900">
              <a:buAutoNum type="arabicPeriod"/>
            </a:pPr>
            <a:r>
              <a:rPr lang="pt-BR" sz="3200" dirty="0" smtClean="0"/>
              <a:t>SEGURANÇA EM SISTEMAS DISTRIBUÍDOS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71802" y="2071678"/>
            <a:ext cx="35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UNIDADE 1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14348" y="35716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  <a:latin typeface="Open Sans"/>
              </a:rPr>
              <a:t>P</a:t>
            </a:r>
            <a:r>
              <a:rPr lang="pt-BR" sz="2400" b="1" i="0" dirty="0" smtClean="0">
                <a:solidFill>
                  <a:srgbClr val="C00000"/>
                </a:solidFill>
                <a:latin typeface="Open Sans"/>
              </a:rPr>
              <a:t>rincipais causas de perda de dados nas empresas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1472" y="928670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 smtClean="0">
                <a:solidFill>
                  <a:srgbClr val="1D2127"/>
                </a:solidFill>
                <a:latin typeface="Open Sans"/>
              </a:rPr>
              <a:t>1. Inexistência de uma Política de Segurança da Informação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4000504"/>
            <a:ext cx="8001056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O que é e como criar uma Política de Segurança</a:t>
            </a:r>
            <a:r>
              <a:rPr lang="pt-BR" sz="2800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É </a:t>
            </a:r>
            <a:r>
              <a:rPr lang="pt-BR" sz="2800" dirty="0">
                <a:solidFill>
                  <a:schemeClr val="bg1"/>
                </a:solidFill>
              </a:rPr>
              <a:t>um documento que deve ser produzido pelo departamento de TI junto aos demais departamentos da empresa, no qual serão descritos os princípios, as diretrizes e as regras de uso da tecnologia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2910" y="2214554"/>
            <a:ext cx="7858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Funcionários acessando todos os tipo de sites sem que haja uma política de limite e negação de acesso a determinados tipos de sites.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214290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 smtClean="0">
                <a:solidFill>
                  <a:srgbClr val="1D2127"/>
                </a:solidFill>
                <a:latin typeface="Open Sans"/>
              </a:rPr>
              <a:t>2. Danos com vírus e </a:t>
            </a:r>
            <a:r>
              <a:rPr lang="pt-BR" sz="3200" b="0" i="0" dirty="0" err="1" smtClean="0">
                <a:solidFill>
                  <a:srgbClr val="1D2127"/>
                </a:solidFill>
                <a:latin typeface="Open Sans"/>
              </a:rPr>
              <a:t>malware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596" y="1000108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fato </a:t>
            </a:r>
            <a:r>
              <a:rPr lang="pt-BR" sz="2400" dirty="0"/>
              <a:t>é que nenhuma empresa está segura nos dias de hoje, sobretudo aquelas que até o momento não implantaram um mecanismo de defesa que ao menos amenize os riscos. </a:t>
            </a:r>
            <a:r>
              <a:rPr lang="pt-BR" sz="2400" dirty="0" smtClean="0"/>
              <a:t> Em </a:t>
            </a:r>
            <a:r>
              <a:rPr lang="pt-BR" sz="2400" dirty="0"/>
              <a:t>meio a tanto, não é difícil encontrar empresas que não acreditam que podem entrar na mira dos </a:t>
            </a:r>
            <a:r>
              <a:rPr lang="pt-BR" sz="2400" dirty="0" err="1"/>
              <a:t>cibercriminosos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717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143248"/>
            <a:ext cx="3871420" cy="2397054"/>
          </a:xfrm>
          <a:prstGeom prst="rect">
            <a:avLst/>
          </a:prstGeom>
          <a:noFill/>
        </p:spPr>
      </p:pic>
      <p:grpSp>
        <p:nvGrpSpPr>
          <p:cNvPr id="9" name="Grupo 8"/>
          <p:cNvGrpSpPr/>
          <p:nvPr/>
        </p:nvGrpSpPr>
        <p:grpSpPr>
          <a:xfrm>
            <a:off x="285720" y="3857628"/>
            <a:ext cx="4214842" cy="2820532"/>
            <a:chOff x="285720" y="3643314"/>
            <a:chExt cx="4214842" cy="2820532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357158" y="3643314"/>
              <a:ext cx="4143404" cy="2571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85720" y="3786190"/>
              <a:ext cx="421484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Os ataques cibernéticos em companhias têm como maiores conseqüências o roubo, a violação e o seqüestro de dados sigilosos armazenados em seus sistemas.</a:t>
              </a:r>
            </a:p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/>
              <a:t>3. </a:t>
            </a:r>
            <a:r>
              <a:rPr lang="pt-BR" sz="3600" dirty="0"/>
              <a:t>Desconhecimento das ameaças </a:t>
            </a:r>
            <a:r>
              <a:rPr lang="pt-BR" sz="3600" dirty="0" smtClean="0"/>
              <a:t>internas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214422"/>
            <a:ext cx="8215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As ameaças internas </a:t>
            </a:r>
            <a:r>
              <a:rPr lang="pt-BR" sz="2800" b="1" dirty="0" smtClean="0">
                <a:solidFill>
                  <a:srgbClr val="C00000"/>
                </a:solidFill>
              </a:rPr>
              <a:t>são </a:t>
            </a:r>
            <a:r>
              <a:rPr lang="pt-BR" sz="2800" b="1" dirty="0">
                <a:solidFill>
                  <a:srgbClr val="C00000"/>
                </a:solidFill>
              </a:rPr>
              <a:t>representadas por colaboradores, terceiros que estejam em ambientes restritos ou pessoas infiltradas — o que se configura, também, como uma falha geral de segurança — e, naturalmente, passam a ter acesso pleno ou parcial, caso haja uma hierarquia de acesso, aos dados da empresa.</a:t>
            </a:r>
          </a:p>
        </p:txBody>
      </p:sp>
      <p:pic>
        <p:nvPicPr>
          <p:cNvPr id="6146" name="Picture 2" descr="Resultado de imagem para pessoa com mÃ¡sc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214818"/>
            <a:ext cx="3218883" cy="2128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785818"/>
          </a:xfrm>
        </p:spPr>
        <p:txBody>
          <a:bodyPr>
            <a:normAutofit/>
          </a:bodyPr>
          <a:lstStyle/>
          <a:p>
            <a:r>
              <a:rPr lang="pt-BR" dirty="0"/>
              <a:t>4</a:t>
            </a:r>
            <a:r>
              <a:rPr lang="pt-BR" dirty="0" smtClean="0"/>
              <a:t>. </a:t>
            </a:r>
            <a:r>
              <a:rPr lang="pt-BR" dirty="0"/>
              <a:t>Falhas </a:t>
            </a:r>
            <a:r>
              <a:rPr lang="pt-BR" dirty="0" smtClean="0"/>
              <a:t>humanas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844824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Pode-se entender como </a:t>
            </a:r>
            <a:r>
              <a:rPr lang="pt-BR" sz="2400" b="1" dirty="0">
                <a:solidFill>
                  <a:srgbClr val="FF0000"/>
                </a:solidFill>
              </a:rPr>
              <a:t>“falhas humanas” </a:t>
            </a:r>
            <a:r>
              <a:rPr lang="pt-BR" sz="2400" dirty="0"/>
              <a:t>alguns acidentes e práticas não recomendadas que envolvem aspectos físicos e lógicos, tais </a:t>
            </a:r>
            <a:r>
              <a:rPr lang="pt-BR" sz="2400" dirty="0" smtClean="0"/>
              <a:t>como: remoção </a:t>
            </a:r>
            <a:r>
              <a:rPr lang="pt-BR" sz="2400" dirty="0"/>
              <a:t>de um dado ou arquivo por </a:t>
            </a:r>
            <a:r>
              <a:rPr lang="pt-BR" sz="2400" dirty="0" smtClean="0"/>
              <a:t>acidente; gravação </a:t>
            </a:r>
            <a:r>
              <a:rPr lang="pt-BR" sz="2400" dirty="0"/>
              <a:t>em cima de um arquivo </a:t>
            </a:r>
            <a:r>
              <a:rPr lang="pt-BR" sz="2400" dirty="0" smtClean="0"/>
              <a:t>existente; desinstalação </a:t>
            </a:r>
            <a:r>
              <a:rPr lang="pt-BR" sz="2400" dirty="0"/>
              <a:t>/ alteração de arquivos cruciais do sistema;</a:t>
            </a:r>
          </a:p>
          <a:p>
            <a:r>
              <a:rPr lang="pt-BR" sz="2400" dirty="0"/>
              <a:t>exposição da máquina a líquidos (água, café etc.);</a:t>
            </a:r>
          </a:p>
          <a:p>
            <a:pPr algn="ctr"/>
            <a:r>
              <a:rPr lang="pt-BR" sz="2400" dirty="0"/>
              <a:t>distrações que resultem na danificação do computador (quedas, armazenamento em ambientes de risco, entre outros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/>
              <a:t>Corrupção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00010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ransomware</a:t>
            </a:r>
            <a:r>
              <a:rPr lang="pt-BR" sz="2400" dirty="0"/>
              <a:t> é um </a:t>
            </a:r>
            <a:r>
              <a:rPr lang="pt-BR" sz="2400" dirty="0" err="1"/>
              <a:t>malware</a:t>
            </a:r>
            <a:r>
              <a:rPr lang="pt-BR" sz="2400" dirty="0"/>
              <a:t> que tem como principal função criptografar ou impedir o acesso a uma grande quantidade de arquivos de um computador, sistema de dados ou até mesmo de uma rede inteira. Para que o acesso seja retomado, o vírus exige um pagamento (geralmente feito em </a:t>
            </a:r>
            <a:r>
              <a:rPr lang="pt-BR" sz="2400" dirty="0" err="1"/>
              <a:t>criptomoedas</a:t>
            </a:r>
            <a:r>
              <a:rPr lang="pt-BR" sz="2400" dirty="0"/>
              <a:t>, como o </a:t>
            </a:r>
            <a:r>
              <a:rPr lang="pt-BR" sz="2400" dirty="0" err="1"/>
              <a:t>Bitcoin</a:t>
            </a:r>
            <a:r>
              <a:rPr lang="pt-BR" sz="2400" dirty="0"/>
              <a:t>) em troca de uma senha que libera o acesso ao dispositivo. </a:t>
            </a:r>
          </a:p>
        </p:txBody>
      </p:sp>
      <p:sp>
        <p:nvSpPr>
          <p:cNvPr id="4098" name="AutoShape 2" descr="Resultado de imagem para ransom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0" name="AutoShape 4" descr="Resultado de imagem para ransom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1544118635_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3500438"/>
            <a:ext cx="3622383" cy="24835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8596" y="4000504"/>
            <a:ext cx="4071966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Caso o resgate não seja feito ou o usuário tente desbloquear o aparelho por força bruta, dados podem ser removidos permanentemente.</a:t>
            </a:r>
          </a:p>
          <a:p>
            <a:pPr algn="ctr"/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</a:t>
            </a:r>
            <a:r>
              <a:rPr lang="pt-BR" dirty="0" smtClean="0"/>
              <a:t>. </a:t>
            </a:r>
            <a:r>
              <a:rPr lang="pt-BR" dirty="0"/>
              <a:t>Falta de backup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1142984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 mesma forma que a falta de uma boa solução de antivírus deixa o sistema vulnerável, a negligência com o backup é altamente prejudicial para a empresa — além de ser um dos principais motivos que levam à perda de dados.</a:t>
            </a:r>
          </a:p>
          <a:p>
            <a:r>
              <a:rPr lang="pt-BR" sz="2400" dirty="0"/>
              <a:t>A sua empresa está com dificuldades para seguir o cronograma de backup? 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57158" y="3500438"/>
            <a:ext cx="4643470" cy="1714512"/>
            <a:chOff x="3000364" y="4572008"/>
            <a:chExt cx="4643470" cy="1714512"/>
          </a:xfrm>
        </p:grpSpPr>
        <p:sp>
          <p:nvSpPr>
            <p:cNvPr id="5" name="Elipse 4"/>
            <p:cNvSpPr/>
            <p:nvPr/>
          </p:nvSpPr>
          <p:spPr>
            <a:xfrm>
              <a:off x="3000364" y="4572008"/>
              <a:ext cx="4643470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14678" y="5143512"/>
              <a:ext cx="428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bg1"/>
                  </a:solidFill>
                </a:rPr>
                <a:t>PLANO DE CONTINGÊNCIA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071934" y="4857760"/>
            <a:ext cx="4643470" cy="1714512"/>
            <a:chOff x="4071934" y="4572008"/>
            <a:chExt cx="4643470" cy="1714512"/>
          </a:xfrm>
        </p:grpSpPr>
        <p:sp>
          <p:nvSpPr>
            <p:cNvPr id="10" name="Elipse 9"/>
            <p:cNvSpPr/>
            <p:nvPr/>
          </p:nvSpPr>
          <p:spPr>
            <a:xfrm>
              <a:off x="4071934" y="4572008"/>
              <a:ext cx="4643470" cy="171451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286248" y="5000636"/>
              <a:ext cx="42862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PLANO DE CONTINUIDADE DE NEGÓCIOS</a:t>
              </a:r>
              <a:endParaRPr lang="pt-BR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42910" y="214290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A</a:t>
            </a:r>
            <a:r>
              <a:rPr lang="pt-BR" sz="3200" dirty="0" smtClean="0"/>
              <a:t>rmazenamento </a:t>
            </a:r>
            <a:r>
              <a:rPr lang="pt-BR" sz="3200" dirty="0"/>
              <a:t>na </a:t>
            </a:r>
            <a:r>
              <a:rPr lang="pt-BR" sz="3200" dirty="0" smtClean="0"/>
              <a:t>nuvem (</a:t>
            </a:r>
            <a:r>
              <a:rPr lang="pt-BR" sz="3200" dirty="0" err="1"/>
              <a:t>C</a:t>
            </a:r>
            <a:r>
              <a:rPr lang="pt-BR" sz="3200" dirty="0" err="1" smtClean="0"/>
              <a:t>loud</a:t>
            </a:r>
            <a:r>
              <a:rPr lang="pt-BR" sz="3200" dirty="0" smtClean="0"/>
              <a:t> computing)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720" y="1000108"/>
            <a:ext cx="8643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 </a:t>
            </a:r>
            <a:r>
              <a:rPr lang="pt-BR" sz="2800" dirty="0" smtClean="0"/>
              <a:t>O armazenamento na nuvem tem </a:t>
            </a:r>
            <a:r>
              <a:rPr lang="pt-BR" sz="2800" dirty="0"/>
              <a:t>sido uma solução adotada por cada vez mais empresas que estão em busca de segurança e disponibilidade dos dados, consolidando-se como alternativa ao tradicional </a:t>
            </a:r>
            <a:r>
              <a:rPr lang="pt-BR" sz="2800" dirty="0" err="1"/>
              <a:t>datacenter</a:t>
            </a:r>
            <a:r>
              <a:rPr lang="pt-BR" sz="2800" dirty="0"/>
              <a:t>.</a:t>
            </a:r>
          </a:p>
        </p:txBody>
      </p:sp>
      <p:pic>
        <p:nvPicPr>
          <p:cNvPr id="7" name="Imagem 6" descr="Nuv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142311"/>
            <a:ext cx="5834054" cy="33585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1472" y="1285860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Mas, o que diferencia a nuvem do </a:t>
            </a:r>
            <a:r>
              <a:rPr lang="pt-BR" sz="2800" dirty="0" err="1"/>
              <a:t>datacenter</a:t>
            </a:r>
            <a:r>
              <a:rPr lang="pt-BR" sz="2800" dirty="0" smtClean="0"/>
              <a:t>?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Uma </a:t>
            </a:r>
            <a:r>
              <a:rPr lang="pt-BR" sz="2800" dirty="0"/>
              <a:t>breve e válida definição para os </a:t>
            </a:r>
            <a:r>
              <a:rPr lang="pt-BR" sz="2800" dirty="0" err="1"/>
              <a:t>datacenters</a:t>
            </a:r>
            <a:r>
              <a:rPr lang="pt-BR" sz="2800" dirty="0"/>
              <a:t> é que são </a:t>
            </a:r>
            <a:r>
              <a:rPr lang="pt-BR" sz="2800" dirty="0" err="1">
                <a:solidFill>
                  <a:srgbClr val="FF0000"/>
                </a:solidFill>
              </a:rPr>
              <a:t>infraestruturas</a:t>
            </a:r>
            <a:r>
              <a:rPr lang="pt-BR" sz="2800" dirty="0">
                <a:solidFill>
                  <a:srgbClr val="FF0000"/>
                </a:solidFill>
              </a:rPr>
              <a:t> de servidor</a:t>
            </a:r>
            <a:r>
              <a:rPr lang="pt-BR" sz="2800" dirty="0"/>
              <a:t>, instaladas interna ou externamente, que armazenam e disponibilizam os dados do usuário 24 horas por dia. Já a nuvem, em vez de manter os dados em um só local, faz a replicação dos dados em vários servidores espalhados pelo mundo, ou por diversos locais geográficos, de forma automatizada, </a:t>
            </a:r>
            <a:r>
              <a:rPr lang="pt-BR" sz="2800" dirty="0" err="1"/>
              <a:t>escalável</a:t>
            </a:r>
            <a:r>
              <a:rPr lang="pt-BR" sz="2800" dirty="0"/>
              <a:t> e com pouquíssima ou nenhuma interação humana.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71604" y="142852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NUVEM X DATACENTER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drodução+Segurança+da+Informaçã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5072098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EXEMPLOS DE RISCOS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2017-11-27_1236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618"/>
            <a:ext cx="9144000" cy="472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O QUE É INFORMAÇÃO?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2910" y="1357298"/>
            <a:ext cx="7858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Informação é muito mais que um conjunto de dados.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Segurança da informação é o processo de proteger informações das ameaças para a sua </a:t>
            </a:r>
            <a:r>
              <a:rPr lang="pt-BR" sz="2800" dirty="0" smtClean="0">
                <a:solidFill>
                  <a:srgbClr val="FF0000"/>
                </a:solidFill>
              </a:rPr>
              <a:t>integridade</a:t>
            </a:r>
            <a:r>
              <a:rPr lang="pt-BR" sz="2800" dirty="0" smtClean="0"/>
              <a:t>, </a:t>
            </a:r>
            <a:r>
              <a:rPr lang="pt-BR" sz="2800" dirty="0" smtClean="0">
                <a:solidFill>
                  <a:srgbClr val="FF0000"/>
                </a:solidFill>
              </a:rPr>
              <a:t>disponibilidade</a:t>
            </a:r>
            <a:r>
              <a:rPr lang="pt-BR" sz="2800" dirty="0" smtClean="0"/>
              <a:t> e </a:t>
            </a:r>
            <a:r>
              <a:rPr lang="pt-BR" sz="2800" dirty="0" smtClean="0">
                <a:solidFill>
                  <a:srgbClr val="FF0000"/>
                </a:solidFill>
              </a:rPr>
              <a:t>confidencialidade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cxnSp>
        <p:nvCxnSpPr>
          <p:cNvPr id="6" name="Conector de seta reta 5"/>
          <p:cNvCxnSpPr/>
          <p:nvPr/>
        </p:nvCxnSpPr>
        <p:spPr>
          <a:xfrm rot="5400000" flipH="1" flipV="1">
            <a:off x="4644232" y="457121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000496" y="5500702"/>
            <a:ext cx="307183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SOMENTE OS DONOS LEGÍTIMOS DA INFORMAÇÃO PODEM TER ACESSO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43636" y="4071942"/>
            <a:ext cx="250033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INFORMAÇÃO DEVE SER VERDADEIRA E INTEIRA (NÃO CORROMPIDA)</a:t>
            </a:r>
            <a:endParaRPr lang="pt-BR" b="1" dirty="0"/>
          </a:p>
        </p:txBody>
      </p:sp>
      <p:cxnSp>
        <p:nvCxnSpPr>
          <p:cNvPr id="10" name="Conector de seta reta 9"/>
          <p:cNvCxnSpPr/>
          <p:nvPr/>
        </p:nvCxnSpPr>
        <p:spPr>
          <a:xfrm rot="5400000" flipH="1" flipV="1">
            <a:off x="7225524" y="3632996"/>
            <a:ext cx="704856" cy="1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214414" y="4291620"/>
            <a:ext cx="3071834" cy="923330"/>
          </a:xfrm>
          <a:prstGeom prst="rect">
            <a:avLst/>
          </a:prstGeom>
          <a:solidFill>
            <a:srgbClr val="89FFB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DEVEM ESTAR DISPONÍVEIS AOS SEUS USUÁRIOS QUANDO NECESSÁRIO</a:t>
            </a:r>
            <a:endParaRPr lang="pt-BR" b="1" dirty="0"/>
          </a:p>
        </p:txBody>
      </p:sp>
      <p:cxnSp>
        <p:nvCxnSpPr>
          <p:cNvPr id="13" name="Conector de seta reta 12"/>
          <p:cNvCxnSpPr/>
          <p:nvPr/>
        </p:nvCxnSpPr>
        <p:spPr>
          <a:xfrm rot="5400000" flipH="1" flipV="1">
            <a:off x="2577292" y="3923510"/>
            <a:ext cx="428628" cy="11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bb.png"/>
          <p:cNvPicPr>
            <a:picLocks noChangeAspect="1"/>
          </p:cNvPicPr>
          <p:nvPr/>
        </p:nvPicPr>
        <p:blipFill>
          <a:blip r:embed="rId2"/>
          <a:srcRect r="58594" b="54169"/>
          <a:stretch>
            <a:fillRect/>
          </a:stretch>
        </p:blipFill>
        <p:spPr>
          <a:xfrm>
            <a:off x="0" y="0"/>
            <a:ext cx="7574410" cy="4713635"/>
          </a:xfrm>
          <a:prstGeom prst="rect">
            <a:avLst/>
          </a:prstGeom>
        </p:spPr>
      </p:pic>
      <p:pic>
        <p:nvPicPr>
          <p:cNvPr id="7" name="Imagem 6" descr="bb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643182"/>
            <a:ext cx="4929190" cy="421481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14282" y="0"/>
            <a:ext cx="7358114" cy="428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143372" y="2500306"/>
            <a:ext cx="5000628" cy="428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3" y="0"/>
            <a:ext cx="91585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Imagem 3" descr="A+importância+da+Informaçã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6929454" y="142852"/>
              <a:ext cx="2214546" cy="642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m títu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28596" y="214290"/>
            <a:ext cx="8286808" cy="1357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8596" y="214290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Quando começamos em uma organização, precisamos nos lembrar que a informação é um bem, tem valor para a empresa e deve ser protegida.</a:t>
            </a:r>
          </a:p>
        </p:txBody>
      </p:sp>
      <p:pic>
        <p:nvPicPr>
          <p:cNvPr id="8" name="Imagem 7" descr="seguranca-informaca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714488"/>
            <a:ext cx="4857784" cy="36433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8596" y="5072074"/>
            <a:ext cx="80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A informação deve ser cuidada por meio de </a:t>
            </a:r>
            <a:r>
              <a:rPr lang="pt-BR" sz="2800" b="1" dirty="0" smtClean="0">
                <a:solidFill>
                  <a:srgbClr val="FF0000"/>
                </a:solidFill>
              </a:rPr>
              <a:t>políticas e regras</a:t>
            </a:r>
            <a:r>
              <a:rPr lang="pt-BR" sz="2800" dirty="0" smtClean="0">
                <a:solidFill>
                  <a:srgbClr val="FF0000"/>
                </a:solidFill>
              </a:rPr>
              <a:t>, da mesma maneira que os outros recursos.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1553529729222706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217217"/>
            <a:ext cx="9144000" cy="642356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85918" y="500042"/>
            <a:ext cx="5786478" cy="2071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868" y="64291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INFORMAÇÃO</a:t>
            </a:r>
            <a:endParaRPr lang="pt-BR" sz="2800" dirty="0"/>
          </a:p>
        </p:txBody>
      </p:sp>
      <p:sp>
        <p:nvSpPr>
          <p:cNvPr id="6" name="Seta para baixo 5"/>
          <p:cNvSpPr/>
          <p:nvPr/>
        </p:nvSpPr>
        <p:spPr>
          <a:xfrm>
            <a:off x="4572000" y="1142984"/>
            <a:ext cx="357190" cy="571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28992" y="178592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ATIVO DE VALOR</a:t>
            </a:r>
            <a:endParaRPr lang="pt-BR" sz="28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42910" y="3000372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 INFORMAÇÃO É UM RECURSOS CRÍTICO PARA A REALIZAÇÃO DO NEGÓCIO E A EXECUÇÃO DA MISSÃO DA ORGANIZAÇÃO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57422" y="5429264"/>
            <a:ext cx="48577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POLÍTICA DE SEGURANÇA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1772816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COMO QUALQUER OUTRO ATIVO VALIOSO PARA AS ORGANIZAÇÕES, AS </a:t>
            </a:r>
            <a:r>
              <a:rPr lang="pt-BR" sz="2800" b="1" dirty="0" smtClean="0"/>
              <a:t>INFORMAÇÕES CRÍTICAS PARA O NEGÓCIO</a:t>
            </a:r>
            <a:r>
              <a:rPr lang="pt-BR" sz="2800" dirty="0" smtClean="0"/>
              <a:t> DEVEM SER PROTEGIDAS CONTRA AS AMEAÇAS QUE PODEM LEVAR À </a:t>
            </a:r>
            <a:r>
              <a:rPr lang="pt-BR" sz="2800" dirty="0" smtClean="0">
                <a:solidFill>
                  <a:srgbClr val="FF0000"/>
                </a:solidFill>
              </a:rPr>
              <a:t>DESTRUIÇÃO</a:t>
            </a:r>
            <a:r>
              <a:rPr lang="pt-BR" sz="2800" dirty="0" smtClean="0"/>
              <a:t>, </a:t>
            </a:r>
            <a:r>
              <a:rPr lang="pt-BR" sz="2800" dirty="0" smtClean="0">
                <a:solidFill>
                  <a:srgbClr val="FF0000"/>
                </a:solidFill>
              </a:rPr>
              <a:t>INDISPONIBILIDADE TEMPORÁRIA</a:t>
            </a:r>
            <a:r>
              <a:rPr lang="pt-BR" sz="2800" dirty="0" smtClean="0"/>
              <a:t>, </a:t>
            </a:r>
            <a:r>
              <a:rPr lang="pt-BR" sz="2800" dirty="0" smtClean="0">
                <a:solidFill>
                  <a:srgbClr val="FF0000"/>
                </a:solidFill>
              </a:rPr>
              <a:t>ADULTERAÇÃO</a:t>
            </a:r>
            <a:r>
              <a:rPr lang="pt-BR" sz="2800" dirty="0" smtClean="0"/>
              <a:t> OU </a:t>
            </a:r>
            <a:r>
              <a:rPr lang="pt-BR" sz="2800" dirty="0" smtClean="0">
                <a:solidFill>
                  <a:srgbClr val="FF0000"/>
                </a:solidFill>
              </a:rPr>
              <a:t>DIVULGAÇÃO NÃO AUTORIZADA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86116" y="38377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INFORMAÇÃO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5" name="Imagem 4" descr="a-influencia-do-esporte-na-vida-social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82" y="265594"/>
            <a:ext cx="5643559" cy="2082430"/>
          </a:xfrm>
          <a:prstGeom prst="rect">
            <a:avLst/>
          </a:prstGeom>
        </p:spPr>
      </p:pic>
      <p:pic>
        <p:nvPicPr>
          <p:cNvPr id="6" name="Imagem 5" descr="ilust-tut-tabelas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35716"/>
            <a:ext cx="4500562" cy="3745977"/>
          </a:xfrm>
          <a:prstGeom prst="rect">
            <a:avLst/>
          </a:prstGeom>
        </p:spPr>
      </p:pic>
      <p:pic>
        <p:nvPicPr>
          <p:cNvPr id="7" name="Imagem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" y="3500768"/>
            <a:ext cx="4057668" cy="1910951"/>
          </a:xfrm>
          <a:prstGeom prst="rect">
            <a:avLst/>
          </a:prstGeom>
        </p:spPr>
      </p:pic>
      <p:pic>
        <p:nvPicPr>
          <p:cNvPr id="8" name="Imagem 7" descr="Tabel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3" y="65520"/>
            <a:ext cx="4581525" cy="2686050"/>
          </a:xfrm>
          <a:prstGeom prst="rect">
            <a:avLst/>
          </a:prstGeom>
        </p:spPr>
      </p:pic>
      <p:pic>
        <p:nvPicPr>
          <p:cNvPr id="9" name="Imagem 8" descr="tabela-burda-0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546" y="2500306"/>
            <a:ext cx="3270314" cy="4357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00034" y="428604"/>
            <a:ext cx="8143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 smtClean="0">
                <a:solidFill>
                  <a:srgbClr val="C00000"/>
                </a:solidFill>
                <a:latin typeface="Open Sans"/>
              </a:rPr>
              <a:t>Por que a Segurança de Dados é fundamental para as organizações? </a:t>
            </a:r>
          </a:p>
          <a:p>
            <a:endParaRPr lang="pt-BR" sz="3200" dirty="0">
              <a:solidFill>
                <a:srgbClr val="333333"/>
              </a:solidFill>
              <a:latin typeface="Open Sans"/>
            </a:endParaRPr>
          </a:p>
          <a:p>
            <a:r>
              <a:rPr lang="pt-BR" sz="3200" b="0" i="0" dirty="0" smtClean="0">
                <a:solidFill>
                  <a:srgbClr val="333333"/>
                </a:solidFill>
                <a:latin typeface="Open Sans"/>
              </a:rPr>
              <a:t>Quando informações cruciais são perdidas ou violadas, os prejuízos financeiros, morais e éticos passam a ser iminentes. Multas previstas em contrato, quebra de confiança por parte dos clientes e custos com recuperação são outras conseqüências certas.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833</Words>
  <Application>Microsoft Office PowerPoint</Application>
  <PresentationFormat>Apresentação na tela (4:3)</PresentationFormat>
  <Paragraphs>54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Open Sans</vt:lpstr>
      <vt:lpstr>Tema do Office</vt:lpstr>
      <vt:lpstr>SEGURANÇA EM TECNOLOGIA DA INFORMAÇÃO</vt:lpstr>
      <vt:lpstr>O QUE É INFORMAÇÃO?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3. Desconhecimento das ameaças internas</vt:lpstr>
      <vt:lpstr>4. Falhas humanas</vt:lpstr>
      <vt:lpstr>5. Corrupção de dados </vt:lpstr>
      <vt:lpstr>6. Falta de backup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TECNOLOGIA DA INFORMAÇÃO</dc:title>
  <dc:creator>Ana</dc:creator>
  <cp:lastModifiedBy>Ana Andreza Martins de Moraes</cp:lastModifiedBy>
  <cp:revision>42</cp:revision>
  <dcterms:created xsi:type="dcterms:W3CDTF">2019-04-21T16:57:40Z</dcterms:created>
  <dcterms:modified xsi:type="dcterms:W3CDTF">2021-05-06T23:01:59Z</dcterms:modified>
</cp:coreProperties>
</file>