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Ubuntu"/>
      <p:regular r:id="rId27"/>
      <p:bold r:id="rId28"/>
      <p:italic r:id="rId29"/>
      <p:boldItalic r:id="rId30"/>
    </p:embeddedFont>
    <p:embeddedFont>
      <p:font typeface="Source Code Pro Medium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Ubuntu-bold.fntdata"/><Relationship Id="rId27" Type="http://schemas.openxmlformats.org/officeDocument/2006/relationships/font" Target="fonts/Ubuntu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buntu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Medium-regular.fntdata"/><Relationship Id="rId30" Type="http://schemas.openxmlformats.org/officeDocument/2006/relationships/font" Target="fonts/Ubuntu-boldItalic.fntdata"/><Relationship Id="rId11" Type="http://schemas.openxmlformats.org/officeDocument/2006/relationships/slide" Target="slides/slide6.xml"/><Relationship Id="rId33" Type="http://schemas.openxmlformats.org/officeDocument/2006/relationships/font" Target="fonts/SourceCodeProMedium-italic.fntdata"/><Relationship Id="rId10" Type="http://schemas.openxmlformats.org/officeDocument/2006/relationships/slide" Target="slides/slide5.xml"/><Relationship Id="rId32" Type="http://schemas.openxmlformats.org/officeDocument/2006/relationships/font" Target="fonts/SourceCodeProMedium-bold.fntdata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SourceCodeProMedium-bold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c7f30bf2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c7f30bf2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56cbc7cd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f56cbc7cd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56cbc7cdd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f56cbc7cdd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7f30bf28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7f30bf28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56cbc7cd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f56cbc7cd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f56cbc7cd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f56cbc7cd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56cbc7cd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f56cbc7cd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56cbc7cd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f56cbc7cd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f56ded342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f56ded342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f56ded342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f56ded342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f56cbc7cd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f56cbc7cd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56cbc7c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56cbc7c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c7f30bf28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c7f30bf28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c7f30bf28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c7f30bf28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7f30bf28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7f30bf28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58a98e27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58a98e27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7f30bf28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7f30bf28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56cbc7cd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56cbc7cd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56cbc7cd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56cbc7cd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56cbc7cd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56cbc7cd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f56cbc7cd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f56cbc7cd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Light Mode)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1910850" y="6474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" name="Google Shape;8;p2"/>
          <p:cNvSpPr/>
          <p:nvPr/>
        </p:nvSpPr>
        <p:spPr>
          <a:xfrm>
            <a:off x="0" y="3500150"/>
            <a:ext cx="26700" cy="15672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2"/>
          <p:cNvSpPr/>
          <p:nvPr/>
        </p:nvSpPr>
        <p:spPr>
          <a:xfrm rot="-5400000">
            <a:off x="4533750" y="533700"/>
            <a:ext cx="75900" cy="91434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9116700" y="3500150"/>
            <a:ext cx="26700" cy="16431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20875" y="3994575"/>
            <a:ext cx="8335200" cy="7857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18608" l="0" r="0" t="11305"/>
          <a:stretch/>
        </p:blipFill>
        <p:spPr>
          <a:xfrm>
            <a:off x="883025" y="4268187"/>
            <a:ext cx="2406800" cy="4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5087" y="4268186"/>
            <a:ext cx="1655629" cy="4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Dark Mode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910850" y="6474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>
            <a:off x="0" y="3500150"/>
            <a:ext cx="26700" cy="15672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rot="-5400000">
            <a:off x="4533750" y="533700"/>
            <a:ext cx="75900" cy="91434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9116700" y="3500150"/>
            <a:ext cx="26700" cy="16431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20875" y="3994575"/>
            <a:ext cx="8335200" cy="8142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3">
            <a:alphaModFix/>
          </a:blip>
          <a:srcRect b="18608" l="0" r="0" t="11305"/>
          <a:stretch/>
        </p:blipFill>
        <p:spPr>
          <a:xfrm>
            <a:off x="883025" y="4268187"/>
            <a:ext cx="2406800" cy="423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21;p3"/>
          <p:cNvGrpSpPr/>
          <p:nvPr/>
        </p:nvGrpSpPr>
        <p:grpSpPr>
          <a:xfrm>
            <a:off x="6615025" y="4268174"/>
            <a:ext cx="1655700" cy="423975"/>
            <a:chOff x="6615050" y="3807299"/>
            <a:chExt cx="1655700" cy="423975"/>
          </a:xfrm>
        </p:grpSpPr>
        <p:sp>
          <p:nvSpPr>
            <p:cNvPr id="22" name="Google Shape;22;p3"/>
            <p:cNvSpPr/>
            <p:nvPr/>
          </p:nvSpPr>
          <p:spPr>
            <a:xfrm>
              <a:off x="6615050" y="3807325"/>
              <a:ext cx="1655700" cy="423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" name="Google Shape;23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15087" y="3807299"/>
              <a:ext cx="1655629" cy="423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Light Mode)" type="obj">
  <p:cSld name="OBJECT">
    <p:bg>
      <p:bgPr>
        <a:solidFill>
          <a:srgbClr val="F9F9F9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4"/>
          <p:cNvGrpSpPr/>
          <p:nvPr/>
        </p:nvGrpSpPr>
        <p:grpSpPr>
          <a:xfrm>
            <a:off x="0" y="0"/>
            <a:ext cx="9144000" cy="884400"/>
            <a:chOff x="0" y="0"/>
            <a:chExt cx="9144000" cy="884400"/>
          </a:xfrm>
        </p:grpSpPr>
        <p:sp>
          <p:nvSpPr>
            <p:cNvPr id="26" name="Google Shape;26;p4"/>
            <p:cNvSpPr/>
            <p:nvPr/>
          </p:nvSpPr>
          <p:spPr>
            <a:xfrm>
              <a:off x="0" y="0"/>
              <a:ext cx="9144000" cy="639600"/>
            </a:xfrm>
            <a:prstGeom prst="rect">
              <a:avLst/>
            </a:prstGeom>
            <a:gradFill>
              <a:gsLst>
                <a:gs pos="0">
                  <a:srgbClr val="A83593"/>
                </a:gs>
                <a:gs pos="100000">
                  <a:srgbClr val="FE546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10800000">
              <a:off x="615725" y="619500"/>
              <a:ext cx="537900" cy="264900"/>
            </a:xfrm>
            <a:prstGeom prst="triangle">
              <a:avLst>
                <a:gd fmla="val 50000" name="adj"/>
              </a:avLst>
            </a:prstGeom>
            <a:solidFill>
              <a:srgbClr val="FE5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24732" r="0" t="15746"/>
          <a:stretch/>
        </p:blipFill>
        <p:spPr>
          <a:xfrm>
            <a:off x="8639125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Dark Mode)" type="blank">
  <p:cSld name="BLANK">
    <p:bg>
      <p:bgPr>
        <a:solidFill>
          <a:srgbClr val="1C1C1C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/>
        </p:nvSpPr>
        <p:spPr>
          <a:xfrm>
            <a:off x="7558900" y="4640950"/>
            <a:ext cx="1104000" cy="400200"/>
          </a:xfrm>
          <a:prstGeom prst="rect">
            <a:avLst/>
          </a:prstGeom>
          <a:solidFill>
            <a:srgbClr val="1C1C1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F8F8B"/>
              </a:solidFill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0" y="0"/>
            <a:ext cx="9144000" cy="884400"/>
            <a:chOff x="0" y="0"/>
            <a:chExt cx="9144000" cy="884400"/>
          </a:xfrm>
        </p:grpSpPr>
        <p:sp>
          <p:nvSpPr>
            <p:cNvPr id="34" name="Google Shape;34;p5"/>
            <p:cNvSpPr/>
            <p:nvPr/>
          </p:nvSpPr>
          <p:spPr>
            <a:xfrm>
              <a:off x="0" y="0"/>
              <a:ext cx="9144000" cy="639600"/>
            </a:xfrm>
            <a:prstGeom prst="rect">
              <a:avLst/>
            </a:prstGeom>
            <a:gradFill>
              <a:gsLst>
                <a:gs pos="0">
                  <a:srgbClr val="A83593"/>
                </a:gs>
                <a:gs pos="100000">
                  <a:srgbClr val="FE546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10800000">
              <a:off x="615725" y="619500"/>
              <a:ext cx="537900" cy="264900"/>
            </a:xfrm>
            <a:prstGeom prst="triangle">
              <a:avLst>
                <a:gd fmla="val 50000" name="adj"/>
              </a:avLst>
            </a:prstGeom>
            <a:solidFill>
              <a:srgbClr val="FE5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24732" r="0" t="15746"/>
          <a:stretch/>
        </p:blipFill>
        <p:spPr>
          <a:xfrm>
            <a:off x="8639125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valo de Aula">
  <p:cSld name="OBJECT_1_1">
    <p:bg>
      <p:bgPr>
        <a:solidFill>
          <a:srgbClr val="F9F9F9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6"/>
          <p:cNvGrpSpPr/>
          <p:nvPr/>
        </p:nvGrpSpPr>
        <p:grpSpPr>
          <a:xfrm>
            <a:off x="0" y="0"/>
            <a:ext cx="9144000" cy="884400"/>
            <a:chOff x="0" y="0"/>
            <a:chExt cx="9144000" cy="884400"/>
          </a:xfrm>
        </p:grpSpPr>
        <p:sp>
          <p:nvSpPr>
            <p:cNvPr id="41" name="Google Shape;41;p6"/>
            <p:cNvSpPr/>
            <p:nvPr/>
          </p:nvSpPr>
          <p:spPr>
            <a:xfrm>
              <a:off x="0" y="0"/>
              <a:ext cx="9144000" cy="639600"/>
            </a:xfrm>
            <a:prstGeom prst="rect">
              <a:avLst/>
            </a:prstGeom>
            <a:gradFill>
              <a:gsLst>
                <a:gs pos="0">
                  <a:srgbClr val="A83593"/>
                </a:gs>
                <a:gs pos="100000">
                  <a:srgbClr val="FE546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6"/>
            <p:cNvSpPr/>
            <p:nvPr/>
          </p:nvSpPr>
          <p:spPr>
            <a:xfrm rot="10800000">
              <a:off x="615725" y="619500"/>
              <a:ext cx="537900" cy="264900"/>
            </a:xfrm>
            <a:prstGeom prst="triangle">
              <a:avLst>
                <a:gd fmla="val 50000" name="adj"/>
              </a:avLst>
            </a:prstGeom>
            <a:solidFill>
              <a:srgbClr val="FE5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6"/>
          <p:cNvSpPr txBox="1"/>
          <p:nvPr/>
        </p:nvSpPr>
        <p:spPr>
          <a:xfrm>
            <a:off x="155700" y="42175"/>
            <a:ext cx="883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INTERVALO DE AULA</a:t>
            </a:r>
            <a:endParaRPr b="1" sz="2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971913" y="1336125"/>
            <a:ext cx="3240000" cy="3240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80000" lIns="90000" spcFirstLastPara="1" rIns="90000" wrap="square" tIns="18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DEV!</a:t>
            </a:r>
            <a:br>
              <a:rPr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Finalizamos o nosso primeiro período de hoje. Que tal descansar um pouco?!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Nos vemos em 20 minutos.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Início: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b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Retorno: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		</a:t>
            </a:r>
            <a:endParaRPr b="1" sz="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32088" y="1336125"/>
            <a:ext cx="3240000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viso">
  <p:cSld name="CUSTOM_2">
    <p:bg>
      <p:bgPr>
        <a:gradFill>
          <a:gsLst>
            <a:gs pos="0">
              <a:srgbClr val="A83593"/>
            </a:gs>
            <a:gs pos="100000">
              <a:srgbClr val="FE5469"/>
            </a:gs>
          </a:gsLst>
          <a:lin ang="5400700" scaled="0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4936388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607613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2838150" y="2280750"/>
            <a:ext cx="34677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Ubuntu"/>
              <a:buNone/>
            </a:pPr>
            <a:r>
              <a:rPr b="1" i="0" lang="pt-BR" sz="42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OBRIGADO!</a:t>
            </a:r>
            <a:endParaRPr b="1" i="0" sz="42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1" name="Google Shape;5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138" y="3069175"/>
            <a:ext cx="1177725" cy="2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hyperlink" Target="https://forms.gle/HVETc26n5cZSAzhy8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act-hook-form.com/form-builde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28450" y="497975"/>
            <a:ext cx="7487100" cy="24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REACT HOOK FORMS E TÉCNICAS GITHUB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REACT HOOK FORMS: Registrando um campo de entrada</a:t>
            </a:r>
            <a:endParaRPr/>
          </a:p>
        </p:txBody>
      </p: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727400" y="1290050"/>
            <a:ext cx="6210600" cy="28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pt-BR" sz="1700">
                <a:solidFill>
                  <a:srgbClr val="8DDB8C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endParaRPr sz="1700">
              <a:solidFill>
                <a:srgbClr val="8DDB8C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pt-BR" sz="1700">
                <a:solidFill>
                  <a:srgbClr val="6CB6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70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70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endParaRPr sz="1700">
              <a:solidFill>
                <a:srgbClr val="96D0FF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pt-BR" sz="1700">
                <a:solidFill>
                  <a:srgbClr val="6CB6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70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70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endParaRPr sz="1700">
              <a:solidFill>
                <a:srgbClr val="96D0FF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pt-BR" sz="170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{...</a:t>
            </a:r>
            <a:r>
              <a:rPr lang="pt-BR" sz="170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register</a:t>
            </a:r>
            <a:r>
              <a:rPr lang="pt-BR" sz="170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70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pt-BR" sz="170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endParaRPr sz="170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     required: </a:t>
            </a:r>
            <a:r>
              <a:rPr lang="pt-BR" sz="170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"Por favor, insira seu nome"</a:t>
            </a:r>
            <a:r>
              <a:rPr lang="pt-BR" sz="170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70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     minLength: { value: </a:t>
            </a:r>
            <a:r>
              <a:rPr lang="pt-BR" sz="1700">
                <a:solidFill>
                  <a:srgbClr val="6CB6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70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, message: </a:t>
            </a:r>
            <a:r>
              <a:rPr lang="pt-BR" sz="170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"O nome deve ter pelo menos 3 caracteres"</a:t>
            </a:r>
            <a:r>
              <a:rPr lang="pt-BR" sz="170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70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    })</a:t>
            </a:r>
            <a:r>
              <a:rPr lang="pt-BR" sz="170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rgbClr val="F4706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   /&gt;</a:t>
            </a:r>
            <a:endParaRPr sz="170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35" name="Google Shape;135;p18"/>
          <p:cNvSpPr/>
          <p:nvPr/>
        </p:nvSpPr>
        <p:spPr>
          <a:xfrm>
            <a:off x="3169700" y="2309275"/>
            <a:ext cx="778500" cy="273900"/>
          </a:xfrm>
          <a:prstGeom prst="rect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18"/>
          <p:cNvCxnSpPr>
            <a:stCxn id="135" idx="0"/>
            <a:endCxn id="137" idx="2"/>
          </p:cNvCxnSpPr>
          <p:nvPr/>
        </p:nvCxnSpPr>
        <p:spPr>
          <a:xfrm rot="-5400000">
            <a:off x="3453500" y="1795825"/>
            <a:ext cx="618900" cy="408000"/>
          </a:xfrm>
          <a:prstGeom prst="bentConnector3">
            <a:avLst>
              <a:gd fmla="val 50010" name="adj1"/>
            </a:avLst>
          </a:prstGeom>
          <a:noFill/>
          <a:ln cap="flat" cmpd="sng" w="1905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8"/>
          <p:cNvSpPr txBox="1"/>
          <p:nvPr/>
        </p:nvSpPr>
        <p:spPr>
          <a:xfrm>
            <a:off x="3062363" y="1290050"/>
            <a:ext cx="1809300" cy="400200"/>
          </a:xfrm>
          <a:prstGeom prst="rect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Nome do campo</a:t>
            </a:r>
            <a:endParaRPr i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1533600" y="2596100"/>
            <a:ext cx="4994100" cy="2739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18"/>
          <p:cNvCxnSpPr>
            <a:stCxn id="138" idx="3"/>
            <a:endCxn id="140" idx="2"/>
          </p:cNvCxnSpPr>
          <p:nvPr/>
        </p:nvCxnSpPr>
        <p:spPr>
          <a:xfrm flipH="1" rot="10800000">
            <a:off x="6527700" y="2093750"/>
            <a:ext cx="408000" cy="639300"/>
          </a:xfrm>
          <a:prstGeom prst="bentConnector2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8"/>
          <p:cNvSpPr txBox="1"/>
          <p:nvPr/>
        </p:nvSpPr>
        <p:spPr>
          <a:xfrm>
            <a:off x="5181125" y="1047175"/>
            <a:ext cx="3509400" cy="10467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Propriedade que define que o campo é obrigatório, e em seguida a mensagem de erro a ser mostrada para o usuário se o campo não for preenchido.</a:t>
            </a:r>
            <a:endParaRPr i="1">
              <a:solidFill>
                <a:srgbClr val="FFC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2099828" y="3657400"/>
            <a:ext cx="5291100" cy="1046700"/>
          </a:xfrm>
          <a:prstGeom prst="rect">
            <a:avLst/>
          </a:prstGeom>
          <a:noFill/>
          <a:ln cap="flat" cmpd="sng" w="19050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Propriedade que define que este campo tem um tamanho </a:t>
            </a: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mínimo de caracteres e</a:t>
            </a: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recebe um objeto que está definindo que o tamanho mínimo é 3 e qual a mensagem de erro a ser mostrada se esse critério não for cumprido.</a:t>
            </a:r>
            <a:endParaRPr i="1">
              <a:solidFill>
                <a:srgbClr val="FFC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727400" y="2915025"/>
            <a:ext cx="6083400" cy="560400"/>
          </a:xfrm>
          <a:prstGeom prst="rect">
            <a:avLst/>
          </a:prstGeom>
          <a:noFill/>
          <a:ln cap="flat" cmpd="sng" w="19050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" name="Google Shape;143;p18"/>
          <p:cNvCxnSpPr>
            <a:stCxn id="142" idx="3"/>
            <a:endCxn id="141" idx="3"/>
          </p:cNvCxnSpPr>
          <p:nvPr/>
        </p:nvCxnSpPr>
        <p:spPr>
          <a:xfrm>
            <a:off x="6810800" y="3195225"/>
            <a:ext cx="580200" cy="985500"/>
          </a:xfrm>
          <a:prstGeom prst="bentConnector3">
            <a:avLst>
              <a:gd fmla="val 141029" name="adj1"/>
            </a:avLst>
          </a:prstGeom>
          <a:noFill/>
          <a:ln cap="flat" cmpd="sng" w="19050">
            <a:solidFill>
              <a:srgbClr val="ED7D3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/>
        </p:nvSpPr>
        <p:spPr>
          <a:xfrm>
            <a:off x="595800" y="1024100"/>
            <a:ext cx="79524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600"/>
              <a:buFont typeface="Open Sans"/>
              <a:buChar char="●"/>
            </a:pPr>
            <a:r>
              <a:rPr b="1"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required</a:t>
            </a: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Um booleano que, se verdadeiro, indica que a entrada deve ter um valor antes que o formulário possa ser enviado. Você pode atribuir uma string para retornar uma mensagem de erro no objeto errors.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600"/>
              <a:buFont typeface="Open Sans"/>
              <a:buChar char="●"/>
            </a:pPr>
            <a:r>
              <a:rPr b="1"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maxLength</a:t>
            </a: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comprimento máximo de caracteres a ser aceito para esta entrada.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600"/>
              <a:buFont typeface="Open Sans"/>
              <a:buChar char="●"/>
            </a:pPr>
            <a:r>
              <a:rPr b="1"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minLength</a:t>
            </a: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O comprimento mínimo de caracteres a ser aceito para esta entrada.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600"/>
              <a:buFont typeface="Open Sans"/>
              <a:buChar char="●"/>
            </a:pPr>
            <a:r>
              <a:rPr b="1"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max</a:t>
            </a: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O valor numérico máximo a ser aceito para esta entrada.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600"/>
              <a:buFont typeface="Open Sans"/>
              <a:buChar char="●"/>
            </a:pPr>
            <a:r>
              <a:rPr b="1"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min</a:t>
            </a: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O valor numérico mínimo a ser aceito para esta entrada.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600"/>
              <a:buFont typeface="Open Sans"/>
              <a:buChar char="●"/>
            </a:pPr>
            <a:r>
              <a:rPr b="1"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pattern</a:t>
            </a: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O padrão regex para a entrada.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600"/>
              <a:buFont typeface="Open Sans"/>
              <a:buChar char="●"/>
            </a:pPr>
            <a:r>
              <a:rPr b="1"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validate</a:t>
            </a: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Você pode passar uma função de retorno de chamada como argumento para validar. (Acontece muito para validar CPF/CNPJ).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19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TIPOS DE VALIDAÇÃO DE FORMULÁRIO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/>
        </p:nvSpPr>
        <p:spPr>
          <a:xfrm>
            <a:off x="3237350" y="3933125"/>
            <a:ext cx="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20:00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3485450" y="4155700"/>
            <a:ext cx="6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20:20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/>
        </p:nvSpPr>
        <p:spPr>
          <a:xfrm>
            <a:off x="439200" y="1071850"/>
            <a:ext cx="82656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 handleSubmit é uma função fornecida pelo React Hook Forms que facilita a validação e a submissão do formulário. Ele é utilizado como parte do atributo onSubmit do elemento &lt;form&gt; para executar a validação dos campos e chamar uma função de callback quando o formulário é submetido com sucesso.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1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REACT HOOK FORMS: Submissão do formulário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1677750" y="2763725"/>
            <a:ext cx="57885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700">
                <a:solidFill>
                  <a:srgbClr val="8DDB8C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pt-BR" sz="170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>
                <a:solidFill>
                  <a:srgbClr val="6CB6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pt-BR" sz="170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lang="pt-BR" sz="170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handleSubmit</a:t>
            </a:r>
            <a:r>
              <a:rPr lang="pt-BR" sz="170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70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pt-BR" sz="170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70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pt-BR" sz="170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00"/>
          </a:p>
        </p:txBody>
      </p:sp>
      <p:sp>
        <p:nvSpPr>
          <p:cNvPr id="165" name="Google Shape;165;p21"/>
          <p:cNvSpPr/>
          <p:nvPr/>
        </p:nvSpPr>
        <p:spPr>
          <a:xfrm>
            <a:off x="3822200" y="2878475"/>
            <a:ext cx="1588800" cy="273900"/>
          </a:xfrm>
          <a:prstGeom prst="rect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p21"/>
          <p:cNvCxnSpPr>
            <a:stCxn id="165" idx="2"/>
            <a:endCxn id="167" idx="0"/>
          </p:cNvCxnSpPr>
          <p:nvPr/>
        </p:nvCxnSpPr>
        <p:spPr>
          <a:xfrm rot="5400000">
            <a:off x="3108950" y="2234525"/>
            <a:ext cx="589800" cy="24255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1"/>
          <p:cNvSpPr txBox="1"/>
          <p:nvPr/>
        </p:nvSpPr>
        <p:spPr>
          <a:xfrm>
            <a:off x="780000" y="3742200"/>
            <a:ext cx="2822100" cy="831300"/>
          </a:xfrm>
          <a:prstGeom prst="rect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handleSubmit que recebemos do hook useForm, proveniente do React Hook Forms</a:t>
            </a:r>
            <a:endParaRPr i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4181150" y="3742175"/>
            <a:ext cx="3927300" cy="831300"/>
          </a:xfrm>
          <a:prstGeom prst="rect">
            <a:avLst/>
          </a:prstGeom>
          <a:noFill/>
          <a:ln cap="flat" cmpd="sng" w="19050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(nome onSubmit fictício): função que </a:t>
            </a: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criamos no código</a:t>
            </a: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usar os dados do formulário</a:t>
            </a:r>
            <a:endParaRPr i="1">
              <a:solidFill>
                <a:srgbClr val="FFC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5513349" y="2878475"/>
            <a:ext cx="1053600" cy="273900"/>
          </a:xfrm>
          <a:prstGeom prst="rect">
            <a:avLst/>
          </a:prstGeom>
          <a:noFill/>
          <a:ln cap="flat" cmpd="sng" w="19050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21"/>
          <p:cNvCxnSpPr>
            <a:stCxn id="169" idx="2"/>
            <a:endCxn id="168" idx="0"/>
          </p:cNvCxnSpPr>
          <p:nvPr/>
        </p:nvCxnSpPr>
        <p:spPr>
          <a:xfrm flipH="1" rot="-5400000">
            <a:off x="5797599" y="3394925"/>
            <a:ext cx="589800" cy="104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ED7D3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/>
        </p:nvSpPr>
        <p:spPr>
          <a:xfrm>
            <a:off x="408975" y="1032500"/>
            <a:ext cx="82656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Um dos retornos do Hook useForm é o objeto formState, que guarda o estado atual do formulário e uma de suas propriedades é o objeto errors, que por sua vez, apresenta em sua estrutura de dados os campos que não passaram pelos critérios de validação definidos com o register.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REACT HOOK FORMS: Exibindo os erros do formulário</a:t>
            </a:r>
            <a:endParaRPr/>
          </a:p>
        </p:txBody>
      </p:sp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1412125" y="2603525"/>
            <a:ext cx="6210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pt-BR" sz="1700">
                <a:solidFill>
                  <a:srgbClr val="6CB6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errors</a:t>
            </a:r>
            <a:r>
              <a:rPr lang="pt-BR" sz="170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.name </a:t>
            </a:r>
            <a:r>
              <a:rPr lang="pt-BR" sz="170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pt-BR" sz="170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pt-BR" sz="1700">
                <a:solidFill>
                  <a:srgbClr val="8DDB8C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170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70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pt-BR" sz="1700">
                <a:solidFill>
                  <a:srgbClr val="6CB6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errors</a:t>
            </a:r>
            <a:r>
              <a:rPr lang="pt-BR" sz="170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.name.message</a:t>
            </a:r>
            <a:r>
              <a:rPr lang="pt-BR" sz="170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pt-BR" sz="170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700">
                <a:solidFill>
                  <a:srgbClr val="8DDB8C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pt-BR" sz="170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70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79" name="Google Shape;179;p22"/>
          <p:cNvSpPr/>
          <p:nvPr/>
        </p:nvSpPr>
        <p:spPr>
          <a:xfrm>
            <a:off x="2523800" y="2729625"/>
            <a:ext cx="557700" cy="273900"/>
          </a:xfrm>
          <a:prstGeom prst="rect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" name="Google Shape;180;p22"/>
          <p:cNvCxnSpPr>
            <a:stCxn id="179" idx="2"/>
            <a:endCxn id="181" idx="0"/>
          </p:cNvCxnSpPr>
          <p:nvPr/>
        </p:nvCxnSpPr>
        <p:spPr>
          <a:xfrm rot="5400000">
            <a:off x="2190800" y="3089475"/>
            <a:ext cx="697800" cy="525900"/>
          </a:xfrm>
          <a:prstGeom prst="bentConnector3">
            <a:avLst>
              <a:gd fmla="val 49991" name="adj1"/>
            </a:avLst>
          </a:prstGeom>
          <a:noFill/>
          <a:ln cap="flat" cmpd="sng" w="1905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2"/>
          <p:cNvSpPr txBox="1"/>
          <p:nvPr/>
        </p:nvSpPr>
        <p:spPr>
          <a:xfrm>
            <a:off x="865750" y="3701200"/>
            <a:ext cx="2822100" cy="615600"/>
          </a:xfrm>
          <a:prstGeom prst="rect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Nome do campo definido com o register</a:t>
            </a:r>
            <a:endParaRPr i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4290490" y="3701200"/>
            <a:ext cx="3927300" cy="615600"/>
          </a:xfrm>
          <a:prstGeom prst="rect">
            <a:avLst/>
          </a:prstGeom>
          <a:noFill/>
          <a:ln cap="flat" cmpd="sng" w="19050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Para mostrar a message definida para cada erro no register</a:t>
            </a:r>
            <a:endParaRPr i="1">
              <a:solidFill>
                <a:srgbClr val="FFC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5614856" y="2729625"/>
            <a:ext cx="954000" cy="273900"/>
          </a:xfrm>
          <a:prstGeom prst="rect">
            <a:avLst/>
          </a:prstGeom>
          <a:noFill/>
          <a:ln cap="flat" cmpd="sng" w="19050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" name="Google Shape;184;p22"/>
          <p:cNvCxnSpPr>
            <a:stCxn id="183" idx="2"/>
            <a:endCxn id="182" idx="0"/>
          </p:cNvCxnSpPr>
          <p:nvPr/>
        </p:nvCxnSpPr>
        <p:spPr>
          <a:xfrm flipH="1" rot="-5400000">
            <a:off x="5824106" y="3271275"/>
            <a:ext cx="697800" cy="162300"/>
          </a:xfrm>
          <a:prstGeom prst="bentConnector3">
            <a:avLst>
              <a:gd fmla="val 49991" name="adj1"/>
            </a:avLst>
          </a:prstGeom>
          <a:noFill/>
          <a:ln cap="flat" cmpd="sng" w="19050">
            <a:solidFill>
              <a:srgbClr val="ED7D3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2"/>
          <p:cNvSpPr/>
          <p:nvPr/>
        </p:nvSpPr>
        <p:spPr>
          <a:xfrm>
            <a:off x="4989100" y="2729625"/>
            <a:ext cx="557700" cy="273900"/>
          </a:xfrm>
          <a:prstGeom prst="rect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" name="Google Shape;186;p22"/>
          <p:cNvCxnSpPr>
            <a:stCxn id="185" idx="2"/>
            <a:endCxn id="181" idx="0"/>
          </p:cNvCxnSpPr>
          <p:nvPr/>
        </p:nvCxnSpPr>
        <p:spPr>
          <a:xfrm rot="5400000">
            <a:off x="3423400" y="1856775"/>
            <a:ext cx="697800" cy="2991300"/>
          </a:xfrm>
          <a:prstGeom prst="bentConnector3">
            <a:avLst>
              <a:gd fmla="val 49991" name="adj1"/>
            </a:avLst>
          </a:prstGeom>
          <a:noFill/>
          <a:ln cap="flat" cmpd="sng" w="1905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/>
        </p:nvSpPr>
        <p:spPr>
          <a:xfrm>
            <a:off x="439200" y="1386475"/>
            <a:ext cx="8265600" cy="2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600"/>
              <a:buFont typeface="Open Sans"/>
              <a:buAutoNum type="arabicPeriod"/>
            </a:pP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Antes de chamar a função onSubmit, o handleSubmit executa a validação em todos os campos registrados usando a register. Se algum campo falhar na validação (por exemplo, campo obrigatório não preenchido), a submissão do formulário é interrompida e os erros são exibidos ao usuário, desde que tenha sido definida a mensagem de erro e exibida em um elemento HTML.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600"/>
              <a:buFont typeface="Open Sans"/>
              <a:buAutoNum type="arabicPeriod"/>
            </a:pP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 todos os campos passarem na validação, o handleSubmit chama a função onSubmit que você definiu, passando como parâmetro um objeto com os valores informados pelo usuário. A partir daí, sua função</a:t>
            </a: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pode utilizar esse dados para realizar ações, como enviar dados para um servidor, fazer uma requisição API, ou atualizar o estado da aplicação.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23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REACT HOOK FORMS: Características da função handleSubmit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/>
        </p:nvSpPr>
        <p:spPr>
          <a:xfrm>
            <a:off x="554650" y="946025"/>
            <a:ext cx="82656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 mensagens que usamos nos commits para o Git possuem uma convenção geral para definir sua composição, sendo esta: </a:t>
            </a:r>
            <a:r>
              <a:rPr lang="pt-BR" sz="1600">
                <a:solidFill>
                  <a:schemeClr val="lt1"/>
                </a:solidFill>
                <a:highlight>
                  <a:srgbClr val="434343"/>
                </a:highlight>
                <a:latin typeface="Open Sans"/>
                <a:ea typeface="Open Sans"/>
                <a:cs typeface="Open Sans"/>
                <a:sym typeface="Open Sans"/>
              </a:rPr>
              <a:t>&lt;tipo&gt;(&lt;escopo?&gt;): &lt;descrição&gt;.</a:t>
            </a:r>
            <a:endParaRPr sz="1600">
              <a:solidFill>
                <a:schemeClr val="lt1"/>
              </a:solidFill>
              <a:highlight>
                <a:srgbClr val="434343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600"/>
              <a:buFont typeface="Open Sans"/>
              <a:buChar char="●"/>
            </a:pPr>
            <a:r>
              <a:rPr b="1"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Tipo</a:t>
            </a: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Caracteriza suas alterações de acordo com as opções abaixo: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test: inclusão de testes unitários;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feat: adição de uma nova funcionalidade;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fix: correção de um bug;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refactor: refatorações, reescrever algo que existe;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style: mudança nos estilos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Existem outros, mas esses são os principais.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600"/>
              <a:buFont typeface="Open Sans"/>
              <a:buChar char="●"/>
            </a:pPr>
            <a:r>
              <a:rPr b="1"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Escopo</a:t>
            </a: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Em que funcionalidade/página da aplicação você fez suas alterações.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600"/>
              <a:buFont typeface="Open Sans"/>
              <a:buChar char="●"/>
            </a:pPr>
            <a:r>
              <a:rPr b="1"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Descrição</a:t>
            </a: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uma breve descrição das alterações.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24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CONVENÇÃO DE COMMITS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0" name="Google Shape;200;p2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/>
        </p:nvSpPr>
        <p:spPr>
          <a:xfrm>
            <a:off x="439200" y="979650"/>
            <a:ext cx="82656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Existe uma biblioteca chamada git-cz que pode ser instalada a nível global na sua máquina por meio do npm, que te ajuda a seguir a convenção de commits por meio de prompts.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 instalar use: </a:t>
            </a:r>
            <a:r>
              <a:rPr lang="pt-BR" sz="1600">
                <a:solidFill>
                  <a:schemeClr val="lt1"/>
                </a:solidFill>
                <a:highlight>
                  <a:srgbClr val="434343"/>
                </a:highlight>
                <a:latin typeface="Open Sans"/>
                <a:ea typeface="Open Sans"/>
                <a:cs typeface="Open Sans"/>
                <a:sym typeface="Open Sans"/>
              </a:rPr>
              <a:t>npm install git-cz -g</a:t>
            </a: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 usar: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AutoNum type="arabicPeriod"/>
            </a:pP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Crie o pacote das alterações com </a:t>
            </a:r>
            <a:r>
              <a:rPr lang="pt-BR" sz="1600">
                <a:solidFill>
                  <a:schemeClr val="lt1"/>
                </a:solidFill>
                <a:highlight>
                  <a:srgbClr val="434343"/>
                </a:highlight>
                <a:latin typeface="Open Sans"/>
                <a:ea typeface="Open Sans"/>
                <a:cs typeface="Open Sans"/>
                <a:sym typeface="Open Sans"/>
              </a:rPr>
              <a:t>git add 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eriod"/>
            </a:pP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Ao invés de executar </a:t>
            </a:r>
            <a:r>
              <a:rPr lang="pt-BR" sz="1600">
                <a:solidFill>
                  <a:schemeClr val="lt1"/>
                </a:solidFill>
                <a:highlight>
                  <a:srgbClr val="434343"/>
                </a:highlight>
                <a:latin typeface="Open Sans"/>
                <a:ea typeface="Open Sans"/>
                <a:cs typeface="Open Sans"/>
                <a:sym typeface="Open Sans"/>
              </a:rPr>
              <a:t>git commit -m “mensagem”</a:t>
            </a: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normalmente, use: </a:t>
            </a:r>
            <a:r>
              <a:rPr lang="pt-BR" sz="1600">
                <a:solidFill>
                  <a:schemeClr val="lt1"/>
                </a:solidFill>
                <a:highlight>
                  <a:srgbClr val="434343"/>
                </a:highlight>
                <a:latin typeface="Open Sans"/>
                <a:ea typeface="Open Sans"/>
                <a:cs typeface="Open Sans"/>
                <a:sym typeface="Open Sans"/>
              </a:rPr>
              <a:t>git-cz</a:t>
            </a: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que fornecerá os prompts necessários para criar seu commit dentro da convenção.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&gt; A biblioteca git-cz também permite que você configure manualmente o padrão de commits que você deseja possuir em um projeto.</a:t>
            </a:r>
            <a:endParaRPr sz="1600">
              <a:solidFill>
                <a:schemeClr val="lt1"/>
              </a:solidFill>
              <a:highlight>
                <a:srgbClr val="434343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25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USANDO GIT CZ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7" name="Google Shape;207;p2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SUBINDO PROJETO PARA O GITHUB</a:t>
            </a:r>
            <a:endParaRPr/>
          </a:p>
        </p:txBody>
      </p:sp>
      <p:sp>
        <p:nvSpPr>
          <p:cNvPr id="213" name="Google Shape;213;p2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4" name="Google Shape;214;p26"/>
          <p:cNvPicPr preferRelativeResize="0"/>
          <p:nvPr/>
        </p:nvPicPr>
        <p:blipFill rotWithShape="1">
          <a:blip r:embed="rId3">
            <a:alphaModFix/>
          </a:blip>
          <a:srcRect b="10522" l="14278" r="14364" t="11009"/>
          <a:stretch/>
        </p:blipFill>
        <p:spPr>
          <a:xfrm>
            <a:off x="3243075" y="1370846"/>
            <a:ext cx="2420700" cy="2401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/>
        </p:nvSpPr>
        <p:spPr>
          <a:xfrm>
            <a:off x="439200" y="1567400"/>
            <a:ext cx="82656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Crie uma conta na Vercel (https://vercel.com/signup), será a plataforma que usaremos para gerenciar o build dos nossos projetos React.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 a opção hobby, que é a alternativa gratuita da plataforma para quem busca publicar seus projetos pessoais.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27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PARA A PRÓXIMA AULA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654525" y="889600"/>
            <a:ext cx="7532700" cy="3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Primeira aula</a:t>
            </a:r>
            <a:endParaRPr sz="18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Revisão da semana anterior</a:t>
            </a:r>
            <a:endParaRPr sz="18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Revisão de Hooks</a:t>
            </a:r>
            <a:endParaRPr sz="18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Estado Global e ContextAPI</a:t>
            </a:r>
            <a:endParaRPr sz="18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Segunda aula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React Hook Forms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Técnicas para uso de GitHub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Terceira aula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Build e deploy de um projeto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818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Revisão e tira dúvidas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388" y="951750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8"/>
          <p:cNvSpPr txBox="1"/>
          <p:nvPr/>
        </p:nvSpPr>
        <p:spPr>
          <a:xfrm>
            <a:off x="787600" y="951750"/>
            <a:ext cx="3240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AVALIAÇÃO DOCENTE</a:t>
            </a:r>
            <a:endParaRPr sz="1200">
              <a:solidFill>
                <a:srgbClr val="0E1D8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O que você está achando das minhas aulas neste conteúdo?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>
                <a:solidFill>
                  <a:srgbClr val="F0830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Clique aqui</a:t>
            </a: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 ou escaneie o QRCode ao lado para avaliar minha aula.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Sinta-se à vontade para fornecer uma avaliação sempre que achar necessário.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PROJETO PARA AS AULAS</a:t>
            </a:r>
            <a:endParaRPr/>
          </a:p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0" name="Google Shape;70;p11"/>
          <p:cNvSpPr txBox="1"/>
          <p:nvPr/>
        </p:nvSpPr>
        <p:spPr>
          <a:xfrm>
            <a:off x="451800" y="1400675"/>
            <a:ext cx="8240400" cy="20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Durante as aulas dessa semana usaremos um projeto criado com Vite. 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O projeto em questão está praticamente em branco, só possui o roteamento definido e páginas necessárias para as aulas.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C1C19"/>
                </a:solidFill>
                <a:latin typeface="Open Sans"/>
                <a:ea typeface="Open Sans"/>
                <a:cs typeface="Open Sans"/>
                <a:sym typeface="Open Sans"/>
              </a:rPr>
              <a:t>Faça download do repositório do GitHub:</a:t>
            </a:r>
            <a:endParaRPr sz="1600">
              <a:solidFill>
                <a:srgbClr val="FFFFFF"/>
              </a:solidFill>
              <a:highlight>
                <a:srgbClr val="44546A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1"/>
          <p:cNvSpPr txBox="1"/>
          <p:nvPr/>
        </p:nvSpPr>
        <p:spPr>
          <a:xfrm>
            <a:off x="451800" y="3421175"/>
            <a:ext cx="8240400" cy="5976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4027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~</a:t>
            </a:r>
            <a:r>
              <a:rPr lang="pt-BR" sz="1600">
                <a:solidFill>
                  <a:srgbClr val="FF8818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git clone https://github.com/FuturoDEV-Eco/m1-semana-13</a:t>
            </a:r>
            <a:endParaRPr sz="1600">
              <a:solidFill>
                <a:srgbClr val="FF8818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COMPONENTES CONTROLADOS X NÃO CONTROLADOS</a:t>
            </a:r>
            <a:endParaRPr/>
          </a:p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8" name="Google Shape;78;p12"/>
          <p:cNvPicPr preferRelativeResize="0"/>
          <p:nvPr/>
        </p:nvPicPr>
        <p:blipFill rotWithShape="1">
          <a:blip r:embed="rId3">
            <a:alphaModFix/>
          </a:blip>
          <a:srcRect b="10522" l="14278" r="14364" t="11009"/>
          <a:stretch/>
        </p:blipFill>
        <p:spPr>
          <a:xfrm>
            <a:off x="3361650" y="1085059"/>
            <a:ext cx="2420700" cy="2401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" name="Google Shape;79;p12"/>
          <p:cNvSpPr txBox="1"/>
          <p:nvPr/>
        </p:nvSpPr>
        <p:spPr>
          <a:xfrm>
            <a:off x="1647600" y="3586275"/>
            <a:ext cx="584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Revisão de componentes controlados VS não controlados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 sua relação com formulários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765450" y="1384950"/>
            <a:ext cx="76131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React Hook Forms é uma biblioteca React que simplifica a criação de formulários controlados utilizando hooks. Ele oferece uma forma eficiente de lidar com validação, envio de dados e manipulação de estados de formulários em aplicações React.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entender o funcionamento, como uma forma de introdução, utilizando o </a:t>
            </a:r>
            <a:r>
              <a:rPr lang="pt-BR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helper fornecido pela biblioteca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3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REACT HOOK FORMS</a:t>
            </a:r>
            <a:endParaRPr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195800" y="1963188"/>
            <a:ext cx="675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Instale o React Hook Forms no seu projeto: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REACT HOOK FORMS: Instalação</a:t>
            </a:r>
            <a:endParaRPr/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1195800" y="2582713"/>
            <a:ext cx="6752400" cy="5976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4027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~</a:t>
            </a:r>
            <a:r>
              <a:rPr lang="pt-BR" sz="1600">
                <a:solidFill>
                  <a:srgbClr val="FF8818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pt-BR" sz="1600">
                <a:solidFill>
                  <a:srgbClr val="F3F3F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npm install react-hook-form</a:t>
            </a:r>
            <a:endParaRPr sz="1600">
              <a:solidFill>
                <a:srgbClr val="F3F3F3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439200" y="1189850"/>
            <a:ext cx="82656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useForm </a:t>
            </a: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é um hook que retorna objetos e funções que você pode utilizar para facilitar o gerenciamento do estado do formulário, validação de entrada e manipulação da submissão do formulário.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Retornos: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600"/>
              <a:buFont typeface="Open Sans"/>
              <a:buChar char="●"/>
            </a:pPr>
            <a:r>
              <a:rPr b="1"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register</a:t>
            </a: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Uma função que você utiliza para registrar campos de entrada no formulário e definir regras de validação para esses campos.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600"/>
              <a:buFont typeface="Open Sans"/>
              <a:buChar char="●"/>
            </a:pPr>
            <a:r>
              <a:rPr b="1"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handleSubmit</a:t>
            </a: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Uma função que lida com a submissão do formulário.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600"/>
              <a:buFont typeface="Open Sans"/>
              <a:buChar char="●"/>
            </a:pPr>
            <a:r>
              <a:rPr b="1"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formState</a:t>
            </a: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Um objeto que contém as propriedades relacionadas ao estado do formulário: errors, isDirty e isValid.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REACT HOOK FORMS: Hook useForm</a:t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REACT HOOK FORMS</a:t>
            </a:r>
            <a:r>
              <a:rPr lang="pt-BR">
                <a:solidFill>
                  <a:schemeClr val="lt1"/>
                </a:solidFill>
              </a:rPr>
              <a:t>: Hook useForm</a:t>
            </a:r>
            <a:endParaRPr/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3219925" y="1625425"/>
            <a:ext cx="34185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70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70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700">
                <a:solidFill>
                  <a:srgbClr val="6CB6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register</a:t>
            </a:r>
            <a:r>
              <a:rPr lang="pt-BR" sz="170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70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700">
                <a:solidFill>
                  <a:srgbClr val="6CB6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handleSubmit</a:t>
            </a:r>
            <a:r>
              <a:rPr lang="pt-BR" sz="170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70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700">
                <a:solidFill>
                  <a:srgbClr val="F69D5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formState</a:t>
            </a:r>
            <a:r>
              <a:rPr lang="pt-BR" sz="170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: { </a:t>
            </a:r>
            <a:r>
              <a:rPr lang="pt-BR" sz="1700">
                <a:solidFill>
                  <a:srgbClr val="6CB6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errors</a:t>
            </a:r>
            <a:r>
              <a:rPr lang="pt-BR" sz="170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70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pt-BR" sz="170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70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useForm</a:t>
            </a:r>
            <a:r>
              <a:rPr lang="pt-BR" sz="170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3507900" y="2098075"/>
            <a:ext cx="1261500" cy="328500"/>
          </a:xfrm>
          <a:prstGeom prst="rect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p16"/>
          <p:cNvCxnSpPr>
            <a:stCxn id="109" idx="1"/>
            <a:endCxn id="111" idx="3"/>
          </p:cNvCxnSpPr>
          <p:nvPr/>
        </p:nvCxnSpPr>
        <p:spPr>
          <a:xfrm rot="10800000">
            <a:off x="2762400" y="1625425"/>
            <a:ext cx="745500" cy="6369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6"/>
          <p:cNvSpPr txBox="1"/>
          <p:nvPr/>
        </p:nvSpPr>
        <p:spPr>
          <a:xfrm>
            <a:off x="953025" y="1102200"/>
            <a:ext cx="1809300" cy="1046700"/>
          </a:xfrm>
          <a:prstGeom prst="rect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Usado para registrar campos de entrada no formulário</a:t>
            </a:r>
            <a:endParaRPr i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3507900" y="2469325"/>
            <a:ext cx="1802100" cy="3285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16"/>
          <p:cNvCxnSpPr>
            <a:stCxn id="112" idx="3"/>
            <a:endCxn id="114" idx="2"/>
          </p:cNvCxnSpPr>
          <p:nvPr/>
        </p:nvCxnSpPr>
        <p:spPr>
          <a:xfrm flipH="1" rot="10800000">
            <a:off x="5310000" y="2098075"/>
            <a:ext cx="1808700" cy="535500"/>
          </a:xfrm>
          <a:prstGeom prst="bentConnector2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6"/>
          <p:cNvSpPr txBox="1"/>
          <p:nvPr/>
        </p:nvSpPr>
        <p:spPr>
          <a:xfrm>
            <a:off x="6046275" y="1266775"/>
            <a:ext cx="2144700" cy="8313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É uma função para lidar com a submissão do formulário</a:t>
            </a:r>
            <a:endParaRPr i="1">
              <a:solidFill>
                <a:srgbClr val="FFC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956613" y="2505750"/>
            <a:ext cx="1802100" cy="1046700"/>
          </a:xfrm>
          <a:prstGeom prst="rect">
            <a:avLst/>
          </a:prstGeom>
          <a:noFill/>
          <a:ln cap="flat" cmpd="sng" w="19050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Contém os erros de validação para cada campo do formulário</a:t>
            </a:r>
            <a:endParaRPr i="1">
              <a:solidFill>
                <a:srgbClr val="FFC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3507909" y="2892150"/>
            <a:ext cx="2810700" cy="273900"/>
          </a:xfrm>
          <a:prstGeom prst="rect">
            <a:avLst/>
          </a:prstGeom>
          <a:noFill/>
          <a:ln cap="flat" cmpd="sng" w="19050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16"/>
          <p:cNvCxnSpPr>
            <a:stCxn id="116" idx="1"/>
            <a:endCxn id="115" idx="3"/>
          </p:cNvCxnSpPr>
          <p:nvPr/>
        </p:nvCxnSpPr>
        <p:spPr>
          <a:xfrm flipH="1">
            <a:off x="2758809" y="3029100"/>
            <a:ext cx="749100" cy="6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rgbClr val="ED7D3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6"/>
          <p:cNvSpPr/>
          <p:nvPr/>
        </p:nvSpPr>
        <p:spPr>
          <a:xfrm>
            <a:off x="3903167" y="3260375"/>
            <a:ext cx="1476300" cy="328500"/>
          </a:xfrm>
          <a:prstGeom prst="rect">
            <a:avLst/>
          </a:prstGeom>
          <a:noFill/>
          <a:ln cap="flat" cmpd="sng" w="19050">
            <a:solidFill>
              <a:srgbClr val="5B9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" name="Google Shape;119;p16"/>
          <p:cNvCxnSpPr>
            <a:stCxn id="118" idx="2"/>
            <a:endCxn id="120" idx="0"/>
          </p:cNvCxnSpPr>
          <p:nvPr/>
        </p:nvCxnSpPr>
        <p:spPr>
          <a:xfrm rot="5400000">
            <a:off x="4293767" y="3703925"/>
            <a:ext cx="462600" cy="2325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rgbClr val="5B9B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6"/>
          <p:cNvSpPr txBox="1"/>
          <p:nvPr/>
        </p:nvSpPr>
        <p:spPr>
          <a:xfrm>
            <a:off x="3034199" y="4051425"/>
            <a:ext cx="2749500" cy="400200"/>
          </a:xfrm>
          <a:prstGeom prst="rect">
            <a:avLst/>
          </a:prstGeom>
          <a:noFill/>
          <a:ln cap="flat" cmpd="sng" w="19050">
            <a:solidFill>
              <a:srgbClr val="5B9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Utilizando o hook useForm.</a:t>
            </a:r>
            <a:endParaRPr i="1">
              <a:solidFill>
                <a:srgbClr val="FFC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408975" y="875250"/>
            <a:ext cx="8265600" cy="3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b="1"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register </a:t>
            </a: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é uma função do React Hook Forms que você usa para associar campos de entrada HTML (como &lt;input&gt;, &lt;select&gt;, &lt;textarea&gt;) ao formulário gerenciado pelo hook. Isso permite que o React Hook Forms colete automaticamente os valores desses campos e execute validações com base nas regras que você especificar.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Parâmetros</a:t>
            </a: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600"/>
              <a:buFont typeface="Open Sans"/>
              <a:buChar char="●"/>
            </a:pPr>
            <a:r>
              <a:rPr b="1"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name (ou fieldName)</a:t>
            </a: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Este é o nome do campo que você está registrando. Ele identifica o campo nos dados submetidos do formulário. Também é usado para associar as regras de validação e os erros a esse campo específico.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600"/>
              <a:buFont typeface="Open Sans"/>
              <a:buChar char="●"/>
            </a:pPr>
            <a:r>
              <a:rPr b="1"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validationRules</a:t>
            </a: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Este é um objeto que define as regras de validação para o campo. Você pode definir várias regras de validação, como required, minLength, maxLength, pattern, etc., dentro deste objeto.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17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REACT HOOK FORMS: </a:t>
            </a:r>
            <a:r>
              <a:rPr lang="pt-BR">
                <a:solidFill>
                  <a:schemeClr val="lt1"/>
                </a:solidFill>
              </a:rPr>
              <a:t>Registrando um campo de entrada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rmaçãoDEV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