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dbf2a88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dbf2a88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b8ad0989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b8ad0989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b8ad0989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b8ad0989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b8ad0989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b8ad0989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db6e65e7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db6e65e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b8ad0989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b8ad0989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b8ad098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b8ad09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db6e6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db6e6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db6e6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db6e6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db6e65e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db6e65e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b8ad098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b8ad098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b8ad0989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b8ad098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b8ad0989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b8ad0989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b8ad0989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b8ad0989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16975" y="70065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Node Js - Promises e callback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465750" y="1069600"/>
            <a:ext cx="250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Exemplo da sintaxe: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PROMISE </a:t>
            </a:r>
            <a:r>
              <a:rPr lang="pt-BR">
                <a:solidFill>
                  <a:schemeClr val="lt1"/>
                </a:solidFill>
              </a:rPr>
              <a:t>(then e catch)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868875" y="1697000"/>
            <a:ext cx="5020500" cy="2782500"/>
          </a:xfrm>
          <a:prstGeom prst="roundRect">
            <a:avLst>
              <a:gd fmla="val 5072" name="adj"/>
            </a:avLst>
          </a:prstGeom>
          <a:solidFill>
            <a:srgbClr val="282A3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1868875" y="1677825"/>
            <a:ext cx="5020500" cy="273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3566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2000925" y="1773075"/>
            <a:ext cx="83400" cy="83400"/>
          </a:xfrm>
          <a:prstGeom prst="ellipse">
            <a:avLst/>
          </a:prstGeom>
          <a:solidFill>
            <a:srgbClr val="FE5E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2106987" y="1773075"/>
            <a:ext cx="83400" cy="83400"/>
          </a:xfrm>
          <a:prstGeom prst="ellipse">
            <a:avLst/>
          </a:prstGeom>
          <a:solidFill>
            <a:srgbClr val="FEBA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2213050" y="1773075"/>
            <a:ext cx="83400" cy="83400"/>
          </a:xfrm>
          <a:prstGeom prst="ellipse">
            <a:avLst/>
          </a:prstGeom>
          <a:solidFill>
            <a:srgbClr val="26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1919000" y="2013500"/>
            <a:ext cx="4970400" cy="2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promisse</a:t>
            </a:r>
            <a:endParaRPr sz="12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.</a:t>
            </a:r>
            <a:r>
              <a:rPr lang="pt-BR" sz="12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i="1" lang="pt-BR" sz="125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pt-BR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2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50">
                <a:solidFill>
                  <a:srgbClr val="6272A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//se a promise for resolvida, ou seja, se o resolve for chamado</a:t>
            </a:r>
            <a:endParaRPr sz="125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 sz="12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.</a:t>
            </a:r>
            <a:r>
              <a:rPr lang="pt-BR" sz="12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i="1" lang="pt-BR" sz="125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erro</a:t>
            </a:r>
            <a:r>
              <a:rPr lang="pt-BR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50">
                <a:solidFill>
                  <a:srgbClr val="6272A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//se a promise for rejeitada, ou seja, se o reject for chamado</a:t>
            </a:r>
            <a:endParaRPr sz="125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 sz="12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PROMISES</a:t>
            </a:r>
            <a:endParaRPr/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0" y="937425"/>
            <a:ext cx="19734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719400" y="953025"/>
            <a:ext cx="1144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Atenção:</a:t>
            </a:r>
            <a:endParaRPr sz="150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465750" y="1838150"/>
            <a:ext cx="7874400" cy="1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promise assumir 3 estados diferentes: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i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pending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(pendente)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estado inicial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i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fulfilled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(realizada)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a operação foi concluída com sucesso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i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rejected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(rejeitada)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a operação foi concluída com sucesso, porém foi rejeitada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PROMISE </a:t>
            </a:r>
            <a:r>
              <a:rPr lang="pt-BR">
                <a:solidFill>
                  <a:schemeClr val="lt1"/>
                </a:solidFill>
              </a:rPr>
              <a:t>(then e catch)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88" y="700413"/>
            <a:ext cx="7298224" cy="37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465750" y="1560475"/>
            <a:ext cx="82125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Implemente um programa que solicite um cep e crie um arquivo txt com as informações do cep (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Fácil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Implemente um programa que solicite um 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usuário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do github e gere um arquivo html apresentando o 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usuário (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Avançado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2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DO TEMPLATE</a:t>
            </a:r>
            <a:endParaRPr/>
          </a:p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0" y="937425"/>
            <a:ext cx="28629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719400" y="953025"/>
            <a:ext cx="24501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Exemplo completo</a:t>
            </a:r>
            <a:endParaRPr sz="150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1506425" y="1497650"/>
            <a:ext cx="6043800" cy="3013800"/>
          </a:xfrm>
          <a:prstGeom prst="roundRect">
            <a:avLst>
              <a:gd fmla="val 5072" name="adj"/>
            </a:avLst>
          </a:prstGeom>
          <a:solidFill>
            <a:srgbClr val="282A3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1506426" y="1478475"/>
            <a:ext cx="6043800" cy="273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3566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1638475" y="1573725"/>
            <a:ext cx="83400" cy="83400"/>
          </a:xfrm>
          <a:prstGeom prst="ellipse">
            <a:avLst/>
          </a:prstGeom>
          <a:solidFill>
            <a:srgbClr val="FE5E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744537" y="1573725"/>
            <a:ext cx="83400" cy="83400"/>
          </a:xfrm>
          <a:prstGeom prst="ellipse">
            <a:avLst/>
          </a:prstGeom>
          <a:solidFill>
            <a:srgbClr val="FEBA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1850600" y="1573725"/>
            <a:ext cx="83400" cy="83400"/>
          </a:xfrm>
          <a:prstGeom prst="ellipse">
            <a:avLst/>
          </a:prstGeom>
          <a:solidFill>
            <a:srgbClr val="26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1506425" y="1752375"/>
            <a:ext cx="57684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promisse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5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i="1" lang="pt-BR" sz="10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deuCerto </a:t>
            </a:r>
            <a:r>
              <a:rPr lang="pt-BR" sz="10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(deuCerto) { </a:t>
            </a:r>
            <a:r>
              <a:rPr lang="pt-BR" sz="10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05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 promise deu certo</a:t>
            </a:r>
            <a:r>
              <a:rPr lang="pt-BR" sz="10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); } </a:t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10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05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 promise deu errado!</a:t>
            </a:r>
            <a:r>
              <a:rPr lang="pt-BR" sz="10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promisse</a:t>
            </a:r>
            <a:endParaRPr sz="1050">
              <a:solidFill>
                <a:srgbClr val="BD93F9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pt-BR" sz="10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i="1" lang="pt-BR" sz="105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272A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//se a promise for resolvida, ou seja, se o resolve for chamado</a:t>
            </a:r>
            <a:endParaRPr sz="105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pt-BR" sz="10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i="1" lang="pt-BR" sz="105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erro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272A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//se a promise for rejeitada, ou seja, se o reject for chamado</a:t>
            </a:r>
            <a:endParaRPr sz="105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Resolução de exercícios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Callbacks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Promises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65750" y="1560475"/>
            <a:ext cx="82125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Consiste em um função que é passada como argumento para outra função e é executada após a conclusão dessa função.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Callbacks são uma parte essencial da programação assíncrona em Node.js, permitindo que operações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como leitura de arquivos, chamadas de rede e consultas a bancos de dados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sejam realizadas sem bloquear o fluxo de execução do programa.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Callback - Node js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chamada de função com callback</a:t>
            </a:r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527525"/>
            <a:ext cx="38862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17825" y="889600"/>
            <a:ext cx="82125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Um problema potencial com callbacks é o "callback hell" ou "pyramid of doom", onde múltiplas operações assíncronas aninhadas levam a código difícil de ler e manter. Por exemplo: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CallBack Hell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488" y="2863650"/>
            <a:ext cx="3717176" cy="19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PROMISES</a:t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14725" y="1532875"/>
            <a:ext cx="57660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Pensando em formalizar um padrão de desenvolvimento para criar operações assíncronas, uma das implementações do ES6 feitas para o javascript foi a criação das chamadas </a:t>
            </a:r>
            <a:r>
              <a:rPr b="1" lang="pt-BR" sz="1600">
                <a:solidFill>
                  <a:srgbClr val="FE5E57"/>
                </a:solidFill>
                <a:latin typeface="Open Sans"/>
                <a:ea typeface="Open Sans"/>
                <a:cs typeface="Open Sans"/>
                <a:sym typeface="Open Sans"/>
              </a:rPr>
              <a:t>Promises</a:t>
            </a:r>
            <a:r>
              <a:rPr lang="pt-BR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Antes disso as implementações eram feitas através de callbacks().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Declaração: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0" y="937425"/>
            <a:ext cx="18954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19400" y="953025"/>
            <a:ext cx="1435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Definição</a:t>
            </a:r>
            <a:endParaRPr sz="150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520375" y="3439000"/>
            <a:ext cx="4205400" cy="761400"/>
          </a:xfrm>
          <a:prstGeom prst="roundRect">
            <a:avLst>
              <a:gd fmla="val 5072" name="adj"/>
            </a:avLst>
          </a:prstGeom>
          <a:solidFill>
            <a:srgbClr val="282A3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520375" y="3419825"/>
            <a:ext cx="4205400" cy="273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3566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652425" y="3491238"/>
            <a:ext cx="83400" cy="83400"/>
          </a:xfrm>
          <a:prstGeom prst="ellipse">
            <a:avLst/>
          </a:prstGeom>
          <a:solidFill>
            <a:srgbClr val="FE5E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758487" y="3491238"/>
            <a:ext cx="83400" cy="83400"/>
          </a:xfrm>
          <a:prstGeom prst="ellipse">
            <a:avLst/>
          </a:prstGeom>
          <a:solidFill>
            <a:srgbClr val="FEBA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864550" y="3491238"/>
            <a:ext cx="83400" cy="83400"/>
          </a:xfrm>
          <a:prstGeom prst="ellipse">
            <a:avLst/>
          </a:prstGeom>
          <a:solidFill>
            <a:srgbClr val="26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1520375" y="3669900"/>
            <a:ext cx="540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9F9F9"/>
                </a:solidFill>
                <a:latin typeface="Ubuntu"/>
                <a:ea typeface="Ubuntu"/>
                <a:cs typeface="Ubuntu"/>
                <a:sym typeface="Ubuntu"/>
              </a:rPr>
              <a:t>new </a:t>
            </a:r>
            <a:r>
              <a:rPr lang="pt-BR" sz="1800">
                <a:solidFill>
                  <a:srgbClr val="50FA7B"/>
                </a:solidFill>
                <a:latin typeface="Ubuntu"/>
                <a:ea typeface="Ubuntu"/>
                <a:cs typeface="Ubuntu"/>
                <a:sym typeface="Ubuntu"/>
              </a:rPr>
              <a:t>Promise</a:t>
            </a:r>
            <a:r>
              <a:rPr lang="pt-BR" sz="1800">
                <a:solidFill>
                  <a:srgbClr val="F9F9F9"/>
                </a:solidFill>
                <a:latin typeface="Ubuntu"/>
                <a:ea typeface="Ubuntu"/>
                <a:cs typeface="Ubuntu"/>
                <a:sym typeface="Ubuntu"/>
              </a:rPr>
              <a:t>( (</a:t>
            </a:r>
            <a:r>
              <a:rPr lang="pt-BR" sz="1800">
                <a:solidFill>
                  <a:srgbClr val="FF8818"/>
                </a:solidFill>
                <a:latin typeface="Ubuntu"/>
                <a:ea typeface="Ubuntu"/>
                <a:cs typeface="Ubuntu"/>
                <a:sym typeface="Ubuntu"/>
              </a:rPr>
              <a:t>resolve, reject</a:t>
            </a:r>
            <a:r>
              <a:rPr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r>
              <a:rPr lang="pt-BR" sz="1800">
                <a:solidFill>
                  <a:srgbClr val="24292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800">
                <a:solidFill>
                  <a:srgbClr val="BD93F9"/>
                </a:solidFill>
                <a:latin typeface="Ubuntu"/>
                <a:ea typeface="Ubuntu"/>
                <a:cs typeface="Ubuntu"/>
                <a:sym typeface="Ubuntu"/>
              </a:rPr>
              <a:t>=&gt;</a:t>
            </a:r>
            <a:r>
              <a:rPr lang="pt-BR" sz="1800">
                <a:solidFill>
                  <a:srgbClr val="24292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800">
                <a:solidFill>
                  <a:srgbClr val="F9F9F9"/>
                </a:solidFill>
                <a:latin typeface="Ubuntu"/>
                <a:ea typeface="Ubuntu"/>
                <a:cs typeface="Ubuntu"/>
                <a:sym typeface="Ubuntu"/>
              </a:rPr>
              <a:t>{ ... })</a:t>
            </a:r>
            <a:endParaRPr sz="1800">
              <a:solidFill>
                <a:srgbClr val="F9F9F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 flipH="1" rot="10800000">
            <a:off x="3086650" y="4084175"/>
            <a:ext cx="255300" cy="408000"/>
          </a:xfrm>
          <a:prstGeom prst="straightConnector1">
            <a:avLst/>
          </a:prstGeom>
          <a:noFill/>
          <a:ln cap="flat" cmpd="sng" w="19050">
            <a:solidFill>
              <a:srgbClr val="BD93F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4348325" y="4084250"/>
            <a:ext cx="285600" cy="339900"/>
          </a:xfrm>
          <a:prstGeom prst="straightConnector1">
            <a:avLst/>
          </a:prstGeom>
          <a:noFill/>
          <a:ln cap="flat" cmpd="sng" w="19050">
            <a:solidFill>
              <a:srgbClr val="F4027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 txBox="1"/>
          <p:nvPr/>
        </p:nvSpPr>
        <p:spPr>
          <a:xfrm>
            <a:off x="1863800" y="4424150"/>
            <a:ext cx="206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D93F9"/>
                </a:solidFill>
              </a:rPr>
              <a:t>argumento de retorno caso dê sucesso</a:t>
            </a:r>
            <a:endParaRPr>
              <a:solidFill>
                <a:srgbClr val="BD93F9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191900" y="4373125"/>
            <a:ext cx="194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40273"/>
                </a:solidFill>
              </a:rPr>
              <a:t>argumento de retorno caso dê erro</a:t>
            </a:r>
            <a:endParaRPr>
              <a:solidFill>
                <a:srgbClr val="F4027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PROMISES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2104800" y="2382499"/>
            <a:ext cx="4835400" cy="2417400"/>
          </a:xfrm>
          <a:prstGeom prst="roundRect">
            <a:avLst>
              <a:gd fmla="val 5072" name="adj"/>
            </a:avLst>
          </a:prstGeom>
          <a:solidFill>
            <a:srgbClr val="282A3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104800" y="2363325"/>
            <a:ext cx="4835400" cy="273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3566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236850" y="2458575"/>
            <a:ext cx="83400" cy="83400"/>
          </a:xfrm>
          <a:prstGeom prst="ellipse">
            <a:avLst/>
          </a:prstGeom>
          <a:solidFill>
            <a:srgbClr val="FE5E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2342912" y="2458575"/>
            <a:ext cx="83400" cy="83400"/>
          </a:xfrm>
          <a:prstGeom prst="ellipse">
            <a:avLst/>
          </a:prstGeom>
          <a:solidFill>
            <a:srgbClr val="FEBA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2448975" y="2458575"/>
            <a:ext cx="83400" cy="83400"/>
          </a:xfrm>
          <a:prstGeom prst="ellipse">
            <a:avLst/>
          </a:prstGeom>
          <a:solidFill>
            <a:srgbClr val="26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0" y="937425"/>
            <a:ext cx="19956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719400" y="953025"/>
            <a:ext cx="1276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Resolve</a:t>
            </a:r>
            <a:endParaRPr sz="150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65750" y="1578825"/>
            <a:ext cx="8212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1C1C"/>
                </a:solidFill>
                <a:latin typeface="Open Sans"/>
                <a:ea typeface="Open Sans"/>
                <a:cs typeface="Open Sans"/>
                <a:sym typeface="Open Sans"/>
              </a:rPr>
              <a:t>Quando a operação da </a:t>
            </a:r>
            <a:r>
              <a:rPr b="1" lang="pt-BR" sz="1800">
                <a:solidFill>
                  <a:srgbClr val="1C1C1C"/>
                </a:solidFill>
                <a:latin typeface="Open Sans"/>
                <a:ea typeface="Open Sans"/>
                <a:cs typeface="Open Sans"/>
                <a:sym typeface="Open Sans"/>
              </a:rPr>
              <a:t>Promise </a:t>
            </a:r>
            <a:r>
              <a:rPr lang="pt-BR" sz="1800">
                <a:solidFill>
                  <a:srgbClr val="1C1C1C"/>
                </a:solidFill>
                <a:latin typeface="Open Sans"/>
                <a:ea typeface="Open Sans"/>
                <a:cs typeface="Open Sans"/>
                <a:sym typeface="Open Sans"/>
              </a:rPr>
              <a:t>é finalizada com </a:t>
            </a:r>
            <a:r>
              <a:rPr b="1" lang="pt-BR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sucesso</a:t>
            </a:r>
            <a:r>
              <a:rPr lang="pt-BR" sz="1800">
                <a:solidFill>
                  <a:srgbClr val="1C1C1C"/>
                </a:solidFill>
                <a:latin typeface="Open Sans"/>
                <a:ea typeface="Open Sans"/>
                <a:cs typeface="Open Sans"/>
                <a:sym typeface="Open Sans"/>
              </a:rPr>
              <a:t>, chamamos a função </a:t>
            </a:r>
            <a:r>
              <a:rPr b="1" lang="pt-BR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resolve </a:t>
            </a:r>
            <a:r>
              <a:rPr lang="pt-BR" sz="1800">
                <a:solidFill>
                  <a:srgbClr val="1C1C1C"/>
                </a:solidFill>
                <a:latin typeface="Open Sans"/>
                <a:ea typeface="Open Sans"/>
                <a:cs typeface="Open Sans"/>
                <a:sym typeface="Open Sans"/>
              </a:rPr>
              <a:t>com o valor desejado:</a:t>
            </a:r>
            <a:endParaRPr b="1" sz="1800">
              <a:solidFill>
                <a:srgbClr val="1C1C1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2179825" y="2706450"/>
            <a:ext cx="4639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55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i="1" lang="pt-BR" sz="15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5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5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5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deuCerto </a:t>
            </a:r>
            <a:r>
              <a:rPr lang="pt-BR" sz="15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5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5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(deuCerto) {</a:t>
            </a:r>
            <a:endParaRPr sz="15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5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 promise deu certo</a:t>
            </a:r>
            <a:r>
              <a:rPr lang="pt-BR" sz="15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lang="pt-BR" sz="15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5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 promise deu errado!</a:t>
            </a:r>
            <a:r>
              <a:rPr lang="pt-BR" sz="15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5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900">
              <a:solidFill>
                <a:srgbClr val="CF22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3756625" y="2788300"/>
            <a:ext cx="979800" cy="263700"/>
          </a:xfrm>
          <a:prstGeom prst="rect">
            <a:avLst/>
          </a:prstGeom>
          <a:noFill/>
          <a:ln cap="flat" cmpd="sng" w="28575">
            <a:solidFill>
              <a:srgbClr val="BD9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93F9"/>
              </a:solidFill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2713950" y="3521800"/>
            <a:ext cx="3853500" cy="263700"/>
          </a:xfrm>
          <a:prstGeom prst="rect">
            <a:avLst/>
          </a:prstGeom>
          <a:noFill/>
          <a:ln cap="flat" cmpd="sng" w="28575">
            <a:solidFill>
              <a:srgbClr val="BD9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93F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PROMISES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2104800" y="2382500"/>
            <a:ext cx="4835400" cy="2517300"/>
          </a:xfrm>
          <a:prstGeom prst="roundRect">
            <a:avLst>
              <a:gd fmla="val 5072" name="adj"/>
            </a:avLst>
          </a:prstGeom>
          <a:solidFill>
            <a:srgbClr val="282A3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2104800" y="2363325"/>
            <a:ext cx="4835400" cy="273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3566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2236850" y="2458575"/>
            <a:ext cx="83400" cy="83400"/>
          </a:xfrm>
          <a:prstGeom prst="ellipse">
            <a:avLst/>
          </a:prstGeom>
          <a:solidFill>
            <a:srgbClr val="FE5E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2342912" y="2458575"/>
            <a:ext cx="83400" cy="83400"/>
          </a:xfrm>
          <a:prstGeom prst="ellipse">
            <a:avLst/>
          </a:prstGeom>
          <a:solidFill>
            <a:srgbClr val="FEBA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2448975" y="2458575"/>
            <a:ext cx="83400" cy="83400"/>
          </a:xfrm>
          <a:prstGeom prst="ellipse">
            <a:avLst/>
          </a:prstGeom>
          <a:solidFill>
            <a:srgbClr val="26C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0" y="937425"/>
            <a:ext cx="19956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719400" y="953025"/>
            <a:ext cx="940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Reject</a:t>
            </a:r>
            <a:endParaRPr sz="150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2179825" y="2706450"/>
            <a:ext cx="46398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pt-BR" sz="1450">
                <a:solidFill>
                  <a:srgbClr val="F9F9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teste </a:t>
            </a:r>
            <a:r>
              <a:rPr b="1" lang="pt-BR" sz="14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new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45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i="1" lang="pt-BR" sz="14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4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4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4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deuCerto </a:t>
            </a:r>
            <a:r>
              <a:rPr lang="pt-BR" sz="14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5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4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(deuCerto) {</a:t>
            </a:r>
            <a:endParaRPr sz="14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4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4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45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 promise deu certo</a:t>
            </a:r>
            <a:r>
              <a:rPr lang="pt-BR" sz="14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lang="pt-BR" sz="14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4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4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45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 promise deu errado!</a:t>
            </a:r>
            <a:r>
              <a:rPr lang="pt-BR" sz="14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solidFill>
                <a:srgbClr val="CF22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2179825" y="3019838"/>
            <a:ext cx="823500" cy="263700"/>
          </a:xfrm>
          <a:prstGeom prst="rect">
            <a:avLst/>
          </a:prstGeom>
          <a:noFill/>
          <a:ln cap="flat" cmpd="sng" w="28575">
            <a:solidFill>
              <a:srgbClr val="BD9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93F9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2653100" y="4130175"/>
            <a:ext cx="3528600" cy="273900"/>
          </a:xfrm>
          <a:prstGeom prst="rect">
            <a:avLst/>
          </a:prstGeom>
          <a:noFill/>
          <a:ln cap="flat" cmpd="sng" w="28575">
            <a:solidFill>
              <a:srgbClr val="BD9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93F9"/>
              </a:solidFill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65750" y="1607138"/>
            <a:ext cx="82125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Quando a operação da 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Promise 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é finalizada com </a:t>
            </a:r>
            <a:r>
              <a:rPr b="1" lang="pt-BR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erro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chamamos a função </a:t>
            </a:r>
            <a:r>
              <a:rPr b="1" lang="pt-BR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reject 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 o valor desejado: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465750" y="1560475"/>
            <a:ext cx="82125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capturarem o valor resultante da promise, usamos um método da própria promise chamado then.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No uso diário, usamos o  </a:t>
            </a:r>
            <a:r>
              <a:rPr b="1" lang="pt-BR" sz="1800">
                <a:latin typeface="Open Sans"/>
                <a:ea typeface="Open Sans"/>
                <a:cs typeface="Open Sans"/>
                <a:sym typeface="Open Sans"/>
              </a:rPr>
              <a:t>then</a:t>
            </a: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 para capturar apenas as promises que são resolvidas com </a:t>
            </a:r>
            <a:r>
              <a:rPr b="1" lang="pt-BR" sz="1800">
                <a:latin typeface="Open Sans"/>
                <a:ea typeface="Open Sans"/>
                <a:cs typeface="Open Sans"/>
                <a:sym typeface="Open Sans"/>
              </a:rPr>
              <a:t>sucesso</a:t>
            </a: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as promises resolvidas com 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erro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usamos outro método, o 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catch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que pode ser encadeado junto a um método 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PROMISE (then e catch)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