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Ubuntu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regular.fntdata"/><Relationship Id="rId25" Type="http://schemas.openxmlformats.org/officeDocument/2006/relationships/slide" Target="slides/slide20.xml"/><Relationship Id="rId28" Type="http://schemas.openxmlformats.org/officeDocument/2006/relationships/font" Target="fonts/Ubuntu-italic.fntdata"/><Relationship Id="rId27" Type="http://schemas.openxmlformats.org/officeDocument/2006/relationships/font" Target="fonts/Ubuntu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e26be193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e26be193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26be19300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26be19300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26be19300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26be19300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26be19300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26be19300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26be19300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26be1930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26be19300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26be19300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26be19300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26be19300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26be19300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26be19300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26be19300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26be19300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26be19300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26be19300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26be19300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26be19300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26be1930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26be1930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26be19300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26be19300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26be1930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26be1930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26be1930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26be1930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26be1930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26be1930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26be1930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26be1930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26be1930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26be1930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26be1930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26be1930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26be1930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26be1930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2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2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0875" y="3994575"/>
            <a:ext cx="8335200" cy="785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087" y="4268186"/>
            <a:ext cx="1655629" cy="4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20875" y="3994575"/>
            <a:ext cx="8335200" cy="814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3"/>
          <p:cNvGrpSpPr/>
          <p:nvPr/>
        </p:nvGrpSpPr>
        <p:grpSpPr>
          <a:xfrm>
            <a:off x="6615025" y="4268174"/>
            <a:ext cx="1655700" cy="423975"/>
            <a:chOff x="6615050" y="3807299"/>
            <a:chExt cx="1655700" cy="423975"/>
          </a:xfrm>
        </p:grpSpPr>
        <p:sp>
          <p:nvSpPr>
            <p:cNvPr id="22" name="Google Shape;22;p3"/>
            <p:cNvSpPr/>
            <p:nvPr/>
          </p:nvSpPr>
          <p:spPr>
            <a:xfrm>
              <a:off x="6615050" y="3807325"/>
              <a:ext cx="1655700" cy="423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" name="Google Shape;23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15087" y="3807299"/>
              <a:ext cx="1655629" cy="42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26" name="Google Shape;26;p4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7558900" y="4640950"/>
            <a:ext cx="1104000" cy="400200"/>
          </a:xfrm>
          <a:prstGeom prst="rect">
            <a:avLst/>
          </a:prstGeom>
          <a:solidFill>
            <a:srgbClr val="1C1C1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8F8B"/>
              </a:solidFill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_1">
    <p:bg>
      <p:bgPr>
        <a:solidFill>
          <a:srgbClr val="F9F9F9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41" name="Google Shape;41;p6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6"/>
          <p:cNvSpPr txBox="1"/>
          <p:nvPr/>
        </p:nvSpPr>
        <p:spPr>
          <a:xfrm>
            <a:off x="155700" y="42175"/>
            <a:ext cx="883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971913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32088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A83593"/>
            </a:gs>
            <a:gs pos="100000">
              <a:srgbClr val="FE5469"/>
            </a:gs>
          </a:gsLst>
          <a:lin ang="54007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2838150" y="2280750"/>
            <a:ext cx="3467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42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42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138" y="3069175"/>
            <a:ext cx="1177725" cy="2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hyperlink" Target="https://forms.gle/HVETc26n5cZSAzhy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ostgresql.org/download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Introdução ao Banco de Dados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TIPOS DE DADOS - TIPOS DE DADOS DATA E HORA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375750" y="732500"/>
            <a:ext cx="8692200" cy="4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date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Data (ano, mês, dia)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time [ (p) ] [ without time zone ]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Hora do dia (hora, minuto, segundo, fração de segundo)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time [ (p) ] with time zone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Hora do dia com fuso horário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timestamp [ (p) ] [ without time zone ]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Data e hora (sem fuso horário)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timestamp [ (p) ] with time zone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Data e hora com fuso horário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interval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Intervalo de tempo (grandezas como anos, meses, dias, horas, minutos, segundos)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INTERVALO</a:t>
            </a:r>
            <a:endParaRPr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DEV!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Que tal descansar um pouco?!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Início: 20:20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Retorno: 20:40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PRINCIPAIS CONCEITOS DO MODELO RELACIONAL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375750" y="732500"/>
            <a:ext cx="8692200" cy="4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Tabelas (Relations)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As tabelas são a estrutura principal do banco de dados relacional, onde os dados são armazenados em linhas e colunas.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Colunas (Attributes)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Colunas são os campos da tabela que armazenam os dados de um tipo específico.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Linhas (Tuples)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Linhas são os registros individuais que contêm dados nas colunas da tabela.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Chaves Primárias (Primary Keys):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Uma chave primária é um campo (ou combinação de campos) que identifica exclusivamente cada linha em uma tabela.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PRINCIPAIS CONCEITOS DO MODELO RELACIONAL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375750" y="732500"/>
            <a:ext cx="8692200" cy="4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Chaves Estrangeiras (Foreign Keys)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Uma chave estrangeira é um campo em uma tabela que cria um vínculo entre duas tabelas, referenciando a chave primária de outra tabela.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Restrições (Constraints)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Restrições são regras aplicadas às colunas para garantir a integridade dos dados.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Tipos Comuns de Restrições: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■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NOT NULL: Garante que a coluna não pode ter valores nulos.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■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UNIQUE: Garante que todos os valores na coluna são distintos.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■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CHECK: Garante que todos os valores na coluna satisfazem uma condição específica.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■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PRIMARY KEY: Combinação de NOT NULL e UNIQUE.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■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FOREIGN KEY: Garante a integridade referencial entre duas tabelas.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PASSO A PASSO PARA ESCREVER SQL NO PGADMIN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311250" y="1058900"/>
            <a:ext cx="8064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Abrir o Query Tool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 o banco de dados selecionado, clique com o botão direito e escolha "Query Tool" ou clique no ícone do "Query Tool" (parece um lápis) na barra de ferramentas.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Escrever e Executar Consultas SQL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Uma nova janela se abrirá com o Query Tool.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Escreva sua consulta SQL na área de texto principal.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CRIAÇÃO DE TABELAS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311250" y="884675"/>
            <a:ext cx="8064000" cy="41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CREATE TABLE usuarios (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id SERIAL PRIMARY KEY,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nome VARCHAR(50) NOT NULL,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email VARCHAR(100) UNIQUE NOT NULL,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data_nascimento DATE,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ativo BOOLEAN DEFAULT true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CREATE TABLE produtos (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id SERIAL PRIMARY KEY,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nome VARCHAR(100) NOT NULL,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descricao TEXT,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preco NUMERIC(10, 2) NOT NULL,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quantidade_em_estoque INTEGER NOT NULL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INSERÇÃO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540000" y="1033350"/>
            <a:ext cx="80640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 INTO usuarios (nome, email, data_nascimento)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VALUES ('Alice', 'alice@example.com', '1990-01-15');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 INTO usuarios (nome, email, data_nascimento)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VALUES ('Bob', 'bob@example.com', '1985-06-25');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 INTO usuarios (nome, email, data_nascimento, ativo)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VALUES ('Carol', 'carol@example.com', '1992-03-10', false);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INSERÇÃO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540000" y="1033350"/>
            <a:ext cx="80640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 INTO produtos (nome, descricao, preco, quantidade_em_estoque) VALUES ('Notebook', 'Notebook com 16GB de RAM e 512GB SSD', 4500.99, 10);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 INTO produtos (nome, descricao, preco, quantidade_em_estoque) VALUES ('Smartphone', 'Smartphone com 128GB de armazenamento e câmera de 12MP', 1500.50, 25);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INSERT INTO produtos (nome, descricao, preco, quantidade_em_estoque) VALUES ('Monitor', 'Monitor de 27 polegadas Full HD', 899.99, 15);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CONTATO</a:t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Discord: Pedro Henrique - phbs#2006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Email: pedro.barroso@edu.sc.senai.br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Linkedin: https://www.linkedin.com/in/pedro-h-b-da-silva/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Github: https://github.com/pedrohbsilva/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AGENDA DA SEMANA</a:t>
            </a:r>
            <a:endParaRPr/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10"/>
          <p:cNvSpPr txBox="1"/>
          <p:nvPr/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03/06/2024 - Introdução PostgreSQL e pgAdmin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05/06/2024 - Modelo relacional e funções SQL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07/06/2024 - Queries Complexas com Join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OBJETIVOS</a:t>
            </a:r>
            <a:endParaRPr/>
          </a:p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0" name="Google Shape;70;p11"/>
          <p:cNvSpPr txBox="1"/>
          <p:nvPr/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Fornecer uma visão geral inicial sobre bancos de dados, PostgreSQL e preparar o ambiente de trabalho.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Entender o PostgreSQL e suas funcionalidades principais.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INTRODUÇÃO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12"/>
          <p:cNvSpPr txBox="1"/>
          <p:nvPr/>
        </p:nvSpPr>
        <p:spPr>
          <a:xfrm>
            <a:off x="311250" y="1058900"/>
            <a:ext cx="88326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que é o PostgreSQL?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É um sistema de gerenciamento de banco de dados relacional (SGBDR) de código aberto e altamente extensível.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Principais Características: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Suporte a ACID (Atomicidade, Consistência, Isolamento, Durabilidade)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Suporte a SQL padrão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Extensibilidade e suporte a linguagens procedurais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Comunidade ativa e desenvolvimento contínuo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HISTÓRIA E CARACTERÍSTICAS DO POSTGRESQL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311250" y="1058900"/>
            <a:ext cx="82872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História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Originalmente desenvolvido na Universidade da Califórnia, Berkeley.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Evolução contínua com contribuições de uma comunidade global.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Principais Características: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Suporte a tipos de dados avançados (JSON, XML, HSTORE)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Conformidade com SQL padrão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Suporte a transações e concorrência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Extensibilidade (suporte a novos tipos de dados, índices, funções)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INSTALAÇÃO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311250" y="1058900"/>
            <a:ext cx="8064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Baixar o PostgreSQL: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Acesse o site oficial do PostgreSQL </a:t>
            </a:r>
            <a:r>
              <a:rPr lang="pt-BR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https://www.postgresql.org/download/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Escolha a versão e o sistema operacional adequado.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Instalar o PostgreSQL: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Siga as instruções do instalador para completar a instalação.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Configure a senha do usuário "postgres" durante a instalação.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INSTALAÇÃO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311250" y="1058900"/>
            <a:ext cx="8064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Baixar o pgAdmin: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Acesse o site oficial do pgAdmin https://www.pgadmin.org/download/.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Escolha a versão e o sistema operacional adequado.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Instalar o pgAdmin: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Siga as instruções do instalador para completar a instalação.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TIPOS DE DADOS - TIPOS DE DADOS NUMÉRICOS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311250" y="961375"/>
            <a:ext cx="8886000" cy="41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Inteiros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smallint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Inteiro de 2 bytes (intervalo: -32,768 a 32,767)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integer (ou int):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Inteiro de 4 bytes (intervalo: -2,147,483,648 a 2,147,483,647)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bigint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Inteiro de 8 bytes (intervalo: -9,223,372,036,854,775,808 a 9,223,372,036,854,775,807)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Numéricos de Ponto Flutuante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real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Precisão simples de 4 bytes (aproximadamente 6 dígitos decimais)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double precision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Precisão dupla de 8 bytes (aproximadamente 15 dígitos decimais)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Numéricos Exatos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numeric (ou decimal):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Precisão arbitrária (define a precisão e a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escala, por exemplo, numeric(10,2))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TIPOS DE DADOS - TIPOS DE DADOS CADEIA DE CARACTERES E BOOLEANO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451950" y="1329750"/>
            <a:ext cx="8240100" cy="28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char(n) ou character(n)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Cadeia de caracteres de comprimento fixo.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varchar(n) ou character varying(n)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Cadeia de caracteres de comprimento variável, com limite máximo.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Cadeia de caracteres de comprimento variável sem limite máximo especificado.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b="1" lang="pt-BR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boolean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Verdadeiro (TRUE), falso (FALSE), ou nulo (NULL).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maçãoDEV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