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Comfortaa" panose="020B0604020202020204" charset="0"/>
      <p:regular r:id="rId16"/>
      <p:bold r:id="rId17"/>
    </p:embeddedFont>
    <p:embeddedFont>
      <p:font typeface="Rubik" panose="020B0604020202020204"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pt-BR"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381240" y="685800"/>
            <a:ext cx="609588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1:notes"/>
          <p:cNvSpPr txBox="1">
            <a:spLocks noGrp="1"/>
          </p:cNvSpPr>
          <p:nvPr>
            <p:ph type="body" idx="1"/>
          </p:nvPr>
        </p:nvSpPr>
        <p:spPr>
          <a:xfrm>
            <a:off x="685800" y="4343400"/>
            <a:ext cx="5486040" cy="411444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Objetivo desta apresentação é:</a:t>
            </a: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 maior entendimento do funcionamento da API</a:t>
            </a: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 identificar os problemas que temos hoje</a:t>
            </a: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 levantar possíveis maneiras de refatorar a API de forma que a performance aumente e que tenhamos uma API completa em um futuro próximo.</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a:spLocks noGrp="1" noRot="1" noChangeAspect="1"/>
          </p:cNvSpPr>
          <p:nvPr>
            <p:ph type="sldImg" idx="2"/>
          </p:nvPr>
        </p:nvSpPr>
        <p:spPr>
          <a:xfrm>
            <a:off x="381240" y="685800"/>
            <a:ext cx="609552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5:notes"/>
          <p:cNvSpPr txBox="1">
            <a:spLocks noGrp="1"/>
          </p:cNvSpPr>
          <p:nvPr>
            <p:ph type="body" idx="1"/>
          </p:nvPr>
        </p:nvSpPr>
        <p:spPr>
          <a:xfrm>
            <a:off x="685800" y="4343400"/>
            <a:ext cx="5486040" cy="411444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Só pra deixar claro, o termo API é utilizado por desenvolvedores JAVA para mencionar libs dentro de seus projetos, porém estamos nos referindo a Web API, que é o conjunto de Web Services.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A API é um sistema que disponibiliza recursos para serem utilizados por outras aplicações. Esses recursos são disponibilizados via REST, os chamados End Points. EndPoints são os métodos que serão acessados dentro da API por meio de uma URI.</a:t>
            </a: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A API pode ser utilizada tanto como um produto final, quanto para se conectar com outro sistemas.</a:t>
            </a:r>
            <a:endParaRPr sz="1100" b="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b86b5ccb0_1_21: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5b86b5ccb0_1_21: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Só pra deixar claro, o termo API é utilizado por desenvolvedores JAVA para mencionar libs dentro de seus projetos, porém estamos nos referindo a Web API, que é o conjunto de Web Services.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A API é um sistema que disponibiliza recursos para serem utilizados por outras aplicações. Esses recursos são disponibilizados via REST, os chamados End Points. EndPoints são os métodos que serão acessados dentro da API por meio de uma URI.</a:t>
            </a: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A API pode ser utilizada tanto como um produto final, quanto para se conectar com outro sistemas.</a:t>
            </a:r>
            <a:endParaRPr sz="1100" b="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a:spLocks noGrp="1" noRot="1" noChangeAspect="1"/>
          </p:cNvSpPr>
          <p:nvPr>
            <p:ph type="sldImg" idx="2"/>
          </p:nvPr>
        </p:nvSpPr>
        <p:spPr>
          <a:xfrm>
            <a:off x="381240" y="685800"/>
            <a:ext cx="609552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3:notes"/>
          <p:cNvSpPr txBox="1">
            <a:spLocks noGrp="1"/>
          </p:cNvSpPr>
          <p:nvPr>
            <p:ph type="body" idx="1"/>
          </p:nvPr>
        </p:nvSpPr>
        <p:spPr>
          <a:xfrm>
            <a:off x="685800" y="4343400"/>
            <a:ext cx="5486040" cy="411444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 o avanço da tecnologia, a necessidade de obter informações de outros sistemas ficou mais comum e foi necessário estabelecer uma forma mais rápida de comunicação entre os sistemas.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REST é uma arquitetura baseada em protocolo HTTP utilizada na comunicação entre sistemas. Por utilizar o somente o protocolo HTTP como forma de comunicação a velocidade é muito maior comparada com outras arquiteturas.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Para utilizar o REST em sua aplicação, é necessário seguir esse padrão da Arquitetura.</a:t>
            </a:r>
            <a:endParaRPr sz="1100" b="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b86b5ccb0_1_32: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5b86b5ccb0_1_32: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 o avanço da tecnologia, a necessidade de obter informações de outros sistemas ficou mais comum e foi necessário estabelecer uma forma mais rápida de comunicação entre os sistemas.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REST é uma arquitetura baseada em protocolo HTTP utilizada na comunicação entre sistemas. Por utilizar o somente o protocolo HTTP como forma de comunicação a velocidade é muito maior comparada com outras arquiteturas.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Para utilizar o REST em sua aplicação, é necessário seguir esse padrão da Arquitetura.</a:t>
            </a:r>
            <a:endParaRPr sz="1100" b="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86b5ccb0_1_50: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g5b86b5ccb0_1_50: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 o avanço da tecnologia, a necessidade de obter informações de outros sistemas ficou mais comum e foi necessário estabelecer uma forma mais rápida de comunicação entre os sistemas.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REST é uma arquitetura baseada em protocolo HTTP utilizada na comunicação entre sistemas. Por utilizar o somente o protocolo HTTP como forma de comunicação a velocidade é muito maior comparada com outras arquiteturas.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Para utilizar o REST em sua aplicação, é necessário seguir esse padrão da Arquitetura.</a:t>
            </a:r>
            <a:endParaRPr sz="1100" b="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b86b5ccb0_1_61: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g5b86b5ccb0_1_61: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 o avanço da tecnologia, a necessidade de obter informações de outros sistemas ficou mais comum e foi necessário estabelecer uma forma mais rápida de comunicação entre os sistemas.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REST é uma arquitetura baseada em protocolo HTTP utilizada na comunicação entre sistemas. Por utilizar o somente o protocolo HTTP como forma de comunicação a velocidade é muito maior comparada com outras arquiteturas.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Para utilizar o REST em sua aplicação, é necessário seguir esse padrão da Arquitetura.</a:t>
            </a:r>
            <a:endParaRPr sz="1100" b="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b86b5ccb0_1_72: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g5b86b5ccb0_1_72: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 o avanço da tecnologia, a necessidade de obter informações de outros sistemas ficou mais comum e foi necessário estabelecer uma forma mais rápida de comunicação entre os sistemas.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O REST é uma arquitetura baseada em protocolo HTTP utilizada na comunicação entre sistemas. Por utilizar o somente o protocolo HTTP como forma de comunicação a velocidade é muito maior comparada com outras arquiteturas.</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Para utilizar o REST em sua aplicação, é necessário seguir esse padrão da Arquitetura.</a:t>
            </a:r>
            <a:endParaRPr sz="1100" b="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notes"/>
          <p:cNvSpPr>
            <a:spLocks noGrp="1" noRot="1" noChangeAspect="1"/>
          </p:cNvSpPr>
          <p:nvPr>
            <p:ph type="sldImg" idx="2"/>
          </p:nvPr>
        </p:nvSpPr>
        <p:spPr>
          <a:xfrm>
            <a:off x="381240" y="685800"/>
            <a:ext cx="6095520" cy="342864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4:notes"/>
          <p:cNvSpPr txBox="1">
            <a:spLocks noGrp="1"/>
          </p:cNvSpPr>
          <p:nvPr>
            <p:ph type="body" idx="1"/>
          </p:nvPr>
        </p:nvSpPr>
        <p:spPr>
          <a:xfrm>
            <a:off x="685800" y="4343400"/>
            <a:ext cx="5486040" cy="411444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Hoje nossa API se encontra no Nível 1 de implementação do REST.</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Como havia explicado, o REST é utilizado para a comunicação entre sistemas e a API é um conjunto de web services(canal de comunicação entre sistemas).. Logo, uma API pode utilizar da Arquitetura REST. A API da STAR especificamente utiliza REST.</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b86b5ccb0_1_5:notes"/>
          <p:cNvSpPr>
            <a:spLocks noGrp="1" noRot="1" noChangeAspect="1"/>
          </p:cNvSpPr>
          <p:nvPr>
            <p:ph type="sldImg" idx="2"/>
          </p:nvPr>
        </p:nvSpPr>
        <p:spPr>
          <a:xfrm>
            <a:off x="381240" y="685800"/>
            <a:ext cx="6095400" cy="3428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5b86b5ccb0_1_5:notes"/>
          <p:cNvSpPr txBox="1">
            <a:spLocks noGrp="1"/>
          </p:cNvSpPr>
          <p:nvPr>
            <p:ph type="body" idx="1"/>
          </p:nvPr>
        </p:nvSpPr>
        <p:spPr>
          <a:xfrm>
            <a:off x="685800" y="4343400"/>
            <a:ext cx="5486100" cy="41145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Hoje nossa API se encontra no Nível 1 de implementação do REST.</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a:p>
            <a:pPr marL="0" lvl="0" indent="0" algn="l" rtl="0">
              <a:lnSpc>
                <a:spcPct val="115000"/>
              </a:lnSpc>
              <a:spcBef>
                <a:spcPts val="0"/>
              </a:spcBef>
              <a:spcAft>
                <a:spcPts val="0"/>
              </a:spcAft>
              <a:buNone/>
            </a:pPr>
            <a:r>
              <a:rPr lang="pt-BR" sz="1100" b="0" strike="noStrike">
                <a:solidFill>
                  <a:srgbClr val="000000"/>
                </a:solidFill>
                <a:latin typeface="Arial"/>
                <a:ea typeface="Arial"/>
                <a:cs typeface="Arial"/>
                <a:sym typeface="Arial"/>
              </a:rPr>
              <a:t>Como havia explicado, o REST é utilizado para a comunicação entre sistemas e a API é um conjunto de web services(canal de comunicação entre sistemas).. Logo, uma API pode utilizar da Arquitetura REST. A API da STAR especificamente utiliza REST.</a:t>
            </a:r>
            <a:endParaRPr sz="1100" b="0" strike="noStrike">
              <a:latin typeface="Arial"/>
              <a:ea typeface="Arial"/>
              <a:cs typeface="Arial"/>
              <a:sym typeface="Arial"/>
            </a:endParaRPr>
          </a:p>
          <a:p>
            <a:pPr marL="0" lvl="0" indent="0" algn="l" rtl="0">
              <a:lnSpc>
                <a:spcPct val="115000"/>
              </a:lnSpc>
              <a:spcBef>
                <a:spcPts val="0"/>
              </a:spcBef>
              <a:spcAft>
                <a:spcPts val="0"/>
              </a:spcAft>
              <a:buNone/>
            </a:pPr>
            <a:endParaRPr sz="1100" b="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18"/>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0"/>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1"/>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1"/>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2"/>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2"/>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3"/>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3"/>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4"/>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5"/>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5"/>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5"/>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8"/>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0"/>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solidFill>
                <a:srgbClr val="000000"/>
              </a:solidFill>
              <a:latin typeface="Times New Roman"/>
              <a:ea typeface="Times New Roman"/>
              <a:cs typeface="Times New Roman"/>
              <a:sym typeface="Times New Roman"/>
            </a:endParaRPr>
          </a:p>
        </p:txBody>
      </p:sp>
      <p:sp>
        <p:nvSpPr>
          <p:cNvPr id="12" name="Google Shape;12;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4" name="Google Shape;64;p1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gif"/><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6"/>
        <p:cNvGrpSpPr/>
        <p:nvPr/>
      </p:nvGrpSpPr>
      <p:grpSpPr>
        <a:xfrm>
          <a:off x="0" y="0"/>
          <a:ext cx="0" cy="0"/>
          <a:chOff x="0" y="0"/>
          <a:chExt cx="0" cy="0"/>
        </a:xfrm>
      </p:grpSpPr>
      <p:pic>
        <p:nvPicPr>
          <p:cNvPr id="117" name="Google Shape;117;p27"/>
          <p:cNvPicPr preferRelativeResize="0"/>
          <p:nvPr/>
        </p:nvPicPr>
        <p:blipFill>
          <a:blip r:embed="rId3">
            <a:alphaModFix/>
          </a:blip>
          <a:stretch>
            <a:fillRect/>
          </a:stretch>
        </p:blipFill>
        <p:spPr>
          <a:xfrm>
            <a:off x="2819400" y="644900"/>
            <a:ext cx="3476376" cy="3812801"/>
          </a:xfrm>
          <a:prstGeom prst="rect">
            <a:avLst/>
          </a:prstGeom>
          <a:noFill/>
          <a:ln>
            <a:noFill/>
          </a:ln>
        </p:spPr>
      </p:pic>
      <p:sp>
        <p:nvSpPr>
          <p:cNvPr id="118" name="Google Shape;118;p27"/>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5"/>
        <p:cNvGrpSpPr/>
        <p:nvPr/>
      </p:nvGrpSpPr>
      <p:grpSpPr>
        <a:xfrm>
          <a:off x="0" y="0"/>
          <a:ext cx="0" cy="0"/>
          <a:chOff x="0" y="0"/>
          <a:chExt cx="0" cy="0"/>
        </a:xfrm>
      </p:grpSpPr>
      <p:sp>
        <p:nvSpPr>
          <p:cNvPr id="226" name="Google Shape;226;p36"/>
          <p:cNvSpPr/>
          <p:nvPr/>
        </p:nvSpPr>
        <p:spPr>
          <a:xfrm>
            <a:off x="239040" y="463680"/>
            <a:ext cx="4870440" cy="7297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227" name="Google Shape;227;p36"/>
          <p:cNvSpPr/>
          <p:nvPr/>
        </p:nvSpPr>
        <p:spPr>
          <a:xfrm>
            <a:off x="355675" y="1578375"/>
            <a:ext cx="8226000" cy="3184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pt-BR" sz="1600" i="0" u="none" strike="noStrike" cap="none">
                <a:solidFill>
                  <a:srgbClr val="FFFFFF"/>
                </a:solidFill>
                <a:latin typeface="Comfortaa"/>
                <a:ea typeface="Comfortaa"/>
                <a:cs typeface="Comfortaa"/>
                <a:sym typeface="Comfortaa"/>
              </a:rPr>
              <a:t>"Application Programming Interface" - (Interface de Programação de Aplicativos)</a:t>
            </a:r>
            <a:endParaRPr sz="1600" i="0" u="none" strike="noStrike" cap="none">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 Tecnologia utilizada para construção de serviços REST usando recursos HTTP</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 Simples e Fácil de usar</a:t>
            </a:r>
            <a:endParaRPr sz="1600" i="0" u="none" strike="noStrike" cap="none">
              <a:latin typeface="Comfortaa"/>
              <a:ea typeface="Comfortaa"/>
              <a:cs typeface="Comfortaa"/>
              <a:sym typeface="Comfortaa"/>
            </a:endParaRPr>
          </a:p>
          <a:p>
            <a:pPr marL="457200" marR="0" lvl="0" indent="-329959"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 Disponibiliza recursos de uma aplicação para ser consumida por outra aplicação</a:t>
            </a:r>
            <a:endParaRPr sz="1600" i="0" u="none" strike="noStrike" cap="none">
              <a:solidFill>
                <a:srgbClr val="FFFFFF"/>
              </a:solidFill>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228" name="Google Shape;228;p36"/>
          <p:cNvSpPr/>
          <p:nvPr/>
        </p:nvSpPr>
        <p:spPr>
          <a:xfrm>
            <a:off x="355680" y="442800"/>
            <a:ext cx="1568520" cy="86328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a:off x="465120" y="411840"/>
            <a:ext cx="2233440" cy="15800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API</a:t>
            </a:r>
            <a:endParaRPr sz="4800" b="0" i="0" u="none" strike="noStrike" cap="none">
              <a:latin typeface="Arial"/>
              <a:ea typeface="Arial"/>
              <a:cs typeface="Arial"/>
              <a:sym typeface="Arial"/>
            </a:endParaRPr>
          </a:p>
        </p:txBody>
      </p:sp>
      <p:sp>
        <p:nvSpPr>
          <p:cNvPr id="230" name="Google Shape;230;p36"/>
          <p:cNvSpPr/>
          <p:nvPr/>
        </p:nvSpPr>
        <p:spPr>
          <a:xfrm>
            <a:off x="-42480" y="-14040"/>
            <a:ext cx="133920" cy="523512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 name="Google Shape;231;p36"/>
          <p:cNvPicPr preferRelativeResize="0"/>
          <p:nvPr/>
        </p:nvPicPr>
        <p:blipFill rotWithShape="1">
          <a:blip r:embed="rId3">
            <a:alphaModFix/>
          </a:blip>
          <a:srcRect/>
          <a:stretch/>
        </p:blipFill>
        <p:spPr>
          <a:xfrm>
            <a:off x="7709040" y="335880"/>
            <a:ext cx="872640" cy="872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5"/>
        <p:cNvGrpSpPr/>
        <p:nvPr/>
      </p:nvGrpSpPr>
      <p:grpSpPr>
        <a:xfrm>
          <a:off x="0" y="0"/>
          <a:ext cx="0" cy="0"/>
          <a:chOff x="0" y="0"/>
          <a:chExt cx="0" cy="0"/>
        </a:xfrm>
      </p:grpSpPr>
      <p:sp>
        <p:nvSpPr>
          <p:cNvPr id="236" name="Google Shape;236;p37"/>
          <p:cNvSpPr/>
          <p:nvPr/>
        </p:nvSpPr>
        <p:spPr>
          <a:xfrm>
            <a:off x="355675" y="1578375"/>
            <a:ext cx="8226000" cy="119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pt-BR" sz="1600">
                <a:solidFill>
                  <a:schemeClr val="lt1"/>
                </a:solidFill>
                <a:latin typeface="Comfortaa"/>
                <a:ea typeface="Comfortaa"/>
                <a:cs typeface="Comfortaa"/>
                <a:sym typeface="Comfortaa"/>
              </a:rPr>
              <a:t>Através das APIs, os aplicativos podem se comunicar uns com os outros sem intervenção do usuário, utilizando mensagem de requisição e resposta HTTP geralmente em formatos JSON ou XML.</a:t>
            </a:r>
            <a:endParaRPr sz="1600">
              <a:solidFill>
                <a:schemeClr val="dk1"/>
              </a:solidFill>
              <a:latin typeface="Comfortaa"/>
              <a:ea typeface="Comfortaa"/>
              <a:cs typeface="Comfortaa"/>
              <a:sym typeface="Comfortaa"/>
            </a:endParaRPr>
          </a:p>
          <a:p>
            <a:pPr marL="0" lvl="0" indent="0" algn="l" rtl="0">
              <a:spcBef>
                <a:spcPts val="0"/>
              </a:spcBef>
              <a:spcAft>
                <a:spcPts val="0"/>
              </a:spcAft>
              <a:buNone/>
            </a:pPr>
            <a:endParaRPr sz="1200">
              <a:solidFill>
                <a:schemeClr val="dk1"/>
              </a:solidFill>
            </a:endParaRPr>
          </a:p>
          <a:p>
            <a:pPr marL="0" marR="0" lvl="0" indent="0" algn="l" rtl="0">
              <a:lnSpc>
                <a:spcPct val="150000"/>
              </a:lnSpc>
              <a:spcBef>
                <a:spcPts val="0"/>
              </a:spcBef>
              <a:spcAft>
                <a:spcPts val="0"/>
              </a:spcAft>
              <a:buNone/>
            </a:pPr>
            <a:endParaRPr sz="1600">
              <a:solidFill>
                <a:srgbClr val="FFFFFF"/>
              </a:solidFill>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237" name="Google Shape;237;p37"/>
          <p:cNvSpPr/>
          <p:nvPr/>
        </p:nvSpPr>
        <p:spPr>
          <a:xfrm>
            <a:off x="355680" y="442800"/>
            <a:ext cx="1568400" cy="8634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a:off x="465125" y="411850"/>
            <a:ext cx="1317300" cy="72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API</a:t>
            </a:r>
            <a:endParaRPr sz="4800" b="0" i="0" u="none" strike="noStrike" cap="none">
              <a:latin typeface="Arial"/>
              <a:ea typeface="Arial"/>
              <a:cs typeface="Arial"/>
              <a:sym typeface="Arial"/>
            </a:endParaRPr>
          </a:p>
        </p:txBody>
      </p:sp>
      <p:sp>
        <p:nvSpPr>
          <p:cNvPr id="239" name="Google Shape;239;p37"/>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37"/>
          <p:cNvPicPr preferRelativeResize="0"/>
          <p:nvPr/>
        </p:nvPicPr>
        <p:blipFill rotWithShape="1">
          <a:blip r:embed="rId3">
            <a:alphaModFix/>
          </a:blip>
          <a:srcRect/>
          <a:stretch/>
        </p:blipFill>
        <p:spPr>
          <a:xfrm>
            <a:off x="7709040" y="335880"/>
            <a:ext cx="872640" cy="872640"/>
          </a:xfrm>
          <a:prstGeom prst="rect">
            <a:avLst/>
          </a:prstGeom>
          <a:noFill/>
          <a:ln>
            <a:noFill/>
          </a:ln>
        </p:spPr>
      </p:pic>
      <p:pic>
        <p:nvPicPr>
          <p:cNvPr id="241" name="Google Shape;241;p37"/>
          <p:cNvPicPr preferRelativeResize="0"/>
          <p:nvPr/>
        </p:nvPicPr>
        <p:blipFill>
          <a:blip r:embed="rId4">
            <a:alphaModFix/>
          </a:blip>
          <a:stretch>
            <a:fillRect/>
          </a:stretch>
        </p:blipFill>
        <p:spPr>
          <a:xfrm>
            <a:off x="2529720" y="2929275"/>
            <a:ext cx="1914525" cy="1714500"/>
          </a:xfrm>
          <a:prstGeom prst="rect">
            <a:avLst/>
          </a:prstGeom>
          <a:noFill/>
          <a:ln>
            <a:noFill/>
          </a:ln>
        </p:spPr>
      </p:pic>
      <p:pic>
        <p:nvPicPr>
          <p:cNvPr id="242" name="Google Shape;242;p37"/>
          <p:cNvPicPr preferRelativeResize="0"/>
          <p:nvPr/>
        </p:nvPicPr>
        <p:blipFill>
          <a:blip r:embed="rId5">
            <a:alphaModFix/>
          </a:blip>
          <a:stretch>
            <a:fillRect/>
          </a:stretch>
        </p:blipFill>
        <p:spPr>
          <a:xfrm>
            <a:off x="4596645" y="2929275"/>
            <a:ext cx="2028825" cy="1685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Shape 246"/>
        <p:cNvGrpSpPr/>
        <p:nvPr/>
      </p:nvGrpSpPr>
      <p:grpSpPr>
        <a:xfrm>
          <a:off x="0" y="0"/>
          <a:ext cx="0" cy="0"/>
          <a:chOff x="0" y="0"/>
          <a:chExt cx="0" cy="0"/>
        </a:xfrm>
      </p:grpSpPr>
      <p:sp>
        <p:nvSpPr>
          <p:cNvPr id="247" name="Google Shape;247;p38"/>
          <p:cNvSpPr/>
          <p:nvPr/>
        </p:nvSpPr>
        <p:spPr>
          <a:xfrm>
            <a:off x="388925" y="2237275"/>
            <a:ext cx="4372800" cy="20466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pt-BR" sz="1600" b="1" i="0" u="none" strike="noStrike" cap="none">
                <a:solidFill>
                  <a:srgbClr val="00FFFF"/>
                </a:solidFill>
                <a:latin typeface="Comfortaa"/>
                <a:ea typeface="Comfortaa"/>
                <a:cs typeface="Comfortaa"/>
                <a:sym typeface="Comfortaa"/>
              </a:rPr>
              <a:t>PADRÃO DE DESIGN DE UMA API</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600">
              <a:latin typeface="Comfortaa"/>
              <a:ea typeface="Comfortaa"/>
              <a:cs typeface="Comfortaa"/>
              <a:sym typeface="Comfortaa"/>
            </a:endParaRPr>
          </a:p>
          <a:p>
            <a:pPr marL="0" marR="0" lvl="0" indent="0" algn="l" rtl="0">
              <a:lnSpc>
                <a:spcPct val="100000"/>
              </a:lnSpc>
              <a:spcBef>
                <a:spcPts val="0"/>
              </a:spcBef>
              <a:spcAft>
                <a:spcPts val="0"/>
              </a:spcAft>
              <a:buNone/>
            </a:pPr>
            <a:endParaRPr sz="1600">
              <a:latin typeface="Comfortaa"/>
              <a:ea typeface="Comfortaa"/>
              <a:cs typeface="Comfortaa"/>
              <a:sym typeface="Comfortaa"/>
            </a:endParaRPr>
          </a:p>
          <a:p>
            <a:pPr marL="0" marR="0" lvl="0" indent="0" algn="l" rtl="0">
              <a:lnSpc>
                <a:spcPct val="100000"/>
              </a:lnSpc>
              <a:spcBef>
                <a:spcPts val="0"/>
              </a:spcBef>
              <a:spcAft>
                <a:spcPts val="0"/>
              </a:spcAft>
              <a:buNone/>
            </a:pPr>
            <a:endParaRPr sz="1600">
              <a:latin typeface="Comfortaa"/>
              <a:ea typeface="Comfortaa"/>
              <a:cs typeface="Comfortaa"/>
              <a:sym typeface="Comfortaa"/>
            </a:endParaRPr>
          </a:p>
          <a:p>
            <a:pPr marL="0" marR="0" lvl="0" indent="0" algn="l" rtl="0">
              <a:lnSpc>
                <a:spcPct val="10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URI</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Resources</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Operações</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Versionamento</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600" i="0" u="none" strike="noStrike" cap="none">
              <a:latin typeface="Comfortaa"/>
              <a:ea typeface="Comfortaa"/>
              <a:cs typeface="Comfortaa"/>
              <a:sym typeface="Comfortaa"/>
            </a:endParaRPr>
          </a:p>
        </p:txBody>
      </p:sp>
      <p:sp>
        <p:nvSpPr>
          <p:cNvPr id="248" name="Google Shape;248;p38"/>
          <p:cNvSpPr/>
          <p:nvPr/>
        </p:nvSpPr>
        <p:spPr>
          <a:xfrm>
            <a:off x="-42480" y="-14040"/>
            <a:ext cx="133920" cy="523512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a:off x="355680" y="442800"/>
            <a:ext cx="1568520" cy="86328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8"/>
          <p:cNvSpPr/>
          <p:nvPr/>
        </p:nvSpPr>
        <p:spPr>
          <a:xfrm>
            <a:off x="465120" y="411840"/>
            <a:ext cx="2233440" cy="15800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API</a:t>
            </a:r>
            <a:endParaRPr sz="4800" b="0" i="0" u="none" strike="noStrike" cap="none">
              <a:latin typeface="Arial"/>
              <a:ea typeface="Arial"/>
              <a:cs typeface="Arial"/>
              <a:sym typeface="Arial"/>
            </a:endParaRPr>
          </a:p>
        </p:txBody>
      </p:sp>
      <p:sp>
        <p:nvSpPr>
          <p:cNvPr id="251" name="Google Shape;251;p38"/>
          <p:cNvSpPr/>
          <p:nvPr/>
        </p:nvSpPr>
        <p:spPr>
          <a:xfrm>
            <a:off x="3082800" y="2699650"/>
            <a:ext cx="3179400" cy="18888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Media Types</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Status &amp; Error Codes</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Filtros e Paginação</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Caching</a:t>
            </a:r>
            <a:endParaRPr sz="1600" i="0" u="none" strike="noStrike" cap="none">
              <a:latin typeface="Comfortaa"/>
              <a:ea typeface="Comfortaa"/>
              <a:cs typeface="Comfortaa"/>
              <a:sym typeface="Comfortaa"/>
            </a:endParaRPr>
          </a:p>
        </p:txBody>
      </p:sp>
      <p:sp>
        <p:nvSpPr>
          <p:cNvPr id="252" name="Google Shape;252;p38"/>
          <p:cNvSpPr/>
          <p:nvPr/>
        </p:nvSpPr>
        <p:spPr>
          <a:xfrm>
            <a:off x="6414720" y="2623440"/>
            <a:ext cx="2368800" cy="18888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Segurança</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Callback</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Hypermedia</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Documentação</a:t>
            </a:r>
            <a:endParaRPr sz="1600" i="0" u="none" strike="noStrike" cap="none">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p:txBody>
      </p:sp>
      <p:sp>
        <p:nvSpPr>
          <p:cNvPr id="253" name="Google Shape;253;p38"/>
          <p:cNvSpPr/>
          <p:nvPr/>
        </p:nvSpPr>
        <p:spPr>
          <a:xfrm>
            <a:off x="3063475" y="2237275"/>
            <a:ext cx="5559900" cy="5196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pt-BR" sz="1600" b="1" i="0" u="none" strike="noStrike" cap="none" dirty="0">
                <a:solidFill>
                  <a:srgbClr val="E12D53"/>
                </a:solidFill>
                <a:latin typeface="Arial"/>
                <a:ea typeface="Arial"/>
                <a:cs typeface="Arial"/>
                <a:sym typeface="Arial"/>
              </a:rPr>
              <a:t>URI:</a:t>
            </a:r>
            <a:r>
              <a:rPr lang="pt-BR" sz="1600" b="1" i="0" u="none" strike="noStrike" cap="none" dirty="0">
                <a:solidFill>
                  <a:srgbClr val="00FFFF"/>
                </a:solidFill>
                <a:latin typeface="Arial"/>
                <a:ea typeface="Arial"/>
                <a:cs typeface="Arial"/>
                <a:sym typeface="Arial"/>
              </a:rPr>
              <a:t> https://</a:t>
            </a:r>
            <a:r>
              <a:rPr lang="pt-BR" sz="1600" b="1" i="0" u="none" strike="noStrike" cap="none" dirty="0">
                <a:solidFill>
                  <a:srgbClr val="4B8ECB"/>
                </a:solidFill>
                <a:latin typeface="Arial"/>
                <a:ea typeface="Arial"/>
                <a:cs typeface="Arial"/>
                <a:sym typeface="Arial"/>
              </a:rPr>
              <a:t>www.digytal.com.br</a:t>
            </a:r>
            <a:r>
              <a:rPr lang="pt-BR" sz="1600" b="1" i="0" u="none" strike="noStrike" cap="none" dirty="0">
                <a:solidFill>
                  <a:srgbClr val="00FFFF"/>
                </a:solidFill>
                <a:latin typeface="Arial"/>
                <a:ea typeface="Arial"/>
                <a:cs typeface="Arial"/>
                <a:sym typeface="Arial"/>
              </a:rPr>
              <a:t>/api/</a:t>
            </a:r>
            <a:r>
              <a:rPr lang="pt-BR" sz="1600" b="1" i="0" u="none" strike="noStrike" cap="none" dirty="0">
                <a:solidFill>
                  <a:srgbClr val="4B8ECB"/>
                </a:solidFill>
                <a:latin typeface="Arial"/>
                <a:ea typeface="Arial"/>
                <a:cs typeface="Arial"/>
                <a:sym typeface="Arial"/>
              </a:rPr>
              <a:t>recurso</a:t>
            </a:r>
            <a:endParaRPr sz="1600" b="0" i="0" u="none" strike="noStrike" cap="none" dirty="0">
              <a:latin typeface="Arial"/>
              <a:ea typeface="Arial"/>
              <a:cs typeface="Arial"/>
              <a:sym typeface="Arial"/>
            </a:endParaRPr>
          </a:p>
        </p:txBody>
      </p:sp>
      <p:pic>
        <p:nvPicPr>
          <p:cNvPr id="254" name="Google Shape;254;p38"/>
          <p:cNvPicPr preferRelativeResize="0"/>
          <p:nvPr/>
        </p:nvPicPr>
        <p:blipFill rotWithShape="1">
          <a:blip r:embed="rId3">
            <a:alphaModFix/>
          </a:blip>
          <a:srcRect/>
          <a:stretch/>
        </p:blipFill>
        <p:spPr>
          <a:xfrm>
            <a:off x="7830720" y="411840"/>
            <a:ext cx="629640" cy="629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2"/>
        <p:cNvGrpSpPr/>
        <p:nvPr/>
      </p:nvGrpSpPr>
      <p:grpSpPr>
        <a:xfrm>
          <a:off x="0" y="0"/>
          <a:ext cx="0" cy="0"/>
          <a:chOff x="0" y="0"/>
          <a:chExt cx="0" cy="0"/>
        </a:xfrm>
      </p:grpSpPr>
      <p:sp>
        <p:nvSpPr>
          <p:cNvPr id="123" name="Google Shape;123;p28"/>
          <p:cNvSpPr/>
          <p:nvPr/>
        </p:nvSpPr>
        <p:spPr>
          <a:xfrm>
            <a:off x="285480" y="509400"/>
            <a:ext cx="4870500" cy="72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24" name="Google Shape;124;p28"/>
          <p:cNvSpPr/>
          <p:nvPr/>
        </p:nvSpPr>
        <p:spPr>
          <a:xfrm>
            <a:off x="700477" y="509400"/>
            <a:ext cx="5620500" cy="97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a:solidFill>
                  <a:srgbClr val="00FFFF"/>
                </a:solidFill>
                <a:latin typeface="Comfortaa"/>
                <a:ea typeface="Comfortaa"/>
                <a:cs typeface="Comfortaa"/>
                <a:sym typeface="Comfortaa"/>
              </a:rPr>
              <a:t>O que é REST?</a:t>
            </a:r>
            <a:endParaRPr sz="4800" i="0" u="none" strike="noStrike" cap="none">
              <a:latin typeface="Comfortaa"/>
              <a:ea typeface="Comfortaa"/>
              <a:cs typeface="Comfortaa"/>
              <a:sym typeface="Comfortaa"/>
            </a:endParaRPr>
          </a:p>
        </p:txBody>
      </p:sp>
      <p:sp>
        <p:nvSpPr>
          <p:cNvPr id="125" name="Google Shape;125;p28"/>
          <p:cNvSpPr/>
          <p:nvPr/>
        </p:nvSpPr>
        <p:spPr>
          <a:xfrm>
            <a:off x="-42480" y="-14040"/>
            <a:ext cx="133920" cy="523512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28"/>
          <p:cNvPicPr preferRelativeResize="0"/>
          <p:nvPr/>
        </p:nvPicPr>
        <p:blipFill>
          <a:blip r:embed="rId3">
            <a:alphaModFix/>
          </a:blip>
          <a:stretch>
            <a:fillRect/>
          </a:stretch>
        </p:blipFill>
        <p:spPr>
          <a:xfrm>
            <a:off x="4127940" y="1807075"/>
            <a:ext cx="4199588" cy="2803027"/>
          </a:xfrm>
          <a:prstGeom prst="rect">
            <a:avLst/>
          </a:prstGeom>
          <a:noFill/>
          <a:ln>
            <a:noFill/>
          </a:ln>
        </p:spPr>
      </p:pic>
      <p:sp>
        <p:nvSpPr>
          <p:cNvPr id="127" name="Google Shape;127;p28"/>
          <p:cNvSpPr/>
          <p:nvPr/>
        </p:nvSpPr>
        <p:spPr>
          <a:xfrm>
            <a:off x="895075" y="1732475"/>
            <a:ext cx="4023000" cy="25110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3000" i="0" u="none" strike="noStrike" cap="none">
              <a:latin typeface="Comfortaa"/>
              <a:ea typeface="Comfortaa"/>
              <a:cs typeface="Comfortaa"/>
              <a:sym typeface="Comfortaa"/>
            </a:endParaRPr>
          </a:p>
          <a:p>
            <a:pPr marL="457200" marR="0" lvl="0" indent="-418860" algn="l" rtl="0">
              <a:lnSpc>
                <a:spcPct val="115000"/>
              </a:lnSpc>
              <a:spcBef>
                <a:spcPts val="0"/>
              </a:spcBef>
              <a:spcAft>
                <a:spcPts val="0"/>
              </a:spcAft>
              <a:buClr>
                <a:srgbClr val="FFFFFF"/>
              </a:buClr>
              <a:buSzPts val="3000"/>
              <a:buFont typeface="Comfortaa"/>
              <a:buChar char="✓"/>
            </a:pPr>
            <a:r>
              <a:rPr lang="pt-BR" sz="3000">
                <a:solidFill>
                  <a:srgbClr val="FFFFFF"/>
                </a:solidFill>
                <a:latin typeface="Comfortaa"/>
                <a:ea typeface="Comfortaa"/>
                <a:cs typeface="Comfortaa"/>
                <a:sym typeface="Comfortaa"/>
              </a:rPr>
              <a:t>Praia</a:t>
            </a:r>
            <a:endParaRPr sz="3000">
              <a:solidFill>
                <a:srgbClr val="FFFFFF"/>
              </a:solidFill>
              <a:latin typeface="Comfortaa"/>
              <a:ea typeface="Comfortaa"/>
              <a:cs typeface="Comfortaa"/>
              <a:sym typeface="Comfortaa"/>
            </a:endParaRPr>
          </a:p>
          <a:p>
            <a:pPr marL="457200" marR="0" lvl="0" indent="-418860" algn="l" rtl="0">
              <a:lnSpc>
                <a:spcPct val="115000"/>
              </a:lnSpc>
              <a:spcBef>
                <a:spcPts val="0"/>
              </a:spcBef>
              <a:spcAft>
                <a:spcPts val="0"/>
              </a:spcAft>
              <a:buClr>
                <a:srgbClr val="FFFFFF"/>
              </a:buClr>
              <a:buSzPts val="3000"/>
              <a:buFont typeface="Comfortaa"/>
              <a:buChar char="✓"/>
            </a:pPr>
            <a:r>
              <a:rPr lang="pt-BR" sz="3000">
                <a:solidFill>
                  <a:srgbClr val="FFFFFF"/>
                </a:solidFill>
                <a:latin typeface="Comfortaa"/>
                <a:ea typeface="Comfortaa"/>
                <a:cs typeface="Comfortaa"/>
                <a:sym typeface="Comfortaa"/>
              </a:rPr>
              <a:t>Rede</a:t>
            </a:r>
            <a:endParaRPr sz="3000">
              <a:solidFill>
                <a:srgbClr val="FFFFFF"/>
              </a:solidFill>
              <a:latin typeface="Comfortaa"/>
              <a:ea typeface="Comfortaa"/>
              <a:cs typeface="Comfortaa"/>
              <a:sym typeface="Comfortaa"/>
            </a:endParaRPr>
          </a:p>
          <a:p>
            <a:pPr marL="457200" marR="0" lvl="0" indent="-418860" algn="l" rtl="0">
              <a:lnSpc>
                <a:spcPct val="115000"/>
              </a:lnSpc>
              <a:spcBef>
                <a:spcPts val="0"/>
              </a:spcBef>
              <a:spcAft>
                <a:spcPts val="0"/>
              </a:spcAft>
              <a:buClr>
                <a:srgbClr val="FFFFFF"/>
              </a:buClr>
              <a:buSzPts val="3000"/>
              <a:buFont typeface="Comfortaa"/>
              <a:buChar char="✓"/>
            </a:pPr>
            <a:r>
              <a:rPr lang="pt-BR" sz="3000">
                <a:solidFill>
                  <a:srgbClr val="FFFFFF"/>
                </a:solidFill>
                <a:latin typeface="Comfortaa"/>
                <a:ea typeface="Comfortaa"/>
                <a:cs typeface="Comfortaa"/>
                <a:sym typeface="Comfortaa"/>
              </a:rPr>
              <a:t>Sofá</a:t>
            </a:r>
            <a:endParaRPr sz="3000">
              <a:solidFill>
                <a:srgbClr val="FFFFFF"/>
              </a:solidFill>
              <a:latin typeface="Comfortaa"/>
              <a:ea typeface="Comfortaa"/>
              <a:cs typeface="Comfortaa"/>
              <a:sym typeface="Comfortaa"/>
            </a:endParaRPr>
          </a:p>
          <a:p>
            <a:pPr marL="457200" marR="0" lvl="0" indent="-418860" algn="l" rtl="0">
              <a:lnSpc>
                <a:spcPct val="115000"/>
              </a:lnSpc>
              <a:spcBef>
                <a:spcPts val="0"/>
              </a:spcBef>
              <a:spcAft>
                <a:spcPts val="0"/>
              </a:spcAft>
              <a:buClr>
                <a:srgbClr val="FFFFFF"/>
              </a:buClr>
              <a:buSzPts val="3000"/>
              <a:buFont typeface="Comfortaa"/>
              <a:buChar char="✓"/>
            </a:pPr>
            <a:r>
              <a:rPr lang="pt-BR" sz="3000">
                <a:solidFill>
                  <a:srgbClr val="FFFFFF"/>
                </a:solidFill>
                <a:latin typeface="Comfortaa"/>
                <a:ea typeface="Comfortaa"/>
                <a:cs typeface="Comfortaa"/>
                <a:sym typeface="Comfortaa"/>
              </a:rPr>
              <a:t>Games</a:t>
            </a:r>
            <a:endParaRPr sz="3000">
              <a:solidFill>
                <a:srgbClr val="FFFFFF"/>
              </a:solidFill>
              <a:latin typeface="Comfortaa"/>
              <a:ea typeface="Comfortaa"/>
              <a:cs typeface="Comfortaa"/>
              <a:sym typeface="Comfortaa"/>
            </a:endParaRPr>
          </a:p>
        </p:txBody>
      </p:sp>
      <p:sp>
        <p:nvSpPr>
          <p:cNvPr id="128" name="Google Shape;128;p28"/>
          <p:cNvSpPr/>
          <p:nvPr/>
        </p:nvSpPr>
        <p:spPr>
          <a:xfrm>
            <a:off x="590275" y="2257900"/>
            <a:ext cx="2075700" cy="25110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457200" marR="0" lvl="0" indent="0" algn="l" rtl="0">
              <a:lnSpc>
                <a:spcPct val="115000"/>
              </a:lnSpc>
              <a:spcBef>
                <a:spcPts val="0"/>
              </a:spcBef>
              <a:spcAft>
                <a:spcPts val="0"/>
              </a:spcAft>
              <a:buNone/>
            </a:pPr>
            <a:r>
              <a:rPr lang="pt-BR" sz="15000" b="1">
                <a:solidFill>
                  <a:srgbClr val="FF0000"/>
                </a:solidFill>
                <a:latin typeface="Comfortaa"/>
                <a:ea typeface="Comfortaa"/>
                <a:cs typeface="Comfortaa"/>
                <a:sym typeface="Comfortaa"/>
              </a:rPr>
              <a:t>X</a:t>
            </a:r>
            <a:endParaRPr sz="15000" b="1">
              <a:solidFill>
                <a:srgbClr val="FF0000"/>
              </a:solidFill>
              <a:latin typeface="Comfortaa"/>
              <a:ea typeface="Comfortaa"/>
              <a:cs typeface="Comfortaa"/>
              <a:sym typeface="Comforta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2"/>
        <p:cNvGrpSpPr/>
        <p:nvPr/>
      </p:nvGrpSpPr>
      <p:grpSpPr>
        <a:xfrm>
          <a:off x="0" y="0"/>
          <a:ext cx="0" cy="0"/>
          <a:chOff x="0" y="0"/>
          <a:chExt cx="0" cy="0"/>
        </a:xfrm>
      </p:grpSpPr>
      <p:sp>
        <p:nvSpPr>
          <p:cNvPr id="133" name="Google Shape;133;p29"/>
          <p:cNvSpPr/>
          <p:nvPr/>
        </p:nvSpPr>
        <p:spPr>
          <a:xfrm>
            <a:off x="285480" y="509400"/>
            <a:ext cx="4870440" cy="7297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34" name="Google Shape;134;p29"/>
          <p:cNvSpPr/>
          <p:nvPr/>
        </p:nvSpPr>
        <p:spPr>
          <a:xfrm>
            <a:off x="355675" y="2011675"/>
            <a:ext cx="8104800" cy="729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None/>
            </a:pPr>
            <a:r>
              <a:rPr lang="pt-BR" sz="1600" i="0" u="none" strike="noStrike" cap="none">
                <a:solidFill>
                  <a:srgbClr val="FFFFFF"/>
                </a:solidFill>
                <a:latin typeface="Comfortaa"/>
                <a:ea typeface="Comfortaa"/>
                <a:cs typeface="Comfortaa"/>
                <a:sym typeface="Comfortaa"/>
              </a:rPr>
              <a:t>Modelo Arquitetural para a criação de web services que utiliza semântica dos métodos HTTP (GET, POST, PUT, DELETE, PATCH, OPTIONS, HEAD)</a:t>
            </a:r>
            <a:endParaRPr sz="1600" i="0" u="none" strike="noStrike" cap="none">
              <a:latin typeface="Comfortaa"/>
              <a:ea typeface="Comfortaa"/>
              <a:cs typeface="Comfortaa"/>
              <a:sym typeface="Comfortaa"/>
            </a:endParaRPr>
          </a:p>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135" name="Google Shape;135;p29"/>
          <p:cNvSpPr/>
          <p:nvPr/>
        </p:nvSpPr>
        <p:spPr>
          <a:xfrm>
            <a:off x="355680" y="442800"/>
            <a:ext cx="3353040" cy="102672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465120" y="411840"/>
            <a:ext cx="3080520" cy="15800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pt-BR" sz="1200" b="1" i="0" u="none" strike="noStrike" cap="none">
                <a:solidFill>
                  <a:srgbClr val="00FFFF"/>
                </a:solidFill>
                <a:latin typeface="Comfortaa"/>
                <a:ea typeface="Comfortaa"/>
                <a:cs typeface="Comfortaa"/>
                <a:sym typeface="Comfortaa"/>
              </a:rPr>
              <a:t>Representational State Transfer</a:t>
            </a:r>
            <a:endParaRPr sz="1200" i="0" u="none" strike="noStrike" cap="none">
              <a:latin typeface="Comfortaa"/>
              <a:ea typeface="Comfortaa"/>
              <a:cs typeface="Comfortaa"/>
              <a:sym typeface="Comfortaa"/>
            </a:endParaRPr>
          </a:p>
        </p:txBody>
      </p:sp>
      <p:sp>
        <p:nvSpPr>
          <p:cNvPr id="137" name="Google Shape;137;p29"/>
          <p:cNvSpPr/>
          <p:nvPr/>
        </p:nvSpPr>
        <p:spPr>
          <a:xfrm>
            <a:off x="-42480" y="-14040"/>
            <a:ext cx="133920" cy="523512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29"/>
          <p:cNvPicPr preferRelativeResize="0"/>
          <p:nvPr/>
        </p:nvPicPr>
        <p:blipFill rotWithShape="1">
          <a:blip r:embed="rId3">
            <a:alphaModFix/>
          </a:blip>
          <a:srcRect/>
          <a:stretch/>
        </p:blipFill>
        <p:spPr>
          <a:xfrm>
            <a:off x="7133040" y="1136520"/>
            <a:ext cx="649800" cy="649800"/>
          </a:xfrm>
          <a:prstGeom prst="rect">
            <a:avLst/>
          </a:prstGeom>
          <a:noFill/>
          <a:ln>
            <a:noFill/>
          </a:ln>
        </p:spPr>
      </p:pic>
      <p:pic>
        <p:nvPicPr>
          <p:cNvPr id="139" name="Google Shape;139;p29"/>
          <p:cNvPicPr preferRelativeResize="0"/>
          <p:nvPr/>
        </p:nvPicPr>
        <p:blipFill rotWithShape="1">
          <a:blip r:embed="rId4">
            <a:alphaModFix/>
          </a:blip>
          <a:srcRect/>
          <a:stretch/>
        </p:blipFill>
        <p:spPr>
          <a:xfrm>
            <a:off x="7677720" y="409680"/>
            <a:ext cx="649800" cy="649800"/>
          </a:xfrm>
          <a:prstGeom prst="rect">
            <a:avLst/>
          </a:prstGeom>
          <a:noFill/>
          <a:ln>
            <a:noFill/>
          </a:ln>
        </p:spPr>
      </p:pic>
      <p:pic>
        <p:nvPicPr>
          <p:cNvPr id="140" name="Google Shape;140;p29"/>
          <p:cNvPicPr preferRelativeResize="0"/>
          <p:nvPr/>
        </p:nvPicPr>
        <p:blipFill rotWithShape="1">
          <a:blip r:embed="rId5">
            <a:alphaModFix/>
          </a:blip>
          <a:srcRect/>
          <a:stretch/>
        </p:blipFill>
        <p:spPr>
          <a:xfrm>
            <a:off x="6509520" y="333360"/>
            <a:ext cx="812879" cy="812879"/>
          </a:xfrm>
          <a:prstGeom prst="rect">
            <a:avLst/>
          </a:prstGeom>
          <a:noFill/>
          <a:ln>
            <a:noFill/>
          </a:ln>
        </p:spPr>
      </p:pic>
      <p:pic>
        <p:nvPicPr>
          <p:cNvPr id="141" name="Google Shape;141;p29"/>
          <p:cNvPicPr preferRelativeResize="0"/>
          <p:nvPr/>
        </p:nvPicPr>
        <p:blipFill>
          <a:blip r:embed="rId6">
            <a:alphaModFix/>
          </a:blip>
          <a:stretch>
            <a:fillRect/>
          </a:stretch>
        </p:blipFill>
        <p:spPr>
          <a:xfrm>
            <a:off x="2348424" y="3045500"/>
            <a:ext cx="4447151" cy="167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5"/>
        <p:cNvGrpSpPr/>
        <p:nvPr/>
      </p:nvGrpSpPr>
      <p:grpSpPr>
        <a:xfrm>
          <a:off x="0" y="0"/>
          <a:ext cx="0" cy="0"/>
          <a:chOff x="0" y="0"/>
          <a:chExt cx="0" cy="0"/>
        </a:xfrm>
      </p:grpSpPr>
      <p:sp>
        <p:nvSpPr>
          <p:cNvPr id="146" name="Google Shape;146;p30"/>
          <p:cNvSpPr/>
          <p:nvPr/>
        </p:nvSpPr>
        <p:spPr>
          <a:xfrm>
            <a:off x="285480" y="509400"/>
            <a:ext cx="4870500" cy="72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47" name="Google Shape;147;p30"/>
          <p:cNvSpPr/>
          <p:nvPr/>
        </p:nvSpPr>
        <p:spPr>
          <a:xfrm>
            <a:off x="355675" y="1935475"/>
            <a:ext cx="8104800" cy="916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59"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Evolução do software acontece de forma incremental sem quebrar</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148" name="Google Shape;148;p30"/>
          <p:cNvSpPr/>
          <p:nvPr/>
        </p:nvSpPr>
        <p:spPr>
          <a:xfrm>
            <a:off x="355680" y="442800"/>
            <a:ext cx="3353100" cy="10266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p:nvPr/>
        </p:nvSpPr>
        <p:spPr>
          <a:xfrm>
            <a:off x="465120" y="411840"/>
            <a:ext cx="3080400" cy="158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pt-BR" sz="1200" b="1" i="0" u="none" strike="noStrike" cap="none">
                <a:solidFill>
                  <a:srgbClr val="00FFFF"/>
                </a:solidFill>
                <a:latin typeface="Comfortaa"/>
                <a:ea typeface="Comfortaa"/>
                <a:cs typeface="Comfortaa"/>
                <a:sym typeface="Comfortaa"/>
              </a:rPr>
              <a:t>Representational State Transfer</a:t>
            </a:r>
            <a:endParaRPr sz="1200" i="0" u="none" strike="noStrike" cap="none">
              <a:latin typeface="Comfortaa"/>
              <a:ea typeface="Comfortaa"/>
              <a:cs typeface="Comfortaa"/>
              <a:sym typeface="Comfortaa"/>
            </a:endParaRPr>
          </a:p>
        </p:txBody>
      </p:sp>
      <p:sp>
        <p:nvSpPr>
          <p:cNvPr id="150" name="Google Shape;150;p30"/>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30"/>
          <p:cNvPicPr preferRelativeResize="0"/>
          <p:nvPr/>
        </p:nvPicPr>
        <p:blipFill rotWithShape="1">
          <a:blip r:embed="rId3">
            <a:alphaModFix/>
          </a:blip>
          <a:srcRect/>
          <a:stretch/>
        </p:blipFill>
        <p:spPr>
          <a:xfrm>
            <a:off x="7133040" y="1136520"/>
            <a:ext cx="649800" cy="649800"/>
          </a:xfrm>
          <a:prstGeom prst="rect">
            <a:avLst/>
          </a:prstGeom>
          <a:noFill/>
          <a:ln>
            <a:noFill/>
          </a:ln>
        </p:spPr>
      </p:pic>
      <p:pic>
        <p:nvPicPr>
          <p:cNvPr id="152" name="Google Shape;152;p30"/>
          <p:cNvPicPr preferRelativeResize="0"/>
          <p:nvPr/>
        </p:nvPicPr>
        <p:blipFill rotWithShape="1">
          <a:blip r:embed="rId4">
            <a:alphaModFix/>
          </a:blip>
          <a:srcRect/>
          <a:stretch/>
        </p:blipFill>
        <p:spPr>
          <a:xfrm>
            <a:off x="7677720" y="409680"/>
            <a:ext cx="649800" cy="649800"/>
          </a:xfrm>
          <a:prstGeom prst="rect">
            <a:avLst/>
          </a:prstGeom>
          <a:noFill/>
          <a:ln>
            <a:noFill/>
          </a:ln>
        </p:spPr>
      </p:pic>
      <p:pic>
        <p:nvPicPr>
          <p:cNvPr id="153" name="Google Shape;153;p30"/>
          <p:cNvPicPr preferRelativeResize="0"/>
          <p:nvPr/>
        </p:nvPicPr>
        <p:blipFill rotWithShape="1">
          <a:blip r:embed="rId5">
            <a:alphaModFix/>
          </a:blip>
          <a:srcRect/>
          <a:stretch/>
        </p:blipFill>
        <p:spPr>
          <a:xfrm>
            <a:off x="6509520" y="333360"/>
            <a:ext cx="812879" cy="812879"/>
          </a:xfrm>
          <a:prstGeom prst="rect">
            <a:avLst/>
          </a:prstGeom>
          <a:noFill/>
          <a:ln>
            <a:noFill/>
          </a:ln>
        </p:spPr>
      </p:pic>
      <p:pic>
        <p:nvPicPr>
          <p:cNvPr id="154" name="Google Shape;154;p30"/>
          <p:cNvPicPr preferRelativeResize="0"/>
          <p:nvPr/>
        </p:nvPicPr>
        <p:blipFill>
          <a:blip r:embed="rId6">
            <a:alphaModFix/>
          </a:blip>
          <a:stretch>
            <a:fillRect/>
          </a:stretch>
        </p:blipFill>
        <p:spPr>
          <a:xfrm>
            <a:off x="1904232" y="2851975"/>
            <a:ext cx="5335528" cy="1986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8"/>
        <p:cNvGrpSpPr/>
        <p:nvPr/>
      </p:nvGrpSpPr>
      <p:grpSpPr>
        <a:xfrm>
          <a:off x="0" y="0"/>
          <a:ext cx="0" cy="0"/>
          <a:chOff x="0" y="0"/>
          <a:chExt cx="0" cy="0"/>
        </a:xfrm>
      </p:grpSpPr>
      <p:sp>
        <p:nvSpPr>
          <p:cNvPr id="159" name="Google Shape;159;p31"/>
          <p:cNvSpPr/>
          <p:nvPr/>
        </p:nvSpPr>
        <p:spPr>
          <a:xfrm>
            <a:off x="285480" y="509400"/>
            <a:ext cx="4870500" cy="72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60" name="Google Shape;160;p31"/>
          <p:cNvSpPr/>
          <p:nvPr/>
        </p:nvSpPr>
        <p:spPr>
          <a:xfrm>
            <a:off x="355675" y="1935475"/>
            <a:ext cx="8104800" cy="1026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59"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O software se torna escalável</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161" name="Google Shape;161;p31"/>
          <p:cNvSpPr/>
          <p:nvPr/>
        </p:nvSpPr>
        <p:spPr>
          <a:xfrm>
            <a:off x="355680" y="442800"/>
            <a:ext cx="3353100" cy="10266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1"/>
          <p:cNvSpPr/>
          <p:nvPr/>
        </p:nvSpPr>
        <p:spPr>
          <a:xfrm>
            <a:off x="465120" y="411840"/>
            <a:ext cx="3080400" cy="158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pt-BR" sz="1200" b="1" i="0" u="none" strike="noStrike" cap="none">
                <a:solidFill>
                  <a:srgbClr val="00FFFF"/>
                </a:solidFill>
                <a:latin typeface="Comfortaa"/>
                <a:ea typeface="Comfortaa"/>
                <a:cs typeface="Comfortaa"/>
                <a:sym typeface="Comfortaa"/>
              </a:rPr>
              <a:t>Representational State Transfer</a:t>
            </a:r>
            <a:endParaRPr sz="1200" i="0" u="none" strike="noStrike" cap="none">
              <a:latin typeface="Comfortaa"/>
              <a:ea typeface="Comfortaa"/>
              <a:cs typeface="Comfortaa"/>
              <a:sym typeface="Comfortaa"/>
            </a:endParaRPr>
          </a:p>
        </p:txBody>
      </p:sp>
      <p:sp>
        <p:nvSpPr>
          <p:cNvPr id="163" name="Google Shape;163;p31"/>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31"/>
          <p:cNvPicPr preferRelativeResize="0"/>
          <p:nvPr/>
        </p:nvPicPr>
        <p:blipFill rotWithShape="1">
          <a:blip r:embed="rId3">
            <a:alphaModFix/>
          </a:blip>
          <a:srcRect/>
          <a:stretch/>
        </p:blipFill>
        <p:spPr>
          <a:xfrm>
            <a:off x="7133040" y="1136520"/>
            <a:ext cx="649800" cy="649800"/>
          </a:xfrm>
          <a:prstGeom prst="rect">
            <a:avLst/>
          </a:prstGeom>
          <a:noFill/>
          <a:ln>
            <a:noFill/>
          </a:ln>
        </p:spPr>
      </p:pic>
      <p:pic>
        <p:nvPicPr>
          <p:cNvPr id="165" name="Google Shape;165;p31"/>
          <p:cNvPicPr preferRelativeResize="0"/>
          <p:nvPr/>
        </p:nvPicPr>
        <p:blipFill rotWithShape="1">
          <a:blip r:embed="rId4">
            <a:alphaModFix/>
          </a:blip>
          <a:srcRect/>
          <a:stretch/>
        </p:blipFill>
        <p:spPr>
          <a:xfrm>
            <a:off x="7677720" y="409680"/>
            <a:ext cx="649800" cy="649800"/>
          </a:xfrm>
          <a:prstGeom prst="rect">
            <a:avLst/>
          </a:prstGeom>
          <a:noFill/>
          <a:ln>
            <a:noFill/>
          </a:ln>
        </p:spPr>
      </p:pic>
      <p:pic>
        <p:nvPicPr>
          <p:cNvPr id="166" name="Google Shape;166;p31"/>
          <p:cNvPicPr preferRelativeResize="0"/>
          <p:nvPr/>
        </p:nvPicPr>
        <p:blipFill rotWithShape="1">
          <a:blip r:embed="rId5">
            <a:alphaModFix/>
          </a:blip>
          <a:srcRect/>
          <a:stretch/>
        </p:blipFill>
        <p:spPr>
          <a:xfrm>
            <a:off x="6509520" y="333360"/>
            <a:ext cx="812879" cy="812879"/>
          </a:xfrm>
          <a:prstGeom prst="rect">
            <a:avLst/>
          </a:prstGeom>
          <a:noFill/>
          <a:ln>
            <a:noFill/>
          </a:ln>
        </p:spPr>
      </p:pic>
      <p:pic>
        <p:nvPicPr>
          <p:cNvPr id="167" name="Google Shape;167;p31"/>
          <p:cNvPicPr preferRelativeResize="0"/>
          <p:nvPr/>
        </p:nvPicPr>
        <p:blipFill>
          <a:blip r:embed="rId6">
            <a:alphaModFix/>
          </a:blip>
          <a:stretch>
            <a:fillRect/>
          </a:stretch>
        </p:blipFill>
        <p:spPr>
          <a:xfrm>
            <a:off x="1314499" y="3111225"/>
            <a:ext cx="6514989" cy="1499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1"/>
        <p:cNvGrpSpPr/>
        <p:nvPr/>
      </p:nvGrpSpPr>
      <p:grpSpPr>
        <a:xfrm>
          <a:off x="0" y="0"/>
          <a:ext cx="0" cy="0"/>
          <a:chOff x="0" y="0"/>
          <a:chExt cx="0" cy="0"/>
        </a:xfrm>
      </p:grpSpPr>
      <p:sp>
        <p:nvSpPr>
          <p:cNvPr id="172" name="Google Shape;172;p32"/>
          <p:cNvSpPr/>
          <p:nvPr/>
        </p:nvSpPr>
        <p:spPr>
          <a:xfrm>
            <a:off x="285480" y="509400"/>
            <a:ext cx="4870500" cy="72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73" name="Google Shape;173;p32"/>
          <p:cNvSpPr/>
          <p:nvPr/>
        </p:nvSpPr>
        <p:spPr>
          <a:xfrm>
            <a:off x="355675" y="1935475"/>
            <a:ext cx="8104800" cy="12558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59"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Pode ser adotado em praticamente qualquer cliente ou servidor com suporte a HTTP/HTTPS.</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174" name="Google Shape;174;p32"/>
          <p:cNvSpPr/>
          <p:nvPr/>
        </p:nvSpPr>
        <p:spPr>
          <a:xfrm>
            <a:off x="355680" y="442800"/>
            <a:ext cx="3353100" cy="10266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a:off x="465120" y="411840"/>
            <a:ext cx="3080400" cy="158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pt-BR" sz="1200" b="1" i="0" u="none" strike="noStrike" cap="none">
                <a:solidFill>
                  <a:srgbClr val="00FFFF"/>
                </a:solidFill>
                <a:latin typeface="Comfortaa"/>
                <a:ea typeface="Comfortaa"/>
                <a:cs typeface="Comfortaa"/>
                <a:sym typeface="Comfortaa"/>
              </a:rPr>
              <a:t>Representational State Transfer</a:t>
            </a:r>
            <a:endParaRPr sz="1200" i="0" u="none" strike="noStrike" cap="none">
              <a:latin typeface="Comfortaa"/>
              <a:ea typeface="Comfortaa"/>
              <a:cs typeface="Comfortaa"/>
              <a:sym typeface="Comfortaa"/>
            </a:endParaRPr>
          </a:p>
        </p:txBody>
      </p:sp>
      <p:sp>
        <p:nvSpPr>
          <p:cNvPr id="176" name="Google Shape;176;p32"/>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rotWithShape="1">
          <a:blip r:embed="rId3">
            <a:alphaModFix/>
          </a:blip>
          <a:srcRect/>
          <a:stretch/>
        </p:blipFill>
        <p:spPr>
          <a:xfrm>
            <a:off x="7133040" y="1136520"/>
            <a:ext cx="649800" cy="649800"/>
          </a:xfrm>
          <a:prstGeom prst="rect">
            <a:avLst/>
          </a:prstGeom>
          <a:noFill/>
          <a:ln>
            <a:noFill/>
          </a:ln>
        </p:spPr>
      </p:pic>
      <p:pic>
        <p:nvPicPr>
          <p:cNvPr id="178" name="Google Shape;178;p32"/>
          <p:cNvPicPr preferRelativeResize="0"/>
          <p:nvPr/>
        </p:nvPicPr>
        <p:blipFill rotWithShape="1">
          <a:blip r:embed="rId4">
            <a:alphaModFix/>
          </a:blip>
          <a:srcRect/>
          <a:stretch/>
        </p:blipFill>
        <p:spPr>
          <a:xfrm>
            <a:off x="7677720" y="409680"/>
            <a:ext cx="649800" cy="649800"/>
          </a:xfrm>
          <a:prstGeom prst="rect">
            <a:avLst/>
          </a:prstGeom>
          <a:noFill/>
          <a:ln>
            <a:noFill/>
          </a:ln>
        </p:spPr>
      </p:pic>
      <p:pic>
        <p:nvPicPr>
          <p:cNvPr id="179" name="Google Shape;179;p32"/>
          <p:cNvPicPr preferRelativeResize="0"/>
          <p:nvPr/>
        </p:nvPicPr>
        <p:blipFill rotWithShape="1">
          <a:blip r:embed="rId5">
            <a:alphaModFix/>
          </a:blip>
          <a:srcRect/>
          <a:stretch/>
        </p:blipFill>
        <p:spPr>
          <a:xfrm>
            <a:off x="6509520" y="333360"/>
            <a:ext cx="812879" cy="812879"/>
          </a:xfrm>
          <a:prstGeom prst="rect">
            <a:avLst/>
          </a:prstGeom>
          <a:noFill/>
          <a:ln>
            <a:noFill/>
          </a:ln>
        </p:spPr>
      </p:pic>
      <p:pic>
        <p:nvPicPr>
          <p:cNvPr id="180" name="Google Shape;180;p32"/>
          <p:cNvPicPr preferRelativeResize="0"/>
          <p:nvPr/>
        </p:nvPicPr>
        <p:blipFill>
          <a:blip r:embed="rId6">
            <a:alphaModFix/>
          </a:blip>
          <a:stretch>
            <a:fillRect/>
          </a:stretch>
        </p:blipFill>
        <p:spPr>
          <a:xfrm>
            <a:off x="2785532" y="3100450"/>
            <a:ext cx="3245079" cy="1647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84"/>
        <p:cNvGrpSpPr/>
        <p:nvPr/>
      </p:nvGrpSpPr>
      <p:grpSpPr>
        <a:xfrm>
          <a:off x="0" y="0"/>
          <a:ext cx="0" cy="0"/>
          <a:chOff x="0" y="0"/>
          <a:chExt cx="0" cy="0"/>
        </a:xfrm>
      </p:grpSpPr>
      <p:sp>
        <p:nvSpPr>
          <p:cNvPr id="185" name="Google Shape;185;p33"/>
          <p:cNvSpPr/>
          <p:nvPr/>
        </p:nvSpPr>
        <p:spPr>
          <a:xfrm>
            <a:off x="285480" y="509400"/>
            <a:ext cx="4870500" cy="72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pt-BR" sz="3600" b="1" i="0" u="none" strike="noStrike" cap="none">
                <a:solidFill>
                  <a:srgbClr val="00FFFF"/>
                </a:solidFill>
                <a:latin typeface="Rubik"/>
                <a:ea typeface="Rubik"/>
                <a:cs typeface="Rubik"/>
                <a:sym typeface="Rubik"/>
              </a:rPr>
              <a:t>        </a:t>
            </a:r>
            <a:endParaRPr sz="3600" b="0" i="0" u="none" strike="noStrike" cap="none">
              <a:latin typeface="Arial"/>
              <a:ea typeface="Arial"/>
              <a:cs typeface="Arial"/>
              <a:sym typeface="Arial"/>
            </a:endParaRPr>
          </a:p>
        </p:txBody>
      </p:sp>
      <p:sp>
        <p:nvSpPr>
          <p:cNvPr id="186" name="Google Shape;186;p33"/>
          <p:cNvSpPr/>
          <p:nvPr/>
        </p:nvSpPr>
        <p:spPr>
          <a:xfrm>
            <a:off x="355675" y="1935475"/>
            <a:ext cx="8104800" cy="9165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59"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Esforço de aprendizado pequeno</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latin typeface="Arial"/>
              <a:ea typeface="Arial"/>
              <a:cs typeface="Arial"/>
              <a:sym typeface="Arial"/>
            </a:endParaRPr>
          </a:p>
        </p:txBody>
      </p:sp>
      <p:sp>
        <p:nvSpPr>
          <p:cNvPr id="187" name="Google Shape;187;p33"/>
          <p:cNvSpPr/>
          <p:nvPr/>
        </p:nvSpPr>
        <p:spPr>
          <a:xfrm>
            <a:off x="355680" y="442800"/>
            <a:ext cx="3353100" cy="10266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465120" y="411840"/>
            <a:ext cx="3080400" cy="158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pt-BR" sz="1200" b="1" i="0" u="none" strike="noStrike" cap="none">
                <a:solidFill>
                  <a:srgbClr val="00FFFF"/>
                </a:solidFill>
                <a:latin typeface="Comfortaa"/>
                <a:ea typeface="Comfortaa"/>
                <a:cs typeface="Comfortaa"/>
                <a:sym typeface="Comfortaa"/>
              </a:rPr>
              <a:t>Representational State Transfer</a:t>
            </a:r>
            <a:endParaRPr sz="1200" i="0" u="none" strike="noStrike" cap="none">
              <a:latin typeface="Comfortaa"/>
              <a:ea typeface="Comfortaa"/>
              <a:cs typeface="Comfortaa"/>
              <a:sym typeface="Comfortaa"/>
            </a:endParaRPr>
          </a:p>
        </p:txBody>
      </p:sp>
      <p:sp>
        <p:nvSpPr>
          <p:cNvPr id="189" name="Google Shape;189;p33"/>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33"/>
          <p:cNvPicPr preferRelativeResize="0"/>
          <p:nvPr/>
        </p:nvPicPr>
        <p:blipFill rotWithShape="1">
          <a:blip r:embed="rId3">
            <a:alphaModFix/>
          </a:blip>
          <a:srcRect/>
          <a:stretch/>
        </p:blipFill>
        <p:spPr>
          <a:xfrm>
            <a:off x="7133040" y="1136520"/>
            <a:ext cx="649800" cy="649800"/>
          </a:xfrm>
          <a:prstGeom prst="rect">
            <a:avLst/>
          </a:prstGeom>
          <a:noFill/>
          <a:ln>
            <a:noFill/>
          </a:ln>
        </p:spPr>
      </p:pic>
      <p:pic>
        <p:nvPicPr>
          <p:cNvPr id="191" name="Google Shape;191;p33"/>
          <p:cNvPicPr preferRelativeResize="0"/>
          <p:nvPr/>
        </p:nvPicPr>
        <p:blipFill rotWithShape="1">
          <a:blip r:embed="rId4">
            <a:alphaModFix/>
          </a:blip>
          <a:srcRect/>
          <a:stretch/>
        </p:blipFill>
        <p:spPr>
          <a:xfrm>
            <a:off x="7677720" y="409680"/>
            <a:ext cx="649800" cy="649800"/>
          </a:xfrm>
          <a:prstGeom prst="rect">
            <a:avLst/>
          </a:prstGeom>
          <a:noFill/>
          <a:ln>
            <a:noFill/>
          </a:ln>
        </p:spPr>
      </p:pic>
      <p:pic>
        <p:nvPicPr>
          <p:cNvPr id="192" name="Google Shape;192;p33"/>
          <p:cNvPicPr preferRelativeResize="0"/>
          <p:nvPr/>
        </p:nvPicPr>
        <p:blipFill rotWithShape="1">
          <a:blip r:embed="rId5">
            <a:alphaModFix/>
          </a:blip>
          <a:srcRect/>
          <a:stretch/>
        </p:blipFill>
        <p:spPr>
          <a:xfrm>
            <a:off x="6509520" y="333360"/>
            <a:ext cx="812879" cy="812879"/>
          </a:xfrm>
          <a:prstGeom prst="rect">
            <a:avLst/>
          </a:prstGeom>
          <a:noFill/>
          <a:ln>
            <a:noFill/>
          </a:ln>
        </p:spPr>
      </p:pic>
      <p:pic>
        <p:nvPicPr>
          <p:cNvPr id="193" name="Google Shape;193;p33"/>
          <p:cNvPicPr preferRelativeResize="0"/>
          <p:nvPr/>
        </p:nvPicPr>
        <p:blipFill>
          <a:blip r:embed="rId6">
            <a:alphaModFix/>
          </a:blip>
          <a:stretch>
            <a:fillRect/>
          </a:stretch>
        </p:blipFill>
        <p:spPr>
          <a:xfrm>
            <a:off x="3386148" y="2851975"/>
            <a:ext cx="2371700" cy="185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Shape 197"/>
        <p:cNvGrpSpPr/>
        <p:nvPr/>
      </p:nvGrpSpPr>
      <p:grpSpPr>
        <a:xfrm>
          <a:off x="0" y="0"/>
          <a:ext cx="0" cy="0"/>
          <a:chOff x="0" y="0"/>
          <a:chExt cx="0" cy="0"/>
        </a:xfrm>
      </p:grpSpPr>
      <p:sp>
        <p:nvSpPr>
          <p:cNvPr id="198" name="Google Shape;198;p34"/>
          <p:cNvSpPr/>
          <p:nvPr/>
        </p:nvSpPr>
        <p:spPr>
          <a:xfrm>
            <a:off x="312733" y="1734125"/>
            <a:ext cx="7190700" cy="21690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b="1">
              <a:solidFill>
                <a:srgbClr val="00FFFF"/>
              </a:solidFill>
              <a:latin typeface="Comfortaa"/>
              <a:ea typeface="Comfortaa"/>
              <a:cs typeface="Comfortaa"/>
              <a:sym typeface="Comfortaa"/>
            </a:endParaRPr>
          </a:p>
          <a:p>
            <a:pPr marL="0" marR="0" lvl="0" indent="0" algn="l" rtl="0">
              <a:lnSpc>
                <a:spcPct val="100000"/>
              </a:lnSpc>
              <a:spcBef>
                <a:spcPts val="0"/>
              </a:spcBef>
              <a:spcAft>
                <a:spcPts val="0"/>
              </a:spcAft>
              <a:buNone/>
            </a:pPr>
            <a:r>
              <a:rPr lang="pt-BR" sz="1600" b="1" i="0" u="none" strike="noStrike" cap="none">
                <a:solidFill>
                  <a:srgbClr val="00FFFF"/>
                </a:solidFill>
                <a:latin typeface="Comfortaa"/>
                <a:ea typeface="Comfortaa"/>
                <a:cs typeface="Comfortaa"/>
                <a:sym typeface="Comfortaa"/>
              </a:rPr>
              <a:t>PADRÃO DA ARQUITETURA REST</a:t>
            </a:r>
            <a:endParaRPr sz="1600">
              <a:latin typeface="Comfortaa"/>
              <a:ea typeface="Comfortaa"/>
              <a:cs typeface="Comfortaa"/>
              <a:sym typeface="Comfortaa"/>
            </a:endParaRPr>
          </a:p>
          <a:p>
            <a:pPr marL="0" marR="0" lvl="0" indent="0" algn="l" rtl="0">
              <a:lnSpc>
                <a:spcPct val="100000"/>
              </a:lnSpc>
              <a:spcBef>
                <a:spcPts val="0"/>
              </a:spcBef>
              <a:spcAft>
                <a:spcPts val="0"/>
              </a:spcAft>
              <a:buNone/>
            </a:pPr>
            <a:endParaRPr sz="30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Client-Server</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Stateless </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Cacheable </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600" i="0" u="none" strike="noStrike" cap="none">
              <a:latin typeface="Comfortaa"/>
              <a:ea typeface="Comfortaa"/>
              <a:cs typeface="Comfortaa"/>
              <a:sym typeface="Comfortaa"/>
            </a:endParaRPr>
          </a:p>
        </p:txBody>
      </p:sp>
      <p:sp>
        <p:nvSpPr>
          <p:cNvPr id="199" name="Google Shape;199;p34"/>
          <p:cNvSpPr/>
          <p:nvPr/>
        </p:nvSpPr>
        <p:spPr>
          <a:xfrm>
            <a:off x="-42480" y="-14040"/>
            <a:ext cx="133920" cy="523512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a:off x="355680" y="442800"/>
            <a:ext cx="2058480" cy="86328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a:off x="465125" y="411846"/>
            <a:ext cx="2233500" cy="9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p:txBody>
      </p:sp>
      <p:sp>
        <p:nvSpPr>
          <p:cNvPr id="202" name="Google Shape;202;p34"/>
          <p:cNvSpPr/>
          <p:nvPr/>
        </p:nvSpPr>
        <p:spPr>
          <a:xfrm>
            <a:off x="2232850" y="1902600"/>
            <a:ext cx="4023000" cy="25110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15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Uniform Interface</a:t>
            </a:r>
            <a:endParaRPr sz="1600" i="0" u="none" strike="noStrike" cap="none">
              <a:latin typeface="Comfortaa"/>
              <a:ea typeface="Comfortaa"/>
              <a:cs typeface="Comfortaa"/>
              <a:sym typeface="Comfortaa"/>
            </a:endParaRPr>
          </a:p>
          <a:p>
            <a:pPr marL="914400" marR="0" lvl="1" indent="-329960" algn="l" rtl="0">
              <a:lnSpc>
                <a:spcPct val="115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Identificação do resource</a:t>
            </a:r>
            <a:endParaRPr sz="1600" i="0" u="none" strike="noStrike" cap="none">
              <a:latin typeface="Comfortaa"/>
              <a:ea typeface="Comfortaa"/>
              <a:cs typeface="Comfortaa"/>
              <a:sym typeface="Comfortaa"/>
            </a:endParaRPr>
          </a:p>
          <a:p>
            <a:pPr marL="914400" marR="0" lvl="1" indent="-329960" algn="l" rtl="0">
              <a:lnSpc>
                <a:spcPct val="115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Representação do resource</a:t>
            </a:r>
            <a:endParaRPr sz="1600" i="0" u="none" strike="noStrike" cap="none">
              <a:latin typeface="Comfortaa"/>
              <a:ea typeface="Comfortaa"/>
              <a:cs typeface="Comfortaa"/>
              <a:sym typeface="Comfortaa"/>
            </a:endParaRPr>
          </a:p>
          <a:p>
            <a:pPr marL="914400" marR="0" lvl="1" indent="-329960" algn="l" rtl="0">
              <a:lnSpc>
                <a:spcPct val="115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Resposta auto-explicativa</a:t>
            </a:r>
            <a:endParaRPr sz="1600" i="0" u="none" strike="noStrike" cap="none">
              <a:latin typeface="Comfortaa"/>
              <a:ea typeface="Comfortaa"/>
              <a:cs typeface="Comfortaa"/>
              <a:sym typeface="Comfortaa"/>
            </a:endParaRPr>
          </a:p>
          <a:p>
            <a:pPr marL="914400" marR="0" lvl="1" indent="-329960" algn="l" rtl="0">
              <a:lnSpc>
                <a:spcPct val="115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Hypermedia</a:t>
            </a:r>
            <a:endParaRPr sz="1600" i="0" u="none" strike="noStrike" cap="none">
              <a:latin typeface="Comfortaa"/>
              <a:ea typeface="Comfortaa"/>
              <a:cs typeface="Comfortaa"/>
              <a:sym typeface="Comfortaa"/>
            </a:endParaRPr>
          </a:p>
        </p:txBody>
      </p:sp>
      <p:sp>
        <p:nvSpPr>
          <p:cNvPr id="203" name="Google Shape;203;p34"/>
          <p:cNvSpPr/>
          <p:nvPr/>
        </p:nvSpPr>
        <p:spPr>
          <a:xfrm>
            <a:off x="6139451" y="1937750"/>
            <a:ext cx="2755500" cy="18888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Layered System </a:t>
            </a:r>
            <a:endParaRPr sz="1600" i="0" u="none" strike="noStrike" cap="none">
              <a:latin typeface="Comfortaa"/>
              <a:ea typeface="Comfortaa"/>
              <a:cs typeface="Comfortaa"/>
              <a:sym typeface="Comfortaa"/>
            </a:endParaRPr>
          </a:p>
          <a:p>
            <a:pPr marL="457200" marR="0" lvl="0" indent="-329960" algn="l" rtl="0">
              <a:lnSpc>
                <a:spcPct val="150000"/>
              </a:lnSpc>
              <a:spcBef>
                <a:spcPts val="0"/>
              </a:spcBef>
              <a:spcAft>
                <a:spcPts val="0"/>
              </a:spcAft>
              <a:buClr>
                <a:srgbClr val="FFFFFF"/>
              </a:buClr>
              <a:buSzPts val="1600"/>
              <a:buFont typeface="Comfortaa"/>
              <a:buChar char="●"/>
            </a:pPr>
            <a:r>
              <a:rPr lang="pt-BR" sz="1600" i="0" u="none" strike="noStrike" cap="none">
                <a:solidFill>
                  <a:srgbClr val="FFFFFF"/>
                </a:solidFill>
                <a:latin typeface="Comfortaa"/>
                <a:ea typeface="Comfortaa"/>
                <a:cs typeface="Comfortaa"/>
                <a:sym typeface="Comfortaa"/>
              </a:rPr>
              <a:t>Code-On-Demand</a:t>
            </a:r>
            <a:endParaRPr sz="1600" i="0" u="none" strike="noStrike" cap="none">
              <a:latin typeface="Comfortaa"/>
              <a:ea typeface="Comfortaa"/>
              <a:cs typeface="Comfortaa"/>
              <a:sym typeface="Comfortaa"/>
            </a:endParaRPr>
          </a:p>
          <a:p>
            <a:pPr marL="0" marR="0" lvl="0" indent="0" algn="l" rtl="0">
              <a:lnSpc>
                <a:spcPct val="100000"/>
              </a:lnSpc>
              <a:spcBef>
                <a:spcPts val="0"/>
              </a:spcBef>
              <a:spcAft>
                <a:spcPts val="0"/>
              </a:spcAft>
              <a:buNone/>
            </a:pPr>
            <a:endParaRPr sz="1200" i="0" u="none" strike="noStrike" cap="none">
              <a:latin typeface="Comfortaa"/>
              <a:ea typeface="Comfortaa"/>
              <a:cs typeface="Comfortaa"/>
              <a:sym typeface="Comfortaa"/>
            </a:endParaRPr>
          </a:p>
        </p:txBody>
      </p:sp>
      <p:pic>
        <p:nvPicPr>
          <p:cNvPr id="204" name="Google Shape;204;p34"/>
          <p:cNvPicPr preferRelativeResize="0"/>
          <p:nvPr/>
        </p:nvPicPr>
        <p:blipFill rotWithShape="1">
          <a:blip r:embed="rId3">
            <a:alphaModFix/>
          </a:blip>
          <a:srcRect/>
          <a:stretch/>
        </p:blipFill>
        <p:spPr>
          <a:xfrm>
            <a:off x="6265080" y="872280"/>
            <a:ext cx="433800" cy="433800"/>
          </a:xfrm>
          <a:prstGeom prst="rect">
            <a:avLst/>
          </a:prstGeom>
          <a:noFill/>
          <a:ln>
            <a:noFill/>
          </a:ln>
        </p:spPr>
      </p:pic>
      <p:pic>
        <p:nvPicPr>
          <p:cNvPr id="205" name="Google Shape;205;p34"/>
          <p:cNvPicPr preferRelativeResize="0"/>
          <p:nvPr/>
        </p:nvPicPr>
        <p:blipFill rotWithShape="1">
          <a:blip r:embed="rId4">
            <a:alphaModFix/>
          </a:blip>
          <a:srcRect/>
          <a:stretch/>
        </p:blipFill>
        <p:spPr>
          <a:xfrm>
            <a:off x="4802760" y="683280"/>
            <a:ext cx="622080" cy="622080"/>
          </a:xfrm>
          <a:prstGeom prst="rect">
            <a:avLst/>
          </a:prstGeom>
          <a:noFill/>
          <a:ln>
            <a:noFill/>
          </a:ln>
        </p:spPr>
      </p:pic>
      <p:sp>
        <p:nvSpPr>
          <p:cNvPr id="206" name="Google Shape;206;p34"/>
          <p:cNvSpPr/>
          <p:nvPr/>
        </p:nvSpPr>
        <p:spPr>
          <a:xfrm>
            <a:off x="7013520" y="1000080"/>
            <a:ext cx="248040" cy="153720"/>
          </a:xfrm>
          <a:prstGeom prst="rightArrow">
            <a:avLst>
              <a:gd name="adj1" fmla="val 50000"/>
              <a:gd name="adj2" fmla="val 50000"/>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4"/>
          <p:cNvSpPr/>
          <p:nvPr/>
        </p:nvSpPr>
        <p:spPr>
          <a:xfrm>
            <a:off x="5718240" y="1000080"/>
            <a:ext cx="248040" cy="153720"/>
          </a:xfrm>
          <a:prstGeom prst="rightArrow">
            <a:avLst>
              <a:gd name="adj1" fmla="val 50000"/>
              <a:gd name="adj2" fmla="val 50000"/>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34"/>
          <p:cNvPicPr preferRelativeResize="0"/>
          <p:nvPr/>
        </p:nvPicPr>
        <p:blipFill rotWithShape="1">
          <a:blip r:embed="rId5">
            <a:alphaModFix/>
          </a:blip>
          <a:srcRect/>
          <a:stretch/>
        </p:blipFill>
        <p:spPr>
          <a:xfrm>
            <a:off x="7576200" y="518760"/>
            <a:ext cx="912600" cy="91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Shape 212"/>
        <p:cNvGrpSpPr/>
        <p:nvPr/>
      </p:nvGrpSpPr>
      <p:grpSpPr>
        <a:xfrm>
          <a:off x="0" y="0"/>
          <a:ext cx="0" cy="0"/>
          <a:chOff x="0" y="0"/>
          <a:chExt cx="0" cy="0"/>
        </a:xfrm>
      </p:grpSpPr>
      <p:sp>
        <p:nvSpPr>
          <p:cNvPr id="213" name="Google Shape;213;p35"/>
          <p:cNvSpPr/>
          <p:nvPr/>
        </p:nvSpPr>
        <p:spPr>
          <a:xfrm>
            <a:off x="-42480" y="-14040"/>
            <a:ext cx="133800" cy="5235000"/>
          </a:xfrm>
          <a:prstGeom prst="rect">
            <a:avLst/>
          </a:pr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355680" y="442800"/>
            <a:ext cx="2058600" cy="8634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465120" y="411840"/>
            <a:ext cx="2233500" cy="158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pt-BR" sz="4800" b="1" i="0" u="none" strike="noStrike" cap="none">
                <a:solidFill>
                  <a:srgbClr val="00FFFF"/>
                </a:solidFill>
                <a:latin typeface="Rubik"/>
                <a:ea typeface="Rubik"/>
                <a:cs typeface="Rubik"/>
                <a:sym typeface="Rubik"/>
              </a:rPr>
              <a:t>REST</a:t>
            </a:r>
            <a:endParaRPr sz="4800" b="0" i="0" u="none" strike="noStrike" cap="none">
              <a:latin typeface="Arial"/>
              <a:ea typeface="Arial"/>
              <a:cs typeface="Arial"/>
              <a:sym typeface="Arial"/>
            </a:endParaRPr>
          </a:p>
        </p:txBody>
      </p:sp>
      <p:sp>
        <p:nvSpPr>
          <p:cNvPr id="216" name="Google Shape;216;p35"/>
          <p:cNvSpPr/>
          <p:nvPr/>
        </p:nvSpPr>
        <p:spPr>
          <a:xfrm>
            <a:off x="279475" y="1774850"/>
            <a:ext cx="8233800" cy="3072300"/>
          </a:xfrm>
          <a:prstGeom prst="rect">
            <a:avLst/>
          </a:prstGeom>
          <a:noFill/>
          <a:ln>
            <a:noFill/>
          </a:ln>
          <a:effectLst>
            <a:outerShdw blurRad="57150" dist="19050" dir="5400000" algn="bl" rotWithShape="0">
              <a:srgbClr val="000000">
                <a:alpha val="49800"/>
              </a:srgbClr>
            </a:outerShdw>
          </a:effectLst>
        </p:spPr>
        <p:txBody>
          <a:bodyPr spcFirstLastPara="1" wrap="square" lIns="91425" tIns="91425" rIns="91425" bIns="91425" anchor="ctr" anchorCtr="0">
            <a:noAutofit/>
          </a:bodyPr>
          <a:lstStyle/>
          <a:p>
            <a:pPr marL="0" marR="0" lvl="0" indent="0" algn="l" rtl="0">
              <a:lnSpc>
                <a:spcPct val="150000"/>
              </a:lnSpc>
              <a:spcBef>
                <a:spcPts val="0"/>
              </a:spcBef>
              <a:spcAft>
                <a:spcPts val="0"/>
              </a:spcAft>
              <a:buNone/>
            </a:pPr>
            <a:r>
              <a:rPr lang="pt-BR" sz="1600" b="1" i="0" u="none" strike="noStrike" cap="none">
                <a:solidFill>
                  <a:srgbClr val="00FFFF"/>
                </a:solidFill>
                <a:latin typeface="Comfortaa"/>
                <a:ea typeface="Comfortaa"/>
                <a:cs typeface="Comfortaa"/>
                <a:sym typeface="Comfortaa"/>
              </a:rPr>
              <a:t>APLICAÇÃO RESTFUL</a:t>
            </a:r>
            <a:endParaRPr sz="1600" b="1" i="0" u="none" strike="noStrike" cap="none">
              <a:solidFill>
                <a:srgbClr val="00FFFF"/>
              </a:solidFill>
              <a:latin typeface="Comfortaa"/>
              <a:ea typeface="Comfortaa"/>
              <a:cs typeface="Comfortaa"/>
              <a:sym typeface="Comfortaa"/>
            </a:endParaRPr>
          </a:p>
          <a:p>
            <a:pPr marL="0" marR="0" lvl="0" indent="0" algn="l" rtl="0">
              <a:lnSpc>
                <a:spcPct val="150000"/>
              </a:lnSpc>
              <a:spcBef>
                <a:spcPts val="0"/>
              </a:spcBef>
              <a:spcAft>
                <a:spcPts val="0"/>
              </a:spcAft>
              <a:buNone/>
            </a:pPr>
            <a:endParaRPr sz="1600" b="1">
              <a:solidFill>
                <a:srgbClr val="00FFFF"/>
              </a:solidFill>
              <a:latin typeface="Comfortaa"/>
              <a:ea typeface="Comfortaa"/>
              <a:cs typeface="Comfortaa"/>
              <a:sym typeface="Comfortaa"/>
            </a:endParaRPr>
          </a:p>
          <a:p>
            <a:pPr marL="0" marR="0" lvl="0" indent="0" algn="l" rtl="0">
              <a:lnSpc>
                <a:spcPct val="150000"/>
              </a:lnSpc>
              <a:spcBef>
                <a:spcPts val="0"/>
              </a:spcBef>
              <a:spcAft>
                <a:spcPts val="0"/>
              </a:spcAft>
              <a:buNone/>
            </a:pPr>
            <a:r>
              <a:rPr lang="pt-BR" sz="1600" b="1" i="0" u="none" strike="noStrike" cap="none">
                <a:solidFill>
                  <a:srgbClr val="FFFFFF"/>
                </a:solidFill>
                <a:latin typeface="Comfortaa"/>
                <a:ea typeface="Comfortaa"/>
                <a:cs typeface="Comfortaa"/>
                <a:sym typeface="Comfortaa"/>
              </a:rPr>
              <a:t>Nível 0</a:t>
            </a:r>
            <a:r>
              <a:rPr lang="pt-BR" sz="1600" i="0" u="none" strike="noStrike" cap="none">
                <a:solidFill>
                  <a:srgbClr val="FFFFFF"/>
                </a:solidFill>
                <a:latin typeface="Comfortaa"/>
                <a:ea typeface="Comfortaa"/>
                <a:cs typeface="Comfortaa"/>
                <a:sym typeface="Comfortaa"/>
              </a:rPr>
              <a:t>: Ausência de Regras</a:t>
            </a:r>
            <a:endParaRPr sz="1600" i="0" u="none" strike="noStrike" cap="none">
              <a:solidFill>
                <a:srgbClr val="FFFFFF"/>
              </a:solidFill>
              <a:latin typeface="Comfortaa"/>
              <a:ea typeface="Comfortaa"/>
              <a:cs typeface="Comfortaa"/>
              <a:sym typeface="Comfortaa"/>
            </a:endParaRPr>
          </a:p>
          <a:p>
            <a:pPr marL="0" marR="0" lvl="0" indent="0" algn="l" rtl="0">
              <a:lnSpc>
                <a:spcPct val="150000"/>
              </a:lnSpc>
              <a:spcBef>
                <a:spcPts val="0"/>
              </a:spcBef>
              <a:spcAft>
                <a:spcPts val="0"/>
              </a:spcAft>
              <a:buNone/>
            </a:pPr>
            <a:endParaRPr sz="500">
              <a:solidFill>
                <a:srgbClr val="FFFFFF"/>
              </a:solidFill>
              <a:latin typeface="Comfortaa"/>
              <a:ea typeface="Comfortaa"/>
              <a:cs typeface="Comfortaa"/>
              <a:sym typeface="Comfortaa"/>
            </a:endParaRPr>
          </a:p>
          <a:p>
            <a:pPr marL="0" marR="0" lvl="0" indent="0" algn="l" rtl="0">
              <a:lnSpc>
                <a:spcPct val="150000"/>
              </a:lnSpc>
              <a:spcBef>
                <a:spcPts val="0"/>
              </a:spcBef>
              <a:spcAft>
                <a:spcPts val="0"/>
              </a:spcAft>
              <a:buNone/>
            </a:pPr>
            <a:r>
              <a:rPr lang="pt-BR" sz="1600" b="1" i="0" u="none" strike="noStrike" cap="none">
                <a:solidFill>
                  <a:srgbClr val="FFFFFF"/>
                </a:solidFill>
                <a:latin typeface="Comfortaa"/>
                <a:ea typeface="Comfortaa"/>
                <a:cs typeface="Comfortaa"/>
                <a:sym typeface="Comfortaa"/>
              </a:rPr>
              <a:t>Nível 1</a:t>
            </a:r>
            <a:r>
              <a:rPr lang="pt-BR" sz="1600" i="0" u="none" strike="noStrike" cap="none">
                <a:solidFill>
                  <a:srgbClr val="FFFFFF"/>
                </a:solidFill>
                <a:latin typeface="Comfortaa"/>
                <a:ea typeface="Comfortaa"/>
                <a:cs typeface="Comfortaa"/>
                <a:sym typeface="Comfortaa"/>
              </a:rPr>
              <a:t>: Aplicação de Resources</a:t>
            </a:r>
            <a:endParaRPr sz="1600" i="0" u="none" strike="noStrike" cap="none">
              <a:solidFill>
                <a:srgbClr val="FFFFFF"/>
              </a:solidFill>
              <a:latin typeface="Comfortaa"/>
              <a:ea typeface="Comfortaa"/>
              <a:cs typeface="Comfortaa"/>
              <a:sym typeface="Comfortaa"/>
            </a:endParaRPr>
          </a:p>
          <a:p>
            <a:pPr marL="0" marR="0" lvl="0" indent="0" algn="l" rtl="0">
              <a:lnSpc>
                <a:spcPct val="150000"/>
              </a:lnSpc>
              <a:spcBef>
                <a:spcPts val="0"/>
              </a:spcBef>
              <a:spcAft>
                <a:spcPts val="0"/>
              </a:spcAft>
              <a:buNone/>
            </a:pPr>
            <a:endParaRPr sz="500">
              <a:solidFill>
                <a:srgbClr val="FFFFFF"/>
              </a:solidFill>
              <a:latin typeface="Comfortaa"/>
              <a:ea typeface="Comfortaa"/>
              <a:cs typeface="Comfortaa"/>
              <a:sym typeface="Comfortaa"/>
            </a:endParaRPr>
          </a:p>
          <a:p>
            <a:pPr marL="0" lvl="0" indent="0" algn="l" rtl="0">
              <a:lnSpc>
                <a:spcPct val="150000"/>
              </a:lnSpc>
              <a:spcBef>
                <a:spcPts val="0"/>
              </a:spcBef>
              <a:spcAft>
                <a:spcPts val="0"/>
              </a:spcAft>
              <a:buNone/>
            </a:pPr>
            <a:r>
              <a:rPr lang="pt-BR" sz="1600" b="1">
                <a:solidFill>
                  <a:schemeClr val="lt1"/>
                </a:solidFill>
                <a:latin typeface="Comfortaa"/>
                <a:ea typeface="Comfortaa"/>
                <a:cs typeface="Comfortaa"/>
                <a:sym typeface="Comfortaa"/>
              </a:rPr>
              <a:t>Nível 2</a:t>
            </a:r>
            <a:r>
              <a:rPr lang="pt-BR" sz="1600">
                <a:solidFill>
                  <a:schemeClr val="lt1"/>
                </a:solidFill>
                <a:latin typeface="Comfortaa"/>
                <a:ea typeface="Comfortaa"/>
                <a:cs typeface="Comfortaa"/>
                <a:sym typeface="Comfortaa"/>
              </a:rPr>
              <a:t>: Implementação de verbos HTTP</a:t>
            </a:r>
            <a:endParaRPr sz="1600">
              <a:solidFill>
                <a:schemeClr val="lt1"/>
              </a:solidFill>
              <a:latin typeface="Comfortaa"/>
              <a:ea typeface="Comfortaa"/>
              <a:cs typeface="Comfortaa"/>
              <a:sym typeface="Comfortaa"/>
            </a:endParaRPr>
          </a:p>
          <a:p>
            <a:pPr marL="0" lvl="0" indent="0" algn="l" rtl="0">
              <a:lnSpc>
                <a:spcPct val="150000"/>
              </a:lnSpc>
              <a:spcBef>
                <a:spcPts val="0"/>
              </a:spcBef>
              <a:spcAft>
                <a:spcPts val="0"/>
              </a:spcAft>
              <a:buClr>
                <a:schemeClr val="dk1"/>
              </a:buClr>
              <a:buFont typeface="Arial"/>
              <a:buNone/>
            </a:pPr>
            <a:endParaRPr sz="500">
              <a:solidFill>
                <a:schemeClr val="lt1"/>
              </a:solidFill>
              <a:latin typeface="Comfortaa"/>
              <a:ea typeface="Comfortaa"/>
              <a:cs typeface="Comfortaa"/>
              <a:sym typeface="Comfortaa"/>
            </a:endParaRPr>
          </a:p>
          <a:p>
            <a:pPr marL="0" lvl="0" indent="0" algn="l" rtl="0">
              <a:lnSpc>
                <a:spcPct val="150000"/>
              </a:lnSpc>
              <a:spcBef>
                <a:spcPts val="0"/>
              </a:spcBef>
              <a:spcAft>
                <a:spcPts val="0"/>
              </a:spcAft>
              <a:buClr>
                <a:schemeClr val="dk1"/>
              </a:buClr>
              <a:buFont typeface="Arial"/>
              <a:buNone/>
            </a:pPr>
            <a:r>
              <a:rPr lang="pt-BR" sz="1600" b="1">
                <a:solidFill>
                  <a:schemeClr val="lt1"/>
                </a:solidFill>
                <a:latin typeface="Comfortaa"/>
                <a:ea typeface="Comfortaa"/>
                <a:cs typeface="Comfortaa"/>
                <a:sym typeface="Comfortaa"/>
              </a:rPr>
              <a:t>Nível 3</a:t>
            </a:r>
            <a:r>
              <a:rPr lang="pt-BR" sz="1600">
                <a:solidFill>
                  <a:schemeClr val="lt1"/>
                </a:solidFill>
                <a:latin typeface="Comfortaa"/>
                <a:ea typeface="Comfortaa"/>
                <a:cs typeface="Comfortaa"/>
                <a:sym typeface="Comfortaa"/>
              </a:rPr>
              <a:t>: HATEOAS (Hypertext As The Engine Of Application State)</a:t>
            </a:r>
            <a:endParaRPr sz="1600">
              <a:solidFill>
                <a:srgbClr val="FFFFFF"/>
              </a:solidFill>
              <a:latin typeface="Comfortaa"/>
              <a:ea typeface="Comfortaa"/>
              <a:cs typeface="Comfortaa"/>
              <a:sym typeface="Comfortaa"/>
            </a:endParaRPr>
          </a:p>
        </p:txBody>
      </p:sp>
      <p:pic>
        <p:nvPicPr>
          <p:cNvPr id="217" name="Google Shape;217;p35"/>
          <p:cNvPicPr preferRelativeResize="0"/>
          <p:nvPr/>
        </p:nvPicPr>
        <p:blipFill rotWithShape="1">
          <a:blip r:embed="rId3">
            <a:alphaModFix/>
          </a:blip>
          <a:srcRect/>
          <a:stretch/>
        </p:blipFill>
        <p:spPr>
          <a:xfrm>
            <a:off x="6265080" y="872280"/>
            <a:ext cx="433800" cy="433800"/>
          </a:xfrm>
          <a:prstGeom prst="rect">
            <a:avLst/>
          </a:prstGeom>
          <a:noFill/>
          <a:ln>
            <a:noFill/>
          </a:ln>
        </p:spPr>
      </p:pic>
      <p:pic>
        <p:nvPicPr>
          <p:cNvPr id="218" name="Google Shape;218;p35"/>
          <p:cNvPicPr preferRelativeResize="0"/>
          <p:nvPr/>
        </p:nvPicPr>
        <p:blipFill rotWithShape="1">
          <a:blip r:embed="rId4">
            <a:alphaModFix/>
          </a:blip>
          <a:srcRect/>
          <a:stretch/>
        </p:blipFill>
        <p:spPr>
          <a:xfrm>
            <a:off x="4802760" y="683280"/>
            <a:ext cx="622080" cy="622080"/>
          </a:xfrm>
          <a:prstGeom prst="rect">
            <a:avLst/>
          </a:prstGeom>
          <a:noFill/>
          <a:ln>
            <a:noFill/>
          </a:ln>
        </p:spPr>
      </p:pic>
      <p:sp>
        <p:nvSpPr>
          <p:cNvPr id="219" name="Google Shape;219;p35"/>
          <p:cNvSpPr/>
          <p:nvPr/>
        </p:nvSpPr>
        <p:spPr>
          <a:xfrm>
            <a:off x="7013520" y="1000080"/>
            <a:ext cx="248100" cy="153600"/>
          </a:xfrm>
          <a:prstGeom prst="rightArrow">
            <a:avLst>
              <a:gd name="adj1" fmla="val 50000"/>
              <a:gd name="adj2" fmla="val 50000"/>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5718240" y="1000080"/>
            <a:ext cx="248100" cy="153600"/>
          </a:xfrm>
          <a:prstGeom prst="rightArrow">
            <a:avLst>
              <a:gd name="adj1" fmla="val 50000"/>
              <a:gd name="adj2" fmla="val 50000"/>
            </a:avLst>
          </a:prstGeom>
          <a:solidFill>
            <a:schemeClr val="l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rotWithShape="1">
          <a:blip r:embed="rId5">
            <a:alphaModFix/>
          </a:blip>
          <a:srcRect/>
          <a:stretch/>
        </p:blipFill>
        <p:spPr>
          <a:xfrm>
            <a:off x="7576200" y="518760"/>
            <a:ext cx="912600" cy="912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Apresentação na tela (16:9)</PresentationFormat>
  <Paragraphs>136</Paragraphs>
  <Slides>12</Slides>
  <Notes>12</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12</vt:i4>
      </vt:variant>
    </vt:vector>
  </HeadingPairs>
  <TitlesOfParts>
    <vt:vector size="18" baseType="lpstr">
      <vt:lpstr>Rubik</vt:lpstr>
      <vt:lpstr>Arial</vt:lpstr>
      <vt:lpstr>Comfortaa</vt:lpstr>
      <vt:lpstr>Times New Roman</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Gleyson Sampaio</cp:lastModifiedBy>
  <cp:revision>1</cp:revision>
  <dcterms:modified xsi:type="dcterms:W3CDTF">2019-06-21T01:34:24Z</dcterms:modified>
</cp:coreProperties>
</file>