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sldIdLst>
    <p:sldId id="256" r:id="rId2"/>
    <p:sldId id="276" r:id="rId3"/>
    <p:sldId id="281" r:id="rId4"/>
    <p:sldId id="282" r:id="rId5"/>
    <p:sldId id="277" r:id="rId6"/>
    <p:sldId id="278" r:id="rId7"/>
    <p:sldId id="284" r:id="rId8"/>
    <p:sldId id="258" r:id="rId9"/>
    <p:sldId id="259" r:id="rId10"/>
    <p:sldId id="260" r:id="rId11"/>
    <p:sldId id="293" r:id="rId12"/>
    <p:sldId id="261" r:id="rId13"/>
    <p:sldId id="285" r:id="rId14"/>
    <p:sldId id="270" r:id="rId15"/>
    <p:sldId id="262" r:id="rId16"/>
    <p:sldId id="287" r:id="rId17"/>
    <p:sldId id="266" r:id="rId18"/>
    <p:sldId id="291" r:id="rId19"/>
    <p:sldId id="288" r:id="rId20"/>
    <p:sldId id="292"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480563-A83D-4D35-8696-2FAEC4BBE572}"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22732935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80563-A83D-4D35-8696-2FAEC4BBE572}"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282892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80563-A83D-4D35-8696-2FAEC4BBE572}"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357666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80563-A83D-4D35-8696-2FAEC4BBE572}"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302556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2480563-A83D-4D35-8696-2FAEC4BBE572}"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29542834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2480563-A83D-4D35-8696-2FAEC4BBE572}" type="datetimeFigureOut">
              <a:rPr lang="en-US" smtClean="0"/>
              <a:t>8/16/2021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58165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2480563-A83D-4D35-8696-2FAEC4BBE572}"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71A2-5364-4A05-B181-125C256C88C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2385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80563-A83D-4D35-8696-2FAEC4BBE572}" type="datetimeFigureOut">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200702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80563-A83D-4D35-8696-2FAEC4BBE572}" type="datetimeFigureOut">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20424260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2480563-A83D-4D35-8696-2FAEC4BBE572}" type="datetimeFigureOut">
              <a:rPr lang="en-US" smtClean="0"/>
              <a:t>8/16/2021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381977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2480563-A83D-4D35-8696-2FAEC4BBE572}" type="datetimeFigureOut">
              <a:rPr lang="en-US" smtClean="0"/>
              <a:t>8/16/2021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FE471A2-5364-4A05-B181-125C256C88CC}" type="slidenum">
              <a:rPr lang="en-US" smtClean="0"/>
              <a:t>‹#›</a:t>
            </a:fld>
            <a:endParaRPr lang="en-US"/>
          </a:p>
        </p:txBody>
      </p:sp>
    </p:spTree>
    <p:extLst>
      <p:ext uri="{BB962C8B-B14F-4D97-AF65-F5344CB8AC3E}">
        <p14:creationId xmlns:p14="http://schemas.microsoft.com/office/powerpoint/2010/main" val="426223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2480563-A83D-4D35-8696-2FAEC4BBE572}" type="datetimeFigureOut">
              <a:rPr lang="en-US" smtClean="0"/>
              <a:t>8/16/2021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FE471A2-5364-4A05-B181-125C256C88CC}" type="slidenum">
              <a:rPr lang="en-US" smtClean="0"/>
              <a:t>‹#›</a:t>
            </a:fld>
            <a:endParaRPr lang="en-US"/>
          </a:p>
        </p:txBody>
      </p:sp>
    </p:spTree>
    <p:extLst>
      <p:ext uri="{BB962C8B-B14F-4D97-AF65-F5344CB8AC3E}">
        <p14:creationId xmlns:p14="http://schemas.microsoft.com/office/powerpoint/2010/main" val="4160742511"/>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421D-989C-4CE8-8E3F-66F5C61B010A}"/>
              </a:ext>
            </a:extLst>
          </p:cNvPr>
          <p:cNvSpPr>
            <a:spLocks noGrp="1"/>
          </p:cNvSpPr>
          <p:nvPr>
            <p:ph type="ctrTitle"/>
          </p:nvPr>
        </p:nvSpPr>
        <p:spPr>
          <a:xfrm>
            <a:off x="1600200" y="2286000"/>
            <a:ext cx="8991600" cy="1828800"/>
          </a:xfrm>
          <a:noFill/>
          <a:ln>
            <a:solidFill>
              <a:schemeClr val="tx1"/>
            </a:solidFill>
          </a:ln>
        </p:spPr>
        <p:txBody>
          <a:bodyPr>
            <a:normAutofit/>
          </a:bodyPr>
          <a:lstStyle/>
          <a:p>
            <a:r>
              <a:rPr lang="en-US" sz="3200" dirty="0">
                <a:solidFill>
                  <a:schemeClr val="tx1"/>
                </a:solidFill>
              </a:rPr>
              <a:t>Trends in U.S Wage Inequality: Revising The revisionists</a:t>
            </a:r>
          </a:p>
        </p:txBody>
      </p:sp>
      <p:sp>
        <p:nvSpPr>
          <p:cNvPr id="3" name="Subtitle 2">
            <a:extLst>
              <a:ext uri="{FF2B5EF4-FFF2-40B4-BE49-F238E27FC236}">
                <a16:creationId xmlns:a16="http://schemas.microsoft.com/office/drawing/2014/main" id="{525D875A-F4E0-4068-808E-8915FB592A45}"/>
              </a:ext>
            </a:extLst>
          </p:cNvPr>
          <p:cNvSpPr>
            <a:spLocks noGrp="1"/>
          </p:cNvSpPr>
          <p:nvPr>
            <p:ph type="subTitle" idx="1"/>
          </p:nvPr>
        </p:nvSpPr>
        <p:spPr>
          <a:xfrm>
            <a:off x="2695194" y="4483290"/>
            <a:ext cx="6801612" cy="1329208"/>
          </a:xfrm>
        </p:spPr>
        <p:txBody>
          <a:bodyPr>
            <a:normAutofit/>
          </a:bodyPr>
          <a:lstStyle/>
          <a:p>
            <a:r>
              <a:rPr lang="en-US" dirty="0"/>
              <a:t>By: David H. Autor, Lawrence F. Katz, and Melissa S. Kearney (2008)</a:t>
            </a:r>
          </a:p>
        </p:txBody>
      </p:sp>
    </p:spTree>
    <p:extLst>
      <p:ext uri="{BB962C8B-B14F-4D97-AF65-F5344CB8AC3E}">
        <p14:creationId xmlns:p14="http://schemas.microsoft.com/office/powerpoint/2010/main" val="276700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chart, line chart&#10;&#10;Description automatically generated">
            <a:extLst>
              <a:ext uri="{FF2B5EF4-FFF2-40B4-BE49-F238E27FC236}">
                <a16:creationId xmlns:a16="http://schemas.microsoft.com/office/drawing/2014/main" id="{E9ABA1BA-B37F-45C0-B9BA-ECA35F2D0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21621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E69E-42F4-4F6F-8879-59032449911E}"/>
              </a:ext>
            </a:extLst>
          </p:cNvPr>
          <p:cNvSpPr>
            <a:spLocks noGrp="1"/>
          </p:cNvSpPr>
          <p:nvPr>
            <p:ph type="title"/>
          </p:nvPr>
        </p:nvSpPr>
        <p:spPr/>
        <p:txBody>
          <a:bodyPr/>
          <a:lstStyle/>
          <a:p>
            <a:r>
              <a:rPr lang="en-US" dirty="0"/>
              <a:t>Summary of Figures</a:t>
            </a:r>
          </a:p>
        </p:txBody>
      </p:sp>
      <p:sp>
        <p:nvSpPr>
          <p:cNvPr id="3" name="Content Placeholder 2">
            <a:extLst>
              <a:ext uri="{FF2B5EF4-FFF2-40B4-BE49-F238E27FC236}">
                <a16:creationId xmlns:a16="http://schemas.microsoft.com/office/drawing/2014/main" id="{39A7833C-FF20-4B7E-B190-DF27784D1B86}"/>
              </a:ext>
            </a:extLst>
          </p:cNvPr>
          <p:cNvSpPr>
            <a:spLocks noGrp="1"/>
          </p:cNvSpPr>
          <p:nvPr>
            <p:ph idx="1"/>
          </p:nvPr>
        </p:nvSpPr>
        <p:spPr/>
        <p:txBody>
          <a:bodyPr>
            <a:normAutofit/>
          </a:bodyPr>
          <a:lstStyle/>
          <a:p>
            <a:endParaRPr lang="en-US" dirty="0"/>
          </a:p>
          <a:p>
            <a:r>
              <a:rPr lang="en-US" dirty="0"/>
              <a:t>The rapid growth of wage inequality in the lower half (50/10) of the wage distribution during the 1980s seems to have been episodic event that has not reoccurred. </a:t>
            </a:r>
          </a:p>
          <a:p>
            <a:r>
              <a:rPr lang="en-US" dirty="0"/>
              <a:t>However, for upper tail (90/50) groups wage inequality increases steadily from the 1980s and onward, demonstrating a secular that has been ongoing for 57 years.</a:t>
            </a:r>
          </a:p>
          <a:p>
            <a:r>
              <a:rPr lang="en-US" dirty="0"/>
              <a:t>This conclusion counters the first claim by the revisionist“(</a:t>
            </a:r>
            <a:r>
              <a:rPr lang="en-US" dirty="0" err="1"/>
              <a:t>i</a:t>
            </a:r>
            <a:r>
              <a:rPr lang="en-US" dirty="0"/>
              <a:t>) that the growth of inequality was an episodic rather than secular phenomenon” </a:t>
            </a:r>
          </a:p>
        </p:txBody>
      </p:sp>
    </p:spTree>
    <p:extLst>
      <p:ext uri="{BB962C8B-B14F-4D97-AF65-F5344CB8AC3E}">
        <p14:creationId xmlns:p14="http://schemas.microsoft.com/office/powerpoint/2010/main" val="233160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6CBD-7ADD-4546-A21F-28B6776B8650}"/>
              </a:ext>
            </a:extLst>
          </p:cNvPr>
          <p:cNvSpPr>
            <a:spLocks noGrp="1"/>
          </p:cNvSpPr>
          <p:nvPr>
            <p:ph type="title"/>
          </p:nvPr>
        </p:nvSpPr>
        <p:spPr>
          <a:xfrm>
            <a:off x="2231136" y="264260"/>
            <a:ext cx="7729728" cy="723709"/>
          </a:xfrm>
        </p:spPr>
        <p:txBody>
          <a:bodyPr>
            <a:normAutofit fontScale="90000"/>
          </a:bodyPr>
          <a:lstStyle/>
          <a:p>
            <a:r>
              <a:rPr lang="en-US"/>
              <a:t>Sources of the Rising College/ High School Wage Premium</a:t>
            </a:r>
            <a:endParaRPr lang="en-US" dirty="0"/>
          </a:p>
        </p:txBody>
      </p:sp>
      <p:pic>
        <p:nvPicPr>
          <p:cNvPr id="5" name="Content Placeholder 4" descr="Chart, line chart&#10;&#10;Description automatically generated">
            <a:extLst>
              <a:ext uri="{FF2B5EF4-FFF2-40B4-BE49-F238E27FC236}">
                <a16:creationId xmlns:a16="http://schemas.microsoft.com/office/drawing/2014/main" id="{865C2790-1290-404A-99AE-509CFCD5E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56" y="1224793"/>
            <a:ext cx="5891868" cy="4790112"/>
          </a:xfrm>
        </p:spPr>
      </p:pic>
      <p:pic>
        <p:nvPicPr>
          <p:cNvPr id="6" name="Picture 5" descr="Chart, line chart&#10;&#10;Description automatically generated">
            <a:extLst>
              <a:ext uri="{FF2B5EF4-FFF2-40B4-BE49-F238E27FC236}">
                <a16:creationId xmlns:a16="http://schemas.microsoft.com/office/drawing/2014/main" id="{867E2B0D-9BC3-4EBC-91C8-0CA3B6EB0A7A}"/>
              </a:ext>
            </a:extLst>
          </p:cNvPr>
          <p:cNvPicPr>
            <a:picLocks noChangeAspect="1"/>
          </p:cNvPicPr>
          <p:nvPr/>
        </p:nvPicPr>
        <p:blipFill>
          <a:blip r:embed="rId3"/>
          <a:stretch>
            <a:fillRect/>
          </a:stretch>
        </p:blipFill>
        <p:spPr>
          <a:xfrm>
            <a:off x="6096000" y="1224792"/>
            <a:ext cx="5986943" cy="4790111"/>
          </a:xfrm>
          <a:prstGeom prst="rect">
            <a:avLst/>
          </a:prstGeom>
        </p:spPr>
      </p:pic>
    </p:spTree>
    <p:extLst>
      <p:ext uri="{BB962C8B-B14F-4D97-AF65-F5344CB8AC3E}">
        <p14:creationId xmlns:p14="http://schemas.microsoft.com/office/powerpoint/2010/main" val="107088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808B4-B39B-44A0-A247-568D64ABF4C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kumimoji="0" lang="en-US" sz="2500" b="0" i="0" u="none" strike="noStrike" kern="1200" cap="all" spc="200" normalizeH="0" baseline="0" noProof="0" dirty="0">
                <a:ln>
                  <a:noFill/>
                </a:ln>
                <a:solidFill>
                  <a:srgbClr val="262626"/>
                </a:solidFill>
                <a:effectLst/>
                <a:uLnTx/>
                <a:uFillTx/>
                <a:latin typeface="Gill Sans MT" panose="020B0502020104020203"/>
                <a:ea typeface="+mj-ea"/>
                <a:cs typeface="+mj-cs"/>
              </a:rPr>
              <a:t>Sources of the Rising College/ High School Wage Premium</a:t>
            </a:r>
            <a:endParaRPr lang="en-US" dirty="0"/>
          </a:p>
        </p:txBody>
      </p:sp>
      <p:pic>
        <p:nvPicPr>
          <p:cNvPr id="5" name="Content Placeholder 4">
            <a:extLst>
              <a:ext uri="{FF2B5EF4-FFF2-40B4-BE49-F238E27FC236}">
                <a16:creationId xmlns:a16="http://schemas.microsoft.com/office/drawing/2014/main" id="{DC49C20C-8C32-4B5D-88AB-3CCA85D00FD6}"/>
              </a:ext>
            </a:extLst>
          </p:cNvPr>
          <p:cNvPicPr>
            <a:picLocks noGrp="1" noChangeAspect="1"/>
          </p:cNvPicPr>
          <p:nvPr>
            <p:ph idx="1"/>
          </p:nvPr>
        </p:nvPicPr>
        <p:blipFill>
          <a:blip r:embed="rId2"/>
          <a:stretch>
            <a:fillRect/>
          </a:stretch>
        </p:blipFill>
        <p:spPr>
          <a:xfrm>
            <a:off x="1486637" y="2490985"/>
            <a:ext cx="9230399" cy="2930652"/>
          </a:xfrm>
          <a:prstGeom prst="rect">
            <a:avLst/>
          </a:prstGeom>
        </p:spPr>
      </p:pic>
    </p:spTree>
    <p:extLst>
      <p:ext uri="{BB962C8B-B14F-4D97-AF65-F5344CB8AC3E}">
        <p14:creationId xmlns:p14="http://schemas.microsoft.com/office/powerpoint/2010/main" val="164877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 table&#10;&#10;Description automatically generated">
            <a:extLst>
              <a:ext uri="{FF2B5EF4-FFF2-40B4-BE49-F238E27FC236}">
                <a16:creationId xmlns:a16="http://schemas.microsoft.com/office/drawing/2014/main" id="{6573CC28-1530-4E41-AD08-1F689D478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70" y="1218498"/>
            <a:ext cx="5774266" cy="4572000"/>
          </a:xfrm>
          <a:prstGeom prst="rect">
            <a:avLst/>
          </a:prstGeom>
        </p:spPr>
      </p:pic>
      <p:cxnSp>
        <p:nvCxnSpPr>
          <p:cNvPr id="10" name="Straight Connector 9">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F09FF0B-82BA-43D5-844A-54D7313D49F4}"/>
              </a:ext>
            </a:extLst>
          </p:cNvPr>
          <p:cNvPicPr>
            <a:picLocks noChangeAspect="1"/>
          </p:cNvPicPr>
          <p:nvPr/>
        </p:nvPicPr>
        <p:blipFill>
          <a:blip r:embed="rId3"/>
          <a:stretch>
            <a:fillRect/>
          </a:stretch>
        </p:blipFill>
        <p:spPr>
          <a:xfrm>
            <a:off x="6096000" y="1142999"/>
            <a:ext cx="5774266" cy="4572000"/>
          </a:xfrm>
          <a:prstGeom prst="rect">
            <a:avLst/>
          </a:prstGeom>
        </p:spPr>
      </p:pic>
    </p:spTree>
    <p:extLst>
      <p:ext uri="{BB962C8B-B14F-4D97-AF65-F5344CB8AC3E}">
        <p14:creationId xmlns:p14="http://schemas.microsoft.com/office/powerpoint/2010/main" val="227535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3F4A5C00-D118-47D1-9A98-3318813E7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68" y="1159775"/>
            <a:ext cx="5774266" cy="4571999"/>
          </a:xfrm>
          <a:prstGeom prst="rect">
            <a:avLst/>
          </a:prstGeom>
        </p:spPr>
      </p:pic>
      <p:cxnSp>
        <p:nvCxnSpPr>
          <p:cNvPr id="10" name="Straight Connector 9">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984E19D-E5FC-4181-95BB-F01B7B3A4DF2}"/>
              </a:ext>
            </a:extLst>
          </p:cNvPr>
          <p:cNvPicPr>
            <a:picLocks noChangeAspect="1"/>
          </p:cNvPicPr>
          <p:nvPr/>
        </p:nvPicPr>
        <p:blipFill>
          <a:blip r:embed="rId3"/>
          <a:stretch>
            <a:fillRect/>
          </a:stretch>
        </p:blipFill>
        <p:spPr>
          <a:xfrm>
            <a:off x="6317066" y="1142997"/>
            <a:ext cx="5774266" cy="4572000"/>
          </a:xfrm>
          <a:prstGeom prst="rect">
            <a:avLst/>
          </a:prstGeom>
        </p:spPr>
      </p:pic>
    </p:spTree>
    <p:extLst>
      <p:ext uri="{BB962C8B-B14F-4D97-AF65-F5344CB8AC3E}">
        <p14:creationId xmlns:p14="http://schemas.microsoft.com/office/powerpoint/2010/main" val="233489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line chart&#10;&#10;Description automatically generated">
            <a:extLst>
              <a:ext uri="{FF2B5EF4-FFF2-40B4-BE49-F238E27FC236}">
                <a16:creationId xmlns:a16="http://schemas.microsoft.com/office/drawing/2014/main" id="{9B92E432-0BA5-4720-BD61-0274B0FEB5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870" y="1006679"/>
            <a:ext cx="6157519" cy="4848837"/>
          </a:xfrm>
          <a:prstGeom prst="rect">
            <a:avLst/>
          </a:prstGeom>
        </p:spPr>
      </p:pic>
    </p:spTree>
    <p:extLst>
      <p:ext uri="{BB962C8B-B14F-4D97-AF65-F5344CB8AC3E}">
        <p14:creationId xmlns:p14="http://schemas.microsoft.com/office/powerpoint/2010/main" val="30835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B515-F5D4-4718-A260-50301DC2FF5A}"/>
              </a:ext>
            </a:extLst>
          </p:cNvPr>
          <p:cNvSpPr>
            <a:spLocks noGrp="1"/>
          </p:cNvSpPr>
          <p:nvPr>
            <p:ph type="title"/>
          </p:nvPr>
        </p:nvSpPr>
        <p:spPr>
          <a:xfrm>
            <a:off x="2231136" y="204458"/>
            <a:ext cx="7729728" cy="844166"/>
          </a:xfrm>
        </p:spPr>
        <p:txBody>
          <a:bodyPr>
            <a:normAutofit fontScale="90000"/>
          </a:bodyPr>
          <a:lstStyle/>
          <a:p>
            <a:r>
              <a:rPr lang="en-US" dirty="0"/>
              <a:t>College/High School Wage Premium by Experience</a:t>
            </a:r>
          </a:p>
        </p:txBody>
      </p:sp>
      <p:pic>
        <p:nvPicPr>
          <p:cNvPr id="5" name="Content Placeholder 4" descr="Chart, line chart&#10;&#10;Description automatically generated">
            <a:extLst>
              <a:ext uri="{FF2B5EF4-FFF2-40B4-BE49-F238E27FC236}">
                <a16:creationId xmlns:a16="http://schemas.microsoft.com/office/drawing/2014/main" id="{C30016FD-A5F3-435E-807F-1A36C8851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68" y="1483566"/>
            <a:ext cx="5906278" cy="4575615"/>
          </a:xfrm>
        </p:spPr>
      </p:pic>
      <p:pic>
        <p:nvPicPr>
          <p:cNvPr id="6" name="Picture 5">
            <a:extLst>
              <a:ext uri="{FF2B5EF4-FFF2-40B4-BE49-F238E27FC236}">
                <a16:creationId xmlns:a16="http://schemas.microsoft.com/office/drawing/2014/main" id="{06E852BE-C543-4A49-A3C8-0FC2A20E7B98}"/>
              </a:ext>
            </a:extLst>
          </p:cNvPr>
          <p:cNvPicPr>
            <a:picLocks noChangeAspect="1"/>
          </p:cNvPicPr>
          <p:nvPr/>
        </p:nvPicPr>
        <p:blipFill>
          <a:blip r:embed="rId3"/>
          <a:stretch>
            <a:fillRect/>
          </a:stretch>
        </p:blipFill>
        <p:spPr>
          <a:xfrm>
            <a:off x="6253479" y="1483565"/>
            <a:ext cx="5837853" cy="4575615"/>
          </a:xfrm>
          <a:prstGeom prst="rect">
            <a:avLst/>
          </a:prstGeom>
        </p:spPr>
      </p:pic>
    </p:spTree>
    <p:extLst>
      <p:ext uri="{BB962C8B-B14F-4D97-AF65-F5344CB8AC3E}">
        <p14:creationId xmlns:p14="http://schemas.microsoft.com/office/powerpoint/2010/main" val="21840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Chart, line chart&#10;&#10;Description automatically generated">
            <a:extLst>
              <a:ext uri="{FF2B5EF4-FFF2-40B4-BE49-F238E27FC236}">
                <a16:creationId xmlns:a16="http://schemas.microsoft.com/office/drawing/2014/main" id="{22E93205-42CB-4399-8229-49EEF200B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7" y="1142999"/>
            <a:ext cx="5775637" cy="4572000"/>
          </a:xfrm>
          <a:prstGeom prst="rect">
            <a:avLst/>
          </a:prstGeom>
        </p:spPr>
      </p:pic>
      <p:pic>
        <p:nvPicPr>
          <p:cNvPr id="12" name="Picture 11" descr="Chart, line chart&#10;&#10;Description automatically generated">
            <a:extLst>
              <a:ext uri="{FF2B5EF4-FFF2-40B4-BE49-F238E27FC236}">
                <a16:creationId xmlns:a16="http://schemas.microsoft.com/office/drawing/2014/main" id="{D0FEF3F8-BE77-4C15-B823-BF69F667A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75" y="1142998"/>
            <a:ext cx="5775638" cy="4572001"/>
          </a:xfrm>
          <a:prstGeom prst="rect">
            <a:avLst/>
          </a:prstGeom>
        </p:spPr>
      </p:pic>
    </p:spTree>
    <p:extLst>
      <p:ext uri="{BB962C8B-B14F-4D97-AF65-F5344CB8AC3E}">
        <p14:creationId xmlns:p14="http://schemas.microsoft.com/office/powerpoint/2010/main" val="3728708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808B4-B39B-44A0-A247-568D64ABF4C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College/High School Wage Premium by Experience</a:t>
            </a:r>
            <a:endParaRPr lang="en-US" dirty="0"/>
          </a:p>
        </p:txBody>
      </p:sp>
      <p:pic>
        <p:nvPicPr>
          <p:cNvPr id="7" name="Content Placeholder 6" descr="Text, letter&#10;&#10;Description automatically generated">
            <a:extLst>
              <a:ext uri="{FF2B5EF4-FFF2-40B4-BE49-F238E27FC236}">
                <a16:creationId xmlns:a16="http://schemas.microsoft.com/office/drawing/2014/main" id="{CFC6C3A9-C6BB-4A79-B182-4A20CA930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823" y="2315875"/>
            <a:ext cx="9144000" cy="3200400"/>
          </a:xfrm>
          <a:prstGeom prst="rect">
            <a:avLst/>
          </a:prstGeom>
        </p:spPr>
      </p:pic>
    </p:spTree>
    <p:extLst>
      <p:ext uri="{BB962C8B-B14F-4D97-AF65-F5344CB8AC3E}">
        <p14:creationId xmlns:p14="http://schemas.microsoft.com/office/powerpoint/2010/main" val="352329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BE398-CD1B-4FC8-88FA-25CEFD12EEB5}"/>
              </a:ext>
            </a:extLst>
          </p:cNvPr>
          <p:cNvSpPr>
            <a:spLocks noGrp="1"/>
          </p:cNvSpPr>
          <p:nvPr>
            <p:ph type="title"/>
          </p:nvPr>
        </p:nvSpPr>
        <p:spPr>
          <a:xfrm>
            <a:off x="643468" y="316297"/>
            <a:ext cx="3450361" cy="1428613"/>
          </a:xfrm>
          <a:noFill/>
          <a:ln>
            <a:solidFill>
              <a:schemeClr val="bg1"/>
            </a:solidFill>
          </a:ln>
        </p:spPr>
        <p:txBody>
          <a:bodyPr wrap="square">
            <a:normAutofit/>
          </a:bodyPr>
          <a:lstStyle/>
          <a:p>
            <a:r>
              <a:rPr lang="en-US" dirty="0">
                <a:solidFill>
                  <a:schemeClr val="bg1"/>
                </a:solidFill>
              </a:rPr>
              <a:t>Introduction to Topic</a:t>
            </a:r>
          </a:p>
        </p:txBody>
      </p:sp>
      <p:sp>
        <p:nvSpPr>
          <p:cNvPr id="3" name="Content Placeholder 2">
            <a:extLst>
              <a:ext uri="{FF2B5EF4-FFF2-40B4-BE49-F238E27FC236}">
                <a16:creationId xmlns:a16="http://schemas.microsoft.com/office/drawing/2014/main" id="{1E34F1E7-DE57-4BEA-90E8-79CA7ED3F1B4}"/>
              </a:ext>
            </a:extLst>
          </p:cNvPr>
          <p:cNvSpPr>
            <a:spLocks noGrp="1"/>
          </p:cNvSpPr>
          <p:nvPr>
            <p:ph idx="1"/>
          </p:nvPr>
        </p:nvSpPr>
        <p:spPr>
          <a:xfrm>
            <a:off x="159391" y="2061207"/>
            <a:ext cx="4353886" cy="3992459"/>
          </a:xfrm>
        </p:spPr>
        <p:txBody>
          <a:bodyPr>
            <a:normAutofit lnSpcReduction="10000"/>
          </a:bodyPr>
          <a:lstStyle/>
          <a:p>
            <a:pPr>
              <a:lnSpc>
                <a:spcPct val="90000"/>
              </a:lnSpc>
            </a:pPr>
            <a:r>
              <a:rPr lang="en-US" sz="1600" dirty="0">
                <a:solidFill>
                  <a:schemeClr val="bg1"/>
                </a:solidFill>
              </a:rPr>
              <a:t>Several studies find that the rise in U.S. wage inequality during the 1980s can in part be explained by shifts in the supply of and demand for skilled workers (Katz and Autor 1999; Goldin and Katz 2001).</a:t>
            </a:r>
          </a:p>
          <a:p>
            <a:pPr>
              <a:lnSpc>
                <a:spcPct val="90000"/>
              </a:lnSpc>
            </a:pPr>
            <a:r>
              <a:rPr lang="en-US" sz="1600" dirty="0">
                <a:solidFill>
                  <a:schemeClr val="bg1"/>
                </a:solidFill>
              </a:rPr>
              <a:t>The literature argues that the rapid increase in wage inequality during the 1980s reflected an ongoing secular rise in the relative demand for skilled workers (</a:t>
            </a:r>
            <a:r>
              <a:rPr lang="en-US" sz="1600" dirty="0" err="1">
                <a:solidFill>
                  <a:schemeClr val="bg1"/>
                </a:solidFill>
              </a:rPr>
              <a:t>Juhn</a:t>
            </a:r>
            <a:r>
              <a:rPr lang="en-US" sz="1600" dirty="0">
                <a:solidFill>
                  <a:schemeClr val="bg1"/>
                </a:solidFill>
              </a:rPr>
              <a:t>, Murphy, and Pierce 1993) which, when met with a dramatic slowdown in the relative supply of skilled workers, caused the wage gap to expand rapidly (Katz and Murphy 1992)</a:t>
            </a:r>
          </a:p>
          <a:p>
            <a:pPr>
              <a:lnSpc>
                <a:spcPct val="90000"/>
              </a:lnSpc>
            </a:pPr>
            <a:r>
              <a:rPr lang="en-US" sz="1600" dirty="0">
                <a:solidFill>
                  <a:schemeClr val="bg1"/>
                </a:solidFill>
              </a:rPr>
              <a:t>Further studies find that the decline of labor unions and a falling real minimum wage also contributed to the rise of wage inequality during the 1980s (DiNardo, Fortin, and Lemieux </a:t>
            </a:r>
            <a:r>
              <a:rPr lang="en-US" sz="1400" dirty="0">
                <a:solidFill>
                  <a:schemeClr val="bg1"/>
                </a:solidFill>
              </a:rPr>
              <a:t>1996; Card, Lemieux, and Riddell 2003)</a:t>
            </a:r>
          </a:p>
        </p:txBody>
      </p:sp>
      <p:pic>
        <p:nvPicPr>
          <p:cNvPr id="4" name="Picture 3" descr="Chart, line chart&#10;&#10;Description automatically generated">
            <a:extLst>
              <a:ext uri="{FF2B5EF4-FFF2-40B4-BE49-F238E27FC236}">
                <a16:creationId xmlns:a16="http://schemas.microsoft.com/office/drawing/2014/main" id="{0D40425F-2671-4F12-8864-E0B7FC328AC1}"/>
              </a:ext>
            </a:extLst>
          </p:cNvPr>
          <p:cNvPicPr>
            <a:picLocks noChangeAspect="1"/>
          </p:cNvPicPr>
          <p:nvPr/>
        </p:nvPicPr>
        <p:blipFill>
          <a:blip r:embed="rId2"/>
          <a:stretch>
            <a:fillRect/>
          </a:stretch>
        </p:blipFill>
        <p:spPr>
          <a:xfrm>
            <a:off x="5297763" y="848259"/>
            <a:ext cx="6250769" cy="5000615"/>
          </a:xfrm>
          <a:prstGeom prst="rect">
            <a:avLst/>
          </a:prstGeom>
        </p:spPr>
      </p:pic>
    </p:spTree>
    <p:extLst>
      <p:ext uri="{BB962C8B-B14F-4D97-AF65-F5344CB8AC3E}">
        <p14:creationId xmlns:p14="http://schemas.microsoft.com/office/powerpoint/2010/main" val="3761130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1A3124D-A598-4995-BEE5-40DD0FC98D51}"/>
              </a:ext>
            </a:extLst>
          </p:cNvPr>
          <p:cNvPicPr>
            <a:picLocks noChangeAspect="1"/>
          </p:cNvPicPr>
          <p:nvPr/>
        </p:nvPicPr>
        <p:blipFill>
          <a:blip r:embed="rId2"/>
          <a:stretch>
            <a:fillRect/>
          </a:stretch>
        </p:blipFill>
        <p:spPr>
          <a:xfrm>
            <a:off x="74646" y="905069"/>
            <a:ext cx="5924939" cy="5688678"/>
          </a:xfrm>
          <a:prstGeom prst="rect">
            <a:avLst/>
          </a:prstGeom>
        </p:spPr>
      </p:pic>
      <p:pic>
        <p:nvPicPr>
          <p:cNvPr id="9" name="Picture 8">
            <a:extLst>
              <a:ext uri="{FF2B5EF4-FFF2-40B4-BE49-F238E27FC236}">
                <a16:creationId xmlns:a16="http://schemas.microsoft.com/office/drawing/2014/main" id="{1927A842-B852-43F9-81F7-ED67EC8802FA}"/>
              </a:ext>
            </a:extLst>
          </p:cNvPr>
          <p:cNvPicPr>
            <a:picLocks noChangeAspect="1"/>
          </p:cNvPicPr>
          <p:nvPr/>
        </p:nvPicPr>
        <p:blipFill>
          <a:blip r:embed="rId3"/>
          <a:stretch>
            <a:fillRect/>
          </a:stretch>
        </p:blipFill>
        <p:spPr>
          <a:xfrm>
            <a:off x="6192416" y="802433"/>
            <a:ext cx="5999581" cy="5346440"/>
          </a:xfrm>
          <a:prstGeom prst="rect">
            <a:avLst/>
          </a:prstGeom>
        </p:spPr>
      </p:pic>
    </p:spTree>
    <p:extLst>
      <p:ext uri="{BB962C8B-B14F-4D97-AF65-F5344CB8AC3E}">
        <p14:creationId xmlns:p14="http://schemas.microsoft.com/office/powerpoint/2010/main" val="4187557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7EF7-6B6B-4233-A629-E29D0F7B4C5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5E74200-47C8-440B-ACFD-22643B959149}"/>
              </a:ext>
            </a:extLst>
          </p:cNvPr>
          <p:cNvSpPr>
            <a:spLocks noGrp="1"/>
          </p:cNvSpPr>
          <p:nvPr>
            <p:ph idx="1"/>
          </p:nvPr>
        </p:nvSpPr>
        <p:spPr>
          <a:xfrm>
            <a:off x="2231136" y="2638044"/>
            <a:ext cx="7729728" cy="4073149"/>
          </a:xfrm>
        </p:spPr>
        <p:txBody>
          <a:bodyPr>
            <a:normAutofit/>
          </a:bodyPr>
          <a:lstStyle/>
          <a:p>
            <a:r>
              <a:rPr lang="en-US" dirty="0"/>
              <a:t>The growth of wage inequality is not accurately described as an episodic event.  And contradicts the first claim by the revisionist.  Inequality in the upper half of the wage distribution (the 90/50) grew rapidly and constantly from 1980 to 2019 at a similar pace. </a:t>
            </a:r>
          </a:p>
          <a:p>
            <a:r>
              <a:rPr lang="en-US" dirty="0"/>
              <a:t>Simple OLS regressions accounting for changes in the relative supply of and demand for skilled workers can explain some of the changes in the evolution of the overall college/high school wage differential and the college/high school wage differential by experience group</a:t>
            </a:r>
            <a:r>
              <a:rPr lang="en-US"/>
              <a:t>.  </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7270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BBA5-7080-4AD6-A140-F9DB60BDBA3A}"/>
              </a:ext>
            </a:extLst>
          </p:cNvPr>
          <p:cNvSpPr>
            <a:spLocks noGrp="1"/>
          </p:cNvSpPr>
          <p:nvPr>
            <p:ph type="title"/>
          </p:nvPr>
        </p:nvSpPr>
        <p:spPr/>
        <p:txBody>
          <a:bodyPr/>
          <a:lstStyle/>
          <a:p>
            <a:r>
              <a:rPr lang="en-US" dirty="0"/>
              <a:t>Claims by the revisionist</a:t>
            </a:r>
          </a:p>
        </p:txBody>
      </p:sp>
      <p:sp>
        <p:nvSpPr>
          <p:cNvPr id="3" name="Content Placeholder 2">
            <a:extLst>
              <a:ext uri="{FF2B5EF4-FFF2-40B4-BE49-F238E27FC236}">
                <a16:creationId xmlns:a16="http://schemas.microsoft.com/office/drawing/2014/main" id="{992E0825-EEEC-4446-BAA5-CF9ADFA51B64}"/>
              </a:ext>
            </a:extLst>
          </p:cNvPr>
          <p:cNvSpPr>
            <a:spLocks noGrp="1"/>
          </p:cNvSpPr>
          <p:nvPr>
            <p:ph idx="1"/>
          </p:nvPr>
        </p:nvSpPr>
        <p:spPr/>
        <p:txBody>
          <a:bodyPr>
            <a:normAutofit lnSpcReduction="10000"/>
          </a:bodyPr>
          <a:lstStyle/>
          <a:p>
            <a:r>
              <a:rPr lang="en-US" dirty="0"/>
              <a:t>Card and DiNardo (2002) argue that the rise of inequality during the 1980s is largely explained by nonmarket factors, most prominently, the declining real value of the minimum wage</a:t>
            </a:r>
          </a:p>
          <a:p>
            <a:r>
              <a:rPr lang="en-US" dirty="0"/>
              <a:t>, Card and DiNardo conclude that the growth of U.S. earnings inequality was primarily a one-time (“episodic”) event of the early 1980s, which plateaued by the mid-1980s and did not recur.</a:t>
            </a:r>
          </a:p>
          <a:p>
            <a:r>
              <a:rPr lang="en-US" dirty="0"/>
              <a:t>Lemieux (2006b) concludes that the rise of residual inequality in the 1980s was also an episodic event accounted for by the declining value of the minimum wage and that apparent increased residual inequality since the mid-1980s reflects the mechanical effects of the changing labor force composition (rising education and experience).</a:t>
            </a:r>
          </a:p>
        </p:txBody>
      </p:sp>
    </p:spTree>
    <p:extLst>
      <p:ext uri="{BB962C8B-B14F-4D97-AF65-F5344CB8AC3E}">
        <p14:creationId xmlns:p14="http://schemas.microsoft.com/office/powerpoint/2010/main" val="357947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8741-7456-4B72-A151-CE9C08CE3907}"/>
              </a:ext>
            </a:extLst>
          </p:cNvPr>
          <p:cNvSpPr>
            <a:spLocks noGrp="1"/>
          </p:cNvSpPr>
          <p:nvPr>
            <p:ph type="title"/>
          </p:nvPr>
        </p:nvSpPr>
        <p:spPr/>
        <p:txBody>
          <a:bodyPr/>
          <a:lstStyle/>
          <a:p>
            <a:r>
              <a:rPr lang="en-US" dirty="0"/>
              <a:t>Autor, Katz, and Kearney</a:t>
            </a:r>
            <a:br>
              <a:rPr lang="en-US" dirty="0"/>
            </a:br>
            <a:r>
              <a:rPr lang="en-US" dirty="0"/>
              <a:t>Revising the Revisionist</a:t>
            </a:r>
          </a:p>
        </p:txBody>
      </p:sp>
      <p:sp>
        <p:nvSpPr>
          <p:cNvPr id="3" name="Content Placeholder 2">
            <a:extLst>
              <a:ext uri="{FF2B5EF4-FFF2-40B4-BE49-F238E27FC236}">
                <a16:creationId xmlns:a16="http://schemas.microsoft.com/office/drawing/2014/main" id="{67B14F06-F2BE-419E-9C5E-402FB66F806E}"/>
              </a:ext>
            </a:extLst>
          </p:cNvPr>
          <p:cNvSpPr>
            <a:spLocks noGrp="1"/>
          </p:cNvSpPr>
          <p:nvPr>
            <p:ph idx="1"/>
          </p:nvPr>
        </p:nvSpPr>
        <p:spPr/>
        <p:txBody>
          <a:bodyPr/>
          <a:lstStyle/>
          <a:p>
            <a:r>
              <a:rPr lang="en-US" dirty="0"/>
              <a:t>If the rise of U.S. earnings inequality was a brief, nonrecurring episode of the early 1980s, the probable causes are likely to be one-time precipitating events such as the 1980s decline in the real minimum wage. </a:t>
            </a:r>
          </a:p>
          <a:p>
            <a:r>
              <a:rPr lang="en-US" dirty="0"/>
              <a:t>Alternatively, if the growth of earnings inequality reflects a long-term movement toward greater dispersion of earnings and higher skill differentials, then it is more likely to be explained by fundamental, secular factors, affecting the supply of and demand for skills</a:t>
            </a:r>
          </a:p>
        </p:txBody>
      </p:sp>
    </p:spTree>
    <p:extLst>
      <p:ext uri="{BB962C8B-B14F-4D97-AF65-F5344CB8AC3E}">
        <p14:creationId xmlns:p14="http://schemas.microsoft.com/office/powerpoint/2010/main" val="19885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70EE6-99FF-4C02-AD85-27C3B6F0BB4C}"/>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Data</a:t>
            </a:r>
          </a:p>
        </p:txBody>
      </p:sp>
      <p:sp>
        <p:nvSpPr>
          <p:cNvPr id="3" name="Content Placeholder 2">
            <a:extLst>
              <a:ext uri="{FF2B5EF4-FFF2-40B4-BE49-F238E27FC236}">
                <a16:creationId xmlns:a16="http://schemas.microsoft.com/office/drawing/2014/main" id="{B9317289-3308-40A5-A43E-FFFAEAD1E0D5}"/>
              </a:ext>
            </a:extLst>
          </p:cNvPr>
          <p:cNvSpPr>
            <a:spLocks noGrp="1"/>
          </p:cNvSpPr>
          <p:nvPr>
            <p:ph idx="1"/>
          </p:nvPr>
        </p:nvSpPr>
        <p:spPr>
          <a:xfrm>
            <a:off x="5591695" y="1402080"/>
            <a:ext cx="5320696" cy="4053840"/>
          </a:xfrm>
        </p:spPr>
        <p:txBody>
          <a:bodyPr anchor="ctr">
            <a:normAutofit/>
          </a:bodyPr>
          <a:lstStyle/>
          <a:p>
            <a:pPr>
              <a:lnSpc>
                <a:spcPct val="90000"/>
              </a:lnSpc>
            </a:pPr>
            <a:r>
              <a:rPr lang="en-US" sz="1400" dirty="0"/>
              <a:t>I use data from the March Current Population Survey (CPS), for survey years 1964 to 2020 (covering earnings from 1963 to 2019).</a:t>
            </a:r>
          </a:p>
          <a:p>
            <a:pPr>
              <a:lnSpc>
                <a:spcPct val="90000"/>
              </a:lnSpc>
            </a:pPr>
            <a:r>
              <a:rPr lang="en-US" sz="1400" dirty="0"/>
              <a:t>I focus on workers who:</a:t>
            </a:r>
          </a:p>
          <a:p>
            <a:pPr marL="0" indent="0">
              <a:lnSpc>
                <a:spcPct val="90000"/>
              </a:lnSpc>
              <a:buNone/>
            </a:pPr>
            <a:r>
              <a:rPr lang="en-US" sz="1400" dirty="0"/>
              <a:t>are 16 to 64 years of age (in the earning year)</a:t>
            </a:r>
          </a:p>
          <a:p>
            <a:pPr marL="0" indent="0">
              <a:lnSpc>
                <a:spcPct val="90000"/>
              </a:lnSpc>
              <a:buNone/>
            </a:pPr>
            <a:r>
              <a:rPr lang="en-US" sz="1400" dirty="0"/>
              <a:t>have 0 to 39 years of experience </a:t>
            </a:r>
          </a:p>
          <a:p>
            <a:pPr marL="0" indent="0">
              <a:lnSpc>
                <a:spcPct val="90000"/>
              </a:lnSpc>
              <a:buNone/>
            </a:pPr>
            <a:r>
              <a:rPr lang="en-US" sz="1400" dirty="0"/>
              <a:t>are full­time workers, those working “35­ plus” hours per week in the prior year</a:t>
            </a:r>
          </a:p>
          <a:p>
            <a:pPr marL="0" indent="0">
              <a:lnSpc>
                <a:spcPct val="90000"/>
              </a:lnSpc>
              <a:buNone/>
            </a:pPr>
            <a:r>
              <a:rPr lang="en-US" sz="1400" dirty="0"/>
              <a:t>are full­-year workers, those working “40­ plus” weeks in the prior year</a:t>
            </a:r>
          </a:p>
          <a:p>
            <a:pPr>
              <a:lnSpc>
                <a:spcPct val="90000"/>
              </a:lnSpc>
            </a:pPr>
            <a:r>
              <a:rPr lang="en-US" sz="1400" dirty="0"/>
              <a:t>Weekly earnings equals the log of annual earnings divided by weeks worked last year.</a:t>
            </a:r>
          </a:p>
          <a:p>
            <a:pPr>
              <a:lnSpc>
                <a:spcPct val="90000"/>
              </a:lnSpc>
            </a:pPr>
            <a:r>
              <a:rPr lang="en-US" sz="1400" dirty="0"/>
              <a:t>All calculations are weighted by CPS sampling weights and weekly earnings are deflated to earnings in 2000 dollars using the personal consumption expenditure (PCE) deflator.</a:t>
            </a:r>
          </a:p>
          <a:p>
            <a:pPr>
              <a:lnSpc>
                <a:spcPct val="90000"/>
              </a:lnSpc>
            </a:pPr>
            <a:endParaRPr lang="en-US" sz="1400" dirty="0"/>
          </a:p>
        </p:txBody>
      </p:sp>
    </p:spTree>
    <p:extLst>
      <p:ext uri="{BB962C8B-B14F-4D97-AF65-F5344CB8AC3E}">
        <p14:creationId xmlns:p14="http://schemas.microsoft.com/office/powerpoint/2010/main" val="410354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7420-B426-496A-A64A-854B1F40F112}"/>
              </a:ext>
            </a:extLst>
          </p:cNvPr>
          <p:cNvSpPr>
            <a:spLocks noGrp="1"/>
          </p:cNvSpPr>
          <p:nvPr>
            <p:ph type="title"/>
          </p:nvPr>
        </p:nvSpPr>
        <p:spPr>
          <a:xfrm>
            <a:off x="2231136" y="451508"/>
            <a:ext cx="7729728" cy="1188720"/>
          </a:xfrm>
        </p:spPr>
        <p:txBody>
          <a:bodyPr/>
          <a:lstStyle/>
          <a:p>
            <a:r>
              <a:rPr lang="en-US" dirty="0"/>
              <a:t>Methods</a:t>
            </a:r>
          </a:p>
        </p:txBody>
      </p:sp>
      <p:sp>
        <p:nvSpPr>
          <p:cNvPr id="3" name="Content Placeholder 2">
            <a:extLst>
              <a:ext uri="{FF2B5EF4-FFF2-40B4-BE49-F238E27FC236}">
                <a16:creationId xmlns:a16="http://schemas.microsoft.com/office/drawing/2014/main" id="{A3D7DC4E-AF8C-43E3-80C2-8610BE993108}"/>
              </a:ext>
            </a:extLst>
          </p:cNvPr>
          <p:cNvSpPr>
            <a:spLocks noGrp="1"/>
          </p:cNvSpPr>
          <p:nvPr>
            <p:ph sz="half" idx="1"/>
          </p:nvPr>
        </p:nvSpPr>
        <p:spPr>
          <a:xfrm>
            <a:off x="1944" y="1996747"/>
            <a:ext cx="4271771" cy="4292082"/>
          </a:xfrm>
        </p:spPr>
        <p:txBody>
          <a:bodyPr>
            <a:normAutofit/>
          </a:bodyPr>
          <a:lstStyle/>
          <a:p>
            <a:pPr marL="0" indent="0">
              <a:buNone/>
            </a:pPr>
            <a:r>
              <a:rPr lang="en-US" dirty="0"/>
              <a:t>Autor, Katz, and Kearney (2008) revise two claims :</a:t>
            </a:r>
          </a:p>
          <a:p>
            <a:pPr marL="0" indent="0">
              <a:buNone/>
            </a:pPr>
            <a:r>
              <a:rPr lang="en-US" dirty="0"/>
              <a:t> (</a:t>
            </a:r>
            <a:r>
              <a:rPr lang="en-US" dirty="0" err="1"/>
              <a:t>i</a:t>
            </a:r>
            <a:r>
              <a:rPr lang="en-US" dirty="0"/>
              <a:t>) that the growth of inequality was an episodic rather than secular phenomenon</a:t>
            </a:r>
          </a:p>
          <a:p>
            <a:pPr marL="0" indent="0">
              <a:buNone/>
            </a:pPr>
            <a:r>
              <a:rPr lang="en-US" dirty="0"/>
              <a:t>(ii) that the growth of inequality is explained largely by nonmarket forces and the mechanical effects of labor force composition changes.</a:t>
            </a:r>
          </a:p>
          <a:p>
            <a:pPr marL="0" indent="0">
              <a:buNone/>
            </a:pPr>
            <a:endParaRPr lang="en-US" dirty="0"/>
          </a:p>
        </p:txBody>
      </p:sp>
      <p:sp>
        <p:nvSpPr>
          <p:cNvPr id="4" name="Content Placeholder 3">
            <a:extLst>
              <a:ext uri="{FF2B5EF4-FFF2-40B4-BE49-F238E27FC236}">
                <a16:creationId xmlns:a16="http://schemas.microsoft.com/office/drawing/2014/main" id="{1D1EE52E-D03D-4E06-81F5-AA91DA4326D6}"/>
              </a:ext>
            </a:extLst>
          </p:cNvPr>
          <p:cNvSpPr>
            <a:spLocks noGrp="1"/>
          </p:cNvSpPr>
          <p:nvPr>
            <p:ph sz="half" idx="2"/>
          </p:nvPr>
        </p:nvSpPr>
        <p:spPr>
          <a:xfrm>
            <a:off x="3994226" y="1976370"/>
            <a:ext cx="4270247" cy="4853031"/>
          </a:xfrm>
        </p:spPr>
        <p:txBody>
          <a:bodyPr>
            <a:normAutofit/>
          </a:bodyPr>
          <a:lstStyle/>
          <a:p>
            <a:r>
              <a:rPr lang="en-US" dirty="0"/>
              <a:t>To revise the first claim, we look at the evolution of wage inequality in the U.S</a:t>
            </a:r>
          </a:p>
          <a:p>
            <a:pPr marL="0" indent="0">
              <a:buNone/>
            </a:pPr>
            <a:r>
              <a:rPr lang="en-US" dirty="0"/>
              <a:t>We look at changes in :</a:t>
            </a:r>
          </a:p>
          <a:p>
            <a:pPr marL="0" indent="0">
              <a:buNone/>
            </a:pPr>
            <a:r>
              <a:rPr lang="en-US" dirty="0"/>
              <a:t>Overall inequality – (90/10) wage differential</a:t>
            </a:r>
          </a:p>
          <a:p>
            <a:pPr marL="0" indent="0">
              <a:buNone/>
            </a:pPr>
            <a:r>
              <a:rPr lang="en-US" dirty="0"/>
              <a:t>Upper tail inequality – (90/50) wage differential</a:t>
            </a:r>
          </a:p>
          <a:p>
            <a:pPr marL="0" indent="0">
              <a:buNone/>
            </a:pPr>
            <a:r>
              <a:rPr lang="en-US" dirty="0"/>
              <a:t>Lower tail inequality – (50/10) wage differential</a:t>
            </a:r>
          </a:p>
          <a:p>
            <a:pPr marL="0" indent="0">
              <a:buNone/>
            </a:pPr>
            <a:r>
              <a:rPr lang="en-US" dirty="0"/>
              <a:t>We also look at changes in:</a:t>
            </a:r>
          </a:p>
          <a:p>
            <a:pPr marL="0" indent="0">
              <a:buNone/>
            </a:pPr>
            <a:r>
              <a:rPr lang="en-US" dirty="0"/>
              <a:t>Between group inequality - college/high school wage differential</a:t>
            </a:r>
          </a:p>
          <a:p>
            <a:pPr marL="0" indent="0">
              <a:buNone/>
            </a:pPr>
            <a:r>
              <a:rPr lang="en-US" dirty="0"/>
              <a:t>Within group (residual) inequality - (90/10) residual wage differential</a:t>
            </a:r>
          </a:p>
          <a:p>
            <a:pPr marL="0" indent="0">
              <a:buNone/>
            </a:pPr>
            <a:endParaRPr lang="en-US" dirty="0"/>
          </a:p>
          <a:p>
            <a:pPr marL="0" indent="0">
              <a:buNone/>
            </a:pPr>
            <a:endParaRPr lang="en-US" dirty="0"/>
          </a:p>
        </p:txBody>
      </p:sp>
      <p:sp>
        <p:nvSpPr>
          <p:cNvPr id="5" name="Content Placeholder 3">
            <a:extLst>
              <a:ext uri="{FF2B5EF4-FFF2-40B4-BE49-F238E27FC236}">
                <a16:creationId xmlns:a16="http://schemas.microsoft.com/office/drawing/2014/main" id="{8978B3A8-2168-413D-A7B0-E3667926DAED}"/>
              </a:ext>
            </a:extLst>
          </p:cNvPr>
          <p:cNvSpPr txBox="1">
            <a:spLocks/>
          </p:cNvSpPr>
          <p:nvPr/>
        </p:nvSpPr>
        <p:spPr>
          <a:xfrm>
            <a:off x="7921753" y="1976369"/>
            <a:ext cx="4270247" cy="485303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If the growth of wage inequality reflects an ongoing secular trend :then it is more likely to be explained by fundamental, secular factors affecting the supply of and demand for skills.</a:t>
            </a:r>
          </a:p>
          <a:p>
            <a:r>
              <a:rPr lang="en-US" dirty="0"/>
              <a:t>I also estimate OLS regressions on the college/high school wage differential and incorporate the shifts in the supply of and demand for skilled workers. </a:t>
            </a:r>
          </a:p>
          <a:p>
            <a:r>
              <a:rPr lang="en-US" dirty="0"/>
              <a:t>For the second claim, we partly look at the effect f nonmarket forces, such as the  declining real value of the minimum wage and its impact on the college/high school wage differential.</a:t>
            </a:r>
          </a:p>
        </p:txBody>
      </p:sp>
    </p:spTree>
    <p:extLst>
      <p:ext uri="{BB962C8B-B14F-4D97-AF65-F5344CB8AC3E}">
        <p14:creationId xmlns:p14="http://schemas.microsoft.com/office/powerpoint/2010/main" val="323268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05D1E-BA8E-4C91-B0C9-DE8C70DDEFBA}"/>
              </a:ext>
            </a:extLst>
          </p:cNvPr>
          <p:cNvPicPr>
            <a:picLocks noChangeAspect="1"/>
          </p:cNvPicPr>
          <p:nvPr/>
        </p:nvPicPr>
        <p:blipFill>
          <a:blip r:embed="rId2"/>
          <a:stretch>
            <a:fillRect/>
          </a:stretch>
        </p:blipFill>
        <p:spPr>
          <a:xfrm>
            <a:off x="167783" y="1142999"/>
            <a:ext cx="5715541" cy="4572000"/>
          </a:xfrm>
          <a:prstGeom prst="rect">
            <a:avLst/>
          </a:prstGeom>
        </p:spPr>
      </p:pic>
      <p:cxnSp>
        <p:nvCxnSpPr>
          <p:cNvPr id="10" name="Straight Connector 9">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1F8AF45-6D48-4338-8B69-B579708DCA2F}"/>
              </a:ext>
            </a:extLst>
          </p:cNvPr>
          <p:cNvPicPr>
            <a:picLocks noChangeAspect="1"/>
          </p:cNvPicPr>
          <p:nvPr/>
        </p:nvPicPr>
        <p:blipFill>
          <a:blip r:embed="rId3"/>
          <a:stretch>
            <a:fillRect/>
          </a:stretch>
        </p:blipFill>
        <p:spPr>
          <a:xfrm>
            <a:off x="6308677" y="1136706"/>
            <a:ext cx="5606480" cy="4572000"/>
          </a:xfrm>
          <a:prstGeom prst="rect">
            <a:avLst/>
          </a:prstGeom>
        </p:spPr>
      </p:pic>
    </p:spTree>
    <p:extLst>
      <p:ext uri="{BB962C8B-B14F-4D97-AF65-F5344CB8AC3E}">
        <p14:creationId xmlns:p14="http://schemas.microsoft.com/office/powerpoint/2010/main" val="277976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47A7814-3299-4839-8C89-C40422EAF3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24" y="1153484"/>
            <a:ext cx="5715543" cy="4572000"/>
          </a:xfrm>
          <a:prstGeom prst="rect">
            <a:avLst/>
          </a:prstGeom>
        </p:spPr>
      </p:pic>
      <p:cxnSp>
        <p:nvCxnSpPr>
          <p:cNvPr id="23" name="Straight Connector 18">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Chart, line chart&#10;&#10;Description automatically generated">
            <a:extLst>
              <a:ext uri="{FF2B5EF4-FFF2-40B4-BE49-F238E27FC236}">
                <a16:creationId xmlns:a16="http://schemas.microsoft.com/office/drawing/2014/main" id="{F7F7AF8B-1621-4480-95EA-6641DC3B6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121" y="1142999"/>
            <a:ext cx="5654024" cy="4572000"/>
          </a:xfrm>
          <a:prstGeom prst="rect">
            <a:avLst/>
          </a:prstGeom>
        </p:spPr>
      </p:pic>
    </p:spTree>
    <p:extLst>
      <p:ext uri="{BB962C8B-B14F-4D97-AF65-F5344CB8AC3E}">
        <p14:creationId xmlns:p14="http://schemas.microsoft.com/office/powerpoint/2010/main" val="416754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Graphical user interface, chart&#10;&#10;Description automatically generated">
            <a:extLst>
              <a:ext uri="{FF2B5EF4-FFF2-40B4-BE49-F238E27FC236}">
                <a16:creationId xmlns:a16="http://schemas.microsoft.com/office/drawing/2014/main" id="{2271585A-988D-4562-8C29-3420327943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6339657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1328</TotalTime>
  <Words>996</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Parcel</vt:lpstr>
      <vt:lpstr>Trends in U.S Wage Inequality: Revising The revisionists</vt:lpstr>
      <vt:lpstr>Introduction to Topic</vt:lpstr>
      <vt:lpstr>Claims by the revisionist</vt:lpstr>
      <vt:lpstr>Autor, Katz, and Kearney Revising the Revisionist</vt:lpstr>
      <vt:lpstr>Data</vt:lpstr>
      <vt:lpstr>Methods</vt:lpstr>
      <vt:lpstr>PowerPoint Presentation</vt:lpstr>
      <vt:lpstr>PowerPoint Presentation</vt:lpstr>
      <vt:lpstr>PowerPoint Presentation</vt:lpstr>
      <vt:lpstr>PowerPoint Presentation</vt:lpstr>
      <vt:lpstr>Summary of Figures</vt:lpstr>
      <vt:lpstr>Sources of the Rising College/ High School Wage Premium</vt:lpstr>
      <vt:lpstr>Sources of the Rising College/ High School Wage Premium</vt:lpstr>
      <vt:lpstr>PowerPoint Presentation</vt:lpstr>
      <vt:lpstr>PowerPoint Presentation</vt:lpstr>
      <vt:lpstr>PowerPoint Presentation</vt:lpstr>
      <vt:lpstr>College/High School Wage Premium by Experience</vt:lpstr>
      <vt:lpstr>PowerPoint Presentation</vt:lpstr>
      <vt:lpstr>College/High School Wage Premium by Experience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in U.S Wage Inequality </dc:title>
  <dc:creator>Rafael Montoya</dc:creator>
  <cp:lastModifiedBy>Rafael Montoya</cp:lastModifiedBy>
  <cp:revision>6</cp:revision>
  <dcterms:created xsi:type="dcterms:W3CDTF">2021-08-15T22:38:02Z</dcterms:created>
  <dcterms:modified xsi:type="dcterms:W3CDTF">2021-08-16T20:47:19Z</dcterms:modified>
</cp:coreProperties>
</file>