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4" autoAdjust="0"/>
    <p:restoredTop sz="92892" autoAdjust="0"/>
  </p:normalViewPr>
  <p:slideViewPr>
    <p:cSldViewPr snapToGrid="0" snapToObjects="1">
      <p:cViewPr varScale="1">
        <p:scale>
          <a:sx n="106" d="100"/>
          <a:sy n="106" d="100"/>
        </p:scale>
        <p:origin x="13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06/06/2021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06/06/2021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742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/>
              <a:t>Haga clic para modificar el estilo de subtítulo del patrón</a:t>
            </a:r>
            <a:endParaRPr kumimoji="0" lang="en-US"/>
          </a:p>
        </p:txBody>
      </p:sp>
      <p:sp>
        <p:nvSpPr>
          <p:cNvPr id="28" name="Marcador de fech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2017-2018</a:t>
            </a:r>
            <a:endParaRPr lang="en-US"/>
          </a:p>
        </p:txBody>
      </p:sp>
      <p:sp>
        <p:nvSpPr>
          <p:cNvPr id="17" name="Marcador de pie de pá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7" name="Conector rec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Marcador de número de diapositiva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</p:cSld>
  <p:clrMapOvr>
    <a:masterClrMapping/>
  </p:clrMapOvr>
  <p:transition advClick="0"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c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_tradnl" dirty="0"/>
              <a:t>Haga clic para modificar el estilo de texto del patrón</a:t>
            </a:r>
          </a:p>
          <a:p>
            <a:pPr lvl="1" eaLnBrk="1" latinLnBrk="0" hangingPunct="1"/>
            <a:r>
              <a:rPr lang="es-ES_tradnl" dirty="0"/>
              <a:t>Segundo nivel</a:t>
            </a:r>
          </a:p>
          <a:p>
            <a:pPr lvl="2" eaLnBrk="1" latinLnBrk="0" hangingPunct="1"/>
            <a:r>
              <a:rPr lang="es-ES_tradnl" dirty="0"/>
              <a:t>Tercer nivel</a:t>
            </a:r>
          </a:p>
          <a:p>
            <a:pPr lvl="3" eaLnBrk="1" latinLnBrk="0" hangingPunct="1"/>
            <a:r>
              <a:rPr lang="es-ES_tradnl" dirty="0"/>
              <a:t>Cuarto nivel</a:t>
            </a:r>
          </a:p>
          <a:p>
            <a:pPr lvl="4" eaLnBrk="1" latinLnBrk="0" hangingPunct="1"/>
            <a:r>
              <a:rPr lang="es-ES_tradnl" dirty="0"/>
              <a:t>Quinto nivel</a:t>
            </a:r>
            <a:endParaRPr kumimoji="0" lang="en-US" dirty="0"/>
          </a:p>
        </p:txBody>
      </p:sp>
      <p:sp>
        <p:nvSpPr>
          <p:cNvPr id="7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2017-2018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á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á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2017-2018</a:t>
            </a:r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ector rec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2" name="Marcador de conteni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c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á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á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5" name="Conector rec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Marcador de conteni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6" name="Marcador de conteni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</p:spTree>
  </p:cSld>
  <p:clrMapOvr>
    <a:masterClrMapping/>
  </p:clrMapOvr>
  <p:transition advClick="0"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 advClick="0"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á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c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_tradnl"/>
              <a:t>Haga clic para modificar el estilo de texto del patrón</a:t>
            </a:r>
          </a:p>
          <a:p>
            <a:pPr lvl="1" eaLnBrk="1" latinLnBrk="0" hangingPunct="1"/>
            <a:r>
              <a:rPr lang="es-ES_tradnl"/>
              <a:t>Segundo nivel</a:t>
            </a:r>
          </a:p>
          <a:p>
            <a:pPr lvl="2" eaLnBrk="1" latinLnBrk="0" hangingPunct="1"/>
            <a:r>
              <a:rPr lang="es-ES_tradnl"/>
              <a:t>Tercer nivel</a:t>
            </a:r>
          </a:p>
          <a:p>
            <a:pPr lvl="3" eaLnBrk="1" latinLnBrk="0" hangingPunct="1"/>
            <a:r>
              <a:rPr lang="es-ES_tradnl"/>
              <a:t>Cuarto nivel</a:t>
            </a:r>
          </a:p>
          <a:p>
            <a:pPr lvl="4" eaLnBrk="1" latinLnBrk="0" hangingPunct="1"/>
            <a:r>
              <a:rPr lang="es-ES_tradnl"/>
              <a:t>Quinto nivel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Rectá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  <a:endParaRPr lang="en-US" dirty="0"/>
          </a:p>
        </p:txBody>
      </p:sp>
    </p:spTree>
  </p:cSld>
  <p:clrMapOvr>
    <a:masterClrMapping/>
  </p:clrMapOvr>
  <p:transition advClick="0"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c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á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á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á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/>
              <a:t>Arrastre la imagen al marcador de posición o haga clic en el icono para agregar</a:t>
            </a:r>
            <a:endParaRPr kumimoji="0"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</p:txBody>
      </p:sp>
      <p:sp>
        <p:nvSpPr>
          <p:cNvPr id="22" name="Rectá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/>
              <a:t>Introduction to Software Engineering</a:t>
            </a:r>
          </a:p>
        </p:txBody>
      </p:sp>
    </p:spTree>
  </p:cSld>
  <p:clrMapOvr>
    <a:masterClrMapping/>
  </p:clrMapOvr>
  <p:transition advClick="0"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á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á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á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s-ES"/>
              <a:t>2017-2018</a:t>
            </a:r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Software Engineering</a:t>
            </a:r>
            <a:endParaRPr lang="en-US" dirty="0"/>
          </a:p>
        </p:txBody>
      </p:sp>
      <p:sp>
        <p:nvSpPr>
          <p:cNvPr id="8" name="Rectá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c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Marcador de número de diapositiva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2" name="Marcador de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_tradnl"/>
              <a:t>Clic para editar título</a:t>
            </a:r>
            <a:endParaRPr kumimoji="0" lang="en-US"/>
          </a:p>
        </p:txBody>
      </p:sp>
      <p:sp>
        <p:nvSpPr>
          <p:cNvPr id="13" name="Marcador de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/>
              <a:t>Haga clic para modificar el estilo de texto del patrón</a:t>
            </a:r>
          </a:p>
          <a:p>
            <a:pPr lvl="1" eaLnBrk="1" latinLnBrk="0" hangingPunct="1"/>
            <a:r>
              <a:rPr kumimoji="0" lang="es-ES_tradnl"/>
              <a:t>Segundo nivel</a:t>
            </a:r>
          </a:p>
          <a:p>
            <a:pPr lvl="2" eaLnBrk="1" latinLnBrk="0" hangingPunct="1"/>
            <a:r>
              <a:rPr kumimoji="0" lang="es-ES_tradnl"/>
              <a:t>Tercer nivel</a:t>
            </a:r>
          </a:p>
          <a:p>
            <a:pPr lvl="3" eaLnBrk="1" latinLnBrk="0" hangingPunct="1"/>
            <a:r>
              <a:rPr kumimoji="0" lang="es-ES_tradnl"/>
              <a:t>Cuarto nivel</a:t>
            </a:r>
          </a:p>
          <a:p>
            <a:pPr lvl="4" eaLnBrk="1" latinLnBrk="0" hangingPunct="1"/>
            <a:r>
              <a:rPr kumimoji="0" lang="es-ES_tradnl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20000"/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INCOVID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2" name="CuadroTexto 1"/>
          <p:cNvSpPr txBox="1"/>
          <p:nvPr/>
        </p:nvSpPr>
        <p:spPr>
          <a:xfrm>
            <a:off x="685800" y="2447350"/>
            <a:ext cx="8173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Equipo:</a:t>
            </a:r>
          </a:p>
          <a:p>
            <a:pPr marL="285750" indent="-285750">
              <a:buFontTx/>
              <a:buChar char="-"/>
            </a:pPr>
            <a:r>
              <a:rPr lang="es-ES" dirty="0"/>
              <a:t>Adrián González Cáceres : Diseño / Modelado</a:t>
            </a:r>
          </a:p>
          <a:p>
            <a:pPr marL="285750" indent="-285750">
              <a:buFontTx/>
              <a:buChar char="-"/>
            </a:pPr>
            <a:r>
              <a:rPr lang="es-ES" dirty="0"/>
              <a:t>Álvaro Salas Criado:  Requisitos / Diseño</a:t>
            </a:r>
          </a:p>
          <a:p>
            <a:pPr marL="285750" indent="-285750">
              <a:buFontTx/>
              <a:buChar char="-"/>
            </a:pPr>
            <a:r>
              <a:rPr lang="es-ES" dirty="0"/>
              <a:t>Rafael Machuca Durán : Scrum Master</a:t>
            </a:r>
            <a:r>
              <a:rPr lang="es-ES" dirty="0">
                <a:sym typeface="Wingdings" panose="05000000000000000000" pitchFamily="2" charset="2"/>
              </a:rPr>
              <a:t> / Requisitos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José María Pan Rosado: </a:t>
            </a:r>
            <a:r>
              <a:rPr lang="es-ES" dirty="0">
                <a:sym typeface="Wingdings" panose="05000000000000000000" pitchFamily="2" charset="2"/>
              </a:rPr>
              <a:t>Product Owner / Pruebas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Juan Román Ruiz Palacios: Programación / Pruebas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Mario Martínez Campuzano: Modelado / Programación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Salvador Jiménez Segura: Modelado /Programación</a:t>
            </a:r>
          </a:p>
          <a:p>
            <a:pPr marL="285750" indent="-285750">
              <a:buFontTx/>
              <a:buChar char="-"/>
            </a:pPr>
            <a:r>
              <a:rPr lang="es-ES" dirty="0"/>
              <a:t>Salvador Ortiz </a:t>
            </a:r>
            <a:r>
              <a:rPr lang="es-ES" dirty="0" err="1"/>
              <a:t>Bazaga</a:t>
            </a:r>
            <a:r>
              <a:rPr lang="es-ES" dirty="0"/>
              <a:t>: Requisitos / Pruebas</a:t>
            </a:r>
          </a:p>
          <a:p>
            <a:pPr marL="285750" indent="-285750">
              <a:buFontTx/>
              <a:buChar char="-"/>
            </a:pPr>
            <a:endParaRPr lang="es-ES_tradn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Casos de </a:t>
            </a:r>
            <a:r>
              <a:rPr lang="en-US" noProof="0" dirty="0" err="1"/>
              <a:t>uso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Cambios respecto a la versión original</a:t>
            </a:r>
          </a:p>
          <a:p>
            <a:pPr lvl="1"/>
            <a:r>
              <a:rPr lang="es-ES" dirty="0"/>
              <a:t>SMS (futura implementación)</a:t>
            </a:r>
          </a:p>
          <a:p>
            <a:pPr lvl="1"/>
            <a:r>
              <a:rPr lang="es-ES" dirty="0"/>
              <a:t>BBDD de calculadora tendencias y test psicológico (futura implementación)</a:t>
            </a:r>
          </a:p>
          <a:p>
            <a:pPr lvl="1"/>
            <a:r>
              <a:rPr lang="es-ES" dirty="0"/>
              <a:t>Eliminación de la BBDD cedida por el gobierno (datos de usuario)</a:t>
            </a:r>
          </a:p>
          <a:p>
            <a:pPr marL="274320" lvl="1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08589B-34B0-FD47-8DF9-C2693F40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2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Click="0" advTm="20000"/>
    </mc:Choice>
    <mc:Fallback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clases</a:t>
            </a:r>
            <a:endParaRPr lang="en-US" noProof="0" dirty="0"/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19438CC9-55AD-458F-AD35-024CA4F424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572849"/>
            <a:ext cx="8504238" cy="4480652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1800B6-A479-4442-ADD3-DCACFD85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Diagra</a:t>
            </a:r>
            <a:r>
              <a:rPr lang="en-US" dirty="0"/>
              <a:t>ma de </a:t>
            </a:r>
            <a:r>
              <a:rPr lang="en-US" dirty="0" err="1"/>
              <a:t>clases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Clases principales</a:t>
            </a:r>
          </a:p>
          <a:p>
            <a:pPr lvl="1"/>
            <a:r>
              <a:rPr lang="es-ES" dirty="0" err="1"/>
              <a:t>User</a:t>
            </a:r>
            <a:r>
              <a:rPr lang="es-ES" dirty="0"/>
              <a:t>: guardará los datos del usuario y se relaciona con</a:t>
            </a:r>
          </a:p>
          <a:p>
            <a:pPr lvl="2"/>
            <a:r>
              <a:rPr lang="es-ES" dirty="0" err="1"/>
              <a:t>RegistrationController</a:t>
            </a:r>
            <a:r>
              <a:rPr lang="es-ES" dirty="0"/>
              <a:t>: controla que el usuario esté registrado</a:t>
            </a:r>
          </a:p>
          <a:p>
            <a:pPr lvl="2"/>
            <a:r>
              <a:rPr lang="es-ES" dirty="0" err="1"/>
              <a:t>TendenciasController</a:t>
            </a:r>
            <a:r>
              <a:rPr lang="es-ES" dirty="0"/>
              <a:t>: ejecuta el cuestionario</a:t>
            </a:r>
          </a:p>
          <a:p>
            <a:pPr lvl="3"/>
            <a:r>
              <a:rPr lang="es-ES" dirty="0" err="1"/>
              <a:t>CalculadoraTendencia</a:t>
            </a:r>
            <a:r>
              <a:rPr lang="es-ES" dirty="0"/>
              <a:t> y </a:t>
            </a:r>
            <a:r>
              <a:rPr lang="es-ES" dirty="0" err="1"/>
              <a:t>PrincipalCalculadora</a:t>
            </a:r>
            <a:r>
              <a:rPr lang="es-ES" dirty="0"/>
              <a:t> </a:t>
            </a:r>
          </a:p>
          <a:p>
            <a:pPr lvl="2"/>
            <a:r>
              <a:rPr lang="es-ES" dirty="0" err="1"/>
              <a:t>TestPsicologicoController</a:t>
            </a:r>
            <a:r>
              <a:rPr lang="es-ES" dirty="0"/>
              <a:t>: ejecuta el test</a:t>
            </a:r>
          </a:p>
          <a:p>
            <a:pPr lvl="3"/>
            <a:r>
              <a:rPr lang="es-ES" dirty="0" err="1"/>
              <a:t>AyudaController</a:t>
            </a:r>
            <a:endParaRPr lang="es-ES" dirty="0"/>
          </a:p>
          <a:p>
            <a:pPr lvl="2"/>
            <a:r>
              <a:rPr lang="es-ES" dirty="0"/>
              <a:t>Enviar: devuelve resultado de las dos anteriores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4CC48-64D9-E243-A552-5625C30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Diagrama</a:t>
            </a:r>
            <a:r>
              <a:rPr lang="en-US" noProof="0" dirty="0"/>
              <a:t> de </a:t>
            </a:r>
            <a:r>
              <a:rPr lang="en-US" noProof="0" dirty="0" err="1"/>
              <a:t>clases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  <a:p>
            <a:pPr lvl="1"/>
            <a:r>
              <a:rPr lang="es-ES" dirty="0"/>
              <a:t>Eliminación del editor (unificado con administrador)</a:t>
            </a:r>
          </a:p>
          <a:p>
            <a:pPr lvl="1"/>
            <a:r>
              <a:rPr lang="es-ES" dirty="0"/>
              <a:t>Campos de registro de usuario</a:t>
            </a:r>
          </a:p>
          <a:p>
            <a:pPr lvl="1"/>
            <a:r>
              <a:rPr lang="es-ES" dirty="0"/>
              <a:t>Clase Notificación (eliminada, aparece en tendencias y en test psicológico)</a:t>
            </a:r>
          </a:p>
          <a:p>
            <a:pPr lvl="1"/>
            <a:r>
              <a:rPr lang="es-ES" dirty="0"/>
              <a:t>Clase datos de usuario (futura implementación)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DD8147-72E6-BA48-B3CC-53604AD3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1234"/>
      </p:ext>
    </p:extLst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Pruebas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Hacer con el grupo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1D314-5127-DA44-8C88-9D4198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Estrategias</a:t>
            </a:r>
            <a:r>
              <a:rPr lang="en-US" noProof="0" dirty="0"/>
              <a:t> y </a:t>
            </a:r>
            <a:r>
              <a:rPr lang="en-US" noProof="0" dirty="0" err="1"/>
              <a:t>herramientas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Hacer con el grupo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AFE92F-CBD2-C54C-AF91-435D6541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Hacer con el grupo, hay problemas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E431B-6D36-664A-AED3-40024291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Implementación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Hacer con el grupo, hay problemas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E431B-6D36-664A-AED3-40024291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9609"/>
      </p:ext>
    </p:extLst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Despliegue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Hacer en grupo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3F7924-DA14-344E-B441-A6012FE3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Resultados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Primera versión </a:t>
            </a:r>
          </a:p>
          <a:p>
            <a:pPr lvl="1"/>
            <a:r>
              <a:rPr lang="es-ES" dirty="0"/>
              <a:t>Realizamos una versión 100% funcional pero poco eficiente</a:t>
            </a:r>
          </a:p>
          <a:p>
            <a:pPr lvl="1"/>
            <a:r>
              <a:rPr lang="es-ES" dirty="0"/>
              <a:t>Diseño de la web con mucho margen de mejora </a:t>
            </a:r>
          </a:p>
          <a:p>
            <a:r>
              <a:rPr lang="es-ES" dirty="0"/>
              <a:t>Versión actual</a:t>
            </a:r>
          </a:p>
          <a:p>
            <a:pPr lvl="1"/>
            <a:r>
              <a:rPr lang="es-ES" dirty="0"/>
              <a:t>Versión 100% funcional</a:t>
            </a:r>
          </a:p>
          <a:p>
            <a:pPr lvl="1"/>
            <a:r>
              <a:rPr lang="es-ES" dirty="0"/>
              <a:t>Diseño web mejorado</a:t>
            </a:r>
          </a:p>
          <a:p>
            <a:pPr lvl="1"/>
            <a:r>
              <a:rPr lang="es-ES" dirty="0"/>
              <a:t>Resultado satisfactorio 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AFA3B-2936-E440-8721-A611179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Contenido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Introducción </a:t>
            </a:r>
            <a:r>
              <a:rPr lang="mr-IN" dirty="0"/>
              <a:t>–</a:t>
            </a:r>
            <a:r>
              <a:rPr lang="es-ES" dirty="0"/>
              <a:t> El problema</a:t>
            </a:r>
          </a:p>
          <a:p>
            <a:r>
              <a:rPr lang="es-ES" dirty="0"/>
              <a:t>El equipo y el trabajo en equipo</a:t>
            </a:r>
          </a:p>
          <a:p>
            <a:r>
              <a:rPr lang="es-ES" dirty="0"/>
              <a:t>La solución</a:t>
            </a:r>
          </a:p>
          <a:p>
            <a:r>
              <a:rPr lang="es-ES" dirty="0"/>
              <a:t>Actividades de Ing. </a:t>
            </a:r>
            <a:r>
              <a:rPr lang="es-ES" dirty="0" err="1"/>
              <a:t>Sw</a:t>
            </a:r>
            <a:endParaRPr lang="es-ES" dirty="0"/>
          </a:p>
          <a:p>
            <a:pPr lvl="1"/>
            <a:r>
              <a:rPr lang="es-ES" dirty="0"/>
              <a:t>Requisitos</a:t>
            </a:r>
          </a:p>
          <a:p>
            <a:pPr lvl="1"/>
            <a:r>
              <a:rPr lang="es-ES" dirty="0"/>
              <a:t>Planificación</a:t>
            </a:r>
          </a:p>
          <a:p>
            <a:pPr lvl="1"/>
            <a:r>
              <a:rPr lang="es-ES" dirty="0"/>
              <a:t>Casos de uso</a:t>
            </a:r>
          </a:p>
          <a:p>
            <a:pPr lvl="1"/>
            <a:r>
              <a:rPr lang="es-ES" dirty="0"/>
              <a:t>Diagrama de clases 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Desarrollo/Despliegue</a:t>
            </a:r>
          </a:p>
          <a:p>
            <a:pPr lvl="1"/>
            <a:r>
              <a:rPr lang="es-ES" dirty="0"/>
              <a:t>Estrategias y herramientas</a:t>
            </a:r>
          </a:p>
          <a:p>
            <a:pPr lvl="1"/>
            <a:r>
              <a:rPr lang="es-ES" dirty="0"/>
              <a:t>Implementación </a:t>
            </a:r>
          </a:p>
          <a:p>
            <a:pPr lvl="1"/>
            <a:r>
              <a:rPr lang="es-ES" dirty="0"/>
              <a:t>Despliegue</a:t>
            </a:r>
          </a:p>
          <a:p>
            <a:r>
              <a:rPr lang="es-ES" dirty="0"/>
              <a:t>Resultados</a:t>
            </a:r>
          </a:p>
          <a:p>
            <a:r>
              <a:rPr lang="es-ES" dirty="0"/>
              <a:t>Conclusiones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CBC4C-DA03-794E-BB7E-47C8B445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p:transition advClick="0" advTm="20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Conclusión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Web vista modo usuario</a:t>
            </a:r>
          </a:p>
          <a:p>
            <a:pPr lvl="1"/>
            <a:r>
              <a:rPr lang="es-ES" dirty="0"/>
              <a:t>Inicio</a:t>
            </a:r>
          </a:p>
          <a:p>
            <a:pPr lvl="1"/>
            <a:r>
              <a:rPr lang="es-ES" dirty="0"/>
              <a:t>Información </a:t>
            </a:r>
          </a:p>
          <a:p>
            <a:pPr lvl="1"/>
            <a:r>
              <a:rPr lang="es-ES" dirty="0"/>
              <a:t>Tendencias</a:t>
            </a:r>
          </a:p>
          <a:p>
            <a:pPr lvl="1"/>
            <a:r>
              <a:rPr lang="es-ES" dirty="0"/>
              <a:t>Test psicológico</a:t>
            </a:r>
          </a:p>
          <a:p>
            <a:r>
              <a:rPr lang="es-ES" dirty="0"/>
              <a:t>Web vista modo administrador</a:t>
            </a:r>
          </a:p>
          <a:p>
            <a:pPr lvl="1"/>
            <a:r>
              <a:rPr lang="es-ES" dirty="0"/>
              <a:t>Inicio</a:t>
            </a:r>
          </a:p>
          <a:p>
            <a:pPr lvl="1"/>
            <a:r>
              <a:rPr lang="es-ES" dirty="0"/>
              <a:t>Información </a:t>
            </a:r>
          </a:p>
          <a:p>
            <a:pPr lvl="1"/>
            <a:r>
              <a:rPr lang="es-ES" dirty="0"/>
              <a:t>Administrador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22FA9F-7B49-B042-AE3C-7A5D9D0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InCovid es una aplicación web dedicada a ayudar a las personas</a:t>
            </a:r>
          </a:p>
          <a:p>
            <a:pPr lvl="1"/>
            <a:r>
              <a:rPr lang="es-ES" dirty="0"/>
              <a:t>Mostrando las posibles fechas de vacunación</a:t>
            </a:r>
          </a:p>
          <a:p>
            <a:pPr lvl="1"/>
            <a:r>
              <a:rPr lang="es-ES" dirty="0"/>
              <a:t>Creando conciencia de la gran cantidad de problemas psicológicos que ha causado el virus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DBE4E2-7EEF-C149-B564-0BC434EA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449"/>
      </p:ext>
    </p:extLst>
  </p:cSld>
  <p:clrMapOvr>
    <a:masterClrMapping/>
  </p:clrMapOvr>
  <p:transition advClick="0" advTm="2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Equipo y el trabajo en equipo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Combinaremos dos tipos de proceso con el sistema SCRUM</a:t>
            </a:r>
          </a:p>
          <a:p>
            <a:pPr lvl="1"/>
            <a:r>
              <a:rPr lang="es-ES" dirty="0"/>
              <a:t>Desarrollo incremental (para el contacto con el cliente)</a:t>
            </a:r>
          </a:p>
          <a:p>
            <a:pPr lvl="1"/>
            <a:r>
              <a:rPr lang="es-ES" dirty="0"/>
              <a:t>Proceso unificado (proceso de ciclos)</a:t>
            </a:r>
          </a:p>
          <a:p>
            <a:pPr lvl="1"/>
            <a:r>
              <a:rPr lang="es-ES" dirty="0"/>
              <a:t>Los sprints constan de diferentes fases por donde aparecerán las versiones del software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28AB98-EBE8-F34F-B1A2-06E7751A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 </a:t>
            </a:r>
            <a:r>
              <a:rPr lang="en-US" noProof="0" dirty="0" err="1"/>
              <a:t>Solución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¿Cómo hemos tratado los problemas anteriores?</a:t>
            </a:r>
          </a:p>
          <a:p>
            <a:pPr lvl="1"/>
            <a:r>
              <a:rPr lang="es-ES" dirty="0"/>
              <a:t>1. Realizando un cuestionario donde recogeremos una serie de datos para calcular un tiempo estimado de vacunación</a:t>
            </a:r>
          </a:p>
          <a:p>
            <a:pPr lvl="1"/>
            <a:r>
              <a:rPr lang="es-ES" dirty="0"/>
              <a:t>2. Realizando un test de carácter psicológico para ver el nivel de afección del virus sobre el usuario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B8858B-441C-C547-8B02-2338E236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26979"/>
      </p:ext>
    </p:extLst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21A11-D9D4-43CF-8AC3-94BEE6B9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8A91F5-6167-47C5-A7C8-B2295E70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Marcador de contenido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A439740-1BDC-426A-93AC-274F98C62E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2952027"/>
            <a:ext cx="8504238" cy="1722295"/>
          </a:xfrm>
        </p:spPr>
      </p:pic>
    </p:spTree>
    <p:extLst>
      <p:ext uri="{BB962C8B-B14F-4D97-AF65-F5344CB8AC3E}">
        <p14:creationId xmlns:p14="http://schemas.microsoft.com/office/powerpoint/2010/main" val="408882951"/>
      </p:ext>
    </p:extLst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Requisitos</a:t>
            </a:r>
            <a:endParaRPr lang="en-U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¿Cómo hemos llegado a esta solución?</a:t>
            </a:r>
          </a:p>
          <a:p>
            <a:pPr lvl="1"/>
            <a:r>
              <a:rPr lang="es-ES" dirty="0"/>
              <a:t>Inicio de sesión: cliente/administrador</a:t>
            </a:r>
          </a:p>
          <a:p>
            <a:pPr lvl="1"/>
            <a:r>
              <a:rPr lang="es-ES" dirty="0"/>
              <a:t>Test Tendencia: algoritmo para calcular una fecha aproximada de vacunación </a:t>
            </a:r>
          </a:p>
          <a:p>
            <a:pPr lvl="1"/>
            <a:r>
              <a:rPr lang="es-ES" dirty="0"/>
              <a:t>Test Psicológico: algoritmo para mostrar como ha afectado el virus</a:t>
            </a:r>
          </a:p>
          <a:p>
            <a:pPr lvl="1"/>
            <a:r>
              <a:rPr lang="es-ES" dirty="0"/>
              <a:t>Notificaciones: medio para transmitir la información al cliente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7BE548-B8CA-9347-898C-E94D958F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6836"/>
      </p:ext>
    </p:extLst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Planificación</a:t>
            </a:r>
            <a:r>
              <a:rPr lang="en-US" noProof="0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Ciclos de aproximadamente 2 semanas</a:t>
            </a:r>
          </a:p>
          <a:p>
            <a:pPr lvl="1"/>
            <a:r>
              <a:rPr lang="es-ES" dirty="0"/>
              <a:t>División del trabajo en subgrupos</a:t>
            </a:r>
          </a:p>
          <a:p>
            <a:pPr lvl="1"/>
            <a:r>
              <a:rPr lang="es-ES" dirty="0"/>
              <a:t>Elaboración de tareas</a:t>
            </a:r>
          </a:p>
          <a:p>
            <a:pPr lvl="2"/>
            <a:r>
              <a:rPr lang="es-ES" dirty="0"/>
              <a:t>Individual</a:t>
            </a:r>
          </a:p>
          <a:p>
            <a:pPr lvl="2"/>
            <a:r>
              <a:rPr lang="es-ES" dirty="0"/>
              <a:t>Subgrupos</a:t>
            </a:r>
          </a:p>
          <a:p>
            <a:pPr lvl="2"/>
            <a:r>
              <a:rPr lang="es-ES" dirty="0"/>
              <a:t>Colectivas</a:t>
            </a:r>
          </a:p>
          <a:p>
            <a:r>
              <a:rPr lang="es-ES" dirty="0"/>
              <a:t>Reuniones para puesta en común (1 vez por semana)</a:t>
            </a:r>
          </a:p>
          <a:p>
            <a:pPr lvl="1"/>
            <a:r>
              <a:rPr lang="es-ES" dirty="0"/>
              <a:t>Resolución de dudas y mejoras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9AFB9-2CB5-4543-BEA4-095015D1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Casos de </a:t>
            </a:r>
            <a:r>
              <a:rPr lang="en-US" noProof="0" dirty="0" err="1"/>
              <a:t>uso</a:t>
            </a:r>
            <a:endParaRPr lang="en-US" noProof="0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BA6B6C25-4118-4221-862F-952FB692D0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5" y="1546291"/>
            <a:ext cx="6971169" cy="4285337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64CE34-5615-CC45-8CCE-D0EAAFA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10442</TotalTime>
  <Words>555</Words>
  <Application>Microsoft Office PowerPoint</Application>
  <PresentationFormat>Presentación en pantalla (4:3)</PresentationFormat>
  <Paragraphs>144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Calibri</vt:lpstr>
      <vt:lpstr>Georgia</vt:lpstr>
      <vt:lpstr>Wingdings</vt:lpstr>
      <vt:lpstr>Wingdings 2</vt:lpstr>
      <vt:lpstr>Cívico</vt:lpstr>
      <vt:lpstr>INCOVID </vt:lpstr>
      <vt:lpstr>Contenido</vt:lpstr>
      <vt:lpstr>Introducción</vt:lpstr>
      <vt:lpstr>Equipo y el trabajo en equipo</vt:lpstr>
      <vt:lpstr>La Solución</vt:lpstr>
      <vt:lpstr>Requisitos</vt:lpstr>
      <vt:lpstr>Requisitos</vt:lpstr>
      <vt:lpstr>Planificación </vt:lpstr>
      <vt:lpstr>Casos de uso</vt:lpstr>
      <vt:lpstr>Casos de uso</vt:lpstr>
      <vt:lpstr>Diagrama de clases</vt:lpstr>
      <vt:lpstr>Diagrama de clases</vt:lpstr>
      <vt:lpstr>Diagrama de clases</vt:lpstr>
      <vt:lpstr>Pruebas</vt:lpstr>
      <vt:lpstr>Estrategias y herramientas</vt:lpstr>
      <vt:lpstr>Implementación</vt:lpstr>
      <vt:lpstr>Implementación</vt:lpstr>
      <vt:lpstr>Despliegue</vt:lpstr>
      <vt:lpstr>Resultados</vt:lpstr>
      <vt:lpstr>Conclusión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Alvaro Salas Criado</cp:lastModifiedBy>
  <cp:revision>215</cp:revision>
  <cp:lastPrinted>2018-03-05T07:33:08Z</cp:lastPrinted>
  <dcterms:created xsi:type="dcterms:W3CDTF">2013-02-21T17:50:16Z</dcterms:created>
  <dcterms:modified xsi:type="dcterms:W3CDTF">2021-06-06T22:54:34Z</dcterms:modified>
</cp:coreProperties>
</file>