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9" r:id="rId4"/>
    <p:sldId id="260" r:id="rId5"/>
    <p:sldId id="268" r:id="rId6"/>
    <p:sldId id="275" r:id="rId7"/>
    <p:sldId id="276" r:id="rId8"/>
    <p:sldId id="277" r:id="rId9"/>
    <p:sldId id="278" r:id="rId10"/>
    <p:sldId id="279" r:id="rId11"/>
    <p:sldId id="280" r:id="rId12"/>
    <p:sldId id="281" r:id="rId13"/>
    <p:sldId id="282" r:id="rId14"/>
    <p:sldId id="283" r:id="rId15"/>
    <p:sldId id="284" r:id="rId16"/>
    <p:sldId id="319" r:id="rId17"/>
    <p:sldId id="267" r:id="rId18"/>
    <p:sldId id="285" r:id="rId19"/>
    <p:sldId id="286" r:id="rId20"/>
    <p:sldId id="288" r:id="rId21"/>
    <p:sldId id="287" r:id="rId22"/>
    <p:sldId id="289" r:id="rId23"/>
    <p:sldId id="320" r:id="rId24"/>
    <p:sldId id="271" r:id="rId25"/>
    <p:sldId id="290" r:id="rId26"/>
    <p:sldId id="291" r:id="rId27"/>
    <p:sldId id="294" r:id="rId28"/>
    <p:sldId id="293" r:id="rId29"/>
    <p:sldId id="295" r:id="rId30"/>
    <p:sldId id="296" r:id="rId31"/>
    <p:sldId id="298" r:id="rId32"/>
    <p:sldId id="313" r:id="rId33"/>
    <p:sldId id="299" r:id="rId34"/>
    <p:sldId id="300" r:id="rId35"/>
    <p:sldId id="301" r:id="rId36"/>
    <p:sldId id="303" r:id="rId37"/>
    <p:sldId id="292" r:id="rId38"/>
    <p:sldId id="312" r:id="rId39"/>
    <p:sldId id="305" r:id="rId40"/>
    <p:sldId id="314" r:id="rId41"/>
    <p:sldId id="306" r:id="rId42"/>
    <p:sldId id="318" r:id="rId43"/>
    <p:sldId id="265" r:id="rId44"/>
    <p:sldId id="307" r:id="rId45"/>
    <p:sldId id="311" r:id="rId46"/>
    <p:sldId id="308" r:id="rId47"/>
    <p:sldId id="309" r:id="rId48"/>
    <p:sldId id="322" r:id="rId49"/>
    <p:sldId id="321" r:id="rId50"/>
    <p:sldId id="323" r:id="rId51"/>
    <p:sldId id="316" r:id="rId52"/>
    <p:sldId id="315" r:id="rId53"/>
    <p:sldId id="31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8F5B6EE-004F-4307-93FE-39165A06986A}" type="datetimeFigureOut">
              <a:rPr lang="pt-BR" smtClean="0"/>
              <a:t>09/06/2020</a:t>
            </a:fld>
            <a:endParaRPr lang="pt-B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pt-B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0FFABBF-0B21-40B1-9B3B-FC8C8576D57B}" type="slidenum">
              <a:rPr lang="pt-BR" smtClean="0"/>
              <a:t>‹nº›</a:t>
            </a:fld>
            <a:endParaRPr lang="pt-BR"/>
          </a:p>
        </p:txBody>
      </p:sp>
    </p:spTree>
    <p:extLst>
      <p:ext uri="{BB962C8B-B14F-4D97-AF65-F5344CB8AC3E}">
        <p14:creationId xmlns:p14="http://schemas.microsoft.com/office/powerpoint/2010/main" val="418652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F5B6EE-004F-4307-93FE-39165A06986A}" type="datetimeFigureOut">
              <a:rPr lang="pt-BR" smtClean="0"/>
              <a:t>09/06/2020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156349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8F5B6EE-004F-4307-93FE-39165A06986A}" type="datetimeFigureOut">
              <a:rPr lang="pt-BR" smtClean="0"/>
              <a:t>09/06/2020</a:t>
            </a:fld>
            <a:endParaRPr lang="pt-BR"/>
          </a:p>
        </p:txBody>
      </p:sp>
      <p:sp>
        <p:nvSpPr>
          <p:cNvPr id="5" name="Footer Placeholder 4"/>
          <p:cNvSpPr>
            <a:spLocks noGrp="1"/>
          </p:cNvSpPr>
          <p:nvPr>
            <p:ph type="ftr" sz="quarter" idx="11"/>
          </p:nvPr>
        </p:nvSpPr>
        <p:spPr>
          <a:xfrm>
            <a:off x="774923" y="5951811"/>
            <a:ext cx="7896279" cy="365125"/>
          </a:xfrm>
        </p:spPr>
        <p:txBody>
          <a:bodyPr/>
          <a:lstStyle/>
          <a:p>
            <a:endParaRPr lang="pt-B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0FFABBF-0B21-40B1-9B3B-FC8C8576D57B}" type="slidenum">
              <a:rPr lang="pt-BR" smtClean="0"/>
              <a:t>‹nº›</a:t>
            </a:fld>
            <a:endParaRPr lang="pt-BR"/>
          </a:p>
        </p:txBody>
      </p:sp>
    </p:spTree>
    <p:extLst>
      <p:ext uri="{BB962C8B-B14F-4D97-AF65-F5344CB8AC3E}">
        <p14:creationId xmlns:p14="http://schemas.microsoft.com/office/powerpoint/2010/main" val="176241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BR"/>
              <a:t>Clique para editar o título Mestre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F5B6EE-004F-4307-93FE-39165A06986A}" type="datetimeFigureOut">
              <a:rPr lang="pt-BR" smtClean="0"/>
              <a:t>09/06/2020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558300" y="5956137"/>
            <a:ext cx="1052508" cy="365125"/>
          </a:xfrm>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14882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8F5B6EE-004F-4307-93FE-39165A06986A}" type="datetimeFigureOut">
              <a:rPr lang="pt-BR" smtClean="0"/>
              <a:t>09/06/2020</a:t>
            </a:fld>
            <a:endParaRPr lang="pt-B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0FFABBF-0B21-40B1-9B3B-FC8C8576D57B}" type="slidenum">
              <a:rPr lang="pt-BR" smtClean="0"/>
              <a:t>‹nº›</a:t>
            </a:fld>
            <a:endParaRPr lang="pt-BR"/>
          </a:p>
        </p:txBody>
      </p:sp>
    </p:spTree>
    <p:extLst>
      <p:ext uri="{BB962C8B-B14F-4D97-AF65-F5344CB8AC3E}">
        <p14:creationId xmlns:p14="http://schemas.microsoft.com/office/powerpoint/2010/main" val="162004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F5B6EE-004F-4307-93FE-39165A06986A}" type="datetimeFigureOut">
              <a:rPr lang="pt-BR" smtClean="0"/>
              <a:t>09/06/2020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138198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F5B6EE-004F-4307-93FE-39165A06986A}" type="datetimeFigureOut">
              <a:rPr lang="pt-BR" smtClean="0"/>
              <a:t>09/06/2020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332301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F5B6EE-004F-4307-93FE-39165A06986A}" type="datetimeFigureOut">
              <a:rPr lang="pt-BR" smtClean="0"/>
              <a:t>09/06/2020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131096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5B6EE-004F-4307-93FE-39165A06986A}" type="datetimeFigureOut">
              <a:rPr lang="pt-BR" smtClean="0"/>
              <a:t>09/06/2020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130810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BR"/>
              <a:t>Clique para editar o título Mestre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8F5B6EE-004F-4307-93FE-39165A06986A}" type="datetimeFigureOut">
              <a:rPr lang="pt-BR" smtClean="0"/>
              <a:t>09/06/2020</a:t>
            </a:fld>
            <a:endParaRPr lang="pt-B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0FFABBF-0B21-40B1-9B3B-FC8C8576D57B}" type="slidenum">
              <a:rPr lang="pt-BR" smtClean="0"/>
              <a:t>‹nº›</a:t>
            </a:fld>
            <a:endParaRPr lang="pt-BR"/>
          </a:p>
        </p:txBody>
      </p:sp>
    </p:spTree>
    <p:extLst>
      <p:ext uri="{BB962C8B-B14F-4D97-AF65-F5344CB8AC3E}">
        <p14:creationId xmlns:p14="http://schemas.microsoft.com/office/powerpoint/2010/main" val="64204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8F5B6EE-004F-4307-93FE-39165A06986A}" type="datetimeFigureOut">
              <a:rPr lang="pt-BR" smtClean="0"/>
              <a:t>09/06/2020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FFABBF-0B21-40B1-9B3B-FC8C8576D57B}" type="slidenum">
              <a:rPr lang="pt-BR" smtClean="0"/>
              <a:t>‹nº›</a:t>
            </a:fld>
            <a:endParaRPr lang="pt-BR"/>
          </a:p>
        </p:txBody>
      </p:sp>
    </p:spTree>
    <p:extLst>
      <p:ext uri="{BB962C8B-B14F-4D97-AF65-F5344CB8AC3E}">
        <p14:creationId xmlns:p14="http://schemas.microsoft.com/office/powerpoint/2010/main" val="319666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8F5B6EE-004F-4307-93FE-39165A06986A}" type="datetimeFigureOut">
              <a:rPr lang="pt-BR" smtClean="0"/>
              <a:t>09/06/2020</a:t>
            </a:fld>
            <a:endParaRPr lang="pt-B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pt-B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0FFABBF-0B21-40B1-9B3B-FC8C8576D57B}" type="slidenum">
              <a:rPr lang="pt-BR" smtClean="0"/>
              <a:t>‹nº›</a:t>
            </a:fld>
            <a:endParaRPr lang="pt-B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29874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C7422-77AE-415A-8C40-5B7580B1272D}"/>
              </a:ext>
            </a:extLst>
          </p:cNvPr>
          <p:cNvSpPr>
            <a:spLocks noGrp="1"/>
          </p:cNvSpPr>
          <p:nvPr>
            <p:ph type="ctrTitle"/>
          </p:nvPr>
        </p:nvSpPr>
        <p:spPr/>
        <p:txBody>
          <a:bodyPr/>
          <a:lstStyle/>
          <a:p>
            <a:r>
              <a:rPr lang="pt-BR" dirty="0"/>
              <a:t>Aprendizado de máquina 1:</a:t>
            </a:r>
            <a:br>
              <a:rPr lang="pt-BR" dirty="0"/>
            </a:br>
            <a:r>
              <a:rPr lang="pt-BR" dirty="0"/>
              <a:t>aprendizado supervisionado</a:t>
            </a:r>
          </a:p>
        </p:txBody>
      </p:sp>
      <p:sp>
        <p:nvSpPr>
          <p:cNvPr id="3" name="Subtítulo 2">
            <a:extLst>
              <a:ext uri="{FF2B5EF4-FFF2-40B4-BE49-F238E27FC236}">
                <a16:creationId xmlns:a16="http://schemas.microsoft.com/office/drawing/2014/main" id="{CF4A9691-F669-45F6-85E7-86E045704BD3}"/>
              </a:ext>
            </a:extLst>
          </p:cNvPr>
          <p:cNvSpPr>
            <a:spLocks noGrp="1"/>
          </p:cNvSpPr>
          <p:nvPr>
            <p:ph type="subTitle" idx="1"/>
          </p:nvPr>
        </p:nvSpPr>
        <p:spPr/>
        <p:txBody>
          <a:bodyPr>
            <a:normAutofit/>
          </a:bodyPr>
          <a:lstStyle/>
          <a:p>
            <a:r>
              <a:rPr lang="pt-BR" sz="2000" dirty="0"/>
              <a:t>Unidade 1 – Conceitos Sobre aprendizado de máquina</a:t>
            </a:r>
          </a:p>
        </p:txBody>
      </p:sp>
    </p:spTree>
    <p:extLst>
      <p:ext uri="{BB962C8B-B14F-4D97-AF65-F5344CB8AC3E}">
        <p14:creationId xmlns:p14="http://schemas.microsoft.com/office/powerpoint/2010/main" val="309227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Tarefas de aprendizado supervisionado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Regressão</a:t>
            </a:r>
          </a:p>
          <a:p>
            <a:r>
              <a:rPr lang="pt-BR" b="1" dirty="0">
                <a:solidFill>
                  <a:schemeClr val="tx1"/>
                </a:solidFill>
              </a:rPr>
              <a:t>Classificação</a:t>
            </a:r>
          </a:p>
          <a:p>
            <a:pPr lvl="1"/>
            <a:r>
              <a:rPr lang="pt-BR" b="1" dirty="0">
                <a:solidFill>
                  <a:schemeClr val="tx1"/>
                </a:solidFill>
              </a:rPr>
              <a:t>Classificação Binária</a:t>
            </a:r>
          </a:p>
          <a:p>
            <a:pPr lvl="1"/>
            <a:r>
              <a:rPr lang="pt-BR" dirty="0">
                <a:solidFill>
                  <a:schemeClr val="tx1"/>
                </a:solidFill>
              </a:rPr>
              <a:t>Classificação </a:t>
            </a:r>
            <a:r>
              <a:rPr lang="pt-BR" dirty="0" err="1">
                <a:solidFill>
                  <a:schemeClr val="tx1"/>
                </a:solidFill>
              </a:rPr>
              <a:t>Multi</a:t>
            </a:r>
            <a:r>
              <a:rPr lang="pt-BR" dirty="0">
                <a:solidFill>
                  <a:schemeClr val="tx1"/>
                </a:solidFill>
              </a:rPr>
              <a:t> Classe</a:t>
            </a:r>
          </a:p>
          <a:p>
            <a:pPr lvl="1"/>
            <a:r>
              <a:rPr lang="pt-BR" dirty="0">
                <a:solidFill>
                  <a:schemeClr val="tx1"/>
                </a:solidFill>
              </a:rPr>
              <a:t>Classificação </a:t>
            </a:r>
            <a:r>
              <a:rPr lang="pt-BR" dirty="0" err="1">
                <a:solidFill>
                  <a:schemeClr val="tx1"/>
                </a:solidFill>
              </a:rPr>
              <a:t>Multi</a:t>
            </a:r>
            <a:r>
              <a:rPr lang="pt-BR" dirty="0">
                <a:solidFill>
                  <a:schemeClr val="tx1"/>
                </a:solidFill>
              </a:rPr>
              <a:t> </a:t>
            </a:r>
            <a:r>
              <a:rPr lang="pt-BR" dirty="0" err="1">
                <a:solidFill>
                  <a:schemeClr val="tx1"/>
                </a:solidFill>
              </a:rPr>
              <a:t>Label</a:t>
            </a:r>
            <a:endParaRPr lang="pt-BR" dirty="0">
              <a:solidFill>
                <a:schemeClr val="tx1"/>
              </a:solidFill>
            </a:endParaRP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Consiste em aprender uma função ou conjunto de regras para prever </a:t>
            </a:r>
            <a:r>
              <a:rPr lang="pt-BR" b="1" dirty="0"/>
              <a:t>uma</a:t>
            </a:r>
            <a:r>
              <a:rPr lang="pt-BR" dirty="0"/>
              <a:t> </a:t>
            </a:r>
            <a:r>
              <a:rPr lang="pt-BR" b="1" dirty="0"/>
              <a:t>categoria</a:t>
            </a:r>
            <a:r>
              <a:rPr lang="pt-BR" dirty="0"/>
              <a:t> </a:t>
            </a:r>
            <a:r>
              <a:rPr lang="pt-BR" b="1" dirty="0"/>
              <a:t>entre duas categorias disponíveis</a:t>
            </a:r>
          </a:p>
          <a:p>
            <a:pPr lvl="1"/>
            <a:r>
              <a:rPr lang="pt-BR" dirty="0"/>
              <a:t>Predição de pacientes que não comparecem às consultas</a:t>
            </a:r>
          </a:p>
          <a:p>
            <a:pPr lvl="1"/>
            <a:r>
              <a:rPr lang="pt-BR" dirty="0"/>
              <a:t>Detecção de transações fraudulentas</a:t>
            </a:r>
          </a:p>
          <a:p>
            <a:pPr lvl="1"/>
            <a:r>
              <a:rPr lang="pt-BR" dirty="0"/>
              <a:t>Análise de sentimento de um texto</a:t>
            </a:r>
          </a:p>
          <a:p>
            <a:pPr lvl="1"/>
            <a:r>
              <a:rPr lang="pt-BR" dirty="0"/>
              <a:t>Detecção de spam em e-mails</a:t>
            </a:r>
          </a:p>
          <a:p>
            <a:pPr lvl="1"/>
            <a:r>
              <a:rPr lang="pt-BR" dirty="0"/>
              <a:t>Predição de acidentes em fábricas</a:t>
            </a:r>
          </a:p>
          <a:p>
            <a:pPr lvl="1"/>
            <a:r>
              <a:rPr lang="pt-BR" dirty="0"/>
              <a:t>Predição de </a:t>
            </a:r>
            <a:r>
              <a:rPr lang="pt-BR" dirty="0" err="1"/>
              <a:t>churn</a:t>
            </a:r>
            <a:r>
              <a:rPr lang="pt-BR" dirty="0"/>
              <a:t> de clientes</a:t>
            </a:r>
          </a:p>
        </p:txBody>
      </p:sp>
    </p:spTree>
    <p:extLst>
      <p:ext uri="{BB962C8B-B14F-4D97-AF65-F5344CB8AC3E}">
        <p14:creationId xmlns:p14="http://schemas.microsoft.com/office/powerpoint/2010/main" val="429359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Tarefas de aprendizado supervisionado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Regressão</a:t>
            </a:r>
          </a:p>
          <a:p>
            <a:r>
              <a:rPr lang="pt-BR" b="1" dirty="0">
                <a:solidFill>
                  <a:schemeClr val="tx1"/>
                </a:solidFill>
              </a:rPr>
              <a:t>Classificação</a:t>
            </a:r>
          </a:p>
          <a:p>
            <a:pPr lvl="1"/>
            <a:r>
              <a:rPr lang="pt-BR" dirty="0">
                <a:solidFill>
                  <a:schemeClr val="tx1"/>
                </a:solidFill>
              </a:rPr>
              <a:t>Classificação Binária</a:t>
            </a:r>
          </a:p>
          <a:p>
            <a:pPr lvl="1"/>
            <a:r>
              <a:rPr lang="pt-BR" b="1" dirty="0">
                <a:solidFill>
                  <a:schemeClr val="tx1"/>
                </a:solidFill>
              </a:rPr>
              <a:t>Classificação </a:t>
            </a:r>
            <a:r>
              <a:rPr lang="pt-BR" b="1" dirty="0" err="1">
                <a:solidFill>
                  <a:schemeClr val="tx1"/>
                </a:solidFill>
              </a:rPr>
              <a:t>Multi</a:t>
            </a:r>
            <a:r>
              <a:rPr lang="pt-BR" b="1" dirty="0">
                <a:solidFill>
                  <a:schemeClr val="tx1"/>
                </a:solidFill>
              </a:rPr>
              <a:t> Classe</a:t>
            </a:r>
          </a:p>
          <a:p>
            <a:pPr lvl="1"/>
            <a:r>
              <a:rPr lang="pt-BR" dirty="0">
                <a:solidFill>
                  <a:schemeClr val="tx1"/>
                </a:solidFill>
              </a:rPr>
              <a:t>Classificação </a:t>
            </a:r>
            <a:r>
              <a:rPr lang="pt-BR" dirty="0" err="1">
                <a:solidFill>
                  <a:schemeClr val="tx1"/>
                </a:solidFill>
              </a:rPr>
              <a:t>Multi</a:t>
            </a:r>
            <a:r>
              <a:rPr lang="pt-BR" dirty="0">
                <a:solidFill>
                  <a:schemeClr val="tx1"/>
                </a:solidFill>
              </a:rPr>
              <a:t> </a:t>
            </a:r>
            <a:r>
              <a:rPr lang="pt-BR" dirty="0" err="1">
                <a:solidFill>
                  <a:schemeClr val="tx1"/>
                </a:solidFill>
              </a:rPr>
              <a:t>Label</a:t>
            </a:r>
            <a:endParaRPr lang="pt-BR" dirty="0">
              <a:solidFill>
                <a:schemeClr val="tx1"/>
              </a:solidFill>
            </a:endParaRP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Consiste em aprender uma função ou conjunto de regras para prever </a:t>
            </a:r>
            <a:r>
              <a:rPr lang="pt-BR" b="1" dirty="0"/>
              <a:t>uma categoria</a:t>
            </a:r>
            <a:r>
              <a:rPr lang="pt-BR" dirty="0"/>
              <a:t> </a:t>
            </a:r>
            <a:r>
              <a:rPr lang="pt-BR" b="1" dirty="0"/>
              <a:t>entre mais de duas categorias disponíveis</a:t>
            </a:r>
          </a:p>
          <a:p>
            <a:pPr lvl="1"/>
            <a:r>
              <a:rPr lang="pt-BR" dirty="0"/>
              <a:t>Categorização de publicações judiciais</a:t>
            </a:r>
          </a:p>
          <a:p>
            <a:pPr lvl="1"/>
            <a:r>
              <a:rPr lang="pt-BR" dirty="0"/>
              <a:t>Categorização de dígitos</a:t>
            </a:r>
          </a:p>
          <a:p>
            <a:pPr lvl="1"/>
            <a:r>
              <a:rPr lang="pt-BR" dirty="0"/>
              <a:t>Categorização de plantas</a:t>
            </a:r>
          </a:p>
          <a:p>
            <a:pPr lvl="1"/>
            <a:r>
              <a:rPr lang="pt-BR" dirty="0"/>
              <a:t>Categorização de animais</a:t>
            </a:r>
          </a:p>
          <a:p>
            <a:pPr lvl="1"/>
            <a:r>
              <a:rPr lang="pt-BR" dirty="0"/>
              <a:t>Categorização de doença</a:t>
            </a:r>
          </a:p>
        </p:txBody>
      </p:sp>
    </p:spTree>
    <p:extLst>
      <p:ext uri="{BB962C8B-B14F-4D97-AF65-F5344CB8AC3E}">
        <p14:creationId xmlns:p14="http://schemas.microsoft.com/office/powerpoint/2010/main" val="21273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Tarefas de aprendizado supervisionado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Regressão</a:t>
            </a:r>
          </a:p>
          <a:p>
            <a:r>
              <a:rPr lang="pt-BR" b="1" dirty="0">
                <a:solidFill>
                  <a:schemeClr val="tx1"/>
                </a:solidFill>
              </a:rPr>
              <a:t>Classificação</a:t>
            </a:r>
          </a:p>
          <a:p>
            <a:pPr lvl="1"/>
            <a:r>
              <a:rPr lang="pt-BR" dirty="0">
                <a:solidFill>
                  <a:schemeClr val="tx1"/>
                </a:solidFill>
              </a:rPr>
              <a:t>Classificação Binária</a:t>
            </a:r>
          </a:p>
          <a:p>
            <a:pPr lvl="1"/>
            <a:r>
              <a:rPr lang="pt-BR" dirty="0">
                <a:solidFill>
                  <a:schemeClr val="tx1"/>
                </a:solidFill>
              </a:rPr>
              <a:t>Classificação </a:t>
            </a:r>
            <a:r>
              <a:rPr lang="pt-BR" dirty="0" err="1">
                <a:solidFill>
                  <a:schemeClr val="tx1"/>
                </a:solidFill>
              </a:rPr>
              <a:t>Multi</a:t>
            </a:r>
            <a:r>
              <a:rPr lang="pt-BR" dirty="0">
                <a:solidFill>
                  <a:schemeClr val="tx1"/>
                </a:solidFill>
              </a:rPr>
              <a:t> Classe</a:t>
            </a:r>
          </a:p>
          <a:p>
            <a:pPr lvl="1"/>
            <a:r>
              <a:rPr lang="pt-BR" b="1" dirty="0">
                <a:solidFill>
                  <a:schemeClr val="tx1"/>
                </a:solidFill>
              </a:rPr>
              <a:t>Classificação </a:t>
            </a:r>
            <a:r>
              <a:rPr lang="pt-BR" b="1" dirty="0" err="1">
                <a:solidFill>
                  <a:schemeClr val="tx1"/>
                </a:solidFill>
              </a:rPr>
              <a:t>Multi</a:t>
            </a:r>
            <a:r>
              <a:rPr lang="pt-BR" b="1" dirty="0">
                <a:solidFill>
                  <a:schemeClr val="tx1"/>
                </a:solidFill>
              </a:rPr>
              <a:t> </a:t>
            </a:r>
            <a:r>
              <a:rPr lang="pt-BR" b="1" dirty="0" err="1">
                <a:solidFill>
                  <a:schemeClr val="tx1"/>
                </a:solidFill>
              </a:rPr>
              <a:t>Label</a:t>
            </a:r>
            <a:endParaRPr lang="pt-BR" b="1" dirty="0">
              <a:solidFill>
                <a:schemeClr val="tx1"/>
              </a:solidFill>
            </a:endParaRP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Consiste em aprender uma função ou conjunto de regras para prever </a:t>
            </a:r>
            <a:r>
              <a:rPr lang="pt-BR" b="1" dirty="0"/>
              <a:t>mais de uma categoria</a:t>
            </a:r>
            <a:r>
              <a:rPr lang="pt-BR" dirty="0"/>
              <a:t> </a:t>
            </a:r>
            <a:r>
              <a:rPr lang="pt-BR" b="1" dirty="0"/>
              <a:t>entre múltiplas categorias disponíveis</a:t>
            </a:r>
          </a:p>
          <a:p>
            <a:pPr lvl="1"/>
            <a:r>
              <a:rPr lang="pt-BR" dirty="0"/>
              <a:t>Categorização de notícias</a:t>
            </a:r>
          </a:p>
          <a:p>
            <a:pPr lvl="1"/>
            <a:r>
              <a:rPr lang="pt-BR" dirty="0"/>
              <a:t>Detecção de objetos em imagens</a:t>
            </a:r>
          </a:p>
          <a:p>
            <a:pPr lvl="1"/>
            <a:endParaRPr lang="pt-BR" dirty="0"/>
          </a:p>
          <a:p>
            <a:pPr lvl="1"/>
            <a:endParaRPr lang="pt-BR" dirty="0"/>
          </a:p>
          <a:p>
            <a:pPr lvl="1"/>
            <a:endParaRPr lang="pt-BR" dirty="0"/>
          </a:p>
          <a:p>
            <a:pPr lvl="1"/>
            <a:endParaRPr lang="pt-BR" dirty="0"/>
          </a:p>
          <a:p>
            <a:pPr lvl="1"/>
            <a:endParaRPr lang="pt-BR" dirty="0"/>
          </a:p>
          <a:p>
            <a:pPr lvl="1"/>
            <a:endParaRPr lang="pt-BR" dirty="0"/>
          </a:p>
          <a:p>
            <a:pPr lvl="1"/>
            <a:endParaRPr lang="pt-BR" b="1" dirty="0"/>
          </a:p>
          <a:p>
            <a:pPr lvl="1"/>
            <a:endParaRPr lang="pt-BR" dirty="0"/>
          </a:p>
        </p:txBody>
      </p:sp>
    </p:spTree>
    <p:extLst>
      <p:ext uri="{BB962C8B-B14F-4D97-AF65-F5344CB8AC3E}">
        <p14:creationId xmlns:p14="http://schemas.microsoft.com/office/powerpoint/2010/main" val="31656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paradigmas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b="1" dirty="0">
                <a:solidFill>
                  <a:schemeClr val="tx1"/>
                </a:solidFill>
              </a:rPr>
              <a:t>Aprendizagem Estatística</a:t>
            </a:r>
          </a:p>
          <a:p>
            <a:r>
              <a:rPr lang="pt-BR" dirty="0">
                <a:solidFill>
                  <a:schemeClr val="tx1"/>
                </a:solidFill>
              </a:rPr>
              <a:t>Aprendizagem Simbólica</a:t>
            </a:r>
          </a:p>
          <a:p>
            <a:r>
              <a:rPr lang="pt-BR" dirty="0">
                <a:solidFill>
                  <a:schemeClr val="tx1"/>
                </a:solidFill>
              </a:rPr>
              <a:t>Aprendizagem Baseada em Instâncias</a:t>
            </a:r>
          </a:p>
          <a:p>
            <a:r>
              <a:rPr lang="pt-BR" dirty="0">
                <a:solidFill>
                  <a:schemeClr val="bg2">
                    <a:lumMod val="90000"/>
                  </a:schemeClr>
                </a:solidFill>
              </a:rPr>
              <a:t>Aprendizagem Conexionista</a:t>
            </a:r>
          </a:p>
          <a:p>
            <a:r>
              <a:rPr lang="pt-BR" dirty="0">
                <a:solidFill>
                  <a:schemeClr val="bg2">
                    <a:lumMod val="90000"/>
                  </a:schemeClr>
                </a:solidFill>
              </a:rPr>
              <a:t>Aprendizagem Genética</a:t>
            </a:r>
          </a:p>
        </p:txBody>
      </p:sp>
      <p:cxnSp>
        <p:nvCxnSpPr>
          <p:cNvPr id="6" name="Conector de Seta Reta 5">
            <a:extLst>
              <a:ext uri="{FF2B5EF4-FFF2-40B4-BE49-F238E27FC236}">
                <a16:creationId xmlns:a16="http://schemas.microsoft.com/office/drawing/2014/main" id="{45765356-085C-4A3D-9DF8-88A6EC9DF4E6}"/>
              </a:ext>
            </a:extLst>
          </p:cNvPr>
          <p:cNvCxnSpPr/>
          <p:nvPr/>
        </p:nvCxnSpPr>
        <p:spPr>
          <a:xfrm>
            <a:off x="6631709" y="2946400"/>
            <a:ext cx="0" cy="183803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146C2542-C58C-412F-BB03-ACD88B8E7F49}"/>
              </a:ext>
            </a:extLst>
          </p:cNvPr>
          <p:cNvCxnSpPr>
            <a:cxnSpLocks/>
          </p:cNvCxnSpPr>
          <p:nvPr/>
        </p:nvCxnSpPr>
        <p:spPr>
          <a:xfrm flipH="1">
            <a:off x="6631709" y="4784436"/>
            <a:ext cx="183960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171D5322-72E1-4BF3-99A1-F4188C1EE8D8}"/>
              </a:ext>
            </a:extLst>
          </p:cNvPr>
          <p:cNvSpPr/>
          <p:nvPr/>
        </p:nvSpPr>
        <p:spPr>
          <a:xfrm>
            <a:off x="6927326" y="452119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37D72D26-FD57-4028-968F-13D4D2476EB4}"/>
              </a:ext>
            </a:extLst>
          </p:cNvPr>
          <p:cNvSpPr/>
          <p:nvPr/>
        </p:nvSpPr>
        <p:spPr>
          <a:xfrm>
            <a:off x="7190509" y="4410364"/>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0D2303E9-7DD1-408D-AE60-60DCB55CDDDA}"/>
              </a:ext>
            </a:extLst>
          </p:cNvPr>
          <p:cNvSpPr/>
          <p:nvPr/>
        </p:nvSpPr>
        <p:spPr>
          <a:xfrm>
            <a:off x="7038154" y="408609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0E54A995-8503-4980-B664-E83A534613AE}"/>
              </a:ext>
            </a:extLst>
          </p:cNvPr>
          <p:cNvSpPr/>
          <p:nvPr/>
        </p:nvSpPr>
        <p:spPr>
          <a:xfrm>
            <a:off x="7259836" y="4012701"/>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FC30AAE9-8376-4496-AD24-303F84867B93}"/>
              </a:ext>
            </a:extLst>
          </p:cNvPr>
          <p:cNvSpPr/>
          <p:nvPr/>
        </p:nvSpPr>
        <p:spPr>
          <a:xfrm>
            <a:off x="7399899" y="411683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9A9C73B4-5C7B-4105-8497-4E11EBFD3F58}"/>
              </a:ext>
            </a:extLst>
          </p:cNvPr>
          <p:cNvSpPr/>
          <p:nvPr/>
        </p:nvSpPr>
        <p:spPr>
          <a:xfrm>
            <a:off x="8000545" y="3423704"/>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a:extLst>
              <a:ext uri="{FF2B5EF4-FFF2-40B4-BE49-F238E27FC236}">
                <a16:creationId xmlns:a16="http://schemas.microsoft.com/office/drawing/2014/main" id="{5A450C69-E133-42F8-B50D-982EF5BD8D7A}"/>
              </a:ext>
            </a:extLst>
          </p:cNvPr>
          <p:cNvSpPr/>
          <p:nvPr/>
        </p:nvSpPr>
        <p:spPr>
          <a:xfrm>
            <a:off x="7291394" y="427442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52926B55-0A44-4630-9197-1DC5E5840168}"/>
              </a:ext>
            </a:extLst>
          </p:cNvPr>
          <p:cNvSpPr/>
          <p:nvPr/>
        </p:nvSpPr>
        <p:spPr>
          <a:xfrm>
            <a:off x="7135095" y="4580087"/>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373D8981-1357-4AA6-806C-F22CA1E461E0}"/>
              </a:ext>
            </a:extLst>
          </p:cNvPr>
          <p:cNvSpPr/>
          <p:nvPr/>
        </p:nvSpPr>
        <p:spPr>
          <a:xfrm>
            <a:off x="7571778" y="388190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1D64D1F2-84A8-4F79-AEF1-7E4FDA0ADD68}"/>
              </a:ext>
            </a:extLst>
          </p:cNvPr>
          <p:cNvSpPr/>
          <p:nvPr/>
        </p:nvSpPr>
        <p:spPr>
          <a:xfrm>
            <a:off x="7592163" y="406141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B82FF33C-AEB8-4430-8E3B-9BF92936114F}"/>
              </a:ext>
            </a:extLst>
          </p:cNvPr>
          <p:cNvSpPr/>
          <p:nvPr/>
        </p:nvSpPr>
        <p:spPr>
          <a:xfrm>
            <a:off x="7945131" y="369917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C67DB7E1-8FDD-41ED-92C6-FDF2720BD099}"/>
              </a:ext>
            </a:extLst>
          </p:cNvPr>
          <p:cNvSpPr/>
          <p:nvPr/>
        </p:nvSpPr>
        <p:spPr>
          <a:xfrm>
            <a:off x="7510727" y="364375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67689895-FACC-4E2F-9C2E-44D89928A84F}"/>
              </a:ext>
            </a:extLst>
          </p:cNvPr>
          <p:cNvSpPr/>
          <p:nvPr/>
        </p:nvSpPr>
        <p:spPr>
          <a:xfrm>
            <a:off x="7079681" y="427442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8BC54674-E6A7-47B4-AA3D-7285B87017BB}"/>
              </a:ext>
            </a:extLst>
          </p:cNvPr>
          <p:cNvSpPr/>
          <p:nvPr/>
        </p:nvSpPr>
        <p:spPr>
          <a:xfrm>
            <a:off x="7875927" y="3877779"/>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81F56108-6DA1-4F50-A975-F33D21C27B4A}"/>
              </a:ext>
            </a:extLst>
          </p:cNvPr>
          <p:cNvSpPr/>
          <p:nvPr/>
        </p:nvSpPr>
        <p:spPr>
          <a:xfrm>
            <a:off x="7765099" y="3754587"/>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63599A2A-4188-4E5D-840C-3DD53475EBB4}"/>
              </a:ext>
            </a:extLst>
          </p:cNvPr>
          <p:cNvSpPr/>
          <p:nvPr/>
        </p:nvSpPr>
        <p:spPr>
          <a:xfrm>
            <a:off x="7815963" y="3605654"/>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D19C5733-A1BC-465C-BCB3-E4C5ECB9FFC9}"/>
              </a:ext>
            </a:extLst>
          </p:cNvPr>
          <p:cNvSpPr/>
          <p:nvPr/>
        </p:nvSpPr>
        <p:spPr>
          <a:xfrm>
            <a:off x="6867968" y="4289588"/>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a:extLst>
              <a:ext uri="{FF2B5EF4-FFF2-40B4-BE49-F238E27FC236}">
                <a16:creationId xmlns:a16="http://schemas.microsoft.com/office/drawing/2014/main" id="{B0AB1A75-D979-4D87-A324-278E09865AA4}"/>
              </a:ext>
            </a:extLst>
          </p:cNvPr>
          <p:cNvSpPr/>
          <p:nvPr/>
        </p:nvSpPr>
        <p:spPr>
          <a:xfrm>
            <a:off x="6744867" y="4597400"/>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94C69A0C-AFE7-4F4D-9A13-95A956D38811}"/>
              </a:ext>
            </a:extLst>
          </p:cNvPr>
          <p:cNvSpPr/>
          <p:nvPr/>
        </p:nvSpPr>
        <p:spPr>
          <a:xfrm>
            <a:off x="7760549" y="343314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95900C15-C214-47A0-A546-1BDCFE699F79}"/>
              </a:ext>
            </a:extLst>
          </p:cNvPr>
          <p:cNvSpPr/>
          <p:nvPr/>
        </p:nvSpPr>
        <p:spPr>
          <a:xfrm>
            <a:off x="7433094" y="3924184"/>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a:extLst>
              <a:ext uri="{FF2B5EF4-FFF2-40B4-BE49-F238E27FC236}">
                <a16:creationId xmlns:a16="http://schemas.microsoft.com/office/drawing/2014/main" id="{726033A3-08AF-405A-8A28-23EDE4766C88}"/>
              </a:ext>
            </a:extLst>
          </p:cNvPr>
          <p:cNvSpPr/>
          <p:nvPr/>
        </p:nvSpPr>
        <p:spPr>
          <a:xfrm>
            <a:off x="7301337" y="381399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Conector reto 33">
            <a:extLst>
              <a:ext uri="{FF2B5EF4-FFF2-40B4-BE49-F238E27FC236}">
                <a16:creationId xmlns:a16="http://schemas.microsoft.com/office/drawing/2014/main" id="{A5AE301D-286F-46AC-98F1-0BAED6189A54}"/>
              </a:ext>
            </a:extLst>
          </p:cNvPr>
          <p:cNvCxnSpPr>
            <a:cxnSpLocks/>
          </p:cNvCxnSpPr>
          <p:nvPr/>
        </p:nvCxnSpPr>
        <p:spPr>
          <a:xfrm flipV="1">
            <a:off x="6631709" y="3168073"/>
            <a:ext cx="1754909" cy="161636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8" name="Conector de Seta Reta 37">
            <a:extLst>
              <a:ext uri="{FF2B5EF4-FFF2-40B4-BE49-F238E27FC236}">
                <a16:creationId xmlns:a16="http://schemas.microsoft.com/office/drawing/2014/main" id="{96EDD24B-7FF3-4AAC-81CC-464B4457A405}"/>
              </a:ext>
            </a:extLst>
          </p:cNvPr>
          <p:cNvCxnSpPr/>
          <p:nvPr/>
        </p:nvCxnSpPr>
        <p:spPr>
          <a:xfrm>
            <a:off x="9149329" y="2932643"/>
            <a:ext cx="0" cy="183803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9" name="Conector de Seta Reta 38">
            <a:extLst>
              <a:ext uri="{FF2B5EF4-FFF2-40B4-BE49-F238E27FC236}">
                <a16:creationId xmlns:a16="http://schemas.microsoft.com/office/drawing/2014/main" id="{85D7B0BB-DA03-47A2-AC25-4B79CC4D1ED4}"/>
              </a:ext>
            </a:extLst>
          </p:cNvPr>
          <p:cNvCxnSpPr>
            <a:cxnSpLocks/>
          </p:cNvCxnSpPr>
          <p:nvPr/>
        </p:nvCxnSpPr>
        <p:spPr>
          <a:xfrm flipH="1">
            <a:off x="9149329" y="4770679"/>
            <a:ext cx="183960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4742B512-55FA-4683-91A3-0C13EDB3498E}"/>
              </a:ext>
            </a:extLst>
          </p:cNvPr>
          <p:cNvSpPr/>
          <p:nvPr/>
        </p:nvSpPr>
        <p:spPr>
          <a:xfrm>
            <a:off x="9713502" y="453620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a:extLst>
              <a:ext uri="{FF2B5EF4-FFF2-40B4-BE49-F238E27FC236}">
                <a16:creationId xmlns:a16="http://schemas.microsoft.com/office/drawing/2014/main" id="{934EA87C-E2C4-4F54-A888-2C635F1A562A}"/>
              </a:ext>
            </a:extLst>
          </p:cNvPr>
          <p:cNvSpPr/>
          <p:nvPr/>
        </p:nvSpPr>
        <p:spPr>
          <a:xfrm>
            <a:off x="9976580" y="434207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A72BBAC6-796B-4EEF-B85D-5C35B9A2111D}"/>
              </a:ext>
            </a:extLst>
          </p:cNvPr>
          <p:cNvSpPr/>
          <p:nvPr/>
        </p:nvSpPr>
        <p:spPr>
          <a:xfrm>
            <a:off x="9555601" y="3518771"/>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a:extLst>
              <a:ext uri="{FF2B5EF4-FFF2-40B4-BE49-F238E27FC236}">
                <a16:creationId xmlns:a16="http://schemas.microsoft.com/office/drawing/2014/main" id="{69545515-55F7-4F18-87F4-24F42BBD19F0}"/>
              </a:ext>
            </a:extLst>
          </p:cNvPr>
          <p:cNvSpPr/>
          <p:nvPr/>
        </p:nvSpPr>
        <p:spPr>
          <a:xfrm>
            <a:off x="9750737" y="3412004"/>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a:extLst>
              <a:ext uri="{FF2B5EF4-FFF2-40B4-BE49-F238E27FC236}">
                <a16:creationId xmlns:a16="http://schemas.microsoft.com/office/drawing/2014/main" id="{53EE4424-00A1-44E6-9DE2-B8A45E8FE3A6}"/>
              </a:ext>
            </a:extLst>
          </p:cNvPr>
          <p:cNvSpPr/>
          <p:nvPr/>
        </p:nvSpPr>
        <p:spPr>
          <a:xfrm>
            <a:off x="10292405" y="410374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BA7BB7C6-6CC8-4ACE-A70B-F3F2219819A2}"/>
              </a:ext>
            </a:extLst>
          </p:cNvPr>
          <p:cNvSpPr/>
          <p:nvPr/>
        </p:nvSpPr>
        <p:spPr>
          <a:xfrm>
            <a:off x="9895300" y="419617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0885D740-B638-4F3C-9269-626FBEDF447D}"/>
              </a:ext>
            </a:extLst>
          </p:cNvPr>
          <p:cNvSpPr/>
          <p:nvPr/>
        </p:nvSpPr>
        <p:spPr>
          <a:xfrm>
            <a:off x="9912041" y="44935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54E855FD-6B82-4AD4-8852-199292FEFF2D}"/>
              </a:ext>
            </a:extLst>
          </p:cNvPr>
          <p:cNvSpPr/>
          <p:nvPr/>
        </p:nvSpPr>
        <p:spPr>
          <a:xfrm>
            <a:off x="10089398" y="3868148"/>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Elipse 48">
            <a:extLst>
              <a:ext uri="{FF2B5EF4-FFF2-40B4-BE49-F238E27FC236}">
                <a16:creationId xmlns:a16="http://schemas.microsoft.com/office/drawing/2014/main" id="{D8E70C30-CE9C-4427-B051-0BF976BF3B9C}"/>
              </a:ext>
            </a:extLst>
          </p:cNvPr>
          <p:cNvSpPr/>
          <p:nvPr/>
        </p:nvSpPr>
        <p:spPr>
          <a:xfrm>
            <a:off x="10270752" y="444570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1FCD0F0B-4060-4B3D-B2D5-08DB599384BD}"/>
              </a:ext>
            </a:extLst>
          </p:cNvPr>
          <p:cNvSpPr/>
          <p:nvPr/>
        </p:nvSpPr>
        <p:spPr>
          <a:xfrm>
            <a:off x="10316919" y="328905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94373060-F417-4A1A-9328-52489DD463E4}"/>
              </a:ext>
            </a:extLst>
          </p:cNvPr>
          <p:cNvSpPr/>
          <p:nvPr/>
        </p:nvSpPr>
        <p:spPr>
          <a:xfrm>
            <a:off x="9918929" y="3502533"/>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Elipse 51">
            <a:extLst>
              <a:ext uri="{FF2B5EF4-FFF2-40B4-BE49-F238E27FC236}">
                <a16:creationId xmlns:a16="http://schemas.microsoft.com/office/drawing/2014/main" id="{A65D8C5B-EC9A-4A1D-A623-38B2B4139570}"/>
              </a:ext>
            </a:extLst>
          </p:cNvPr>
          <p:cNvSpPr/>
          <p:nvPr/>
        </p:nvSpPr>
        <p:spPr>
          <a:xfrm>
            <a:off x="9742475" y="4328159"/>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Elipse 52">
            <a:extLst>
              <a:ext uri="{FF2B5EF4-FFF2-40B4-BE49-F238E27FC236}">
                <a16:creationId xmlns:a16="http://schemas.microsoft.com/office/drawing/2014/main" id="{88D90AAA-4F01-456A-A468-E0BEAEF1DE76}"/>
              </a:ext>
            </a:extLst>
          </p:cNvPr>
          <p:cNvSpPr/>
          <p:nvPr/>
        </p:nvSpPr>
        <p:spPr>
          <a:xfrm>
            <a:off x="10545645" y="418348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Elipse 53">
            <a:extLst>
              <a:ext uri="{FF2B5EF4-FFF2-40B4-BE49-F238E27FC236}">
                <a16:creationId xmlns:a16="http://schemas.microsoft.com/office/drawing/2014/main" id="{838E6007-8995-4BFD-A5C2-D677A8A24327}"/>
              </a:ext>
            </a:extLst>
          </p:cNvPr>
          <p:cNvSpPr/>
          <p:nvPr/>
        </p:nvSpPr>
        <p:spPr>
          <a:xfrm>
            <a:off x="10282719" y="3740830"/>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Elipse 54">
            <a:extLst>
              <a:ext uri="{FF2B5EF4-FFF2-40B4-BE49-F238E27FC236}">
                <a16:creationId xmlns:a16="http://schemas.microsoft.com/office/drawing/2014/main" id="{0654336D-5DF6-4CFF-87BA-C4224AADD065}"/>
              </a:ext>
            </a:extLst>
          </p:cNvPr>
          <p:cNvSpPr/>
          <p:nvPr/>
        </p:nvSpPr>
        <p:spPr>
          <a:xfrm>
            <a:off x="10333583" y="359189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Elipse 55">
            <a:extLst>
              <a:ext uri="{FF2B5EF4-FFF2-40B4-BE49-F238E27FC236}">
                <a16:creationId xmlns:a16="http://schemas.microsoft.com/office/drawing/2014/main" id="{37D7ACE3-556C-4453-BAFB-179A70EE1DF5}"/>
              </a:ext>
            </a:extLst>
          </p:cNvPr>
          <p:cNvSpPr/>
          <p:nvPr/>
        </p:nvSpPr>
        <p:spPr>
          <a:xfrm>
            <a:off x="9381085" y="431938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Elipse 56">
            <a:extLst>
              <a:ext uri="{FF2B5EF4-FFF2-40B4-BE49-F238E27FC236}">
                <a16:creationId xmlns:a16="http://schemas.microsoft.com/office/drawing/2014/main" id="{2560A7BE-9B0F-464D-9CDB-CA825798D135}"/>
              </a:ext>
            </a:extLst>
          </p:cNvPr>
          <p:cNvSpPr/>
          <p:nvPr/>
        </p:nvSpPr>
        <p:spPr>
          <a:xfrm>
            <a:off x="9566882" y="444765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a:extLst>
              <a:ext uri="{FF2B5EF4-FFF2-40B4-BE49-F238E27FC236}">
                <a16:creationId xmlns:a16="http://schemas.microsoft.com/office/drawing/2014/main" id="{19DDBA9F-F961-4159-8D80-64B68EE00807}"/>
              </a:ext>
            </a:extLst>
          </p:cNvPr>
          <p:cNvSpPr/>
          <p:nvPr/>
        </p:nvSpPr>
        <p:spPr>
          <a:xfrm>
            <a:off x="10163133" y="350253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a:extLst>
              <a:ext uri="{FF2B5EF4-FFF2-40B4-BE49-F238E27FC236}">
                <a16:creationId xmlns:a16="http://schemas.microsoft.com/office/drawing/2014/main" id="{360B2CDF-9511-4C51-8DA0-420D77E243FA}"/>
              </a:ext>
            </a:extLst>
          </p:cNvPr>
          <p:cNvSpPr/>
          <p:nvPr/>
        </p:nvSpPr>
        <p:spPr>
          <a:xfrm>
            <a:off x="9950714" y="391042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a:extLst>
              <a:ext uri="{FF2B5EF4-FFF2-40B4-BE49-F238E27FC236}">
                <a16:creationId xmlns:a16="http://schemas.microsoft.com/office/drawing/2014/main" id="{1DCEA294-A5BA-4637-BF04-E65DD8CC349D}"/>
              </a:ext>
            </a:extLst>
          </p:cNvPr>
          <p:cNvSpPr/>
          <p:nvPr/>
        </p:nvSpPr>
        <p:spPr>
          <a:xfrm>
            <a:off x="9762928" y="362960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1" name="Conector reto 60">
            <a:extLst>
              <a:ext uri="{FF2B5EF4-FFF2-40B4-BE49-F238E27FC236}">
                <a16:creationId xmlns:a16="http://schemas.microsoft.com/office/drawing/2014/main" id="{3711ADF3-1105-4E85-B922-FF2E5F758561}"/>
              </a:ext>
            </a:extLst>
          </p:cNvPr>
          <p:cNvCxnSpPr>
            <a:cxnSpLocks/>
          </p:cNvCxnSpPr>
          <p:nvPr/>
        </p:nvCxnSpPr>
        <p:spPr>
          <a:xfrm flipV="1">
            <a:off x="9188002" y="3716485"/>
            <a:ext cx="1829121" cy="635685"/>
          </a:xfrm>
          <a:prstGeom prst="line">
            <a:avLst/>
          </a:prstGeom>
          <a:ln w="222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CaixaDeTexto 62">
                <a:extLst>
                  <a:ext uri="{FF2B5EF4-FFF2-40B4-BE49-F238E27FC236}">
                    <a16:creationId xmlns:a16="http://schemas.microsoft.com/office/drawing/2014/main" id="{59588AB3-FC91-41DE-BD60-BE98353D90F9}"/>
                  </a:ext>
                </a:extLst>
              </p:cNvPr>
              <p:cNvSpPr txBox="1"/>
              <p:nvPr/>
            </p:nvSpPr>
            <p:spPr>
              <a:xfrm>
                <a:off x="8733452" y="3647318"/>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63" name="CaixaDeTexto 62">
                <a:extLst>
                  <a:ext uri="{FF2B5EF4-FFF2-40B4-BE49-F238E27FC236}">
                    <a16:creationId xmlns:a16="http://schemas.microsoft.com/office/drawing/2014/main" id="{59588AB3-FC91-41DE-BD60-BE98353D90F9}"/>
                  </a:ext>
                </a:extLst>
              </p:cNvPr>
              <p:cNvSpPr txBox="1">
                <a:spLocks noRot="1" noChangeAspect="1" noMove="1" noResize="1" noEditPoints="1" noAdjustHandles="1" noChangeArrowheads="1" noChangeShapeType="1" noTextEdit="1"/>
              </p:cNvSpPr>
              <p:nvPr/>
            </p:nvSpPr>
            <p:spPr>
              <a:xfrm>
                <a:off x="8733452" y="3647318"/>
                <a:ext cx="477310"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CaixaDeTexto 63">
                <a:extLst>
                  <a:ext uri="{FF2B5EF4-FFF2-40B4-BE49-F238E27FC236}">
                    <a16:creationId xmlns:a16="http://schemas.microsoft.com/office/drawing/2014/main" id="{72F491D1-4600-40A3-851A-8BCBCDEE6C8C}"/>
                  </a:ext>
                </a:extLst>
              </p:cNvPr>
              <p:cNvSpPr txBox="1"/>
              <p:nvPr/>
            </p:nvSpPr>
            <p:spPr>
              <a:xfrm>
                <a:off x="9847767" y="4791185"/>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64" name="CaixaDeTexto 63">
                <a:extLst>
                  <a:ext uri="{FF2B5EF4-FFF2-40B4-BE49-F238E27FC236}">
                    <a16:creationId xmlns:a16="http://schemas.microsoft.com/office/drawing/2014/main" id="{72F491D1-4600-40A3-851A-8BCBCDEE6C8C}"/>
                  </a:ext>
                </a:extLst>
              </p:cNvPr>
              <p:cNvSpPr txBox="1">
                <a:spLocks noRot="1" noChangeAspect="1" noMove="1" noResize="1" noEditPoints="1" noAdjustHandles="1" noChangeArrowheads="1" noChangeShapeType="1" noTextEdit="1"/>
              </p:cNvSpPr>
              <p:nvPr/>
            </p:nvSpPr>
            <p:spPr>
              <a:xfrm>
                <a:off x="9847767" y="4791185"/>
                <a:ext cx="471988" cy="3693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CaixaDeTexto 64">
                <a:extLst>
                  <a:ext uri="{FF2B5EF4-FFF2-40B4-BE49-F238E27FC236}">
                    <a16:creationId xmlns:a16="http://schemas.microsoft.com/office/drawing/2014/main" id="{E26A6D52-D317-4879-9567-7EB41CA98D8F}"/>
                  </a:ext>
                </a:extLst>
              </p:cNvPr>
              <p:cNvSpPr txBox="1"/>
              <p:nvPr/>
            </p:nvSpPr>
            <p:spPr>
              <a:xfrm>
                <a:off x="7399389" y="4793040"/>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pt-BR" dirty="0"/>
              </a:p>
            </p:txBody>
          </p:sp>
        </mc:Choice>
        <mc:Fallback xmlns="">
          <p:sp>
            <p:nvSpPr>
              <p:cNvPr id="65" name="CaixaDeTexto 64">
                <a:extLst>
                  <a:ext uri="{FF2B5EF4-FFF2-40B4-BE49-F238E27FC236}">
                    <a16:creationId xmlns:a16="http://schemas.microsoft.com/office/drawing/2014/main" id="{E26A6D52-D317-4879-9567-7EB41CA98D8F}"/>
                  </a:ext>
                </a:extLst>
              </p:cNvPr>
              <p:cNvSpPr txBox="1">
                <a:spLocks noRot="1" noChangeAspect="1" noMove="1" noResize="1" noEditPoints="1" noAdjustHandles="1" noChangeArrowheads="1" noChangeShapeType="1" noTextEdit="1"/>
              </p:cNvSpPr>
              <p:nvPr/>
            </p:nvSpPr>
            <p:spPr>
              <a:xfrm>
                <a:off x="7399389" y="4793040"/>
                <a:ext cx="379206"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CaixaDeTexto 65">
                <a:extLst>
                  <a:ext uri="{FF2B5EF4-FFF2-40B4-BE49-F238E27FC236}">
                    <a16:creationId xmlns:a16="http://schemas.microsoft.com/office/drawing/2014/main" id="{31049751-101F-45C4-808D-73C993B3B763}"/>
                  </a:ext>
                </a:extLst>
              </p:cNvPr>
              <p:cNvSpPr txBox="1"/>
              <p:nvPr/>
            </p:nvSpPr>
            <p:spPr>
              <a:xfrm>
                <a:off x="6126290" y="3734771"/>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oMath>
                  </m:oMathPara>
                </a14:m>
                <a:endParaRPr lang="pt-BR" dirty="0"/>
              </a:p>
            </p:txBody>
          </p:sp>
        </mc:Choice>
        <mc:Fallback xmlns="">
          <p:sp>
            <p:nvSpPr>
              <p:cNvPr id="66" name="CaixaDeTexto 65">
                <a:extLst>
                  <a:ext uri="{FF2B5EF4-FFF2-40B4-BE49-F238E27FC236}">
                    <a16:creationId xmlns:a16="http://schemas.microsoft.com/office/drawing/2014/main" id="{31049751-101F-45C4-808D-73C993B3B763}"/>
                  </a:ext>
                </a:extLst>
              </p:cNvPr>
              <p:cNvSpPr txBox="1">
                <a:spLocks noRot="1" noChangeAspect="1" noMove="1" noResize="1" noEditPoints="1" noAdjustHandles="1" noChangeArrowheads="1" noChangeShapeType="1" noTextEdit="1"/>
              </p:cNvSpPr>
              <p:nvPr/>
            </p:nvSpPr>
            <p:spPr>
              <a:xfrm>
                <a:off x="6126290" y="3734771"/>
                <a:ext cx="382605" cy="369332"/>
              </a:xfrm>
              <a:prstGeom prst="rect">
                <a:avLst/>
              </a:prstGeom>
              <a:blipFill>
                <a:blip r:embed="rId5"/>
                <a:stretch>
                  <a:fillRect b="-8333"/>
                </a:stretch>
              </a:blipFill>
            </p:spPr>
            <p:txBody>
              <a:bodyPr/>
              <a:lstStyle/>
              <a:p>
                <a:r>
                  <a:rPr lang="pt-BR">
                    <a:noFill/>
                  </a:rPr>
                  <a:t> </a:t>
                </a:r>
              </a:p>
            </p:txBody>
          </p:sp>
        </mc:Fallback>
      </mc:AlternateContent>
      <p:sp>
        <p:nvSpPr>
          <p:cNvPr id="71" name="Elipse 70">
            <a:extLst>
              <a:ext uri="{FF2B5EF4-FFF2-40B4-BE49-F238E27FC236}">
                <a16:creationId xmlns:a16="http://schemas.microsoft.com/office/drawing/2014/main" id="{C4D53C61-FDFB-4F6D-8C24-4A4EA07D6A68}"/>
              </a:ext>
            </a:extLst>
          </p:cNvPr>
          <p:cNvSpPr/>
          <p:nvPr/>
        </p:nvSpPr>
        <p:spPr>
          <a:xfrm>
            <a:off x="10401972" y="42822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8210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paradigmas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solidFill>
                  <a:schemeClr val="tx1"/>
                </a:solidFill>
              </a:rPr>
              <a:t>Aprendizagem Estatística</a:t>
            </a:r>
          </a:p>
          <a:p>
            <a:r>
              <a:rPr lang="pt-BR" b="1" dirty="0">
                <a:solidFill>
                  <a:schemeClr val="tx1"/>
                </a:solidFill>
              </a:rPr>
              <a:t>Aprendizagem Simbólica</a:t>
            </a:r>
          </a:p>
          <a:p>
            <a:r>
              <a:rPr lang="pt-BR" dirty="0">
                <a:solidFill>
                  <a:schemeClr val="tx1"/>
                </a:solidFill>
              </a:rPr>
              <a:t>Aprendizagem Baseada em Instâncias</a:t>
            </a:r>
          </a:p>
          <a:p>
            <a:r>
              <a:rPr lang="pt-BR" dirty="0">
                <a:solidFill>
                  <a:schemeClr val="bg2">
                    <a:lumMod val="90000"/>
                  </a:schemeClr>
                </a:solidFill>
              </a:rPr>
              <a:t>Aprendizagem Conexionista</a:t>
            </a:r>
          </a:p>
          <a:p>
            <a:r>
              <a:rPr lang="pt-BR" dirty="0">
                <a:solidFill>
                  <a:schemeClr val="bg2">
                    <a:lumMod val="90000"/>
                  </a:schemeClr>
                </a:solidFill>
              </a:rPr>
              <a:t>Aprendizagem Genética</a:t>
            </a:r>
          </a:p>
        </p:txBody>
      </p:sp>
      <p:sp>
        <p:nvSpPr>
          <p:cNvPr id="8" name="Elipse 7">
            <a:extLst>
              <a:ext uri="{FF2B5EF4-FFF2-40B4-BE49-F238E27FC236}">
                <a16:creationId xmlns:a16="http://schemas.microsoft.com/office/drawing/2014/main" id="{8A360791-DFE9-4D40-91E5-800C6AF5EF0C}"/>
              </a:ext>
            </a:extLst>
          </p:cNvPr>
          <p:cNvSpPr/>
          <p:nvPr/>
        </p:nvSpPr>
        <p:spPr>
          <a:xfrm>
            <a:off x="7950184" y="2193097"/>
            <a:ext cx="123767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55CA5EF3-2CEE-410C-987E-5CFB112E546D}"/>
              </a:ext>
            </a:extLst>
          </p:cNvPr>
          <p:cNvSpPr txBox="1"/>
          <p:nvPr/>
        </p:nvSpPr>
        <p:spPr>
          <a:xfrm>
            <a:off x="8014840" y="2465631"/>
            <a:ext cx="1099127" cy="369332"/>
          </a:xfrm>
          <a:prstGeom prst="rect">
            <a:avLst/>
          </a:prstGeom>
          <a:noFill/>
        </p:spPr>
        <p:txBody>
          <a:bodyPr wrap="square" rtlCol="0">
            <a:spAutoFit/>
          </a:bodyPr>
          <a:lstStyle/>
          <a:p>
            <a:pPr algn="ctr"/>
            <a:r>
              <a:rPr lang="pt-BR" dirty="0"/>
              <a:t>Clima</a:t>
            </a:r>
          </a:p>
        </p:txBody>
      </p:sp>
      <p:sp>
        <p:nvSpPr>
          <p:cNvPr id="10" name="Elipse 9">
            <a:extLst>
              <a:ext uri="{FF2B5EF4-FFF2-40B4-BE49-F238E27FC236}">
                <a16:creationId xmlns:a16="http://schemas.microsoft.com/office/drawing/2014/main" id="{3E15F0C5-6A5B-4EEA-BF45-01256470354F}"/>
              </a:ext>
            </a:extLst>
          </p:cNvPr>
          <p:cNvSpPr/>
          <p:nvPr/>
        </p:nvSpPr>
        <p:spPr>
          <a:xfrm>
            <a:off x="5717023" y="3451457"/>
            <a:ext cx="123767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7C57EB51-8E6A-43BD-BB60-07AAD9E13674}"/>
              </a:ext>
            </a:extLst>
          </p:cNvPr>
          <p:cNvSpPr txBox="1"/>
          <p:nvPr/>
        </p:nvSpPr>
        <p:spPr>
          <a:xfrm>
            <a:off x="5786295" y="3719935"/>
            <a:ext cx="1099127" cy="369332"/>
          </a:xfrm>
          <a:prstGeom prst="rect">
            <a:avLst/>
          </a:prstGeom>
          <a:noFill/>
        </p:spPr>
        <p:txBody>
          <a:bodyPr wrap="square" rtlCol="0">
            <a:spAutoFit/>
          </a:bodyPr>
          <a:lstStyle/>
          <a:p>
            <a:pPr algn="ctr"/>
            <a:r>
              <a:rPr lang="pt-BR" dirty="0"/>
              <a:t>Vento</a:t>
            </a:r>
          </a:p>
        </p:txBody>
      </p:sp>
      <p:sp>
        <p:nvSpPr>
          <p:cNvPr id="12" name="Elipse 11">
            <a:extLst>
              <a:ext uri="{FF2B5EF4-FFF2-40B4-BE49-F238E27FC236}">
                <a16:creationId xmlns:a16="http://schemas.microsoft.com/office/drawing/2014/main" id="{8156702C-DEFE-4283-8095-CE24E3192ABD}"/>
              </a:ext>
            </a:extLst>
          </p:cNvPr>
          <p:cNvSpPr/>
          <p:nvPr/>
        </p:nvSpPr>
        <p:spPr>
          <a:xfrm>
            <a:off x="10110319" y="3456097"/>
            <a:ext cx="1237673"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C06B07FF-9EAB-4E95-929A-2D909C6BF5A9}"/>
              </a:ext>
            </a:extLst>
          </p:cNvPr>
          <p:cNvSpPr txBox="1"/>
          <p:nvPr/>
        </p:nvSpPr>
        <p:spPr>
          <a:xfrm>
            <a:off x="10179591" y="3728631"/>
            <a:ext cx="1099127" cy="369332"/>
          </a:xfrm>
          <a:prstGeom prst="rect">
            <a:avLst/>
          </a:prstGeom>
          <a:noFill/>
        </p:spPr>
        <p:txBody>
          <a:bodyPr wrap="square" rtlCol="0">
            <a:spAutoFit/>
          </a:bodyPr>
          <a:lstStyle/>
          <a:p>
            <a:pPr algn="ctr"/>
            <a:r>
              <a:rPr lang="pt-BR" dirty="0"/>
              <a:t>Umidade</a:t>
            </a:r>
          </a:p>
        </p:txBody>
      </p:sp>
      <p:sp>
        <p:nvSpPr>
          <p:cNvPr id="14" name="Retângulo 13">
            <a:extLst>
              <a:ext uri="{FF2B5EF4-FFF2-40B4-BE49-F238E27FC236}">
                <a16:creationId xmlns:a16="http://schemas.microsoft.com/office/drawing/2014/main" id="{2F47C30E-F914-40F8-9C8A-AAA494BB0A05}"/>
              </a:ext>
            </a:extLst>
          </p:cNvPr>
          <p:cNvSpPr/>
          <p:nvPr/>
        </p:nvSpPr>
        <p:spPr>
          <a:xfrm>
            <a:off x="8084969" y="4231946"/>
            <a:ext cx="1002118" cy="6418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BC9C3365-FFAF-4206-8E0A-D94D17A46B3D}"/>
              </a:ext>
            </a:extLst>
          </p:cNvPr>
          <p:cNvSpPr txBox="1"/>
          <p:nvPr/>
        </p:nvSpPr>
        <p:spPr>
          <a:xfrm>
            <a:off x="8142684" y="4236650"/>
            <a:ext cx="886688" cy="646331"/>
          </a:xfrm>
          <a:prstGeom prst="rect">
            <a:avLst/>
          </a:prstGeom>
          <a:noFill/>
        </p:spPr>
        <p:txBody>
          <a:bodyPr wrap="square" rtlCol="0">
            <a:spAutoFit/>
          </a:bodyPr>
          <a:lstStyle/>
          <a:p>
            <a:pPr algn="ctr"/>
            <a:r>
              <a:rPr lang="pt-BR" dirty="0"/>
              <a:t>Jogar </a:t>
            </a:r>
          </a:p>
          <a:p>
            <a:pPr algn="ctr"/>
            <a:r>
              <a:rPr lang="pt-BR" b="1" dirty="0"/>
              <a:t>Sim</a:t>
            </a:r>
          </a:p>
        </p:txBody>
      </p:sp>
      <p:sp>
        <p:nvSpPr>
          <p:cNvPr id="17" name="Retângulo 16">
            <a:extLst>
              <a:ext uri="{FF2B5EF4-FFF2-40B4-BE49-F238E27FC236}">
                <a16:creationId xmlns:a16="http://schemas.microsoft.com/office/drawing/2014/main" id="{34F46A3E-C7F1-43FA-A454-551B7F3B3A3E}"/>
              </a:ext>
            </a:extLst>
          </p:cNvPr>
          <p:cNvSpPr/>
          <p:nvPr/>
        </p:nvSpPr>
        <p:spPr>
          <a:xfrm>
            <a:off x="5297516" y="5024032"/>
            <a:ext cx="1002118" cy="6418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12872B84-5013-4EB2-ADD6-C874F553E46F}"/>
              </a:ext>
            </a:extLst>
          </p:cNvPr>
          <p:cNvSpPr txBox="1"/>
          <p:nvPr/>
        </p:nvSpPr>
        <p:spPr>
          <a:xfrm>
            <a:off x="5355231" y="5028736"/>
            <a:ext cx="886688" cy="646331"/>
          </a:xfrm>
          <a:prstGeom prst="rect">
            <a:avLst/>
          </a:prstGeom>
          <a:noFill/>
        </p:spPr>
        <p:txBody>
          <a:bodyPr wrap="square" rtlCol="0">
            <a:spAutoFit/>
          </a:bodyPr>
          <a:lstStyle/>
          <a:p>
            <a:pPr algn="ctr"/>
            <a:r>
              <a:rPr lang="pt-BR" dirty="0"/>
              <a:t>Jogar </a:t>
            </a:r>
          </a:p>
          <a:p>
            <a:pPr algn="ctr"/>
            <a:r>
              <a:rPr lang="pt-BR" b="1" dirty="0"/>
              <a:t>Sim</a:t>
            </a:r>
          </a:p>
        </p:txBody>
      </p:sp>
      <p:sp>
        <p:nvSpPr>
          <p:cNvPr id="19" name="Retângulo 18">
            <a:extLst>
              <a:ext uri="{FF2B5EF4-FFF2-40B4-BE49-F238E27FC236}">
                <a16:creationId xmlns:a16="http://schemas.microsoft.com/office/drawing/2014/main" id="{A511EAC3-90C1-4B60-8E72-DD5605C0E658}"/>
              </a:ext>
            </a:extLst>
          </p:cNvPr>
          <p:cNvSpPr/>
          <p:nvPr/>
        </p:nvSpPr>
        <p:spPr>
          <a:xfrm>
            <a:off x="9675086" y="5024387"/>
            <a:ext cx="1002118" cy="6418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a:extLst>
              <a:ext uri="{FF2B5EF4-FFF2-40B4-BE49-F238E27FC236}">
                <a16:creationId xmlns:a16="http://schemas.microsoft.com/office/drawing/2014/main" id="{4073AE5C-A55B-4240-BB8B-F5496287F894}"/>
              </a:ext>
            </a:extLst>
          </p:cNvPr>
          <p:cNvSpPr txBox="1"/>
          <p:nvPr/>
        </p:nvSpPr>
        <p:spPr>
          <a:xfrm>
            <a:off x="9732801" y="5029091"/>
            <a:ext cx="886688" cy="646331"/>
          </a:xfrm>
          <a:prstGeom prst="rect">
            <a:avLst/>
          </a:prstGeom>
          <a:noFill/>
        </p:spPr>
        <p:txBody>
          <a:bodyPr wrap="square" rtlCol="0">
            <a:spAutoFit/>
          </a:bodyPr>
          <a:lstStyle/>
          <a:p>
            <a:pPr algn="ctr"/>
            <a:r>
              <a:rPr lang="pt-BR" dirty="0"/>
              <a:t>Jogar </a:t>
            </a:r>
          </a:p>
          <a:p>
            <a:pPr algn="ctr"/>
            <a:r>
              <a:rPr lang="pt-BR" b="1" dirty="0"/>
              <a:t>Sim</a:t>
            </a:r>
          </a:p>
        </p:txBody>
      </p:sp>
      <p:sp>
        <p:nvSpPr>
          <p:cNvPr id="21" name="Retângulo 20">
            <a:extLst>
              <a:ext uri="{FF2B5EF4-FFF2-40B4-BE49-F238E27FC236}">
                <a16:creationId xmlns:a16="http://schemas.microsoft.com/office/drawing/2014/main" id="{A4F7760A-79AD-4DD7-97BB-6570AB105F0C}"/>
              </a:ext>
            </a:extLst>
          </p:cNvPr>
          <p:cNvSpPr/>
          <p:nvPr/>
        </p:nvSpPr>
        <p:spPr>
          <a:xfrm>
            <a:off x="6371927" y="5024099"/>
            <a:ext cx="1002118" cy="64186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7F58CBDB-A4FE-4B85-8026-B14625FCA3FB}"/>
              </a:ext>
            </a:extLst>
          </p:cNvPr>
          <p:cNvSpPr txBox="1"/>
          <p:nvPr/>
        </p:nvSpPr>
        <p:spPr>
          <a:xfrm>
            <a:off x="6429642" y="5028803"/>
            <a:ext cx="886688" cy="646331"/>
          </a:xfrm>
          <a:prstGeom prst="rect">
            <a:avLst/>
          </a:prstGeom>
          <a:noFill/>
        </p:spPr>
        <p:txBody>
          <a:bodyPr wrap="square" rtlCol="0">
            <a:spAutoFit/>
          </a:bodyPr>
          <a:lstStyle/>
          <a:p>
            <a:pPr algn="ctr"/>
            <a:r>
              <a:rPr lang="pt-BR" dirty="0"/>
              <a:t>Jogar </a:t>
            </a:r>
          </a:p>
          <a:p>
            <a:pPr algn="ctr"/>
            <a:r>
              <a:rPr lang="pt-BR" b="1" dirty="0"/>
              <a:t>Não</a:t>
            </a:r>
          </a:p>
        </p:txBody>
      </p:sp>
      <p:sp>
        <p:nvSpPr>
          <p:cNvPr id="23" name="Retângulo 22">
            <a:extLst>
              <a:ext uri="{FF2B5EF4-FFF2-40B4-BE49-F238E27FC236}">
                <a16:creationId xmlns:a16="http://schemas.microsoft.com/office/drawing/2014/main" id="{1B1D6834-1F87-4FD2-BD03-3736ECDD7897}"/>
              </a:ext>
            </a:extLst>
          </p:cNvPr>
          <p:cNvSpPr/>
          <p:nvPr/>
        </p:nvSpPr>
        <p:spPr>
          <a:xfrm>
            <a:off x="10749497" y="5024099"/>
            <a:ext cx="1002118" cy="6463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ECA3D29E-2565-4643-B985-729FE95D0970}"/>
              </a:ext>
            </a:extLst>
          </p:cNvPr>
          <p:cNvSpPr txBox="1"/>
          <p:nvPr/>
        </p:nvSpPr>
        <p:spPr>
          <a:xfrm>
            <a:off x="10807212" y="5028803"/>
            <a:ext cx="886688" cy="646331"/>
          </a:xfrm>
          <a:prstGeom prst="rect">
            <a:avLst/>
          </a:prstGeom>
          <a:noFill/>
        </p:spPr>
        <p:txBody>
          <a:bodyPr wrap="square" rtlCol="0">
            <a:spAutoFit/>
          </a:bodyPr>
          <a:lstStyle/>
          <a:p>
            <a:pPr algn="ctr"/>
            <a:r>
              <a:rPr lang="pt-BR" dirty="0"/>
              <a:t>Jogar </a:t>
            </a:r>
          </a:p>
          <a:p>
            <a:pPr algn="ctr"/>
            <a:r>
              <a:rPr lang="pt-BR" b="1" dirty="0"/>
              <a:t>Não</a:t>
            </a:r>
          </a:p>
        </p:txBody>
      </p:sp>
      <p:cxnSp>
        <p:nvCxnSpPr>
          <p:cNvPr id="26" name="Conector de Seta Reta 25">
            <a:extLst>
              <a:ext uri="{FF2B5EF4-FFF2-40B4-BE49-F238E27FC236}">
                <a16:creationId xmlns:a16="http://schemas.microsoft.com/office/drawing/2014/main" id="{F59DB548-5A06-4EF3-9C62-E124E57BF23E}"/>
              </a:ext>
            </a:extLst>
          </p:cNvPr>
          <p:cNvCxnSpPr>
            <a:cxnSpLocks/>
            <a:stCxn id="8" idx="4"/>
            <a:endCxn id="15" idx="0"/>
          </p:cNvCxnSpPr>
          <p:nvPr/>
        </p:nvCxnSpPr>
        <p:spPr>
          <a:xfrm>
            <a:off x="8569021" y="3107497"/>
            <a:ext cx="17007" cy="1129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96FBF783-4D10-4CDB-B4F6-B970B9317405}"/>
              </a:ext>
            </a:extLst>
          </p:cNvPr>
          <p:cNvCxnSpPr>
            <a:cxnSpLocks/>
            <a:stCxn id="8" idx="3"/>
            <a:endCxn id="10" idx="0"/>
          </p:cNvCxnSpPr>
          <p:nvPr/>
        </p:nvCxnSpPr>
        <p:spPr>
          <a:xfrm flipH="1">
            <a:off x="6335860" y="2973586"/>
            <a:ext cx="1795577" cy="477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CD52960A-336C-4FEC-A160-CAC80EED5AB9}"/>
              </a:ext>
            </a:extLst>
          </p:cNvPr>
          <p:cNvCxnSpPr>
            <a:cxnSpLocks/>
            <a:stCxn id="8" idx="5"/>
            <a:endCxn id="12" idx="0"/>
          </p:cNvCxnSpPr>
          <p:nvPr/>
        </p:nvCxnSpPr>
        <p:spPr>
          <a:xfrm>
            <a:off x="9006604" y="2973586"/>
            <a:ext cx="1722552" cy="48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DEB3C124-12F1-409F-A9BD-078383A662E8}"/>
              </a:ext>
            </a:extLst>
          </p:cNvPr>
          <p:cNvCxnSpPr>
            <a:cxnSpLocks/>
            <a:stCxn id="10" idx="4"/>
            <a:endCxn id="18" idx="0"/>
          </p:cNvCxnSpPr>
          <p:nvPr/>
        </p:nvCxnSpPr>
        <p:spPr>
          <a:xfrm flipH="1">
            <a:off x="5798575" y="4365857"/>
            <a:ext cx="537285" cy="66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a:extLst>
              <a:ext uri="{FF2B5EF4-FFF2-40B4-BE49-F238E27FC236}">
                <a16:creationId xmlns:a16="http://schemas.microsoft.com/office/drawing/2014/main" id="{D50E58D8-3997-4D60-B8E0-679A961BC26A}"/>
              </a:ext>
            </a:extLst>
          </p:cNvPr>
          <p:cNvCxnSpPr>
            <a:cxnSpLocks/>
            <a:stCxn id="10" idx="4"/>
            <a:endCxn id="22" idx="0"/>
          </p:cNvCxnSpPr>
          <p:nvPr/>
        </p:nvCxnSpPr>
        <p:spPr>
          <a:xfrm>
            <a:off x="6335860" y="4365857"/>
            <a:ext cx="537126" cy="66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de Seta Reta 40">
            <a:extLst>
              <a:ext uri="{FF2B5EF4-FFF2-40B4-BE49-F238E27FC236}">
                <a16:creationId xmlns:a16="http://schemas.microsoft.com/office/drawing/2014/main" id="{C545A475-0D9A-4B2A-A1A5-5993B45F208E}"/>
              </a:ext>
            </a:extLst>
          </p:cNvPr>
          <p:cNvCxnSpPr>
            <a:cxnSpLocks/>
            <a:stCxn id="12" idx="4"/>
            <a:endCxn id="20" idx="0"/>
          </p:cNvCxnSpPr>
          <p:nvPr/>
        </p:nvCxnSpPr>
        <p:spPr>
          <a:xfrm flipH="1">
            <a:off x="10176145" y="4370497"/>
            <a:ext cx="553011" cy="658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de Seta Reta 42">
            <a:extLst>
              <a:ext uri="{FF2B5EF4-FFF2-40B4-BE49-F238E27FC236}">
                <a16:creationId xmlns:a16="http://schemas.microsoft.com/office/drawing/2014/main" id="{AB1664DF-1351-4BF1-B387-B5DFFA14D65C}"/>
              </a:ext>
            </a:extLst>
          </p:cNvPr>
          <p:cNvCxnSpPr>
            <a:cxnSpLocks/>
            <a:stCxn id="12" idx="4"/>
            <a:endCxn id="24" idx="0"/>
          </p:cNvCxnSpPr>
          <p:nvPr/>
        </p:nvCxnSpPr>
        <p:spPr>
          <a:xfrm>
            <a:off x="10729156" y="4370497"/>
            <a:ext cx="521400" cy="65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E965AED7-7D35-4BE9-A674-FD87BB773E81}"/>
              </a:ext>
            </a:extLst>
          </p:cNvPr>
          <p:cNvSpPr txBox="1"/>
          <p:nvPr/>
        </p:nvSpPr>
        <p:spPr>
          <a:xfrm>
            <a:off x="8583262" y="3446454"/>
            <a:ext cx="987771" cy="369332"/>
          </a:xfrm>
          <a:prstGeom prst="rect">
            <a:avLst/>
          </a:prstGeom>
          <a:noFill/>
        </p:spPr>
        <p:txBody>
          <a:bodyPr wrap="none" rtlCol="0">
            <a:spAutoFit/>
          </a:bodyPr>
          <a:lstStyle/>
          <a:p>
            <a:r>
              <a:rPr lang="pt-BR" dirty="0"/>
              <a:t>Nublado</a:t>
            </a:r>
          </a:p>
        </p:txBody>
      </p:sp>
      <p:sp>
        <p:nvSpPr>
          <p:cNvPr id="92" name="CaixaDeTexto 91">
            <a:extLst>
              <a:ext uri="{FF2B5EF4-FFF2-40B4-BE49-F238E27FC236}">
                <a16:creationId xmlns:a16="http://schemas.microsoft.com/office/drawing/2014/main" id="{85939D23-6D65-49A9-98CE-6D0B527A1719}"/>
              </a:ext>
            </a:extLst>
          </p:cNvPr>
          <p:cNvSpPr txBox="1"/>
          <p:nvPr/>
        </p:nvSpPr>
        <p:spPr>
          <a:xfrm>
            <a:off x="9333489" y="2716181"/>
            <a:ext cx="1212191" cy="369332"/>
          </a:xfrm>
          <a:prstGeom prst="rect">
            <a:avLst/>
          </a:prstGeom>
          <a:noFill/>
        </p:spPr>
        <p:txBody>
          <a:bodyPr wrap="none" rtlCol="0">
            <a:spAutoFit/>
          </a:bodyPr>
          <a:lstStyle/>
          <a:p>
            <a:r>
              <a:rPr lang="pt-BR" dirty="0"/>
              <a:t>Ensolarado</a:t>
            </a:r>
          </a:p>
        </p:txBody>
      </p:sp>
      <p:sp>
        <p:nvSpPr>
          <p:cNvPr id="93" name="CaixaDeTexto 92">
            <a:extLst>
              <a:ext uri="{FF2B5EF4-FFF2-40B4-BE49-F238E27FC236}">
                <a16:creationId xmlns:a16="http://schemas.microsoft.com/office/drawing/2014/main" id="{CE58A166-610E-4F69-953E-154C77EAF169}"/>
              </a:ext>
            </a:extLst>
          </p:cNvPr>
          <p:cNvSpPr txBox="1"/>
          <p:nvPr/>
        </p:nvSpPr>
        <p:spPr>
          <a:xfrm>
            <a:off x="6787735" y="2716181"/>
            <a:ext cx="1016817" cy="369332"/>
          </a:xfrm>
          <a:prstGeom prst="rect">
            <a:avLst/>
          </a:prstGeom>
          <a:noFill/>
        </p:spPr>
        <p:txBody>
          <a:bodyPr wrap="none" rtlCol="0">
            <a:spAutoFit/>
          </a:bodyPr>
          <a:lstStyle/>
          <a:p>
            <a:r>
              <a:rPr lang="pt-BR" dirty="0"/>
              <a:t>Chuvoso</a:t>
            </a:r>
          </a:p>
        </p:txBody>
      </p:sp>
      <p:sp>
        <p:nvSpPr>
          <p:cNvPr id="94" name="CaixaDeTexto 93">
            <a:extLst>
              <a:ext uri="{FF2B5EF4-FFF2-40B4-BE49-F238E27FC236}">
                <a16:creationId xmlns:a16="http://schemas.microsoft.com/office/drawing/2014/main" id="{E0CCA2E2-0237-40DA-A000-034A6A9164B8}"/>
              </a:ext>
            </a:extLst>
          </p:cNvPr>
          <p:cNvSpPr txBox="1"/>
          <p:nvPr/>
        </p:nvSpPr>
        <p:spPr>
          <a:xfrm>
            <a:off x="5237219" y="4474396"/>
            <a:ext cx="710451" cy="369332"/>
          </a:xfrm>
          <a:prstGeom prst="rect">
            <a:avLst/>
          </a:prstGeom>
          <a:noFill/>
        </p:spPr>
        <p:txBody>
          <a:bodyPr wrap="none" rtlCol="0">
            <a:spAutoFit/>
          </a:bodyPr>
          <a:lstStyle/>
          <a:p>
            <a:r>
              <a:rPr lang="pt-BR" dirty="0"/>
              <a:t>Fraco</a:t>
            </a:r>
          </a:p>
        </p:txBody>
      </p:sp>
      <p:sp>
        <p:nvSpPr>
          <p:cNvPr id="95" name="CaixaDeTexto 94">
            <a:extLst>
              <a:ext uri="{FF2B5EF4-FFF2-40B4-BE49-F238E27FC236}">
                <a16:creationId xmlns:a16="http://schemas.microsoft.com/office/drawing/2014/main" id="{B26DA28E-3EFD-4A8D-A90E-D2BD0D106860}"/>
              </a:ext>
            </a:extLst>
          </p:cNvPr>
          <p:cNvSpPr txBox="1"/>
          <p:nvPr/>
        </p:nvSpPr>
        <p:spPr>
          <a:xfrm>
            <a:off x="6712252" y="4471684"/>
            <a:ext cx="700385" cy="369332"/>
          </a:xfrm>
          <a:prstGeom prst="rect">
            <a:avLst/>
          </a:prstGeom>
          <a:noFill/>
        </p:spPr>
        <p:txBody>
          <a:bodyPr wrap="none" rtlCol="0">
            <a:spAutoFit/>
          </a:bodyPr>
          <a:lstStyle/>
          <a:p>
            <a:r>
              <a:rPr lang="pt-BR" dirty="0"/>
              <a:t>Forte</a:t>
            </a:r>
          </a:p>
        </p:txBody>
      </p:sp>
      <p:sp>
        <p:nvSpPr>
          <p:cNvPr id="96" name="CaixaDeTexto 95">
            <a:extLst>
              <a:ext uri="{FF2B5EF4-FFF2-40B4-BE49-F238E27FC236}">
                <a16:creationId xmlns:a16="http://schemas.microsoft.com/office/drawing/2014/main" id="{6188662B-1363-4C8F-ABB8-D5FB4CF3DEFA}"/>
              </a:ext>
            </a:extLst>
          </p:cNvPr>
          <p:cNvSpPr txBox="1"/>
          <p:nvPr/>
        </p:nvSpPr>
        <p:spPr>
          <a:xfrm>
            <a:off x="9670854" y="4469364"/>
            <a:ext cx="676788" cy="369332"/>
          </a:xfrm>
          <a:prstGeom prst="rect">
            <a:avLst/>
          </a:prstGeom>
          <a:noFill/>
        </p:spPr>
        <p:txBody>
          <a:bodyPr wrap="none" rtlCol="0">
            <a:spAutoFit/>
          </a:bodyPr>
          <a:lstStyle/>
          <a:p>
            <a:r>
              <a:rPr lang="pt-BR" dirty="0"/>
              <a:t>Baixa</a:t>
            </a:r>
          </a:p>
        </p:txBody>
      </p:sp>
      <p:sp>
        <p:nvSpPr>
          <p:cNvPr id="97" name="CaixaDeTexto 96">
            <a:extLst>
              <a:ext uri="{FF2B5EF4-FFF2-40B4-BE49-F238E27FC236}">
                <a16:creationId xmlns:a16="http://schemas.microsoft.com/office/drawing/2014/main" id="{B5ABA51F-B944-4664-BA64-63C7324412C2}"/>
              </a:ext>
            </a:extLst>
          </p:cNvPr>
          <p:cNvSpPr txBox="1"/>
          <p:nvPr/>
        </p:nvSpPr>
        <p:spPr>
          <a:xfrm>
            <a:off x="11074827" y="4512630"/>
            <a:ext cx="564578" cy="369332"/>
          </a:xfrm>
          <a:prstGeom prst="rect">
            <a:avLst/>
          </a:prstGeom>
          <a:noFill/>
        </p:spPr>
        <p:txBody>
          <a:bodyPr wrap="none" rtlCol="0">
            <a:spAutoFit/>
          </a:bodyPr>
          <a:lstStyle/>
          <a:p>
            <a:r>
              <a:rPr lang="pt-BR" dirty="0"/>
              <a:t>Alta</a:t>
            </a:r>
          </a:p>
        </p:txBody>
      </p:sp>
    </p:spTree>
    <p:extLst>
      <p:ext uri="{BB962C8B-B14F-4D97-AF65-F5344CB8AC3E}">
        <p14:creationId xmlns:p14="http://schemas.microsoft.com/office/powerpoint/2010/main" val="337214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paradigmas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solidFill>
                  <a:schemeClr val="tx1"/>
                </a:solidFill>
              </a:rPr>
              <a:t>Aprendizagem Estatística</a:t>
            </a:r>
          </a:p>
          <a:p>
            <a:r>
              <a:rPr lang="pt-BR" dirty="0">
                <a:solidFill>
                  <a:schemeClr val="tx1"/>
                </a:solidFill>
              </a:rPr>
              <a:t>Aprendizagem Simbólica</a:t>
            </a:r>
          </a:p>
          <a:p>
            <a:r>
              <a:rPr lang="pt-BR" b="1" dirty="0">
                <a:solidFill>
                  <a:schemeClr val="tx1"/>
                </a:solidFill>
              </a:rPr>
              <a:t>Aprendizagem Baseada em Instâncias</a:t>
            </a:r>
          </a:p>
          <a:p>
            <a:r>
              <a:rPr lang="pt-BR" dirty="0">
                <a:solidFill>
                  <a:schemeClr val="bg2">
                    <a:lumMod val="90000"/>
                  </a:schemeClr>
                </a:solidFill>
              </a:rPr>
              <a:t>Aprendizagem Conexionista</a:t>
            </a:r>
          </a:p>
          <a:p>
            <a:r>
              <a:rPr lang="pt-BR" dirty="0">
                <a:solidFill>
                  <a:schemeClr val="bg2">
                    <a:lumMod val="90000"/>
                  </a:schemeClr>
                </a:solidFill>
              </a:rPr>
              <a:t>Aprendizagem Genética</a:t>
            </a:r>
          </a:p>
        </p:txBody>
      </p:sp>
      <p:cxnSp>
        <p:nvCxnSpPr>
          <p:cNvPr id="31" name="Conector de Seta Reta 30">
            <a:extLst>
              <a:ext uri="{FF2B5EF4-FFF2-40B4-BE49-F238E27FC236}">
                <a16:creationId xmlns:a16="http://schemas.microsoft.com/office/drawing/2014/main" id="{DDF18B87-E911-44A4-BCCD-58801D25BBD3}"/>
              </a:ext>
            </a:extLst>
          </p:cNvPr>
          <p:cNvCxnSpPr/>
          <p:nvPr/>
        </p:nvCxnSpPr>
        <p:spPr>
          <a:xfrm>
            <a:off x="9149329" y="2932643"/>
            <a:ext cx="0" cy="183803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1092DD70-CF51-46BB-BC08-351926260DBF}"/>
              </a:ext>
            </a:extLst>
          </p:cNvPr>
          <p:cNvCxnSpPr>
            <a:cxnSpLocks/>
          </p:cNvCxnSpPr>
          <p:nvPr/>
        </p:nvCxnSpPr>
        <p:spPr>
          <a:xfrm flipH="1">
            <a:off x="9149329" y="4770679"/>
            <a:ext cx="183960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3" name="Elipse 32">
            <a:extLst>
              <a:ext uri="{FF2B5EF4-FFF2-40B4-BE49-F238E27FC236}">
                <a16:creationId xmlns:a16="http://schemas.microsoft.com/office/drawing/2014/main" id="{0A5E4BF2-9120-470E-A5D0-E0BC520568E1}"/>
              </a:ext>
            </a:extLst>
          </p:cNvPr>
          <p:cNvSpPr/>
          <p:nvPr/>
        </p:nvSpPr>
        <p:spPr>
          <a:xfrm>
            <a:off x="9713502" y="453620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BEDF802C-652A-4C00-9105-9154B9E11EEF}"/>
              </a:ext>
            </a:extLst>
          </p:cNvPr>
          <p:cNvSpPr/>
          <p:nvPr/>
        </p:nvSpPr>
        <p:spPr>
          <a:xfrm>
            <a:off x="9976580" y="434207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688C0917-3055-4F10-9EDC-A25362A2F0CF}"/>
              </a:ext>
            </a:extLst>
          </p:cNvPr>
          <p:cNvSpPr/>
          <p:nvPr/>
        </p:nvSpPr>
        <p:spPr>
          <a:xfrm>
            <a:off x="9555601" y="3518771"/>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a:extLst>
              <a:ext uri="{FF2B5EF4-FFF2-40B4-BE49-F238E27FC236}">
                <a16:creationId xmlns:a16="http://schemas.microsoft.com/office/drawing/2014/main" id="{C1DF71E2-51EC-4DE2-9907-E65F1F441ADD}"/>
              </a:ext>
            </a:extLst>
          </p:cNvPr>
          <p:cNvSpPr/>
          <p:nvPr/>
        </p:nvSpPr>
        <p:spPr>
          <a:xfrm>
            <a:off x="9750737" y="3412004"/>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05FC765D-5986-4FB3-BA28-B4557CA3F8FA}"/>
              </a:ext>
            </a:extLst>
          </p:cNvPr>
          <p:cNvSpPr/>
          <p:nvPr/>
        </p:nvSpPr>
        <p:spPr>
          <a:xfrm>
            <a:off x="10387032" y="3978911"/>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a:extLst>
              <a:ext uri="{FF2B5EF4-FFF2-40B4-BE49-F238E27FC236}">
                <a16:creationId xmlns:a16="http://schemas.microsoft.com/office/drawing/2014/main" id="{EF6ABBB4-5861-48EC-B647-4993BF148D09}"/>
              </a:ext>
            </a:extLst>
          </p:cNvPr>
          <p:cNvSpPr/>
          <p:nvPr/>
        </p:nvSpPr>
        <p:spPr>
          <a:xfrm>
            <a:off x="9895300" y="419617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B2B5ECCF-E933-41D8-B212-680DB8AF62BC}"/>
              </a:ext>
            </a:extLst>
          </p:cNvPr>
          <p:cNvSpPr/>
          <p:nvPr/>
        </p:nvSpPr>
        <p:spPr>
          <a:xfrm>
            <a:off x="9912041" y="44935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a:extLst>
              <a:ext uri="{FF2B5EF4-FFF2-40B4-BE49-F238E27FC236}">
                <a16:creationId xmlns:a16="http://schemas.microsoft.com/office/drawing/2014/main" id="{86738063-CCF3-4506-B539-BF1F6125C822}"/>
              </a:ext>
            </a:extLst>
          </p:cNvPr>
          <p:cNvSpPr/>
          <p:nvPr/>
        </p:nvSpPr>
        <p:spPr>
          <a:xfrm>
            <a:off x="10089398" y="3868148"/>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a:extLst>
              <a:ext uri="{FF2B5EF4-FFF2-40B4-BE49-F238E27FC236}">
                <a16:creationId xmlns:a16="http://schemas.microsoft.com/office/drawing/2014/main" id="{05718FCA-AB9F-4EC1-8C26-CE2A85CDC080}"/>
              </a:ext>
            </a:extLst>
          </p:cNvPr>
          <p:cNvSpPr/>
          <p:nvPr/>
        </p:nvSpPr>
        <p:spPr>
          <a:xfrm>
            <a:off x="10270752" y="444570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a:extLst>
              <a:ext uri="{FF2B5EF4-FFF2-40B4-BE49-F238E27FC236}">
                <a16:creationId xmlns:a16="http://schemas.microsoft.com/office/drawing/2014/main" id="{F4F2FD2E-33A2-4F43-8FDF-DB356DAA8C64}"/>
              </a:ext>
            </a:extLst>
          </p:cNvPr>
          <p:cNvSpPr/>
          <p:nvPr/>
        </p:nvSpPr>
        <p:spPr>
          <a:xfrm>
            <a:off x="10316919" y="328905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a:extLst>
              <a:ext uri="{FF2B5EF4-FFF2-40B4-BE49-F238E27FC236}">
                <a16:creationId xmlns:a16="http://schemas.microsoft.com/office/drawing/2014/main" id="{FDC3C882-9118-42F6-9CC8-432B5578A6FD}"/>
              </a:ext>
            </a:extLst>
          </p:cNvPr>
          <p:cNvSpPr/>
          <p:nvPr/>
        </p:nvSpPr>
        <p:spPr>
          <a:xfrm>
            <a:off x="9918929" y="3502533"/>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a:extLst>
              <a:ext uri="{FF2B5EF4-FFF2-40B4-BE49-F238E27FC236}">
                <a16:creationId xmlns:a16="http://schemas.microsoft.com/office/drawing/2014/main" id="{5C917B37-0CAB-4812-82F3-14399BF014A8}"/>
              </a:ext>
            </a:extLst>
          </p:cNvPr>
          <p:cNvSpPr/>
          <p:nvPr/>
        </p:nvSpPr>
        <p:spPr>
          <a:xfrm>
            <a:off x="9742475" y="4328159"/>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a:extLst>
              <a:ext uri="{FF2B5EF4-FFF2-40B4-BE49-F238E27FC236}">
                <a16:creationId xmlns:a16="http://schemas.microsoft.com/office/drawing/2014/main" id="{1B0322CE-239D-412B-9811-5D367F8AE406}"/>
              </a:ext>
            </a:extLst>
          </p:cNvPr>
          <p:cNvSpPr/>
          <p:nvPr/>
        </p:nvSpPr>
        <p:spPr>
          <a:xfrm>
            <a:off x="10545645" y="418348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a:extLst>
              <a:ext uri="{FF2B5EF4-FFF2-40B4-BE49-F238E27FC236}">
                <a16:creationId xmlns:a16="http://schemas.microsoft.com/office/drawing/2014/main" id="{610844B2-7E9B-4823-A73C-40628B66342B}"/>
              </a:ext>
            </a:extLst>
          </p:cNvPr>
          <p:cNvSpPr/>
          <p:nvPr/>
        </p:nvSpPr>
        <p:spPr>
          <a:xfrm>
            <a:off x="10282719" y="3740830"/>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a:extLst>
              <a:ext uri="{FF2B5EF4-FFF2-40B4-BE49-F238E27FC236}">
                <a16:creationId xmlns:a16="http://schemas.microsoft.com/office/drawing/2014/main" id="{38500A47-6CBE-4F9B-B698-C526B2386A60}"/>
              </a:ext>
            </a:extLst>
          </p:cNvPr>
          <p:cNvSpPr/>
          <p:nvPr/>
        </p:nvSpPr>
        <p:spPr>
          <a:xfrm>
            <a:off x="10333583" y="359189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Elipse 47">
            <a:extLst>
              <a:ext uri="{FF2B5EF4-FFF2-40B4-BE49-F238E27FC236}">
                <a16:creationId xmlns:a16="http://schemas.microsoft.com/office/drawing/2014/main" id="{A3CEB88C-0676-4AA6-BE37-8E820808A9D8}"/>
              </a:ext>
            </a:extLst>
          </p:cNvPr>
          <p:cNvSpPr/>
          <p:nvPr/>
        </p:nvSpPr>
        <p:spPr>
          <a:xfrm>
            <a:off x="9381085" y="431938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Elipse 48">
            <a:extLst>
              <a:ext uri="{FF2B5EF4-FFF2-40B4-BE49-F238E27FC236}">
                <a16:creationId xmlns:a16="http://schemas.microsoft.com/office/drawing/2014/main" id="{75A8FF91-AA6D-4489-BF6D-3C09B8D71769}"/>
              </a:ext>
            </a:extLst>
          </p:cNvPr>
          <p:cNvSpPr/>
          <p:nvPr/>
        </p:nvSpPr>
        <p:spPr>
          <a:xfrm>
            <a:off x="9566882" y="444765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Elipse 49">
            <a:extLst>
              <a:ext uri="{FF2B5EF4-FFF2-40B4-BE49-F238E27FC236}">
                <a16:creationId xmlns:a16="http://schemas.microsoft.com/office/drawing/2014/main" id="{A080242A-2F46-4359-B865-56F1E9EB64EF}"/>
              </a:ext>
            </a:extLst>
          </p:cNvPr>
          <p:cNvSpPr/>
          <p:nvPr/>
        </p:nvSpPr>
        <p:spPr>
          <a:xfrm>
            <a:off x="10163133" y="350253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Elipse 50">
            <a:extLst>
              <a:ext uri="{FF2B5EF4-FFF2-40B4-BE49-F238E27FC236}">
                <a16:creationId xmlns:a16="http://schemas.microsoft.com/office/drawing/2014/main" id="{CEB358F6-8414-4A99-B781-0B34A722DB85}"/>
              </a:ext>
            </a:extLst>
          </p:cNvPr>
          <p:cNvSpPr/>
          <p:nvPr/>
        </p:nvSpPr>
        <p:spPr>
          <a:xfrm>
            <a:off x="9950714" y="391042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Elipse 51">
            <a:extLst>
              <a:ext uri="{FF2B5EF4-FFF2-40B4-BE49-F238E27FC236}">
                <a16:creationId xmlns:a16="http://schemas.microsoft.com/office/drawing/2014/main" id="{E22414E2-9E21-4057-B3F7-645B93DA84C6}"/>
              </a:ext>
            </a:extLst>
          </p:cNvPr>
          <p:cNvSpPr/>
          <p:nvPr/>
        </p:nvSpPr>
        <p:spPr>
          <a:xfrm>
            <a:off x="9762928" y="362960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61B50058-B87B-4A83-BFF4-B5A5A92C06F5}"/>
                  </a:ext>
                </a:extLst>
              </p:cNvPr>
              <p:cNvSpPr txBox="1"/>
              <p:nvPr/>
            </p:nvSpPr>
            <p:spPr>
              <a:xfrm>
                <a:off x="8733452" y="3647318"/>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54" name="CaixaDeTexto 53">
                <a:extLst>
                  <a:ext uri="{FF2B5EF4-FFF2-40B4-BE49-F238E27FC236}">
                    <a16:creationId xmlns:a16="http://schemas.microsoft.com/office/drawing/2014/main" id="{61B50058-B87B-4A83-BFF4-B5A5A92C06F5}"/>
                  </a:ext>
                </a:extLst>
              </p:cNvPr>
              <p:cNvSpPr txBox="1">
                <a:spLocks noRot="1" noChangeAspect="1" noMove="1" noResize="1" noEditPoints="1" noAdjustHandles="1" noChangeArrowheads="1" noChangeShapeType="1" noTextEdit="1"/>
              </p:cNvSpPr>
              <p:nvPr/>
            </p:nvSpPr>
            <p:spPr>
              <a:xfrm>
                <a:off x="8733452" y="3647318"/>
                <a:ext cx="477310"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E24177F9-EDF8-4BB8-BC21-6273A3DBF0D4}"/>
                  </a:ext>
                </a:extLst>
              </p:cNvPr>
              <p:cNvSpPr txBox="1"/>
              <p:nvPr/>
            </p:nvSpPr>
            <p:spPr>
              <a:xfrm>
                <a:off x="9847767" y="4791185"/>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55" name="CaixaDeTexto 54">
                <a:extLst>
                  <a:ext uri="{FF2B5EF4-FFF2-40B4-BE49-F238E27FC236}">
                    <a16:creationId xmlns:a16="http://schemas.microsoft.com/office/drawing/2014/main" id="{E24177F9-EDF8-4BB8-BC21-6273A3DBF0D4}"/>
                  </a:ext>
                </a:extLst>
              </p:cNvPr>
              <p:cNvSpPr txBox="1">
                <a:spLocks noRot="1" noChangeAspect="1" noMove="1" noResize="1" noEditPoints="1" noAdjustHandles="1" noChangeArrowheads="1" noChangeShapeType="1" noTextEdit="1"/>
              </p:cNvSpPr>
              <p:nvPr/>
            </p:nvSpPr>
            <p:spPr>
              <a:xfrm>
                <a:off x="9847767" y="4791185"/>
                <a:ext cx="471988" cy="369332"/>
              </a:xfrm>
              <a:prstGeom prst="rect">
                <a:avLst/>
              </a:prstGeom>
              <a:blipFill>
                <a:blip r:embed="rId3"/>
                <a:stretch>
                  <a:fillRect/>
                </a:stretch>
              </a:blipFill>
            </p:spPr>
            <p:txBody>
              <a:bodyPr/>
              <a:lstStyle/>
              <a:p>
                <a:r>
                  <a:rPr lang="pt-BR">
                    <a:noFill/>
                  </a:rPr>
                  <a:t> </a:t>
                </a:r>
              </a:p>
            </p:txBody>
          </p:sp>
        </mc:Fallback>
      </mc:AlternateContent>
      <p:sp>
        <p:nvSpPr>
          <p:cNvPr id="56" name="Elipse 55">
            <a:extLst>
              <a:ext uri="{FF2B5EF4-FFF2-40B4-BE49-F238E27FC236}">
                <a16:creationId xmlns:a16="http://schemas.microsoft.com/office/drawing/2014/main" id="{424F48A0-3B3A-4B70-9311-40700B4B4E0D}"/>
              </a:ext>
            </a:extLst>
          </p:cNvPr>
          <p:cNvSpPr/>
          <p:nvPr/>
        </p:nvSpPr>
        <p:spPr>
          <a:xfrm>
            <a:off x="10401972" y="42822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3" name="Conector de Seta Reta 82">
            <a:extLst>
              <a:ext uri="{FF2B5EF4-FFF2-40B4-BE49-F238E27FC236}">
                <a16:creationId xmlns:a16="http://schemas.microsoft.com/office/drawing/2014/main" id="{A589E2AE-29A5-4271-9387-48C2A19BB114}"/>
              </a:ext>
            </a:extLst>
          </p:cNvPr>
          <p:cNvCxnSpPr/>
          <p:nvPr/>
        </p:nvCxnSpPr>
        <p:spPr>
          <a:xfrm>
            <a:off x="6604703" y="2932643"/>
            <a:ext cx="0" cy="183803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02B2710C-17C3-4FC6-B7AB-EAA59ED92FBB}"/>
              </a:ext>
            </a:extLst>
          </p:cNvPr>
          <p:cNvCxnSpPr>
            <a:cxnSpLocks/>
          </p:cNvCxnSpPr>
          <p:nvPr/>
        </p:nvCxnSpPr>
        <p:spPr>
          <a:xfrm flipH="1">
            <a:off x="6604703" y="4770679"/>
            <a:ext cx="183960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5" name="Elipse 84">
            <a:extLst>
              <a:ext uri="{FF2B5EF4-FFF2-40B4-BE49-F238E27FC236}">
                <a16:creationId xmlns:a16="http://schemas.microsoft.com/office/drawing/2014/main" id="{A7011684-EE28-4C2C-97F6-7E3B04A12DBE}"/>
              </a:ext>
            </a:extLst>
          </p:cNvPr>
          <p:cNvSpPr/>
          <p:nvPr/>
        </p:nvSpPr>
        <p:spPr>
          <a:xfrm>
            <a:off x="7168876" y="453620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Elipse 85">
            <a:extLst>
              <a:ext uri="{FF2B5EF4-FFF2-40B4-BE49-F238E27FC236}">
                <a16:creationId xmlns:a16="http://schemas.microsoft.com/office/drawing/2014/main" id="{47BF7AF7-CE12-4C23-B540-77091A5CCEB7}"/>
              </a:ext>
            </a:extLst>
          </p:cNvPr>
          <p:cNvSpPr/>
          <p:nvPr/>
        </p:nvSpPr>
        <p:spPr>
          <a:xfrm>
            <a:off x="7431954" y="434207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Elipse 86">
            <a:extLst>
              <a:ext uri="{FF2B5EF4-FFF2-40B4-BE49-F238E27FC236}">
                <a16:creationId xmlns:a16="http://schemas.microsoft.com/office/drawing/2014/main" id="{FAA4C239-9514-4AC3-B4A4-646D362CCDE9}"/>
              </a:ext>
            </a:extLst>
          </p:cNvPr>
          <p:cNvSpPr/>
          <p:nvPr/>
        </p:nvSpPr>
        <p:spPr>
          <a:xfrm>
            <a:off x="7010975" y="3518771"/>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a:extLst>
              <a:ext uri="{FF2B5EF4-FFF2-40B4-BE49-F238E27FC236}">
                <a16:creationId xmlns:a16="http://schemas.microsoft.com/office/drawing/2014/main" id="{5741AE19-B072-41A4-B1D3-4E9EC745B039}"/>
              </a:ext>
            </a:extLst>
          </p:cNvPr>
          <p:cNvSpPr/>
          <p:nvPr/>
        </p:nvSpPr>
        <p:spPr>
          <a:xfrm>
            <a:off x="7206111" y="3412004"/>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a:extLst>
              <a:ext uri="{FF2B5EF4-FFF2-40B4-BE49-F238E27FC236}">
                <a16:creationId xmlns:a16="http://schemas.microsoft.com/office/drawing/2014/main" id="{DE24FF7E-93D3-474B-AE9F-C14FECFE3E04}"/>
              </a:ext>
            </a:extLst>
          </p:cNvPr>
          <p:cNvSpPr/>
          <p:nvPr/>
        </p:nvSpPr>
        <p:spPr>
          <a:xfrm>
            <a:off x="7747779" y="410374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Elipse 89">
            <a:extLst>
              <a:ext uri="{FF2B5EF4-FFF2-40B4-BE49-F238E27FC236}">
                <a16:creationId xmlns:a16="http://schemas.microsoft.com/office/drawing/2014/main" id="{2AD7C5FD-BF69-48F9-A61D-F7873AB899F7}"/>
              </a:ext>
            </a:extLst>
          </p:cNvPr>
          <p:cNvSpPr/>
          <p:nvPr/>
        </p:nvSpPr>
        <p:spPr>
          <a:xfrm>
            <a:off x="7350674" y="419617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Elipse 90">
            <a:extLst>
              <a:ext uri="{FF2B5EF4-FFF2-40B4-BE49-F238E27FC236}">
                <a16:creationId xmlns:a16="http://schemas.microsoft.com/office/drawing/2014/main" id="{7F04EBD5-6585-463A-B5F4-800005224DDA}"/>
              </a:ext>
            </a:extLst>
          </p:cNvPr>
          <p:cNvSpPr/>
          <p:nvPr/>
        </p:nvSpPr>
        <p:spPr>
          <a:xfrm>
            <a:off x="7367415" y="44935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Elipse 91">
            <a:extLst>
              <a:ext uri="{FF2B5EF4-FFF2-40B4-BE49-F238E27FC236}">
                <a16:creationId xmlns:a16="http://schemas.microsoft.com/office/drawing/2014/main" id="{958DFCE1-A1B1-40AE-8411-8130BA5BC06C}"/>
              </a:ext>
            </a:extLst>
          </p:cNvPr>
          <p:cNvSpPr/>
          <p:nvPr/>
        </p:nvSpPr>
        <p:spPr>
          <a:xfrm>
            <a:off x="7544772" y="3868148"/>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Elipse 92">
            <a:extLst>
              <a:ext uri="{FF2B5EF4-FFF2-40B4-BE49-F238E27FC236}">
                <a16:creationId xmlns:a16="http://schemas.microsoft.com/office/drawing/2014/main" id="{4556F861-D8DB-4A0A-82A6-9FBE333142D2}"/>
              </a:ext>
            </a:extLst>
          </p:cNvPr>
          <p:cNvSpPr/>
          <p:nvPr/>
        </p:nvSpPr>
        <p:spPr>
          <a:xfrm>
            <a:off x="7726126" y="444570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Elipse 93">
            <a:extLst>
              <a:ext uri="{FF2B5EF4-FFF2-40B4-BE49-F238E27FC236}">
                <a16:creationId xmlns:a16="http://schemas.microsoft.com/office/drawing/2014/main" id="{C66EB051-49BC-4B5E-9C46-B464DED3A22E}"/>
              </a:ext>
            </a:extLst>
          </p:cNvPr>
          <p:cNvSpPr/>
          <p:nvPr/>
        </p:nvSpPr>
        <p:spPr>
          <a:xfrm>
            <a:off x="7772293" y="328905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Elipse 94">
            <a:extLst>
              <a:ext uri="{FF2B5EF4-FFF2-40B4-BE49-F238E27FC236}">
                <a16:creationId xmlns:a16="http://schemas.microsoft.com/office/drawing/2014/main" id="{4069AA6C-6408-47F9-B273-A6AB51100285}"/>
              </a:ext>
            </a:extLst>
          </p:cNvPr>
          <p:cNvSpPr/>
          <p:nvPr/>
        </p:nvSpPr>
        <p:spPr>
          <a:xfrm>
            <a:off x="7374303" y="3502533"/>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Elipse 95">
            <a:extLst>
              <a:ext uri="{FF2B5EF4-FFF2-40B4-BE49-F238E27FC236}">
                <a16:creationId xmlns:a16="http://schemas.microsoft.com/office/drawing/2014/main" id="{9746AAF6-B020-4C8B-BFF9-31ED18423098}"/>
              </a:ext>
            </a:extLst>
          </p:cNvPr>
          <p:cNvSpPr/>
          <p:nvPr/>
        </p:nvSpPr>
        <p:spPr>
          <a:xfrm>
            <a:off x="7197849" y="4328159"/>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Elipse 96">
            <a:extLst>
              <a:ext uri="{FF2B5EF4-FFF2-40B4-BE49-F238E27FC236}">
                <a16:creationId xmlns:a16="http://schemas.microsoft.com/office/drawing/2014/main" id="{08579FE0-8551-4E20-9F2A-39692CF79663}"/>
              </a:ext>
            </a:extLst>
          </p:cNvPr>
          <p:cNvSpPr/>
          <p:nvPr/>
        </p:nvSpPr>
        <p:spPr>
          <a:xfrm>
            <a:off x="8001019" y="4183482"/>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Elipse 97">
            <a:extLst>
              <a:ext uri="{FF2B5EF4-FFF2-40B4-BE49-F238E27FC236}">
                <a16:creationId xmlns:a16="http://schemas.microsoft.com/office/drawing/2014/main" id="{D83ED0A9-1F6A-4269-BD54-51BD14A4E390}"/>
              </a:ext>
            </a:extLst>
          </p:cNvPr>
          <p:cNvSpPr/>
          <p:nvPr/>
        </p:nvSpPr>
        <p:spPr>
          <a:xfrm>
            <a:off x="7738093" y="3740830"/>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Elipse 98">
            <a:extLst>
              <a:ext uri="{FF2B5EF4-FFF2-40B4-BE49-F238E27FC236}">
                <a16:creationId xmlns:a16="http://schemas.microsoft.com/office/drawing/2014/main" id="{EDF6ECEE-D64D-4A5D-A7BA-76E0E063EA43}"/>
              </a:ext>
            </a:extLst>
          </p:cNvPr>
          <p:cNvSpPr/>
          <p:nvPr/>
        </p:nvSpPr>
        <p:spPr>
          <a:xfrm>
            <a:off x="7788957" y="359189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0B644B54-DD19-43EC-8B39-697FCDC36503}"/>
              </a:ext>
            </a:extLst>
          </p:cNvPr>
          <p:cNvSpPr/>
          <p:nvPr/>
        </p:nvSpPr>
        <p:spPr>
          <a:xfrm>
            <a:off x="6836459" y="4319385"/>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Elipse 100">
            <a:extLst>
              <a:ext uri="{FF2B5EF4-FFF2-40B4-BE49-F238E27FC236}">
                <a16:creationId xmlns:a16="http://schemas.microsoft.com/office/drawing/2014/main" id="{D0D9EB32-3309-4206-9F7D-320235C56BAF}"/>
              </a:ext>
            </a:extLst>
          </p:cNvPr>
          <p:cNvSpPr/>
          <p:nvPr/>
        </p:nvSpPr>
        <p:spPr>
          <a:xfrm>
            <a:off x="7022256" y="4447653"/>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Elipse 101">
            <a:extLst>
              <a:ext uri="{FF2B5EF4-FFF2-40B4-BE49-F238E27FC236}">
                <a16:creationId xmlns:a16="http://schemas.microsoft.com/office/drawing/2014/main" id="{85DEA4DB-CCA3-42EF-BC1D-B6FC05E7A413}"/>
              </a:ext>
            </a:extLst>
          </p:cNvPr>
          <p:cNvSpPr/>
          <p:nvPr/>
        </p:nvSpPr>
        <p:spPr>
          <a:xfrm>
            <a:off x="7618507" y="350253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Elipse 102">
            <a:extLst>
              <a:ext uri="{FF2B5EF4-FFF2-40B4-BE49-F238E27FC236}">
                <a16:creationId xmlns:a16="http://schemas.microsoft.com/office/drawing/2014/main" id="{E81EF354-6EE5-4BB1-ABE4-31AA106FBAA1}"/>
              </a:ext>
            </a:extLst>
          </p:cNvPr>
          <p:cNvSpPr/>
          <p:nvPr/>
        </p:nvSpPr>
        <p:spPr>
          <a:xfrm>
            <a:off x="7406088" y="3910427"/>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Elipse 103">
            <a:extLst>
              <a:ext uri="{FF2B5EF4-FFF2-40B4-BE49-F238E27FC236}">
                <a16:creationId xmlns:a16="http://schemas.microsoft.com/office/drawing/2014/main" id="{1E0BC2F9-3D7C-4115-A369-233FA6634740}"/>
              </a:ext>
            </a:extLst>
          </p:cNvPr>
          <p:cNvSpPr/>
          <p:nvPr/>
        </p:nvSpPr>
        <p:spPr>
          <a:xfrm>
            <a:off x="7218302" y="3629602"/>
            <a:ext cx="110828" cy="1108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C70B1D03-A51D-4694-AFDB-F1A911090925}"/>
                  </a:ext>
                </a:extLst>
              </p:cNvPr>
              <p:cNvSpPr txBox="1"/>
              <p:nvPr/>
            </p:nvSpPr>
            <p:spPr>
              <a:xfrm>
                <a:off x="6188826" y="3647318"/>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106" name="CaixaDeTexto 105">
                <a:extLst>
                  <a:ext uri="{FF2B5EF4-FFF2-40B4-BE49-F238E27FC236}">
                    <a16:creationId xmlns:a16="http://schemas.microsoft.com/office/drawing/2014/main" id="{C70B1D03-A51D-4694-AFDB-F1A911090925}"/>
                  </a:ext>
                </a:extLst>
              </p:cNvPr>
              <p:cNvSpPr txBox="1">
                <a:spLocks noRot="1" noChangeAspect="1" noMove="1" noResize="1" noEditPoints="1" noAdjustHandles="1" noChangeArrowheads="1" noChangeShapeType="1" noTextEdit="1"/>
              </p:cNvSpPr>
              <p:nvPr/>
            </p:nvSpPr>
            <p:spPr>
              <a:xfrm>
                <a:off x="6188826" y="3647318"/>
                <a:ext cx="477310"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7" name="CaixaDeTexto 106">
                <a:extLst>
                  <a:ext uri="{FF2B5EF4-FFF2-40B4-BE49-F238E27FC236}">
                    <a16:creationId xmlns:a16="http://schemas.microsoft.com/office/drawing/2014/main" id="{B1754D7C-DC91-4245-8E6C-A1780BC7F0E3}"/>
                  </a:ext>
                </a:extLst>
              </p:cNvPr>
              <p:cNvSpPr txBox="1"/>
              <p:nvPr/>
            </p:nvSpPr>
            <p:spPr>
              <a:xfrm>
                <a:off x="7303141" y="4791185"/>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107" name="CaixaDeTexto 106">
                <a:extLst>
                  <a:ext uri="{FF2B5EF4-FFF2-40B4-BE49-F238E27FC236}">
                    <a16:creationId xmlns:a16="http://schemas.microsoft.com/office/drawing/2014/main" id="{B1754D7C-DC91-4245-8E6C-A1780BC7F0E3}"/>
                  </a:ext>
                </a:extLst>
              </p:cNvPr>
              <p:cNvSpPr txBox="1">
                <a:spLocks noRot="1" noChangeAspect="1" noMove="1" noResize="1" noEditPoints="1" noAdjustHandles="1" noChangeArrowheads="1" noChangeShapeType="1" noTextEdit="1"/>
              </p:cNvSpPr>
              <p:nvPr/>
            </p:nvSpPr>
            <p:spPr>
              <a:xfrm>
                <a:off x="7303141" y="4791185"/>
                <a:ext cx="471988" cy="369332"/>
              </a:xfrm>
              <a:prstGeom prst="rect">
                <a:avLst/>
              </a:prstGeom>
              <a:blipFill>
                <a:blip r:embed="rId5"/>
                <a:stretch>
                  <a:fillRect/>
                </a:stretch>
              </a:blipFill>
            </p:spPr>
            <p:txBody>
              <a:bodyPr/>
              <a:lstStyle/>
              <a:p>
                <a:r>
                  <a:rPr lang="pt-BR">
                    <a:noFill/>
                  </a:rPr>
                  <a:t> </a:t>
                </a:r>
              </a:p>
            </p:txBody>
          </p:sp>
        </mc:Fallback>
      </mc:AlternateContent>
      <p:sp>
        <p:nvSpPr>
          <p:cNvPr id="108" name="Elipse 107">
            <a:extLst>
              <a:ext uri="{FF2B5EF4-FFF2-40B4-BE49-F238E27FC236}">
                <a16:creationId xmlns:a16="http://schemas.microsoft.com/office/drawing/2014/main" id="{1C843E80-7485-4B72-9E1E-0D10A7C0E633}"/>
              </a:ext>
            </a:extLst>
          </p:cNvPr>
          <p:cNvSpPr/>
          <p:nvPr/>
        </p:nvSpPr>
        <p:spPr>
          <a:xfrm>
            <a:off x="7857346" y="4282296"/>
            <a:ext cx="110828" cy="110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9" name="Conector reto 108">
            <a:extLst>
              <a:ext uri="{FF2B5EF4-FFF2-40B4-BE49-F238E27FC236}">
                <a16:creationId xmlns:a16="http://schemas.microsoft.com/office/drawing/2014/main" id="{3B583B87-8288-4221-8789-1CA0EB8461A5}"/>
              </a:ext>
            </a:extLst>
          </p:cNvPr>
          <p:cNvCxnSpPr>
            <a:cxnSpLocks/>
          </p:cNvCxnSpPr>
          <p:nvPr/>
        </p:nvCxnSpPr>
        <p:spPr>
          <a:xfrm flipV="1">
            <a:off x="9220543" y="3910427"/>
            <a:ext cx="1796579" cy="538896"/>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1" name="Conector reto 110">
            <a:extLst>
              <a:ext uri="{FF2B5EF4-FFF2-40B4-BE49-F238E27FC236}">
                <a16:creationId xmlns:a16="http://schemas.microsoft.com/office/drawing/2014/main" id="{15157657-1868-4A72-83C1-518DFBD782FB}"/>
              </a:ext>
            </a:extLst>
          </p:cNvPr>
          <p:cNvCxnSpPr>
            <a:cxnSpLocks/>
          </p:cNvCxnSpPr>
          <p:nvPr/>
        </p:nvCxnSpPr>
        <p:spPr>
          <a:xfrm flipV="1">
            <a:off x="9170839" y="3664906"/>
            <a:ext cx="1796579" cy="538896"/>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2" name="Conector reto 111">
            <a:extLst>
              <a:ext uri="{FF2B5EF4-FFF2-40B4-BE49-F238E27FC236}">
                <a16:creationId xmlns:a16="http://schemas.microsoft.com/office/drawing/2014/main" id="{C6D88C28-1D1E-40B4-A13B-073538B5B366}"/>
              </a:ext>
            </a:extLst>
          </p:cNvPr>
          <p:cNvCxnSpPr>
            <a:cxnSpLocks/>
          </p:cNvCxnSpPr>
          <p:nvPr/>
        </p:nvCxnSpPr>
        <p:spPr>
          <a:xfrm flipV="1">
            <a:off x="9188002" y="3794424"/>
            <a:ext cx="1796579" cy="5388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3" name="Elipse 112">
            <a:extLst>
              <a:ext uri="{FF2B5EF4-FFF2-40B4-BE49-F238E27FC236}">
                <a16:creationId xmlns:a16="http://schemas.microsoft.com/office/drawing/2014/main" id="{F1969773-F40B-4DC4-9743-CEBD5F4CEC9D}"/>
              </a:ext>
            </a:extLst>
          </p:cNvPr>
          <p:cNvSpPr/>
          <p:nvPr/>
        </p:nvSpPr>
        <p:spPr>
          <a:xfrm>
            <a:off x="6753461" y="3975679"/>
            <a:ext cx="643034" cy="66265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Elipse 113">
            <a:extLst>
              <a:ext uri="{FF2B5EF4-FFF2-40B4-BE49-F238E27FC236}">
                <a16:creationId xmlns:a16="http://schemas.microsoft.com/office/drawing/2014/main" id="{639092FF-578A-407E-9AEF-8A8A56EC5E23}"/>
              </a:ext>
            </a:extLst>
          </p:cNvPr>
          <p:cNvSpPr/>
          <p:nvPr/>
        </p:nvSpPr>
        <p:spPr>
          <a:xfrm>
            <a:off x="7458487" y="3629602"/>
            <a:ext cx="643034" cy="66265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5" name="Sinal de Multiplicação 114">
            <a:extLst>
              <a:ext uri="{FF2B5EF4-FFF2-40B4-BE49-F238E27FC236}">
                <a16:creationId xmlns:a16="http://schemas.microsoft.com/office/drawing/2014/main" id="{A8CC6CD3-7982-4150-B314-655B91BDAA1D}"/>
              </a:ext>
            </a:extLst>
          </p:cNvPr>
          <p:cNvSpPr/>
          <p:nvPr/>
        </p:nvSpPr>
        <p:spPr>
          <a:xfrm>
            <a:off x="6943049" y="4162514"/>
            <a:ext cx="267855" cy="256068"/>
          </a:xfrm>
          <a:prstGeom prst="mathMultiply">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6" name="Sinal de Multiplicação 115">
            <a:extLst>
              <a:ext uri="{FF2B5EF4-FFF2-40B4-BE49-F238E27FC236}">
                <a16:creationId xmlns:a16="http://schemas.microsoft.com/office/drawing/2014/main" id="{F81ABF5B-CA15-4D9A-A932-4FD34B1C3BE5}"/>
              </a:ext>
            </a:extLst>
          </p:cNvPr>
          <p:cNvSpPr/>
          <p:nvPr/>
        </p:nvSpPr>
        <p:spPr>
          <a:xfrm>
            <a:off x="7658545" y="3853694"/>
            <a:ext cx="267855" cy="256068"/>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9487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 – CRISP-DM</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36310" y="2108560"/>
            <a:ext cx="3919378" cy="3919378"/>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A7BC96F0-514A-4575-B4A0-F2F6819E5332}"/>
              </a:ext>
            </a:extLst>
          </p:cNvPr>
          <p:cNvSpPr txBox="1"/>
          <p:nvPr/>
        </p:nvSpPr>
        <p:spPr>
          <a:xfrm>
            <a:off x="3105822" y="6027938"/>
            <a:ext cx="5980355" cy="369332"/>
          </a:xfrm>
          <a:prstGeom prst="rect">
            <a:avLst/>
          </a:prstGeom>
          <a:noFill/>
        </p:spPr>
        <p:txBody>
          <a:bodyPr wrap="none" rtlCol="0">
            <a:spAutoFit/>
          </a:bodyPr>
          <a:lstStyle/>
          <a:p>
            <a:r>
              <a:rPr lang="pt-BR" dirty="0"/>
              <a:t>Cross </a:t>
            </a:r>
            <a:r>
              <a:rPr lang="pt-BR" dirty="0" err="1"/>
              <a:t>Industry</a:t>
            </a:r>
            <a:r>
              <a:rPr lang="pt-BR" dirty="0"/>
              <a:t> Standard </a:t>
            </a:r>
            <a:r>
              <a:rPr lang="pt-BR" dirty="0" err="1"/>
              <a:t>Process</a:t>
            </a:r>
            <a:r>
              <a:rPr lang="pt-BR" dirty="0"/>
              <a:t> for Data Mining (CRISP-DM)</a:t>
            </a:r>
          </a:p>
        </p:txBody>
      </p:sp>
    </p:spTree>
    <p:extLst>
      <p:ext uri="{BB962C8B-B14F-4D97-AF65-F5344CB8AC3E}">
        <p14:creationId xmlns:p14="http://schemas.microsoft.com/office/powerpoint/2010/main" val="395469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a:t>Business </a:t>
            </a:r>
            <a:r>
              <a:rPr lang="pt-BR" b="1" dirty="0" err="1"/>
              <a:t>Understanding</a:t>
            </a:r>
            <a:endParaRPr lang="pt-BR" b="1" dirty="0"/>
          </a:p>
          <a:p>
            <a:pPr lvl="1"/>
            <a:r>
              <a:rPr lang="pt-BR" dirty="0"/>
              <a:t>Identificação dos objetivos do negócio</a:t>
            </a:r>
          </a:p>
          <a:p>
            <a:pPr lvl="1"/>
            <a:r>
              <a:rPr lang="pt-BR" dirty="0"/>
              <a:t>Definição do objetivo do projeto</a:t>
            </a:r>
          </a:p>
          <a:p>
            <a:pPr lvl="1"/>
            <a:r>
              <a:rPr lang="pt-BR" dirty="0"/>
              <a:t>Definição do critério de sucesso do projeto</a:t>
            </a:r>
          </a:p>
          <a:p>
            <a:pPr lvl="1"/>
            <a:r>
              <a:rPr lang="pt-BR" dirty="0"/>
              <a:t>Definição do objetivo do ponto de vista de dados</a:t>
            </a:r>
          </a:p>
          <a:p>
            <a:pPr lvl="1"/>
            <a:r>
              <a:rPr lang="pt-BR" b="1" dirty="0"/>
              <a:t>Entregável: plano do projeto</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9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a:t>Data </a:t>
            </a:r>
            <a:r>
              <a:rPr lang="pt-BR" b="1" dirty="0" err="1"/>
              <a:t>Understanding</a:t>
            </a:r>
            <a:endParaRPr lang="pt-BR" b="1" dirty="0"/>
          </a:p>
          <a:p>
            <a:pPr lvl="1"/>
            <a:r>
              <a:rPr lang="pt-BR" dirty="0"/>
              <a:t>Coleta de dados</a:t>
            </a:r>
          </a:p>
          <a:p>
            <a:pPr lvl="1"/>
            <a:r>
              <a:rPr lang="pt-BR" dirty="0"/>
              <a:t>Análise exploratória de dados</a:t>
            </a:r>
          </a:p>
          <a:p>
            <a:pPr lvl="1"/>
            <a:r>
              <a:rPr lang="pt-BR" dirty="0"/>
              <a:t>Análise de qualidade de dados</a:t>
            </a:r>
          </a:p>
          <a:p>
            <a:pPr lvl="1"/>
            <a:r>
              <a:rPr lang="pt-BR" b="1" dirty="0"/>
              <a:t>Entregável: insights da análise exploratória</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2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a:t>Data </a:t>
            </a:r>
            <a:r>
              <a:rPr lang="pt-BR" b="1" dirty="0" err="1"/>
              <a:t>Preparation</a:t>
            </a:r>
            <a:endParaRPr lang="pt-BR" b="1" dirty="0"/>
          </a:p>
          <a:p>
            <a:pPr lvl="1"/>
            <a:r>
              <a:rPr lang="pt-BR" dirty="0"/>
              <a:t>Integração de dados</a:t>
            </a:r>
          </a:p>
          <a:p>
            <a:pPr lvl="1"/>
            <a:r>
              <a:rPr lang="pt-BR" dirty="0"/>
              <a:t>Limpeza de dados</a:t>
            </a:r>
          </a:p>
          <a:p>
            <a:pPr lvl="1"/>
            <a:r>
              <a:rPr lang="pt-BR" dirty="0"/>
              <a:t>Normalização de dados</a:t>
            </a:r>
          </a:p>
          <a:p>
            <a:pPr lvl="1"/>
            <a:r>
              <a:rPr lang="pt-BR" dirty="0"/>
              <a:t>Transformação de dados</a:t>
            </a:r>
          </a:p>
          <a:p>
            <a:pPr lvl="1"/>
            <a:r>
              <a:rPr lang="pt-BR" dirty="0"/>
              <a:t>Construção de dados</a:t>
            </a:r>
          </a:p>
          <a:p>
            <a:pPr lvl="1"/>
            <a:r>
              <a:rPr lang="pt-BR" b="1" dirty="0"/>
              <a:t>Entregável: conjunto de dados adequado aos algoritmos de aprendizado de máquina</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Apresentação</a:t>
            </a:r>
          </a:p>
        </p:txBody>
      </p:sp>
      <p:pic>
        <p:nvPicPr>
          <p:cNvPr id="6" name="Imagem 5">
            <a:extLst>
              <a:ext uri="{FF2B5EF4-FFF2-40B4-BE49-F238E27FC236}">
                <a16:creationId xmlns:a16="http://schemas.microsoft.com/office/drawing/2014/main" id="{4667BC87-2809-4143-8164-0C0D03F60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220" y="3995172"/>
            <a:ext cx="832206" cy="1146873"/>
          </a:xfrm>
          <a:prstGeom prst="rect">
            <a:avLst/>
          </a:prstGeom>
          <a:ln>
            <a:noFill/>
          </a:ln>
        </p:spPr>
      </p:pic>
      <p:pic>
        <p:nvPicPr>
          <p:cNvPr id="7" name="Imagem 6">
            <a:extLst>
              <a:ext uri="{FF2B5EF4-FFF2-40B4-BE49-F238E27FC236}">
                <a16:creationId xmlns:a16="http://schemas.microsoft.com/office/drawing/2014/main" id="{1BED7135-BD4D-43BB-B2EF-26517C08AD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1841" y="4568609"/>
            <a:ext cx="897231" cy="362207"/>
          </a:xfrm>
          <a:prstGeom prst="rect">
            <a:avLst/>
          </a:prstGeom>
          <a:solidFill>
            <a:schemeClr val="tx1"/>
          </a:solidFill>
          <a:ln>
            <a:noFill/>
          </a:ln>
        </p:spPr>
      </p:pic>
      <p:pic>
        <p:nvPicPr>
          <p:cNvPr id="8" name="Imagem 7">
            <a:extLst>
              <a:ext uri="{FF2B5EF4-FFF2-40B4-BE49-F238E27FC236}">
                <a16:creationId xmlns:a16="http://schemas.microsoft.com/office/drawing/2014/main" id="{B280E0CD-A610-4A46-869C-519178988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4377" y="4091914"/>
            <a:ext cx="868514" cy="868514"/>
          </a:xfrm>
          <a:prstGeom prst="rect">
            <a:avLst/>
          </a:prstGeom>
          <a:ln>
            <a:noFill/>
          </a:ln>
        </p:spPr>
      </p:pic>
      <p:sp>
        <p:nvSpPr>
          <p:cNvPr id="9" name="Elipse 8">
            <a:extLst>
              <a:ext uri="{FF2B5EF4-FFF2-40B4-BE49-F238E27FC236}">
                <a16:creationId xmlns:a16="http://schemas.microsoft.com/office/drawing/2014/main" id="{89E81AFC-37D5-4AC2-930C-F8889C206F88}"/>
              </a:ext>
            </a:extLst>
          </p:cNvPr>
          <p:cNvSpPr/>
          <p:nvPr/>
        </p:nvSpPr>
        <p:spPr>
          <a:xfrm>
            <a:off x="6131034" y="2546421"/>
            <a:ext cx="1041621" cy="1030937"/>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solidFill>
                  <a:schemeClr val="bg1"/>
                </a:solidFill>
              </a:rPr>
              <a:t>2015</a:t>
            </a:r>
          </a:p>
        </p:txBody>
      </p:sp>
      <p:sp>
        <p:nvSpPr>
          <p:cNvPr id="10" name="Elipse 9">
            <a:extLst>
              <a:ext uri="{FF2B5EF4-FFF2-40B4-BE49-F238E27FC236}">
                <a16:creationId xmlns:a16="http://schemas.microsoft.com/office/drawing/2014/main" id="{C52F8EEC-AF11-4BB3-96F3-F7E3364DB28A}"/>
              </a:ext>
            </a:extLst>
          </p:cNvPr>
          <p:cNvSpPr/>
          <p:nvPr/>
        </p:nvSpPr>
        <p:spPr>
          <a:xfrm>
            <a:off x="7607824" y="2550622"/>
            <a:ext cx="1041621" cy="1030937"/>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solidFill>
                  <a:schemeClr val="bg1"/>
                </a:solidFill>
              </a:rPr>
              <a:t>2017</a:t>
            </a:r>
          </a:p>
        </p:txBody>
      </p:sp>
      <p:sp>
        <p:nvSpPr>
          <p:cNvPr id="11" name="Elipse 10">
            <a:extLst>
              <a:ext uri="{FF2B5EF4-FFF2-40B4-BE49-F238E27FC236}">
                <a16:creationId xmlns:a16="http://schemas.microsoft.com/office/drawing/2014/main" id="{101F4611-07DF-47E0-942C-94EF9CEC8CCF}"/>
              </a:ext>
            </a:extLst>
          </p:cNvPr>
          <p:cNvSpPr/>
          <p:nvPr/>
        </p:nvSpPr>
        <p:spPr>
          <a:xfrm>
            <a:off x="9087136" y="2546421"/>
            <a:ext cx="1041621" cy="1030937"/>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solidFill>
                  <a:schemeClr val="bg1"/>
                </a:solidFill>
              </a:rPr>
              <a:t>2020</a:t>
            </a:r>
          </a:p>
        </p:txBody>
      </p:sp>
      <p:cxnSp>
        <p:nvCxnSpPr>
          <p:cNvPr id="13" name="Conector de Seta Reta 12">
            <a:extLst>
              <a:ext uri="{FF2B5EF4-FFF2-40B4-BE49-F238E27FC236}">
                <a16:creationId xmlns:a16="http://schemas.microsoft.com/office/drawing/2014/main" id="{8C954556-D8C3-4380-BA4D-AA58074866D2}"/>
              </a:ext>
            </a:extLst>
          </p:cNvPr>
          <p:cNvCxnSpPr>
            <a:stCxn id="10" idx="6"/>
            <a:endCxn id="11" idx="2"/>
          </p:cNvCxnSpPr>
          <p:nvPr/>
        </p:nvCxnSpPr>
        <p:spPr>
          <a:xfrm flipV="1">
            <a:off x="8649445" y="3061890"/>
            <a:ext cx="437691" cy="420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A6EB6469-06AF-44A5-B7AD-9E345DBC738E}"/>
              </a:ext>
            </a:extLst>
          </p:cNvPr>
          <p:cNvPicPr>
            <a:picLocks noChangeAspect="1"/>
          </p:cNvPicPr>
          <p:nvPr/>
        </p:nvPicPr>
        <p:blipFill>
          <a:blip r:embed="rId5"/>
          <a:stretch>
            <a:fillRect/>
          </a:stretch>
        </p:blipFill>
        <p:spPr>
          <a:xfrm>
            <a:off x="9191842" y="4091913"/>
            <a:ext cx="897231" cy="325210"/>
          </a:xfrm>
          <a:prstGeom prst="rect">
            <a:avLst/>
          </a:prstGeom>
          <a:ln>
            <a:noFill/>
          </a:ln>
        </p:spPr>
      </p:pic>
      <p:sp>
        <p:nvSpPr>
          <p:cNvPr id="16" name="Title 1">
            <a:extLst>
              <a:ext uri="{FF2B5EF4-FFF2-40B4-BE49-F238E27FC236}">
                <a16:creationId xmlns:a16="http://schemas.microsoft.com/office/drawing/2014/main" id="{5D358AC0-9BF4-4634-8EEE-36F3B23323D4}"/>
              </a:ext>
            </a:extLst>
          </p:cNvPr>
          <p:cNvSpPr txBox="1">
            <a:spLocks/>
          </p:cNvSpPr>
          <p:nvPr/>
        </p:nvSpPr>
        <p:spPr>
          <a:xfrm>
            <a:off x="780015" y="5809553"/>
            <a:ext cx="2501429" cy="460745"/>
          </a:xfrm>
          <a:prstGeom prst="rect">
            <a:avLst/>
          </a:prstGeom>
          <a:no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t>Marco Beber, MSc</a:t>
            </a:r>
          </a:p>
        </p:txBody>
      </p:sp>
      <p:sp>
        <p:nvSpPr>
          <p:cNvPr id="18" name="Elipse 17">
            <a:extLst>
              <a:ext uri="{FF2B5EF4-FFF2-40B4-BE49-F238E27FC236}">
                <a16:creationId xmlns:a16="http://schemas.microsoft.com/office/drawing/2014/main" id="{C77F291C-D8C8-4EA0-AE39-1969511A450F}"/>
              </a:ext>
            </a:extLst>
          </p:cNvPr>
          <p:cNvSpPr/>
          <p:nvPr/>
        </p:nvSpPr>
        <p:spPr>
          <a:xfrm>
            <a:off x="4644666" y="2547284"/>
            <a:ext cx="1041621" cy="1030937"/>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solidFill>
                  <a:schemeClr val="bg1"/>
                </a:solidFill>
              </a:rPr>
              <a:t>2010</a:t>
            </a:r>
          </a:p>
        </p:txBody>
      </p:sp>
      <p:cxnSp>
        <p:nvCxnSpPr>
          <p:cNvPr id="20" name="Conector de Seta Reta 19">
            <a:extLst>
              <a:ext uri="{FF2B5EF4-FFF2-40B4-BE49-F238E27FC236}">
                <a16:creationId xmlns:a16="http://schemas.microsoft.com/office/drawing/2014/main" id="{017FE87C-ACB7-4C99-9E43-9CA8DC805E38}"/>
              </a:ext>
            </a:extLst>
          </p:cNvPr>
          <p:cNvCxnSpPr>
            <a:cxnSpLocks/>
            <a:stCxn id="18" idx="6"/>
            <a:endCxn id="9" idx="2"/>
          </p:cNvCxnSpPr>
          <p:nvPr/>
        </p:nvCxnSpPr>
        <p:spPr>
          <a:xfrm flipV="1">
            <a:off x="5686287" y="3061890"/>
            <a:ext cx="444747" cy="863"/>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3" name="Imagem 22">
            <a:extLst>
              <a:ext uri="{FF2B5EF4-FFF2-40B4-BE49-F238E27FC236}">
                <a16:creationId xmlns:a16="http://schemas.microsoft.com/office/drawing/2014/main" id="{5CCEDFC9-3E41-4719-AC87-D6C2D48D6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220" y="4091913"/>
            <a:ext cx="868514" cy="868514"/>
          </a:xfrm>
          <a:prstGeom prst="rect">
            <a:avLst/>
          </a:prstGeom>
          <a:ln>
            <a:noFill/>
          </a:ln>
        </p:spPr>
      </p:pic>
      <p:cxnSp>
        <p:nvCxnSpPr>
          <p:cNvPr id="38" name="Conector de Seta Reta 37">
            <a:extLst>
              <a:ext uri="{FF2B5EF4-FFF2-40B4-BE49-F238E27FC236}">
                <a16:creationId xmlns:a16="http://schemas.microsoft.com/office/drawing/2014/main" id="{0CFE2BA1-534E-479D-AAF1-CACED5E9DFC0}"/>
              </a:ext>
            </a:extLst>
          </p:cNvPr>
          <p:cNvCxnSpPr>
            <a:cxnSpLocks/>
            <a:stCxn id="9" idx="6"/>
            <a:endCxn id="10" idx="2"/>
          </p:cNvCxnSpPr>
          <p:nvPr/>
        </p:nvCxnSpPr>
        <p:spPr>
          <a:xfrm>
            <a:off x="7172655" y="3061890"/>
            <a:ext cx="435169" cy="420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Chave Esquerda 42">
            <a:extLst>
              <a:ext uri="{FF2B5EF4-FFF2-40B4-BE49-F238E27FC236}">
                <a16:creationId xmlns:a16="http://schemas.microsoft.com/office/drawing/2014/main" id="{6EB2A9F9-AAC3-4EE9-8E7A-DEABCA878435}"/>
              </a:ext>
            </a:extLst>
          </p:cNvPr>
          <p:cNvSpPr/>
          <p:nvPr/>
        </p:nvSpPr>
        <p:spPr>
          <a:xfrm rot="16200000">
            <a:off x="5055597" y="5004008"/>
            <a:ext cx="219759" cy="868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4" name="Chave Esquerda 43">
            <a:extLst>
              <a:ext uri="{FF2B5EF4-FFF2-40B4-BE49-F238E27FC236}">
                <a16:creationId xmlns:a16="http://schemas.microsoft.com/office/drawing/2014/main" id="{71BBC8BB-B0F7-47CC-B85F-8FC1F56EA679}"/>
              </a:ext>
            </a:extLst>
          </p:cNvPr>
          <p:cNvSpPr/>
          <p:nvPr/>
        </p:nvSpPr>
        <p:spPr>
          <a:xfrm rot="16200000">
            <a:off x="8069845" y="3497519"/>
            <a:ext cx="228048" cy="38897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5" name="Title 1">
            <a:extLst>
              <a:ext uri="{FF2B5EF4-FFF2-40B4-BE49-F238E27FC236}">
                <a16:creationId xmlns:a16="http://schemas.microsoft.com/office/drawing/2014/main" id="{40F3E667-D839-47C9-B719-A179B9FA3AC9}"/>
              </a:ext>
            </a:extLst>
          </p:cNvPr>
          <p:cNvSpPr txBox="1">
            <a:spLocks/>
          </p:cNvSpPr>
          <p:nvPr/>
        </p:nvSpPr>
        <p:spPr>
          <a:xfrm>
            <a:off x="6997677" y="5809553"/>
            <a:ext cx="2372383" cy="456083"/>
          </a:xfrm>
          <a:prstGeom prst="rect">
            <a:avLst/>
          </a:prstGeom>
          <a:no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t-BR" sz="2400" dirty="0"/>
              <a:t>Ciência</a:t>
            </a:r>
            <a:r>
              <a:rPr lang="en-US" sz="2400" dirty="0"/>
              <a:t> de Dados</a:t>
            </a:r>
          </a:p>
        </p:txBody>
      </p:sp>
      <p:sp>
        <p:nvSpPr>
          <p:cNvPr id="46" name="Title 1">
            <a:extLst>
              <a:ext uri="{FF2B5EF4-FFF2-40B4-BE49-F238E27FC236}">
                <a16:creationId xmlns:a16="http://schemas.microsoft.com/office/drawing/2014/main" id="{BFADDBCE-4CD6-49DD-8963-6CDF2DB63C3B}"/>
              </a:ext>
            </a:extLst>
          </p:cNvPr>
          <p:cNvSpPr txBox="1">
            <a:spLocks/>
          </p:cNvSpPr>
          <p:nvPr/>
        </p:nvSpPr>
        <p:spPr>
          <a:xfrm>
            <a:off x="3979284" y="5809906"/>
            <a:ext cx="2372383" cy="456082"/>
          </a:xfrm>
          <a:prstGeom prst="rect">
            <a:avLst/>
          </a:prstGeom>
          <a:no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t-BR" sz="2400" dirty="0"/>
              <a:t>Desenvolvimento</a:t>
            </a:r>
            <a:endParaRPr lang="en-US" sz="2400" dirty="0"/>
          </a:p>
        </p:txBody>
      </p:sp>
      <p:pic>
        <p:nvPicPr>
          <p:cNvPr id="4" name="Imagem 3">
            <a:extLst>
              <a:ext uri="{FF2B5EF4-FFF2-40B4-BE49-F238E27FC236}">
                <a16:creationId xmlns:a16="http://schemas.microsoft.com/office/drawing/2014/main" id="{1AABFF6F-4E75-4237-BCE0-4F0E02642252}"/>
              </a:ext>
            </a:extLst>
          </p:cNvPr>
          <p:cNvPicPr>
            <a:picLocks noChangeAspect="1"/>
          </p:cNvPicPr>
          <p:nvPr/>
        </p:nvPicPr>
        <p:blipFill rotWithShape="1">
          <a:blip r:embed="rId6">
            <a:extLst>
              <a:ext uri="{28A0092B-C50C-407E-A947-70E740481C1C}">
                <a14:useLocalDpi xmlns:a14="http://schemas.microsoft.com/office/drawing/2010/main" val="0"/>
              </a:ext>
            </a:extLst>
          </a:blip>
          <a:srcRect l="5422" t="15998" r="50550" b="-355"/>
          <a:stretch/>
        </p:blipFill>
        <p:spPr>
          <a:xfrm>
            <a:off x="461338" y="1991433"/>
            <a:ext cx="2997135" cy="3818120"/>
          </a:xfrm>
          <a:prstGeom prst="rect">
            <a:avLst/>
          </a:prstGeom>
        </p:spPr>
      </p:pic>
    </p:spTree>
    <p:extLst>
      <p:ext uri="{BB962C8B-B14F-4D97-AF65-F5344CB8AC3E}">
        <p14:creationId xmlns:p14="http://schemas.microsoft.com/office/powerpoint/2010/main" val="280472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err="1"/>
              <a:t>Modeling</a:t>
            </a:r>
            <a:endParaRPr lang="pt-BR" b="1" dirty="0"/>
          </a:p>
          <a:p>
            <a:pPr lvl="1"/>
            <a:r>
              <a:rPr lang="pt-BR" dirty="0"/>
              <a:t>Definição das técnicas de modelagem</a:t>
            </a:r>
          </a:p>
          <a:p>
            <a:pPr lvl="1"/>
            <a:r>
              <a:rPr lang="pt-BR" dirty="0"/>
              <a:t>Definição do experimento</a:t>
            </a:r>
          </a:p>
          <a:p>
            <a:pPr lvl="1"/>
            <a:r>
              <a:rPr lang="pt-BR" dirty="0"/>
              <a:t>Construção de modelos</a:t>
            </a:r>
          </a:p>
          <a:p>
            <a:pPr lvl="1"/>
            <a:r>
              <a:rPr lang="pt-BR" b="1" dirty="0"/>
              <a:t>Entregável: modelo resultante da experimentação</a:t>
            </a:r>
          </a:p>
          <a:p>
            <a:pPr lvl="1"/>
            <a:endParaRPr lang="pt-BR" b="1" dirty="0"/>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3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err="1"/>
              <a:t>Evaluation</a:t>
            </a:r>
            <a:endParaRPr lang="pt-BR" b="1" dirty="0"/>
          </a:p>
          <a:p>
            <a:pPr lvl="1"/>
            <a:r>
              <a:rPr lang="pt-BR" dirty="0"/>
              <a:t>Interpretação de avaliação dos resultados sob o ponto de vista do negócio</a:t>
            </a:r>
          </a:p>
          <a:p>
            <a:pPr lvl="1"/>
            <a:r>
              <a:rPr lang="pt-BR" dirty="0"/>
              <a:t>Revisão do processo</a:t>
            </a:r>
          </a:p>
          <a:p>
            <a:pPr lvl="1"/>
            <a:r>
              <a:rPr lang="pt-BR" b="1" dirty="0"/>
              <a:t>Entregável: análise dos resultados</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4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a:t>Deployment</a:t>
            </a:r>
          </a:p>
          <a:p>
            <a:pPr lvl="1"/>
            <a:r>
              <a:rPr lang="pt-BR" dirty="0"/>
              <a:t>Definição da estratégia de integração do modelo com o processo da empresa</a:t>
            </a:r>
          </a:p>
          <a:p>
            <a:pPr lvl="1"/>
            <a:r>
              <a:rPr lang="pt-BR" dirty="0"/>
              <a:t>Definição de um plano para monitoramento e manutenção do modelo</a:t>
            </a:r>
          </a:p>
          <a:p>
            <a:pPr lvl="1"/>
            <a:r>
              <a:rPr lang="pt-BR" dirty="0"/>
              <a:t>Produção de relatório final</a:t>
            </a:r>
          </a:p>
          <a:p>
            <a:pPr lvl="1"/>
            <a:r>
              <a:rPr lang="pt-BR" dirty="0"/>
              <a:t>Revisão do projeto</a:t>
            </a:r>
          </a:p>
          <a:p>
            <a:pPr lvl="1"/>
            <a:r>
              <a:rPr lang="pt-BR" b="1" dirty="0"/>
              <a:t>Entregáveis: modelo integrado ao processo da empresa e relatório final</a:t>
            </a:r>
          </a:p>
        </p:txBody>
      </p:sp>
      <p:pic>
        <p:nvPicPr>
          <p:cNvPr id="5" name="Picture 2" descr="https://www.kdnuggets.com/wp-content/uploads/crisp-dm-4-problems-fig1.png">
            <a:extLst>
              <a:ext uri="{FF2B5EF4-FFF2-40B4-BE49-F238E27FC236}">
                <a16:creationId xmlns:a16="http://schemas.microsoft.com/office/drawing/2014/main" id="{6AE6C213-82D5-441A-8576-111EDF9B37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78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4DF4E-3D5B-4503-9578-8180DEB5772B}"/>
              </a:ext>
            </a:extLst>
          </p:cNvPr>
          <p:cNvSpPr>
            <a:spLocks noGrp="1"/>
          </p:cNvSpPr>
          <p:nvPr>
            <p:ph type="title"/>
          </p:nvPr>
        </p:nvSpPr>
        <p:spPr/>
        <p:txBody>
          <a:bodyPr>
            <a:normAutofit/>
          </a:bodyPr>
          <a:lstStyle/>
          <a:p>
            <a:r>
              <a:rPr lang="pt-BR" dirty="0"/>
              <a:t>Conceitos e definições – processo de descoberta de conhecimento</a:t>
            </a:r>
          </a:p>
        </p:txBody>
      </p:sp>
      <p:sp>
        <p:nvSpPr>
          <p:cNvPr id="3" name="Espaço Reservado para Conteúdo 2">
            <a:extLst>
              <a:ext uri="{FF2B5EF4-FFF2-40B4-BE49-F238E27FC236}">
                <a16:creationId xmlns:a16="http://schemas.microsoft.com/office/drawing/2014/main" id="{476AFD35-D6A4-4768-BB7F-885039A6448A}"/>
              </a:ext>
            </a:extLst>
          </p:cNvPr>
          <p:cNvSpPr>
            <a:spLocks noGrp="1"/>
          </p:cNvSpPr>
          <p:nvPr>
            <p:ph sz="half" idx="1"/>
          </p:nvPr>
        </p:nvSpPr>
        <p:spPr/>
        <p:txBody>
          <a:bodyPr anchor="t">
            <a:normAutofit/>
          </a:bodyPr>
          <a:lstStyle/>
          <a:p>
            <a:r>
              <a:rPr lang="pt-BR" b="1" dirty="0"/>
              <a:t>Atores</a:t>
            </a:r>
          </a:p>
          <a:p>
            <a:pPr lvl="1"/>
            <a:r>
              <a:rPr lang="pt-BR" dirty="0"/>
              <a:t>Cientista de dados</a:t>
            </a:r>
          </a:p>
          <a:p>
            <a:pPr lvl="1"/>
            <a:r>
              <a:rPr lang="pt-BR" dirty="0"/>
              <a:t>Engenheiro de dados</a:t>
            </a:r>
          </a:p>
          <a:p>
            <a:pPr lvl="1"/>
            <a:r>
              <a:rPr lang="pt-BR" dirty="0"/>
              <a:t>Engenheiro de aprendizado de máquina</a:t>
            </a:r>
          </a:p>
        </p:txBody>
      </p:sp>
      <p:pic>
        <p:nvPicPr>
          <p:cNvPr id="7" name="Picture 2" descr="https://www.kdnuggets.com/wp-content/uploads/crisp-dm-4-problems-fig1.png">
            <a:extLst>
              <a:ext uri="{FF2B5EF4-FFF2-40B4-BE49-F238E27FC236}">
                <a16:creationId xmlns:a16="http://schemas.microsoft.com/office/drawing/2014/main" id="{217A639B-8D6C-4BA4-A423-EEBA33E5B6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9921" y="2083913"/>
            <a:ext cx="3919378" cy="391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646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Pré-processamento de dados quantitativos e qualitativos</a:t>
            </a:r>
          </a:p>
          <a:p>
            <a:pPr lvl="1"/>
            <a:r>
              <a:rPr lang="pt-BR" dirty="0"/>
              <a:t>Limpeza de dados</a:t>
            </a:r>
          </a:p>
          <a:p>
            <a:pPr lvl="1"/>
            <a:r>
              <a:rPr lang="pt-BR" dirty="0"/>
              <a:t>Normalização de dados</a:t>
            </a:r>
          </a:p>
          <a:p>
            <a:pPr lvl="1"/>
            <a:r>
              <a:rPr lang="pt-BR" dirty="0"/>
              <a:t>Discretização de dados</a:t>
            </a:r>
          </a:p>
          <a:p>
            <a:pPr lvl="1"/>
            <a:r>
              <a:rPr lang="pt-BR" dirty="0"/>
              <a:t>Transformação de dados qualitativos</a:t>
            </a:r>
          </a:p>
          <a:p>
            <a:pPr lvl="1"/>
            <a:r>
              <a:rPr lang="pt-BR" dirty="0"/>
              <a:t>Tratamento de dados desconhecidos</a:t>
            </a:r>
          </a:p>
        </p:txBody>
      </p:sp>
    </p:spTree>
    <p:extLst>
      <p:ext uri="{BB962C8B-B14F-4D97-AF65-F5344CB8AC3E}">
        <p14:creationId xmlns:p14="http://schemas.microsoft.com/office/powerpoint/2010/main" val="193152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limpeza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Grande parte dos conjuntos de dados disponíveis para estudo, bem como os obtidos a partir de processo de coleta de dados, podem apresentar problemas que dificultam a sua utilização em algoritmos de aprendizado de máquina</a:t>
            </a:r>
          </a:p>
          <a:p>
            <a:r>
              <a:rPr lang="pt-BR" dirty="0"/>
              <a:t>Esses problemas podem ser desde erros de digitação até alguma falha no sensor de coleta do dado</a:t>
            </a:r>
          </a:p>
          <a:p>
            <a:r>
              <a:rPr lang="pt-BR" dirty="0"/>
              <a:t>Uma estratégia para fazer a limpeza de dados é utilizar </a:t>
            </a:r>
            <a:r>
              <a:rPr lang="pt-BR" b="1" dirty="0"/>
              <a:t>conhecimento de domínio</a:t>
            </a:r>
            <a:r>
              <a:rPr lang="pt-BR" dirty="0"/>
              <a:t>, onde se sabe o intervalo de valores possíveis para uma determinada variável ou seus valores categóricos</a:t>
            </a:r>
          </a:p>
          <a:p>
            <a:r>
              <a:rPr lang="pt-BR" dirty="0"/>
              <a:t>Outra estratégia é </a:t>
            </a:r>
            <a:r>
              <a:rPr lang="pt-BR" b="1" dirty="0"/>
              <a:t>utilizar estatística </a:t>
            </a:r>
            <a:r>
              <a:rPr lang="pt-BR" dirty="0"/>
              <a:t>para conhecer a distribuição dos dados e assim tomar decisões sobre quais valores estão fora do intervalo esperado (remoção de outliers)</a:t>
            </a:r>
          </a:p>
          <a:p>
            <a:endParaRPr lang="pt-BR" dirty="0"/>
          </a:p>
        </p:txBody>
      </p:sp>
    </p:spTree>
    <p:extLst>
      <p:ext uri="{BB962C8B-B14F-4D97-AF65-F5344CB8AC3E}">
        <p14:creationId xmlns:p14="http://schemas.microsoft.com/office/powerpoint/2010/main" val="172341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normalização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 motivação da normalização é minimizar o problema da presença de variáveis em um conjunto de dados com escalas e dispersões muito diferentes</a:t>
            </a:r>
          </a:p>
          <a:p>
            <a:r>
              <a:rPr lang="pt-BR" dirty="0"/>
              <a:t>Vários algoritmos de aprendizado de máquina podem ter os resultados prejudicados sem a normalização dos dados</a:t>
            </a:r>
          </a:p>
          <a:p>
            <a:r>
              <a:rPr lang="pt-BR" dirty="0"/>
              <a:t>Métodos para normalização de dados numéricos</a:t>
            </a:r>
          </a:p>
          <a:p>
            <a:pPr lvl="1"/>
            <a:r>
              <a:rPr lang="pt-BR" dirty="0"/>
              <a:t>Linear</a:t>
            </a:r>
          </a:p>
          <a:p>
            <a:pPr lvl="1"/>
            <a:r>
              <a:rPr lang="pt-BR" dirty="0"/>
              <a:t>Valor máximo</a:t>
            </a:r>
          </a:p>
          <a:p>
            <a:pPr lvl="1"/>
            <a:r>
              <a:rPr lang="pt-BR" dirty="0"/>
              <a:t>Z-Score</a:t>
            </a:r>
          </a:p>
        </p:txBody>
      </p:sp>
    </p:spTree>
    <p:extLst>
      <p:ext uri="{BB962C8B-B14F-4D97-AF65-F5344CB8AC3E}">
        <p14:creationId xmlns:p14="http://schemas.microsoft.com/office/powerpoint/2010/main" val="423036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normalização de dados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 normalização linear consiste em manter os dados no intervalo </a:t>
                </a:r>
                <a14:m>
                  <m:oMath xmlns:m="http://schemas.openxmlformats.org/officeDocument/2006/math">
                    <m:d>
                      <m:dPr>
                        <m:begChr m:val="["/>
                        <m:endChr m:val="]"/>
                        <m:ctrlPr>
                          <a:rPr lang="pt-BR" i="1" smtClean="0">
                            <a:latin typeface="Cambria Math" panose="02040503050406030204" pitchFamily="18" charset="0"/>
                          </a:rPr>
                        </m:ctrlPr>
                      </m:dPr>
                      <m:e>
                        <m:r>
                          <a:rPr lang="pt-BR" b="0" i="1" smtClean="0">
                            <a:latin typeface="Cambria Math" panose="02040503050406030204" pitchFamily="18" charset="0"/>
                          </a:rPr>
                          <m:t>0,1</m:t>
                        </m:r>
                      </m:e>
                    </m:d>
                  </m:oMath>
                </a14:m>
                <a:r>
                  <a:rPr lang="pt-BR" dirty="0"/>
                  <a:t>. Para isso, a seguinte função de transformação é aplicada sobre o conjunto de dados</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𝑥</m:t>
                          </m:r>
                          <m:r>
                            <a:rPr lang="pt-BR" i="1">
                              <a:latin typeface="Cambria Math" panose="02040503050406030204" pitchFamily="18" charset="0"/>
                            </a:rPr>
                            <m:t>−</m:t>
                          </m:r>
                          <m:r>
                            <m:rPr>
                              <m:sty m:val="p"/>
                            </m:rPr>
                            <a:rPr lang="pt-BR">
                              <a:latin typeface="Cambria Math" panose="02040503050406030204" pitchFamily="18" charset="0"/>
                            </a:rPr>
                            <m:t>min</m:t>
                          </m:r>
                          <m:r>
                            <a:rPr lang="pt-BR" i="1">
                              <a:latin typeface="Cambria Math" panose="02040503050406030204" pitchFamily="18" charset="0"/>
                            </a:rPr>
                            <m:t>⁡(</m:t>
                          </m:r>
                          <m:r>
                            <a:rPr lang="pt-BR" b="0" i="1" smtClean="0">
                              <a:latin typeface="Cambria Math" panose="02040503050406030204" pitchFamily="18" charset="0"/>
                            </a:rPr>
                            <m:t>𝑋</m:t>
                          </m:r>
                          <m:r>
                            <a:rPr lang="pt-BR" i="1">
                              <a:latin typeface="Cambria Math" panose="02040503050406030204" pitchFamily="18" charset="0"/>
                            </a:rPr>
                            <m:t>)</m:t>
                          </m:r>
                        </m:num>
                        <m:den>
                          <m:func>
                            <m:funcPr>
                              <m:ctrlPr>
                                <a:rPr lang="pt-BR" i="1">
                                  <a:latin typeface="Cambria Math" panose="02040503050406030204" pitchFamily="18" charset="0"/>
                                </a:rPr>
                              </m:ctrlPr>
                            </m:funcPr>
                            <m:fName>
                              <m:r>
                                <m:rPr>
                                  <m:sty m:val="p"/>
                                </m:rPr>
                                <a:rPr lang="pt-BR">
                                  <a:latin typeface="Cambria Math" panose="02040503050406030204" pitchFamily="18" charset="0"/>
                                </a:rPr>
                                <m:t>max</m:t>
                              </m:r>
                            </m:fName>
                            <m:e>
                              <m:d>
                                <m:dPr>
                                  <m:ctrlPr>
                                    <a:rPr lang="pt-BR" i="1">
                                      <a:latin typeface="Cambria Math" panose="02040503050406030204" pitchFamily="18" charset="0"/>
                                    </a:rPr>
                                  </m:ctrlPr>
                                </m:dPr>
                                <m:e>
                                  <m:r>
                                    <a:rPr lang="pt-BR" b="0" i="1" smtClean="0">
                                      <a:latin typeface="Cambria Math" panose="02040503050406030204" pitchFamily="18" charset="0"/>
                                    </a:rPr>
                                    <m:t>𝑋</m:t>
                                  </m:r>
                                </m:e>
                              </m:d>
                            </m:e>
                          </m:func>
                          <m:r>
                            <a:rPr lang="pt-BR" i="1">
                              <a:latin typeface="Cambria Math" panose="02040503050406030204" pitchFamily="18" charset="0"/>
                            </a:rPr>
                            <m:t>−</m:t>
                          </m:r>
                          <m:r>
                            <m:rPr>
                              <m:sty m:val="p"/>
                            </m:rPr>
                            <a:rPr lang="pt-BR">
                              <a:latin typeface="Cambria Math" panose="02040503050406030204" pitchFamily="18" charset="0"/>
                            </a:rPr>
                            <m:t>min</m:t>
                          </m:r>
                          <m:r>
                            <a:rPr lang="pt-BR" i="1">
                              <a:latin typeface="Cambria Math" panose="02040503050406030204" pitchFamily="18" charset="0"/>
                            </a:rPr>
                            <m:t>⁡(</m:t>
                          </m:r>
                          <m:r>
                            <a:rPr lang="pt-BR" b="0" i="1" smtClean="0">
                              <a:latin typeface="Cambria Math" panose="02040503050406030204" pitchFamily="18" charset="0"/>
                            </a:rPr>
                            <m:t>𝑋</m:t>
                          </m:r>
                          <m:r>
                            <a:rPr lang="pt-BR" i="1">
                              <a:latin typeface="Cambria Math" panose="02040503050406030204" pitchFamily="18" charset="0"/>
                            </a:rPr>
                            <m:t>)</m:t>
                          </m:r>
                        </m:den>
                      </m:f>
                    </m:oMath>
                  </m:oMathPara>
                </a14:m>
                <a:endParaRPr lang="pt-BR" dirty="0"/>
              </a:p>
              <a:p>
                <a:r>
                  <a:rPr lang="pt-BR" dirty="0"/>
                  <a:t>Onde,</a:t>
                </a:r>
              </a:p>
              <a:p>
                <a:pPr lvl="1"/>
                <a14:m>
                  <m:oMath xmlns:m="http://schemas.openxmlformats.org/officeDocument/2006/math">
                    <m:r>
                      <a:rPr lang="pt-BR" b="0" i="1" smtClean="0">
                        <a:latin typeface="Cambria Math" panose="02040503050406030204" pitchFamily="18" charset="0"/>
                      </a:rPr>
                      <m:t>𝑋</m:t>
                    </m:r>
                  </m:oMath>
                </a14:m>
                <a:r>
                  <a:rPr lang="pt-BR" dirty="0"/>
                  <a:t> é o conjunto de valores da variável</a:t>
                </a:r>
              </a:p>
              <a:p>
                <a:pPr lvl="1"/>
                <a14:m>
                  <m:oMath xmlns:m="http://schemas.openxmlformats.org/officeDocument/2006/math">
                    <m:r>
                      <a:rPr lang="pt-BR" b="0" i="1" smtClean="0">
                        <a:latin typeface="Cambria Math" panose="02040503050406030204" pitchFamily="18" charset="0"/>
                      </a:rPr>
                      <m:t>𝑥</m:t>
                    </m:r>
                  </m:oMath>
                </a14:m>
                <a:r>
                  <a:rPr lang="pt-BR" dirty="0"/>
                  <a:t> é um dos valores da variável</a:t>
                </a:r>
              </a:p>
              <a:p>
                <a:pPr lvl="1"/>
                <a14:m>
                  <m:oMath xmlns:m="http://schemas.openxmlformats.org/officeDocument/2006/math">
                    <m:r>
                      <a:rPr lang="pt-BR" i="1">
                        <a:latin typeface="Cambria Math" panose="02040503050406030204" pitchFamily="18" charset="0"/>
                      </a:rPr>
                      <m:t>𝑥</m:t>
                    </m:r>
                    <m:r>
                      <a:rPr lang="pt-BR" b="0" i="0" smtClean="0">
                        <a:latin typeface="Cambria Math" panose="02040503050406030204" pitchFamily="18" charset="0"/>
                      </a:rPr>
                      <m:t>′</m:t>
                    </m:r>
                  </m:oMath>
                </a14:m>
                <a:r>
                  <a:rPr lang="pt-BR" dirty="0"/>
                  <a:t> é o valor da variável transformado</a:t>
                </a:r>
              </a:p>
              <a:p>
                <a:pPr lvl="1"/>
                <a:endParaRPr lang="pt-BR" dirty="0"/>
              </a:p>
              <a:p>
                <a:endParaRPr lang="pt-BR" dirty="0"/>
              </a:p>
              <a:p>
                <a:endParaRPr lang="pt-BR" dirty="0"/>
              </a:p>
              <a:p>
                <a:pPr marL="0" indent="0">
                  <a:buNone/>
                </a:pPr>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a:stretch>
              </a:blipFill>
            </p:spPr>
            <p:txBody>
              <a:bodyPr/>
              <a:lstStyle/>
              <a:p>
                <a:r>
                  <a:rPr lang="pt-BR">
                    <a:noFill/>
                  </a:rPr>
                  <a:t> </a:t>
                </a:r>
              </a:p>
            </p:txBody>
          </p:sp>
        </mc:Fallback>
      </mc:AlternateContent>
    </p:spTree>
    <p:extLst>
      <p:ext uri="{BB962C8B-B14F-4D97-AF65-F5344CB8AC3E}">
        <p14:creationId xmlns:p14="http://schemas.microsoft.com/office/powerpoint/2010/main" val="230910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normalização de dados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 normalização por valor máximo consiste em manter os dados no intervalo </a:t>
                </a:r>
                <a14:m>
                  <m:oMath xmlns:m="http://schemas.openxmlformats.org/officeDocument/2006/math">
                    <m:d>
                      <m:dPr>
                        <m:begChr m:val="["/>
                        <m:endChr m:val="]"/>
                        <m:ctrlPr>
                          <a:rPr lang="pt-BR" i="1" smtClean="0">
                            <a:latin typeface="Cambria Math" panose="02040503050406030204" pitchFamily="18" charset="0"/>
                          </a:rPr>
                        </m:ctrlPr>
                      </m:dPr>
                      <m:e>
                        <m:r>
                          <a:rPr lang="pt-BR" b="0" i="1" smtClean="0">
                            <a:latin typeface="Cambria Math" panose="02040503050406030204" pitchFamily="18" charset="0"/>
                          </a:rPr>
                          <m:t>−1,1</m:t>
                        </m:r>
                      </m:e>
                    </m:d>
                  </m:oMath>
                </a14:m>
                <a:r>
                  <a:rPr lang="pt-BR" dirty="0"/>
                  <a:t>. Para isso, a seguinte função de transformação é aplicada sobre o conjunto de dados</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𝑥</m:t>
                          </m:r>
                        </m:num>
                        <m:den>
                          <m:func>
                            <m:funcPr>
                              <m:ctrlPr>
                                <a:rPr lang="pt-BR" i="1" smtClean="0">
                                  <a:latin typeface="Cambria Math" panose="02040503050406030204" pitchFamily="18" charset="0"/>
                                </a:rPr>
                              </m:ctrlPr>
                            </m:funcPr>
                            <m:fName>
                              <m:r>
                                <m:rPr>
                                  <m:sty m:val="p"/>
                                </m:rPr>
                                <a:rPr lang="pt-BR" b="0" i="0" smtClean="0">
                                  <a:latin typeface="Cambria Math" panose="02040503050406030204" pitchFamily="18" charset="0"/>
                                </a:rPr>
                                <m:t>max</m:t>
                              </m:r>
                            </m:fName>
                            <m:e>
                              <m:d>
                                <m:dPr>
                                  <m:ctrlPr>
                                    <a:rPr lang="pt-BR" i="1">
                                      <a:latin typeface="Cambria Math" panose="02040503050406030204" pitchFamily="18" charset="0"/>
                                    </a:rPr>
                                  </m:ctrlPr>
                                </m:dPr>
                                <m:e>
                                  <m:d>
                                    <m:dPr>
                                      <m:begChr m:val="|"/>
                                      <m:endChr m:val="|"/>
                                      <m:ctrlPr>
                                        <a:rPr lang="pt-BR" i="1" smtClean="0">
                                          <a:latin typeface="Cambria Math" panose="02040503050406030204" pitchFamily="18" charset="0"/>
                                        </a:rPr>
                                      </m:ctrlPr>
                                    </m:dPr>
                                    <m:e>
                                      <m:r>
                                        <a:rPr lang="pt-BR" b="0" i="1" smtClean="0">
                                          <a:latin typeface="Cambria Math" panose="02040503050406030204" pitchFamily="18" charset="0"/>
                                        </a:rPr>
                                        <m:t>𝑋</m:t>
                                      </m:r>
                                    </m:e>
                                  </m:d>
                                </m:e>
                              </m:d>
                            </m:e>
                          </m:func>
                        </m:den>
                      </m:f>
                    </m:oMath>
                  </m:oMathPara>
                </a14:m>
                <a:endParaRPr lang="pt-BR" dirty="0"/>
              </a:p>
              <a:p>
                <a:r>
                  <a:rPr lang="pt-BR" dirty="0"/>
                  <a:t>Onde,</a:t>
                </a:r>
              </a:p>
              <a:p>
                <a:pPr lvl="1"/>
                <a14:m>
                  <m:oMath xmlns:m="http://schemas.openxmlformats.org/officeDocument/2006/math">
                    <m:r>
                      <a:rPr lang="pt-BR" b="0" i="1" smtClean="0">
                        <a:latin typeface="Cambria Math" panose="02040503050406030204" pitchFamily="18" charset="0"/>
                      </a:rPr>
                      <m:t>𝑥</m:t>
                    </m:r>
                  </m:oMath>
                </a14:m>
                <a:r>
                  <a:rPr lang="pt-BR" dirty="0"/>
                  <a:t> é um dos valores da variável</a:t>
                </a:r>
              </a:p>
              <a:p>
                <a:pPr lvl="1"/>
                <a14:m>
                  <m:oMath xmlns:m="http://schemas.openxmlformats.org/officeDocument/2006/math">
                    <m:r>
                      <m:rPr>
                        <m:sty m:val="p"/>
                      </m:rPr>
                      <a:rPr lang="pt-BR" b="0" i="0" smtClean="0">
                        <a:latin typeface="Cambria Math" panose="02040503050406030204" pitchFamily="18" charset="0"/>
                      </a:rPr>
                      <m:t>max</m:t>
                    </m:r>
                    <m:r>
                      <a:rPr lang="pt-BR" b="0" i="0" smtClean="0">
                        <a:latin typeface="Cambria Math" panose="02040503050406030204" pitchFamily="18" charset="0"/>
                      </a:rPr>
                      <m:t>⁡(|</m:t>
                    </m:r>
                    <m:r>
                      <m:rPr>
                        <m:sty m:val="p"/>
                      </m:rPr>
                      <a:rPr lang="pt-BR" b="0" i="0" smtClean="0">
                        <a:latin typeface="Cambria Math" panose="02040503050406030204" pitchFamily="18" charset="0"/>
                      </a:rPr>
                      <m:t>X</m:t>
                    </m:r>
                    <m:r>
                      <a:rPr lang="pt-BR" b="0" i="0" smtClean="0">
                        <a:latin typeface="Cambria Math" panose="02040503050406030204" pitchFamily="18" charset="0"/>
                      </a:rPr>
                      <m:t>|)</m:t>
                    </m:r>
                  </m:oMath>
                </a14:m>
                <a:r>
                  <a:rPr lang="pt-BR" dirty="0"/>
                  <a:t> é o maior valor absoluto</a:t>
                </a:r>
              </a:p>
              <a:p>
                <a:pPr lvl="1"/>
                <a:endParaRPr lang="pt-BR" dirty="0"/>
              </a:p>
              <a:p>
                <a:pPr lvl="1"/>
                <a:endParaRPr lang="pt-BR" dirty="0"/>
              </a:p>
              <a:p>
                <a:endParaRPr lang="pt-BR" dirty="0"/>
              </a:p>
              <a:p>
                <a:endParaRPr lang="pt-BR" dirty="0"/>
              </a:p>
              <a:p>
                <a:pPr marL="0" indent="0">
                  <a:buNone/>
                </a:pPr>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a:stretch>
              </a:blipFill>
            </p:spPr>
            <p:txBody>
              <a:bodyPr/>
              <a:lstStyle/>
              <a:p>
                <a:r>
                  <a:rPr lang="pt-BR">
                    <a:noFill/>
                  </a:rPr>
                  <a:t> </a:t>
                </a:r>
              </a:p>
            </p:txBody>
          </p:sp>
        </mc:Fallback>
      </mc:AlternateContent>
    </p:spTree>
    <p:extLst>
      <p:ext uri="{BB962C8B-B14F-4D97-AF65-F5344CB8AC3E}">
        <p14:creationId xmlns:p14="http://schemas.microsoft.com/office/powerpoint/2010/main" val="176882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normalização de dados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 normalização por z-score consiste em transformar os dados em unidades de desvio padrão em relação à media. Para isso, a seguinte função de transformação é aplicada sobre o conjunto de dados</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𝑥</m:t>
                          </m:r>
                          <m:r>
                            <a:rPr lang="pt-BR" b="0" i="1" smtClean="0">
                              <a:latin typeface="Cambria Math" panose="02040503050406030204" pitchFamily="18" charset="0"/>
                            </a:rPr>
                            <m:t> −</m:t>
                          </m:r>
                          <m:r>
                            <a:rPr lang="pt-BR" b="0" i="1" smtClean="0">
                              <a:latin typeface="Cambria Math" panose="02040503050406030204" pitchFamily="18" charset="0"/>
                            </a:rPr>
                            <m:t>𝑚𝑒𝑎𝑛</m:t>
                          </m:r>
                          <m:r>
                            <a:rPr lang="pt-BR" b="0" i="1" smtClean="0">
                              <a:latin typeface="Cambria Math" panose="02040503050406030204" pitchFamily="18" charset="0"/>
                            </a:rPr>
                            <m:t>(</m:t>
                          </m:r>
                          <m:r>
                            <a:rPr lang="pt-BR" b="0" i="1" smtClean="0">
                              <a:latin typeface="Cambria Math" panose="02040503050406030204" pitchFamily="18" charset="0"/>
                            </a:rPr>
                            <m:t>𝑋</m:t>
                          </m:r>
                          <m:r>
                            <a:rPr lang="pt-BR" b="0" i="1" smtClean="0">
                              <a:latin typeface="Cambria Math" panose="02040503050406030204" pitchFamily="18" charset="0"/>
                            </a:rPr>
                            <m:t>)</m:t>
                          </m:r>
                        </m:num>
                        <m:den>
                          <m:r>
                            <a:rPr lang="pt-BR" b="0" i="1" smtClean="0">
                              <a:latin typeface="Cambria Math" panose="02040503050406030204" pitchFamily="18" charset="0"/>
                            </a:rPr>
                            <m:t>𝑠𝑑</m:t>
                          </m:r>
                          <m:r>
                            <a:rPr lang="pt-BR" b="0" i="1" smtClean="0">
                              <a:latin typeface="Cambria Math" panose="02040503050406030204" pitchFamily="18" charset="0"/>
                            </a:rPr>
                            <m:t>(</m:t>
                          </m:r>
                          <m:r>
                            <a:rPr lang="pt-BR" b="0" i="1" smtClean="0">
                              <a:latin typeface="Cambria Math" panose="02040503050406030204" pitchFamily="18" charset="0"/>
                            </a:rPr>
                            <m:t>𝑋</m:t>
                          </m:r>
                          <m:r>
                            <a:rPr lang="pt-BR" b="0" i="1" smtClean="0">
                              <a:latin typeface="Cambria Math" panose="02040503050406030204" pitchFamily="18" charset="0"/>
                            </a:rPr>
                            <m:t>)</m:t>
                          </m:r>
                        </m:den>
                      </m:f>
                    </m:oMath>
                  </m:oMathPara>
                </a14:m>
                <a:endParaRPr lang="pt-BR" dirty="0"/>
              </a:p>
              <a:p>
                <a:r>
                  <a:rPr lang="pt-BR" dirty="0"/>
                  <a:t>Onde,</a:t>
                </a:r>
              </a:p>
              <a:p>
                <a:pPr lvl="1"/>
                <a14:m>
                  <m:oMath xmlns:m="http://schemas.openxmlformats.org/officeDocument/2006/math">
                    <m:r>
                      <a:rPr lang="pt-BR" b="0" i="1" smtClean="0">
                        <a:latin typeface="Cambria Math" panose="02040503050406030204" pitchFamily="18" charset="0"/>
                      </a:rPr>
                      <m:t>𝑥</m:t>
                    </m:r>
                  </m:oMath>
                </a14:m>
                <a:r>
                  <a:rPr lang="pt-BR" dirty="0"/>
                  <a:t> é um dos valores da variável</a:t>
                </a:r>
              </a:p>
              <a:p>
                <a:pPr lvl="1"/>
                <a14:m>
                  <m:oMath xmlns:m="http://schemas.openxmlformats.org/officeDocument/2006/math">
                    <m:r>
                      <a:rPr lang="pt-BR" b="0" i="1" smtClean="0">
                        <a:latin typeface="Cambria Math" panose="02040503050406030204" pitchFamily="18" charset="0"/>
                      </a:rPr>
                      <m:t>𝑚𝑒𝑎𝑛</m:t>
                    </m:r>
                    <m:r>
                      <a:rPr lang="pt-BR" b="0" i="1" smtClean="0">
                        <a:latin typeface="Cambria Math" panose="02040503050406030204" pitchFamily="18" charset="0"/>
                      </a:rPr>
                      <m:t>(</m:t>
                    </m:r>
                    <m:r>
                      <a:rPr lang="pt-BR" b="0" i="1" smtClean="0">
                        <a:latin typeface="Cambria Math" panose="02040503050406030204" pitchFamily="18" charset="0"/>
                      </a:rPr>
                      <m:t>𝑋</m:t>
                    </m:r>
                    <m:r>
                      <a:rPr lang="pt-BR" b="0" i="1" smtClean="0">
                        <a:latin typeface="Cambria Math" panose="02040503050406030204" pitchFamily="18" charset="0"/>
                      </a:rPr>
                      <m:t>)</m:t>
                    </m:r>
                  </m:oMath>
                </a14:m>
                <a:r>
                  <a:rPr lang="pt-BR" i="1" dirty="0">
                    <a:latin typeface="Cambria Math" panose="02040503050406030204" pitchFamily="18" charset="0"/>
                  </a:rPr>
                  <a:t> </a:t>
                </a:r>
                <a:r>
                  <a:rPr lang="pt-BR" dirty="0">
                    <a:latin typeface="Gill Sans MT (Corpo)"/>
                  </a:rPr>
                  <a:t>é</a:t>
                </a:r>
                <a:r>
                  <a:rPr lang="pt-BR" i="1" dirty="0">
                    <a:latin typeface="Gill Sans MT (Corpo)"/>
                  </a:rPr>
                  <a:t> </a:t>
                </a:r>
                <a:r>
                  <a:rPr lang="pt-BR" dirty="0">
                    <a:latin typeface="Gill Sans MT (Corpo)"/>
                  </a:rPr>
                  <a:t>a média dos valores da variável</a:t>
                </a:r>
              </a:p>
              <a:p>
                <a:pPr lvl="1"/>
                <a14:m>
                  <m:oMath xmlns:m="http://schemas.openxmlformats.org/officeDocument/2006/math">
                    <m:r>
                      <a:rPr lang="pt-BR" b="0" i="1" smtClean="0">
                        <a:latin typeface="Cambria Math" panose="02040503050406030204" pitchFamily="18" charset="0"/>
                        <a:ea typeface="Cambria Math" panose="02040503050406030204" pitchFamily="18" charset="0"/>
                      </a:rPr>
                      <m:t>𝑠𝑑</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𝑋</m:t>
                    </m:r>
                    <m:r>
                      <a:rPr lang="pt-BR" b="0" i="1" smtClean="0">
                        <a:latin typeface="Cambria Math" panose="02040503050406030204" pitchFamily="18" charset="0"/>
                        <a:ea typeface="Cambria Math" panose="02040503050406030204" pitchFamily="18" charset="0"/>
                      </a:rPr>
                      <m:t>)</m:t>
                    </m:r>
                  </m:oMath>
                </a14:m>
                <a:r>
                  <a:rPr lang="pt-BR" dirty="0">
                    <a:latin typeface="Cambria Math" panose="02040503050406030204" pitchFamily="18" charset="0"/>
                  </a:rPr>
                  <a:t> </a:t>
                </a:r>
                <a:r>
                  <a:rPr lang="pt-BR" dirty="0">
                    <a:latin typeface="Gill Sans MT (Corpo)"/>
                  </a:rPr>
                  <a:t>é o desvio padrão dos valores da variável</a:t>
                </a:r>
              </a:p>
              <a:p>
                <a:endParaRPr lang="pt-BR" dirty="0"/>
              </a:p>
              <a:p>
                <a:endParaRPr lang="pt-BR" dirty="0"/>
              </a:p>
              <a:p>
                <a:pPr marL="0" indent="0">
                  <a:buNone/>
                </a:pPr>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r="-829"/>
                </a:stretch>
              </a:blipFill>
            </p:spPr>
            <p:txBody>
              <a:bodyPr/>
              <a:lstStyle/>
              <a:p>
                <a:r>
                  <a:rPr lang="pt-BR">
                    <a:noFill/>
                  </a:rPr>
                  <a:t> </a:t>
                </a:r>
              </a:p>
            </p:txBody>
          </p:sp>
        </mc:Fallback>
      </mc:AlternateContent>
    </p:spTree>
    <p:extLst>
      <p:ext uri="{BB962C8B-B14F-4D97-AF65-F5344CB8AC3E}">
        <p14:creationId xmlns:p14="http://schemas.microsoft.com/office/powerpoint/2010/main" val="384304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Conteúdo programático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normAutofit/>
          </a:bodyPr>
          <a:lstStyle/>
          <a:p>
            <a:r>
              <a:rPr lang="pt-BR" sz="2000" b="1" dirty="0"/>
              <a:t>Unidade 1 – Conceitos sobre Aprendizado de Máquina</a:t>
            </a:r>
          </a:p>
          <a:p>
            <a:r>
              <a:rPr lang="pt-BR" sz="2000" dirty="0"/>
              <a:t>Unidade 2 – Aprendizagem Estatística</a:t>
            </a:r>
          </a:p>
          <a:p>
            <a:r>
              <a:rPr lang="pt-BR" sz="2000" dirty="0"/>
              <a:t>Unidade 3 – Aprendizagem Simbólica</a:t>
            </a:r>
          </a:p>
          <a:p>
            <a:r>
              <a:rPr lang="pt-BR" sz="2000" dirty="0"/>
              <a:t>Unidade 4 – Aprendizagem Baseada em Instâncias</a:t>
            </a:r>
          </a:p>
          <a:p>
            <a:r>
              <a:rPr lang="pt-BR" sz="2000" dirty="0"/>
              <a:t>Unidade 5 – Aplicações de Aprendizado de Máquina</a:t>
            </a:r>
          </a:p>
        </p:txBody>
      </p:sp>
    </p:spTree>
    <p:extLst>
      <p:ext uri="{BB962C8B-B14F-4D97-AF65-F5344CB8AC3E}">
        <p14:creationId xmlns:p14="http://schemas.microsoft.com/office/powerpoint/2010/main" val="126366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Alguns algoritmos de aprendizado de máquina trabalham apenas com dados discretos (ou categóricos). Isto é, ao invés de utilizar o valor de, por exemplo, altura em metros ou centímetros, utilizam os valores baixo, médio e alto</a:t>
            </a:r>
          </a:p>
          <a:p>
            <a:r>
              <a:rPr lang="pt-BR" dirty="0"/>
              <a:t>Em casos específicos, alguns algoritmos podem ter desempenho melhor em alguns problemas se usada a representação discreta de uma variável contínua</a:t>
            </a:r>
          </a:p>
          <a:p>
            <a:r>
              <a:rPr lang="pt-BR" dirty="0"/>
              <a:t>O objetivo é perder a menor quantidade de informação possível para o domínio do problema</a:t>
            </a:r>
          </a:p>
          <a:p>
            <a:r>
              <a:rPr lang="pt-BR" dirty="0"/>
              <a:t>As principais abordagens são:</a:t>
            </a:r>
          </a:p>
          <a:p>
            <a:pPr lvl="1"/>
            <a:r>
              <a:rPr lang="pt-BR" dirty="0"/>
              <a:t>Mapeamento Direto</a:t>
            </a:r>
          </a:p>
          <a:p>
            <a:pPr lvl="1"/>
            <a:r>
              <a:rPr lang="pt-BR" dirty="0"/>
              <a:t>Mapeamento em Intervalos</a:t>
            </a:r>
          </a:p>
          <a:p>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362556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No </a:t>
            </a:r>
            <a:r>
              <a:rPr lang="pt-BR" b="1" dirty="0"/>
              <a:t>mapeamento direto </a:t>
            </a:r>
            <a:r>
              <a:rPr lang="pt-BR" dirty="0"/>
              <a:t>ocorre a substituição de valores numéricos por valores categóricos no domínio do problema</a:t>
            </a:r>
          </a:p>
          <a:p>
            <a:endParaRPr lang="pt-BR" dirty="0"/>
          </a:p>
          <a:p>
            <a:pPr marL="0" indent="0">
              <a:buNone/>
            </a:pPr>
            <a:endParaRPr lang="pt-BR" dirty="0"/>
          </a:p>
        </p:txBody>
      </p:sp>
      <p:graphicFrame>
        <p:nvGraphicFramePr>
          <p:cNvPr id="4" name="Tabela 3">
            <a:extLst>
              <a:ext uri="{FF2B5EF4-FFF2-40B4-BE49-F238E27FC236}">
                <a16:creationId xmlns:a16="http://schemas.microsoft.com/office/drawing/2014/main" id="{8E7B5430-7C4C-4074-8EC6-3E68145F571F}"/>
              </a:ext>
            </a:extLst>
          </p:cNvPr>
          <p:cNvGraphicFramePr>
            <a:graphicFrameLocks noGrp="1"/>
          </p:cNvGraphicFramePr>
          <p:nvPr>
            <p:extLst>
              <p:ext uri="{D42A27DB-BD31-4B8C-83A1-F6EECF244321}">
                <p14:modId xmlns:p14="http://schemas.microsoft.com/office/powerpoint/2010/main" val="698500908"/>
              </p:ext>
            </p:extLst>
          </p:nvPr>
        </p:nvGraphicFramePr>
        <p:xfrm>
          <a:off x="6229164" y="3429000"/>
          <a:ext cx="1894889" cy="1483360"/>
        </p:xfrm>
        <a:graphic>
          <a:graphicData uri="http://schemas.openxmlformats.org/drawingml/2006/table">
            <a:tbl>
              <a:tblPr firstRow="1" bandRow="1">
                <a:tableStyleId>{5C22544A-7EE6-4342-B048-85BDC9FD1C3A}</a:tableStyleId>
              </a:tblPr>
              <a:tblGrid>
                <a:gridCol w="1894889">
                  <a:extLst>
                    <a:ext uri="{9D8B030D-6E8A-4147-A177-3AD203B41FA5}">
                      <a16:colId xmlns:a16="http://schemas.microsoft.com/office/drawing/2014/main" val="3392890212"/>
                    </a:ext>
                  </a:extLst>
                </a:gridCol>
              </a:tblGrid>
              <a:tr h="370840">
                <a:tc>
                  <a:txBody>
                    <a:bodyPr/>
                    <a:lstStyle/>
                    <a:p>
                      <a:pPr algn="ctr"/>
                      <a:r>
                        <a:rPr lang="pt-BR" dirty="0"/>
                        <a:t>Desempenho</a:t>
                      </a:r>
                    </a:p>
                  </a:txBody>
                  <a:tcPr/>
                </a:tc>
                <a:extLst>
                  <a:ext uri="{0D108BD9-81ED-4DB2-BD59-A6C34878D82A}">
                    <a16:rowId xmlns:a16="http://schemas.microsoft.com/office/drawing/2014/main" val="4068177403"/>
                  </a:ext>
                </a:extLst>
              </a:tr>
              <a:tr h="370840">
                <a:tc>
                  <a:txBody>
                    <a:bodyPr/>
                    <a:lstStyle/>
                    <a:p>
                      <a:pPr algn="ctr"/>
                      <a:r>
                        <a:rPr lang="pt-BR" dirty="0"/>
                        <a:t>Ruim</a:t>
                      </a:r>
                    </a:p>
                  </a:txBody>
                  <a:tcPr/>
                </a:tc>
                <a:extLst>
                  <a:ext uri="{0D108BD9-81ED-4DB2-BD59-A6C34878D82A}">
                    <a16:rowId xmlns:a16="http://schemas.microsoft.com/office/drawing/2014/main" val="2687712516"/>
                  </a:ext>
                </a:extLst>
              </a:tr>
              <a:tr h="370840">
                <a:tc>
                  <a:txBody>
                    <a:bodyPr/>
                    <a:lstStyle/>
                    <a:p>
                      <a:pPr algn="ctr"/>
                      <a:r>
                        <a:rPr lang="pt-BR" dirty="0"/>
                        <a:t>Bom</a:t>
                      </a:r>
                    </a:p>
                  </a:txBody>
                  <a:tcPr/>
                </a:tc>
                <a:extLst>
                  <a:ext uri="{0D108BD9-81ED-4DB2-BD59-A6C34878D82A}">
                    <a16:rowId xmlns:a16="http://schemas.microsoft.com/office/drawing/2014/main" val="3382434141"/>
                  </a:ext>
                </a:extLst>
              </a:tr>
              <a:tr h="370840">
                <a:tc>
                  <a:txBody>
                    <a:bodyPr/>
                    <a:lstStyle/>
                    <a:p>
                      <a:pPr algn="ctr"/>
                      <a:r>
                        <a:rPr lang="pt-BR" dirty="0"/>
                        <a:t>Ótimo</a:t>
                      </a:r>
                    </a:p>
                  </a:txBody>
                  <a:tcPr/>
                </a:tc>
                <a:extLst>
                  <a:ext uri="{0D108BD9-81ED-4DB2-BD59-A6C34878D82A}">
                    <a16:rowId xmlns:a16="http://schemas.microsoft.com/office/drawing/2014/main" val="1668382027"/>
                  </a:ext>
                </a:extLst>
              </a:tr>
            </a:tbl>
          </a:graphicData>
        </a:graphic>
      </p:graphicFrame>
      <p:graphicFrame>
        <p:nvGraphicFramePr>
          <p:cNvPr id="5" name="Tabela 4">
            <a:extLst>
              <a:ext uri="{FF2B5EF4-FFF2-40B4-BE49-F238E27FC236}">
                <a16:creationId xmlns:a16="http://schemas.microsoft.com/office/drawing/2014/main" id="{72474FDE-05DC-4E2A-B821-9398FA842CE9}"/>
              </a:ext>
            </a:extLst>
          </p:cNvPr>
          <p:cNvGraphicFramePr>
            <a:graphicFrameLocks noGrp="1"/>
          </p:cNvGraphicFramePr>
          <p:nvPr>
            <p:extLst>
              <p:ext uri="{D42A27DB-BD31-4B8C-83A1-F6EECF244321}">
                <p14:modId xmlns:p14="http://schemas.microsoft.com/office/powerpoint/2010/main" val="1587661048"/>
              </p:ext>
            </p:extLst>
          </p:nvPr>
        </p:nvGraphicFramePr>
        <p:xfrm>
          <a:off x="3828049" y="3429000"/>
          <a:ext cx="1894889" cy="1483360"/>
        </p:xfrm>
        <a:graphic>
          <a:graphicData uri="http://schemas.openxmlformats.org/drawingml/2006/table">
            <a:tbl>
              <a:tblPr firstRow="1" bandRow="1">
                <a:tableStyleId>{5C22544A-7EE6-4342-B048-85BDC9FD1C3A}</a:tableStyleId>
              </a:tblPr>
              <a:tblGrid>
                <a:gridCol w="1894889">
                  <a:extLst>
                    <a:ext uri="{9D8B030D-6E8A-4147-A177-3AD203B41FA5}">
                      <a16:colId xmlns:a16="http://schemas.microsoft.com/office/drawing/2014/main" val="3392890212"/>
                    </a:ext>
                  </a:extLst>
                </a:gridCol>
              </a:tblGrid>
              <a:tr h="370840">
                <a:tc>
                  <a:txBody>
                    <a:bodyPr/>
                    <a:lstStyle/>
                    <a:p>
                      <a:pPr algn="ctr"/>
                      <a:r>
                        <a:rPr lang="pt-BR" dirty="0"/>
                        <a:t>Desempenho</a:t>
                      </a:r>
                    </a:p>
                  </a:txBody>
                  <a:tcPr/>
                </a:tc>
                <a:extLst>
                  <a:ext uri="{0D108BD9-81ED-4DB2-BD59-A6C34878D82A}">
                    <a16:rowId xmlns:a16="http://schemas.microsoft.com/office/drawing/2014/main" val="4068177403"/>
                  </a:ext>
                </a:extLst>
              </a:tr>
              <a:tr h="370840">
                <a:tc>
                  <a:txBody>
                    <a:bodyPr/>
                    <a:lstStyle/>
                    <a:p>
                      <a:pPr algn="ctr"/>
                      <a:r>
                        <a:rPr lang="pt-BR" dirty="0"/>
                        <a:t>1</a:t>
                      </a:r>
                    </a:p>
                  </a:txBody>
                  <a:tcPr/>
                </a:tc>
                <a:extLst>
                  <a:ext uri="{0D108BD9-81ED-4DB2-BD59-A6C34878D82A}">
                    <a16:rowId xmlns:a16="http://schemas.microsoft.com/office/drawing/2014/main" val="2687712516"/>
                  </a:ext>
                </a:extLst>
              </a:tr>
              <a:tr h="370840">
                <a:tc>
                  <a:txBody>
                    <a:bodyPr/>
                    <a:lstStyle/>
                    <a:p>
                      <a:pPr algn="ctr"/>
                      <a:r>
                        <a:rPr lang="pt-BR" dirty="0"/>
                        <a:t>2</a:t>
                      </a:r>
                    </a:p>
                  </a:txBody>
                  <a:tcPr/>
                </a:tc>
                <a:extLst>
                  <a:ext uri="{0D108BD9-81ED-4DB2-BD59-A6C34878D82A}">
                    <a16:rowId xmlns:a16="http://schemas.microsoft.com/office/drawing/2014/main" val="3382434141"/>
                  </a:ext>
                </a:extLst>
              </a:tr>
              <a:tr h="370840">
                <a:tc>
                  <a:txBody>
                    <a:bodyPr/>
                    <a:lstStyle/>
                    <a:p>
                      <a:pPr algn="ctr"/>
                      <a:r>
                        <a:rPr lang="pt-BR" dirty="0"/>
                        <a:t>3</a:t>
                      </a:r>
                    </a:p>
                  </a:txBody>
                  <a:tcPr/>
                </a:tc>
                <a:extLst>
                  <a:ext uri="{0D108BD9-81ED-4DB2-BD59-A6C34878D82A}">
                    <a16:rowId xmlns:a16="http://schemas.microsoft.com/office/drawing/2014/main" val="1668382027"/>
                  </a:ext>
                </a:extLst>
              </a:tr>
            </a:tbl>
          </a:graphicData>
        </a:graphic>
      </p:graphicFrame>
      <p:cxnSp>
        <p:nvCxnSpPr>
          <p:cNvPr id="6" name="Conector: Angulado 5">
            <a:extLst>
              <a:ext uri="{FF2B5EF4-FFF2-40B4-BE49-F238E27FC236}">
                <a16:creationId xmlns:a16="http://schemas.microsoft.com/office/drawing/2014/main" id="{D7F33BB3-9422-4407-A802-FB01CD6B26B9}"/>
              </a:ext>
            </a:extLst>
          </p:cNvPr>
          <p:cNvCxnSpPr>
            <a:cxnSpLocks/>
            <a:stCxn id="5" idx="3"/>
            <a:endCxn id="4" idx="1"/>
          </p:cNvCxnSpPr>
          <p:nvPr/>
        </p:nvCxnSpPr>
        <p:spPr>
          <a:xfrm>
            <a:off x="5722938" y="4170680"/>
            <a:ext cx="506226" cy="12700"/>
          </a:xfrm>
          <a:prstGeom prst="bentConnector3">
            <a:avLst>
              <a:gd name="adj1" fmla="val 973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No </a:t>
            </a:r>
            <a:r>
              <a:rPr lang="pt-BR" b="1" dirty="0"/>
              <a:t>mapeamento em intervalos </a:t>
            </a:r>
            <a:r>
              <a:rPr lang="pt-BR" dirty="0"/>
              <a:t>ocorre a substituição de valores numéricos dentro de um intervalo por valores categóricos do domínio do problema</a:t>
            </a:r>
          </a:p>
          <a:p>
            <a:r>
              <a:rPr lang="pt-BR" dirty="0"/>
              <a:t>As principais abordagens são</a:t>
            </a:r>
          </a:p>
          <a:p>
            <a:pPr lvl="1"/>
            <a:r>
              <a:rPr lang="pt-BR" dirty="0"/>
              <a:t>Intervalos pré-definidos</a:t>
            </a:r>
          </a:p>
          <a:p>
            <a:pPr lvl="1"/>
            <a:r>
              <a:rPr lang="pt-BR" dirty="0"/>
              <a:t>Intervalos de mesmo tamanho</a:t>
            </a:r>
          </a:p>
          <a:p>
            <a:pPr lvl="1"/>
            <a:r>
              <a:rPr lang="pt-BR" dirty="0"/>
              <a:t>Intervalos de mesma frequência</a:t>
            </a:r>
          </a:p>
          <a:p>
            <a:endParaRPr lang="pt-BR" dirty="0"/>
          </a:p>
          <a:p>
            <a:pPr marL="0" indent="0">
              <a:buNone/>
            </a:pPr>
            <a:endParaRPr lang="pt-BR" dirty="0"/>
          </a:p>
        </p:txBody>
      </p:sp>
    </p:spTree>
    <p:extLst>
      <p:ext uri="{BB962C8B-B14F-4D97-AF65-F5344CB8AC3E}">
        <p14:creationId xmlns:p14="http://schemas.microsoft.com/office/powerpoint/2010/main" val="1784437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Na abordagem de </a:t>
            </a:r>
            <a:r>
              <a:rPr lang="pt-BR" b="1" dirty="0"/>
              <a:t>intervalos pré-definidos</a:t>
            </a:r>
            <a:r>
              <a:rPr lang="pt-BR" dirty="0"/>
              <a:t>, utiliza-se o conhecimento do domínio para realizar a discretização</a:t>
            </a:r>
          </a:p>
          <a:p>
            <a:r>
              <a:rPr lang="pt-BR" dirty="0"/>
              <a:t>Por exemplo, ao </a:t>
            </a:r>
            <a:r>
              <a:rPr lang="pt-BR" dirty="0" err="1"/>
              <a:t>discretizar</a:t>
            </a:r>
            <a:r>
              <a:rPr lang="pt-BR" dirty="0"/>
              <a:t> valores de idade em faixas etárias, existe um conhecimento do domínio para permitir definir esses intervalos</a:t>
            </a:r>
          </a:p>
        </p:txBody>
      </p:sp>
      <p:graphicFrame>
        <p:nvGraphicFramePr>
          <p:cNvPr id="4" name="Tabela 3">
            <a:extLst>
              <a:ext uri="{FF2B5EF4-FFF2-40B4-BE49-F238E27FC236}">
                <a16:creationId xmlns:a16="http://schemas.microsoft.com/office/drawing/2014/main" id="{47460591-D23E-467A-803E-87419F76844C}"/>
              </a:ext>
            </a:extLst>
          </p:cNvPr>
          <p:cNvGraphicFramePr>
            <a:graphicFrameLocks noGrp="1"/>
          </p:cNvGraphicFramePr>
          <p:nvPr>
            <p:extLst>
              <p:ext uri="{D42A27DB-BD31-4B8C-83A1-F6EECF244321}">
                <p14:modId xmlns:p14="http://schemas.microsoft.com/office/powerpoint/2010/main" val="1209597352"/>
              </p:ext>
            </p:extLst>
          </p:nvPr>
        </p:nvGraphicFramePr>
        <p:xfrm>
          <a:off x="5949025" y="3429000"/>
          <a:ext cx="3685220" cy="2225040"/>
        </p:xfrm>
        <a:graphic>
          <a:graphicData uri="http://schemas.openxmlformats.org/drawingml/2006/table">
            <a:tbl>
              <a:tblPr firstRow="1" bandRow="1">
                <a:tableStyleId>{5C22544A-7EE6-4342-B048-85BDC9FD1C3A}</a:tableStyleId>
              </a:tblPr>
              <a:tblGrid>
                <a:gridCol w="1848684">
                  <a:extLst>
                    <a:ext uri="{9D8B030D-6E8A-4147-A177-3AD203B41FA5}">
                      <a16:colId xmlns:a16="http://schemas.microsoft.com/office/drawing/2014/main" val="274798168"/>
                    </a:ext>
                  </a:extLst>
                </a:gridCol>
                <a:gridCol w="1836536">
                  <a:extLst>
                    <a:ext uri="{9D8B030D-6E8A-4147-A177-3AD203B41FA5}">
                      <a16:colId xmlns:a16="http://schemas.microsoft.com/office/drawing/2014/main" val="2579850544"/>
                    </a:ext>
                  </a:extLst>
                </a:gridCol>
              </a:tblGrid>
              <a:tr h="370840">
                <a:tc gridSpan="2">
                  <a:txBody>
                    <a:bodyPr/>
                    <a:lstStyle/>
                    <a:p>
                      <a:pPr algn="ctr"/>
                      <a:r>
                        <a:rPr lang="pt-BR" dirty="0"/>
                        <a:t>Faixa etária</a:t>
                      </a:r>
                    </a:p>
                  </a:txBody>
                  <a:tcPr/>
                </a:tc>
                <a:tc hMerge="1">
                  <a:txBody>
                    <a:bodyPr/>
                    <a:lstStyle/>
                    <a:p>
                      <a:endParaRPr lang="pt-BR" dirty="0"/>
                    </a:p>
                  </a:txBody>
                  <a:tcPr/>
                </a:tc>
                <a:extLst>
                  <a:ext uri="{0D108BD9-81ED-4DB2-BD59-A6C34878D82A}">
                    <a16:rowId xmlns:a16="http://schemas.microsoft.com/office/drawing/2014/main" val="2961222773"/>
                  </a:ext>
                </a:extLst>
              </a:tr>
              <a:tr h="370840">
                <a:tc>
                  <a:txBody>
                    <a:bodyPr/>
                    <a:lstStyle/>
                    <a:p>
                      <a:r>
                        <a:rPr lang="pt-BR" dirty="0"/>
                        <a:t>Criança</a:t>
                      </a:r>
                    </a:p>
                  </a:txBody>
                  <a:tcPr/>
                </a:tc>
                <a:tc>
                  <a:txBody>
                    <a:bodyPr/>
                    <a:lstStyle/>
                    <a:p>
                      <a:r>
                        <a:rPr lang="pt-BR" dirty="0"/>
                        <a:t>Até 12 anos</a:t>
                      </a:r>
                    </a:p>
                  </a:txBody>
                  <a:tcPr/>
                </a:tc>
                <a:extLst>
                  <a:ext uri="{0D108BD9-81ED-4DB2-BD59-A6C34878D82A}">
                    <a16:rowId xmlns:a16="http://schemas.microsoft.com/office/drawing/2014/main" val="2689666354"/>
                  </a:ext>
                </a:extLst>
              </a:tr>
              <a:tr h="370840">
                <a:tc>
                  <a:txBody>
                    <a:bodyPr/>
                    <a:lstStyle/>
                    <a:p>
                      <a:r>
                        <a:rPr lang="pt-BR" dirty="0"/>
                        <a:t>Adolescente</a:t>
                      </a:r>
                    </a:p>
                  </a:txBody>
                  <a:tcPr/>
                </a:tc>
                <a:tc>
                  <a:txBody>
                    <a:bodyPr/>
                    <a:lstStyle/>
                    <a:p>
                      <a:r>
                        <a:rPr lang="pt-BR" dirty="0"/>
                        <a:t>De 12 a 18 anos</a:t>
                      </a:r>
                    </a:p>
                  </a:txBody>
                  <a:tcPr/>
                </a:tc>
                <a:extLst>
                  <a:ext uri="{0D108BD9-81ED-4DB2-BD59-A6C34878D82A}">
                    <a16:rowId xmlns:a16="http://schemas.microsoft.com/office/drawing/2014/main" val="3605957438"/>
                  </a:ext>
                </a:extLst>
              </a:tr>
              <a:tr h="370840">
                <a:tc>
                  <a:txBody>
                    <a:bodyPr/>
                    <a:lstStyle/>
                    <a:p>
                      <a:r>
                        <a:rPr lang="pt-BR" dirty="0"/>
                        <a:t>Jovem-Adulto</a:t>
                      </a:r>
                    </a:p>
                  </a:txBody>
                  <a:tcPr/>
                </a:tc>
                <a:tc>
                  <a:txBody>
                    <a:bodyPr/>
                    <a:lstStyle/>
                    <a:p>
                      <a:r>
                        <a:rPr lang="pt-BR" dirty="0"/>
                        <a:t>De 18 a 40 anos</a:t>
                      </a:r>
                    </a:p>
                  </a:txBody>
                  <a:tcPr/>
                </a:tc>
                <a:extLst>
                  <a:ext uri="{0D108BD9-81ED-4DB2-BD59-A6C34878D82A}">
                    <a16:rowId xmlns:a16="http://schemas.microsoft.com/office/drawing/2014/main" val="927620045"/>
                  </a:ext>
                </a:extLst>
              </a:tr>
              <a:tr h="370840">
                <a:tc>
                  <a:txBody>
                    <a:bodyPr/>
                    <a:lstStyle/>
                    <a:p>
                      <a:r>
                        <a:rPr lang="pt-BR" dirty="0"/>
                        <a:t>Adulto</a:t>
                      </a:r>
                    </a:p>
                  </a:txBody>
                  <a:tcPr/>
                </a:tc>
                <a:tc>
                  <a:txBody>
                    <a:bodyPr/>
                    <a:lstStyle/>
                    <a:p>
                      <a:r>
                        <a:rPr lang="pt-BR" dirty="0"/>
                        <a:t>De 40 a 60 anos</a:t>
                      </a:r>
                    </a:p>
                  </a:txBody>
                  <a:tcPr/>
                </a:tc>
                <a:extLst>
                  <a:ext uri="{0D108BD9-81ED-4DB2-BD59-A6C34878D82A}">
                    <a16:rowId xmlns:a16="http://schemas.microsoft.com/office/drawing/2014/main" val="4274680527"/>
                  </a:ext>
                </a:extLst>
              </a:tr>
              <a:tr h="370840">
                <a:tc>
                  <a:txBody>
                    <a:bodyPr/>
                    <a:lstStyle/>
                    <a:p>
                      <a:r>
                        <a:rPr lang="pt-BR" dirty="0"/>
                        <a:t>Idoso</a:t>
                      </a:r>
                    </a:p>
                  </a:txBody>
                  <a:tcPr/>
                </a:tc>
                <a:tc>
                  <a:txBody>
                    <a:bodyPr/>
                    <a:lstStyle/>
                    <a:p>
                      <a:r>
                        <a:rPr lang="pt-BR" dirty="0"/>
                        <a:t>Mais de 60 anos</a:t>
                      </a:r>
                    </a:p>
                  </a:txBody>
                  <a:tcPr/>
                </a:tc>
                <a:extLst>
                  <a:ext uri="{0D108BD9-81ED-4DB2-BD59-A6C34878D82A}">
                    <a16:rowId xmlns:a16="http://schemas.microsoft.com/office/drawing/2014/main" val="862046267"/>
                  </a:ext>
                </a:extLst>
              </a:tr>
            </a:tbl>
          </a:graphicData>
        </a:graphic>
      </p:graphicFrame>
      <p:graphicFrame>
        <p:nvGraphicFramePr>
          <p:cNvPr id="5" name="Tabela 4">
            <a:extLst>
              <a:ext uri="{FF2B5EF4-FFF2-40B4-BE49-F238E27FC236}">
                <a16:creationId xmlns:a16="http://schemas.microsoft.com/office/drawing/2014/main" id="{1E4694C9-192E-4A10-B388-F09B4274A83C}"/>
              </a:ext>
            </a:extLst>
          </p:cNvPr>
          <p:cNvGraphicFramePr>
            <a:graphicFrameLocks noGrp="1"/>
          </p:cNvGraphicFramePr>
          <p:nvPr>
            <p:extLst>
              <p:ext uri="{D42A27DB-BD31-4B8C-83A1-F6EECF244321}">
                <p14:modId xmlns:p14="http://schemas.microsoft.com/office/powerpoint/2010/main" val="346560741"/>
              </p:ext>
            </p:extLst>
          </p:nvPr>
        </p:nvGraphicFramePr>
        <p:xfrm>
          <a:off x="3035178" y="3429000"/>
          <a:ext cx="1394781" cy="2225040"/>
        </p:xfrm>
        <a:graphic>
          <a:graphicData uri="http://schemas.openxmlformats.org/drawingml/2006/table">
            <a:tbl>
              <a:tblPr firstRow="1" bandRow="1">
                <a:tableStyleId>{5C22544A-7EE6-4342-B048-85BDC9FD1C3A}</a:tableStyleId>
              </a:tblPr>
              <a:tblGrid>
                <a:gridCol w="1394781">
                  <a:extLst>
                    <a:ext uri="{9D8B030D-6E8A-4147-A177-3AD203B41FA5}">
                      <a16:colId xmlns:a16="http://schemas.microsoft.com/office/drawing/2014/main" val="113623916"/>
                    </a:ext>
                  </a:extLst>
                </a:gridCol>
              </a:tblGrid>
              <a:tr h="370840">
                <a:tc>
                  <a:txBody>
                    <a:bodyPr/>
                    <a:lstStyle/>
                    <a:p>
                      <a:pPr algn="ctr"/>
                      <a:r>
                        <a:rPr lang="pt-BR" dirty="0"/>
                        <a:t>Idade</a:t>
                      </a:r>
                    </a:p>
                  </a:txBody>
                  <a:tcPr/>
                </a:tc>
                <a:extLst>
                  <a:ext uri="{0D108BD9-81ED-4DB2-BD59-A6C34878D82A}">
                    <a16:rowId xmlns:a16="http://schemas.microsoft.com/office/drawing/2014/main" val="4240480557"/>
                  </a:ext>
                </a:extLst>
              </a:tr>
              <a:tr h="370840">
                <a:tc>
                  <a:txBody>
                    <a:bodyPr/>
                    <a:lstStyle/>
                    <a:p>
                      <a:pPr algn="ctr"/>
                      <a:r>
                        <a:rPr lang="pt-BR" dirty="0"/>
                        <a:t>10</a:t>
                      </a:r>
                    </a:p>
                  </a:txBody>
                  <a:tcPr/>
                </a:tc>
                <a:extLst>
                  <a:ext uri="{0D108BD9-81ED-4DB2-BD59-A6C34878D82A}">
                    <a16:rowId xmlns:a16="http://schemas.microsoft.com/office/drawing/2014/main" val="2516938771"/>
                  </a:ext>
                </a:extLst>
              </a:tr>
              <a:tr h="370840">
                <a:tc>
                  <a:txBody>
                    <a:bodyPr/>
                    <a:lstStyle/>
                    <a:p>
                      <a:pPr algn="ctr"/>
                      <a:r>
                        <a:rPr lang="pt-BR" dirty="0"/>
                        <a:t>13</a:t>
                      </a:r>
                    </a:p>
                  </a:txBody>
                  <a:tcPr/>
                </a:tc>
                <a:extLst>
                  <a:ext uri="{0D108BD9-81ED-4DB2-BD59-A6C34878D82A}">
                    <a16:rowId xmlns:a16="http://schemas.microsoft.com/office/drawing/2014/main" val="3906641020"/>
                  </a:ext>
                </a:extLst>
              </a:tr>
              <a:tr h="370840">
                <a:tc>
                  <a:txBody>
                    <a:bodyPr/>
                    <a:lstStyle/>
                    <a:p>
                      <a:pPr algn="ctr"/>
                      <a:r>
                        <a:rPr lang="pt-BR" dirty="0"/>
                        <a:t>21</a:t>
                      </a:r>
                    </a:p>
                  </a:txBody>
                  <a:tcPr/>
                </a:tc>
                <a:extLst>
                  <a:ext uri="{0D108BD9-81ED-4DB2-BD59-A6C34878D82A}">
                    <a16:rowId xmlns:a16="http://schemas.microsoft.com/office/drawing/2014/main" val="4027310405"/>
                  </a:ext>
                </a:extLst>
              </a:tr>
              <a:tr h="370840">
                <a:tc>
                  <a:txBody>
                    <a:bodyPr/>
                    <a:lstStyle/>
                    <a:p>
                      <a:pPr algn="ctr"/>
                      <a:r>
                        <a:rPr lang="pt-BR" dirty="0"/>
                        <a:t>45</a:t>
                      </a:r>
                    </a:p>
                  </a:txBody>
                  <a:tcPr/>
                </a:tc>
                <a:extLst>
                  <a:ext uri="{0D108BD9-81ED-4DB2-BD59-A6C34878D82A}">
                    <a16:rowId xmlns:a16="http://schemas.microsoft.com/office/drawing/2014/main" val="2275816083"/>
                  </a:ext>
                </a:extLst>
              </a:tr>
              <a:tr h="370840">
                <a:tc>
                  <a:txBody>
                    <a:bodyPr/>
                    <a:lstStyle/>
                    <a:p>
                      <a:pPr algn="ctr"/>
                      <a:r>
                        <a:rPr lang="pt-BR" dirty="0"/>
                        <a:t>72</a:t>
                      </a:r>
                    </a:p>
                  </a:txBody>
                  <a:tcPr/>
                </a:tc>
                <a:extLst>
                  <a:ext uri="{0D108BD9-81ED-4DB2-BD59-A6C34878D82A}">
                    <a16:rowId xmlns:a16="http://schemas.microsoft.com/office/drawing/2014/main" val="1699706569"/>
                  </a:ext>
                </a:extLst>
              </a:tr>
            </a:tbl>
          </a:graphicData>
        </a:graphic>
      </p:graphicFrame>
      <p:cxnSp>
        <p:nvCxnSpPr>
          <p:cNvPr id="7" name="Conector: Angulado 6">
            <a:extLst>
              <a:ext uri="{FF2B5EF4-FFF2-40B4-BE49-F238E27FC236}">
                <a16:creationId xmlns:a16="http://schemas.microsoft.com/office/drawing/2014/main" id="{0408EBB0-B3E5-437F-A8FA-5213C9E2E069}"/>
              </a:ext>
            </a:extLst>
          </p:cNvPr>
          <p:cNvCxnSpPr>
            <a:cxnSpLocks/>
            <a:stCxn id="5" idx="3"/>
            <a:endCxn id="4" idx="1"/>
          </p:cNvCxnSpPr>
          <p:nvPr/>
        </p:nvCxnSpPr>
        <p:spPr>
          <a:xfrm>
            <a:off x="4429959" y="4541520"/>
            <a:ext cx="1519066" cy="12700"/>
          </a:xfrm>
          <a:prstGeom prst="bentConnector3">
            <a:avLst>
              <a:gd name="adj1" fmla="val 985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897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Na abordagem de </a:t>
                </a:r>
                <a:r>
                  <a:rPr lang="pt-BR" b="1" dirty="0"/>
                  <a:t>intervalos de mesmo tamanho</a:t>
                </a:r>
                <a:r>
                  <a:rPr lang="pt-BR" dirty="0"/>
                  <a:t>, ao saber os valores máximos e mínimos de uma variável, seja por conhecimento do domínio ou por técnicas estatísticas, podemos dividir o intervalo total dos dados em </a:t>
                </a:r>
                <a14:m>
                  <m:oMath xmlns:m="http://schemas.openxmlformats.org/officeDocument/2006/math">
                    <m:r>
                      <a:rPr lang="pt-BR" b="0" i="1" smtClean="0">
                        <a:latin typeface="Cambria Math" panose="02040503050406030204" pitchFamily="18" charset="0"/>
                      </a:rPr>
                      <m:t>𝑘</m:t>
                    </m:r>
                  </m:oMath>
                </a14:m>
                <a:r>
                  <a:rPr lang="pt-BR" dirty="0"/>
                  <a:t> tamanhos iguais</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𝐿</m:t>
                      </m:r>
                      <m:r>
                        <a:rPr lang="pt-BR" b="0" i="1" smtClean="0">
                          <a:latin typeface="Cambria Math" panose="02040503050406030204" pitchFamily="18" charset="0"/>
                        </a:rPr>
                        <m:t>=</m:t>
                      </m:r>
                      <m:f>
                        <m:fPr>
                          <m:ctrlPr>
                            <a:rPr lang="pt-BR" b="0" i="1" smtClean="0">
                              <a:latin typeface="Cambria Math" panose="02040503050406030204" pitchFamily="18" charset="0"/>
                            </a:rPr>
                          </m:ctrlPr>
                        </m:fPr>
                        <m:num>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max</m:t>
                              </m:r>
                            </m:fName>
                            <m:e>
                              <m:d>
                                <m:dPr>
                                  <m:ctrlPr>
                                    <a:rPr lang="pt-BR" b="0" i="1" smtClean="0">
                                      <a:latin typeface="Cambria Math" panose="02040503050406030204" pitchFamily="18" charset="0"/>
                                    </a:rPr>
                                  </m:ctrlPr>
                                </m:dPr>
                                <m:e>
                                  <m:r>
                                    <a:rPr lang="pt-BR" b="0" i="1" smtClean="0">
                                      <a:latin typeface="Cambria Math" panose="02040503050406030204" pitchFamily="18" charset="0"/>
                                    </a:rPr>
                                    <m:t>𝑋</m:t>
                                  </m:r>
                                </m:e>
                              </m:d>
                            </m:e>
                          </m:func>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min</m:t>
                              </m:r>
                            </m:fName>
                            <m:e>
                              <m:d>
                                <m:dPr>
                                  <m:ctrlPr>
                                    <a:rPr lang="pt-BR" b="0" i="1" smtClean="0">
                                      <a:latin typeface="Cambria Math" panose="02040503050406030204" pitchFamily="18" charset="0"/>
                                    </a:rPr>
                                  </m:ctrlPr>
                                </m:dPr>
                                <m:e>
                                  <m:r>
                                    <a:rPr lang="pt-BR" b="0" i="1" smtClean="0">
                                      <a:latin typeface="Cambria Math" panose="02040503050406030204" pitchFamily="18" charset="0"/>
                                    </a:rPr>
                                    <m:t>𝑋</m:t>
                                  </m:r>
                                </m:e>
                              </m:d>
                            </m:e>
                          </m:func>
                          <m:r>
                            <a:rPr lang="pt-BR" b="0" i="1" smtClean="0">
                              <a:latin typeface="Cambria Math" panose="02040503050406030204" pitchFamily="18" charset="0"/>
                            </a:rPr>
                            <m:t>+1</m:t>
                          </m:r>
                        </m:num>
                        <m:den>
                          <m:r>
                            <a:rPr lang="pt-BR" b="0" i="1" smtClean="0">
                              <a:latin typeface="Cambria Math" panose="02040503050406030204" pitchFamily="18" charset="0"/>
                            </a:rPr>
                            <m:t>𝑘</m:t>
                          </m:r>
                        </m:den>
                      </m:f>
                    </m:oMath>
                  </m:oMathPara>
                </a14:m>
                <a:endParaRPr lang="pt-BR" dirty="0"/>
              </a:p>
              <a:p>
                <a:r>
                  <a:rPr lang="pt-BR" dirty="0"/>
                  <a:t>Onde,</a:t>
                </a:r>
              </a:p>
              <a:p>
                <a:pPr lvl="1"/>
                <a14:m>
                  <m:oMath xmlns:m="http://schemas.openxmlformats.org/officeDocument/2006/math">
                    <m:r>
                      <a:rPr lang="pt-BR" b="0" i="1" smtClean="0">
                        <a:latin typeface="Cambria Math" panose="02040503050406030204" pitchFamily="18" charset="0"/>
                      </a:rPr>
                      <m:t>𝑋</m:t>
                    </m:r>
                  </m:oMath>
                </a14:m>
                <a:r>
                  <a:rPr lang="pt-BR" dirty="0"/>
                  <a:t> é o conjunto de valores da variável</a:t>
                </a:r>
              </a:p>
              <a:p>
                <a:pPr lvl="1"/>
                <a14:m>
                  <m:oMath xmlns:m="http://schemas.openxmlformats.org/officeDocument/2006/math">
                    <m:r>
                      <a:rPr lang="pt-BR" b="0" i="1" smtClean="0">
                        <a:latin typeface="Cambria Math" panose="02040503050406030204" pitchFamily="18" charset="0"/>
                      </a:rPr>
                      <m:t>𝑘</m:t>
                    </m:r>
                  </m:oMath>
                </a14:m>
                <a:r>
                  <a:rPr lang="pt-BR" dirty="0"/>
                  <a:t> é o número de intervalos</a:t>
                </a:r>
              </a:p>
              <a:p>
                <a:pPr lvl="1"/>
                <a14:m>
                  <m:oMath xmlns:m="http://schemas.openxmlformats.org/officeDocument/2006/math">
                    <m:r>
                      <a:rPr lang="pt-BR" b="0" i="1" smtClean="0">
                        <a:latin typeface="Cambria Math" panose="02040503050406030204" pitchFamily="18" charset="0"/>
                      </a:rPr>
                      <m:t>𝐿</m:t>
                    </m:r>
                  </m:oMath>
                </a14:m>
                <a:r>
                  <a:rPr lang="pt-BR" dirty="0"/>
                  <a:t> é o tamanho do intervalo</a:t>
                </a:r>
              </a:p>
              <a:p>
                <a:pPr lvl="1"/>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a:stretch>
              </a:blipFill>
            </p:spPr>
            <p:txBody>
              <a:bodyPr/>
              <a:lstStyle/>
              <a:p>
                <a:r>
                  <a:rPr lang="pt-BR">
                    <a:noFill/>
                  </a:rPr>
                  <a:t> </a:t>
                </a:r>
              </a:p>
            </p:txBody>
          </p:sp>
        </mc:Fallback>
      </mc:AlternateContent>
    </p:spTree>
    <p:extLst>
      <p:ext uri="{BB962C8B-B14F-4D97-AF65-F5344CB8AC3E}">
        <p14:creationId xmlns:p14="http://schemas.microsoft.com/office/powerpoint/2010/main" val="131918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discretização de dados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Na abordagem de </a:t>
                </a:r>
                <a:r>
                  <a:rPr lang="pt-BR" b="1" dirty="0"/>
                  <a:t>intervalos de mesma frequência</a:t>
                </a:r>
                <a:r>
                  <a:rPr lang="pt-BR" dirty="0"/>
                  <a:t>, a ideia é manter o mesmo número de valores em cada intervalo. Os valores são ordenados e divididos com base no tamanho dos intervalos, definido por</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𝑛</m:t>
                          </m:r>
                        </m:num>
                        <m:den>
                          <m:r>
                            <a:rPr lang="pt-BR" b="0" i="1" smtClean="0">
                              <a:latin typeface="Cambria Math" panose="02040503050406030204" pitchFamily="18" charset="0"/>
                            </a:rPr>
                            <m:t>𝑘</m:t>
                          </m:r>
                        </m:den>
                      </m:f>
                    </m:oMath>
                  </m:oMathPara>
                </a14:m>
                <a:endParaRPr lang="pt-BR" dirty="0"/>
              </a:p>
              <a:p>
                <a:r>
                  <a:rPr lang="pt-BR" dirty="0"/>
                  <a:t>Onde,</a:t>
                </a:r>
              </a:p>
              <a:p>
                <a:pPr lvl="1"/>
                <a14:m>
                  <m:oMath xmlns:m="http://schemas.openxmlformats.org/officeDocument/2006/math">
                    <m:r>
                      <a:rPr lang="pt-BR" b="0" i="1" smtClean="0">
                        <a:latin typeface="Cambria Math" panose="02040503050406030204" pitchFamily="18" charset="0"/>
                      </a:rPr>
                      <m:t>𝑛</m:t>
                    </m:r>
                  </m:oMath>
                </a14:m>
                <a:r>
                  <a:rPr lang="pt-BR" dirty="0"/>
                  <a:t> é número total de exemplos</a:t>
                </a:r>
              </a:p>
              <a:p>
                <a:pPr lvl="1"/>
                <a14:m>
                  <m:oMath xmlns:m="http://schemas.openxmlformats.org/officeDocument/2006/math">
                    <m:r>
                      <a:rPr lang="pt-BR" b="0" i="1" smtClean="0">
                        <a:latin typeface="Cambria Math" panose="02040503050406030204" pitchFamily="18" charset="0"/>
                      </a:rPr>
                      <m:t>𝑘</m:t>
                    </m:r>
                  </m:oMath>
                </a14:m>
                <a:r>
                  <a:rPr lang="pt-BR" dirty="0"/>
                  <a:t> é o número de intervalos</a:t>
                </a:r>
              </a:p>
              <a:p>
                <a:pPr lvl="1"/>
                <a14:m>
                  <m:oMath xmlns:m="http://schemas.openxmlformats.org/officeDocument/2006/math">
                    <m:r>
                      <a:rPr lang="pt-BR" b="0" i="1" smtClean="0">
                        <a:latin typeface="Cambria Math" panose="02040503050406030204" pitchFamily="18" charset="0"/>
                      </a:rPr>
                      <m:t>𝑁</m:t>
                    </m:r>
                  </m:oMath>
                </a14:m>
                <a:r>
                  <a:rPr lang="pt-BR" dirty="0"/>
                  <a:t> é o tamanho do intervalo</a:t>
                </a:r>
              </a:p>
              <a:p>
                <a:pPr lvl="1"/>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a:stretch>
              </a:blipFill>
            </p:spPr>
            <p:txBody>
              <a:bodyPr/>
              <a:lstStyle/>
              <a:p>
                <a:r>
                  <a:rPr lang="pt-BR">
                    <a:noFill/>
                  </a:rPr>
                  <a:t> </a:t>
                </a:r>
              </a:p>
            </p:txBody>
          </p:sp>
        </mc:Fallback>
      </mc:AlternateContent>
    </p:spTree>
    <p:extLst>
      <p:ext uri="{BB962C8B-B14F-4D97-AF65-F5344CB8AC3E}">
        <p14:creationId xmlns:p14="http://schemas.microsoft.com/office/powerpoint/2010/main" val="3111872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transformação de dados qualitativos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Alguns algoritmos de aprendizado de máquina tem preferência por representações numéricas para atributos qualitativos</a:t>
            </a:r>
          </a:p>
          <a:p>
            <a:r>
              <a:rPr lang="pt-BR" dirty="0"/>
              <a:t>Os atributos qualitativos (ou categóricos) podem ser</a:t>
            </a:r>
          </a:p>
          <a:p>
            <a:pPr lvl="1"/>
            <a:r>
              <a:rPr lang="pt-BR" dirty="0"/>
              <a:t>Ordinais: os seus valores possuem uma ordem, como avaliação: ruim, regular, bom e ótimo</a:t>
            </a:r>
          </a:p>
          <a:p>
            <a:pPr lvl="1"/>
            <a:r>
              <a:rPr lang="pt-BR" dirty="0"/>
              <a:t>Nominais: os seus valores não possuem uma ordenação, como gênero, estado civil, entre outros</a:t>
            </a:r>
          </a:p>
          <a:p>
            <a:r>
              <a:rPr lang="pt-BR" dirty="0"/>
              <a:t>As principais abordagens são:</a:t>
            </a:r>
          </a:p>
          <a:p>
            <a:pPr lvl="1"/>
            <a:r>
              <a:rPr lang="pt-BR" dirty="0"/>
              <a:t>Mapeamento Direto</a:t>
            </a:r>
          </a:p>
          <a:p>
            <a:pPr lvl="1"/>
            <a:r>
              <a:rPr lang="pt-BR" dirty="0"/>
              <a:t>Mapeamento </a:t>
            </a:r>
            <a:r>
              <a:rPr lang="pt-BR" dirty="0" err="1"/>
              <a:t>One</a:t>
            </a:r>
            <a:r>
              <a:rPr lang="pt-BR" dirty="0"/>
              <a:t> Hot</a:t>
            </a:r>
          </a:p>
        </p:txBody>
      </p:sp>
    </p:spTree>
    <p:extLst>
      <p:ext uri="{BB962C8B-B14F-4D97-AF65-F5344CB8AC3E}">
        <p14:creationId xmlns:p14="http://schemas.microsoft.com/office/powerpoint/2010/main" val="449342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transformação de dados qualitativos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No </a:t>
            </a:r>
            <a:r>
              <a:rPr lang="pt-BR" b="1" dirty="0"/>
              <a:t>mapeamento direto </a:t>
            </a:r>
            <a:r>
              <a:rPr lang="pt-BR" dirty="0"/>
              <a:t>ocorre a substituição de valores categóricos por valores numéricos</a:t>
            </a:r>
          </a:p>
          <a:p>
            <a:r>
              <a:rPr lang="pt-BR" dirty="0"/>
              <a:t>Para os atributos nominais não é recomendado, porque pode inserir informações incorretas para o algoritmo de aprendizado</a:t>
            </a:r>
          </a:p>
          <a:p>
            <a:endParaRPr lang="pt-BR" dirty="0"/>
          </a:p>
        </p:txBody>
      </p:sp>
      <p:graphicFrame>
        <p:nvGraphicFramePr>
          <p:cNvPr id="5" name="Tabela 4">
            <a:extLst>
              <a:ext uri="{FF2B5EF4-FFF2-40B4-BE49-F238E27FC236}">
                <a16:creationId xmlns:a16="http://schemas.microsoft.com/office/drawing/2014/main" id="{FCFEAEED-6592-443E-8731-E021FBDCC159}"/>
              </a:ext>
            </a:extLst>
          </p:cNvPr>
          <p:cNvGraphicFramePr>
            <a:graphicFrameLocks noGrp="1"/>
          </p:cNvGraphicFramePr>
          <p:nvPr>
            <p:extLst>
              <p:ext uri="{D42A27DB-BD31-4B8C-83A1-F6EECF244321}">
                <p14:modId xmlns:p14="http://schemas.microsoft.com/office/powerpoint/2010/main" val="2802972923"/>
              </p:ext>
            </p:extLst>
          </p:nvPr>
        </p:nvGraphicFramePr>
        <p:xfrm>
          <a:off x="1525973" y="3461601"/>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Estado civil</a:t>
                      </a:r>
                    </a:p>
                  </a:txBody>
                  <a:tcPr/>
                </a:tc>
                <a:extLst>
                  <a:ext uri="{0D108BD9-81ED-4DB2-BD59-A6C34878D82A}">
                    <a16:rowId xmlns:a16="http://schemas.microsoft.com/office/drawing/2014/main" val="3743683681"/>
                  </a:ext>
                </a:extLst>
              </a:tr>
              <a:tr h="370840">
                <a:tc>
                  <a:txBody>
                    <a:bodyPr/>
                    <a:lstStyle/>
                    <a:p>
                      <a:pPr algn="ctr"/>
                      <a:r>
                        <a:rPr lang="pt-BR" dirty="0"/>
                        <a:t>Solteiro(a)</a:t>
                      </a:r>
                    </a:p>
                  </a:txBody>
                  <a:tcPr/>
                </a:tc>
                <a:extLst>
                  <a:ext uri="{0D108BD9-81ED-4DB2-BD59-A6C34878D82A}">
                    <a16:rowId xmlns:a16="http://schemas.microsoft.com/office/drawing/2014/main" val="1494064391"/>
                  </a:ext>
                </a:extLst>
              </a:tr>
              <a:tr h="370840">
                <a:tc>
                  <a:txBody>
                    <a:bodyPr/>
                    <a:lstStyle/>
                    <a:p>
                      <a:pPr algn="ctr"/>
                      <a:r>
                        <a:rPr lang="pt-BR" dirty="0"/>
                        <a:t>Casado(a)</a:t>
                      </a:r>
                    </a:p>
                  </a:txBody>
                  <a:tcPr/>
                </a:tc>
                <a:extLst>
                  <a:ext uri="{0D108BD9-81ED-4DB2-BD59-A6C34878D82A}">
                    <a16:rowId xmlns:a16="http://schemas.microsoft.com/office/drawing/2014/main" val="2763492551"/>
                  </a:ext>
                </a:extLst>
              </a:tr>
              <a:tr h="370840">
                <a:tc>
                  <a:txBody>
                    <a:bodyPr/>
                    <a:lstStyle/>
                    <a:p>
                      <a:pPr algn="ctr"/>
                      <a:r>
                        <a:rPr lang="pt-BR" dirty="0"/>
                        <a:t>Viúvo(a)</a:t>
                      </a:r>
                    </a:p>
                  </a:txBody>
                  <a:tcPr/>
                </a:tc>
                <a:extLst>
                  <a:ext uri="{0D108BD9-81ED-4DB2-BD59-A6C34878D82A}">
                    <a16:rowId xmlns:a16="http://schemas.microsoft.com/office/drawing/2014/main" val="2511466375"/>
                  </a:ext>
                </a:extLst>
              </a:tr>
              <a:tr h="370840">
                <a:tc>
                  <a:txBody>
                    <a:bodyPr/>
                    <a:lstStyle/>
                    <a:p>
                      <a:pPr algn="ctr"/>
                      <a:r>
                        <a:rPr lang="pt-BR" dirty="0"/>
                        <a:t>Divorciado(a)</a:t>
                      </a:r>
                    </a:p>
                  </a:txBody>
                  <a:tcPr/>
                </a:tc>
                <a:extLst>
                  <a:ext uri="{0D108BD9-81ED-4DB2-BD59-A6C34878D82A}">
                    <a16:rowId xmlns:a16="http://schemas.microsoft.com/office/drawing/2014/main" val="4293697117"/>
                  </a:ext>
                </a:extLst>
              </a:tr>
            </a:tbl>
          </a:graphicData>
        </a:graphic>
      </p:graphicFrame>
      <p:graphicFrame>
        <p:nvGraphicFramePr>
          <p:cNvPr id="6" name="Tabela 5">
            <a:extLst>
              <a:ext uri="{FF2B5EF4-FFF2-40B4-BE49-F238E27FC236}">
                <a16:creationId xmlns:a16="http://schemas.microsoft.com/office/drawing/2014/main" id="{5BF5AB44-F9C4-400B-AEED-62F3B5A7679C}"/>
              </a:ext>
            </a:extLst>
          </p:cNvPr>
          <p:cNvGraphicFramePr>
            <a:graphicFrameLocks noGrp="1"/>
          </p:cNvGraphicFramePr>
          <p:nvPr>
            <p:extLst>
              <p:ext uri="{D42A27DB-BD31-4B8C-83A1-F6EECF244321}">
                <p14:modId xmlns:p14="http://schemas.microsoft.com/office/powerpoint/2010/main" val="3702213933"/>
              </p:ext>
            </p:extLst>
          </p:nvPr>
        </p:nvGraphicFramePr>
        <p:xfrm>
          <a:off x="3838901" y="3461601"/>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Estado civil</a:t>
                      </a:r>
                    </a:p>
                  </a:txBody>
                  <a:tcPr/>
                </a:tc>
                <a:extLst>
                  <a:ext uri="{0D108BD9-81ED-4DB2-BD59-A6C34878D82A}">
                    <a16:rowId xmlns:a16="http://schemas.microsoft.com/office/drawing/2014/main" val="3743683681"/>
                  </a:ext>
                </a:extLst>
              </a:tr>
              <a:tr h="370840">
                <a:tc>
                  <a:txBody>
                    <a:bodyPr/>
                    <a:lstStyle/>
                    <a:p>
                      <a:pPr algn="ctr"/>
                      <a:r>
                        <a:rPr lang="pt-BR" dirty="0"/>
                        <a:t>0</a:t>
                      </a:r>
                    </a:p>
                  </a:txBody>
                  <a:tcPr/>
                </a:tc>
                <a:extLst>
                  <a:ext uri="{0D108BD9-81ED-4DB2-BD59-A6C34878D82A}">
                    <a16:rowId xmlns:a16="http://schemas.microsoft.com/office/drawing/2014/main" val="1494064391"/>
                  </a:ext>
                </a:extLst>
              </a:tr>
              <a:tr h="370840">
                <a:tc>
                  <a:txBody>
                    <a:bodyPr/>
                    <a:lstStyle/>
                    <a:p>
                      <a:pPr algn="ctr"/>
                      <a:r>
                        <a:rPr lang="pt-BR" dirty="0"/>
                        <a:t>1</a:t>
                      </a:r>
                    </a:p>
                  </a:txBody>
                  <a:tcPr/>
                </a:tc>
                <a:extLst>
                  <a:ext uri="{0D108BD9-81ED-4DB2-BD59-A6C34878D82A}">
                    <a16:rowId xmlns:a16="http://schemas.microsoft.com/office/drawing/2014/main" val="2763492551"/>
                  </a:ext>
                </a:extLst>
              </a:tr>
              <a:tr h="370840">
                <a:tc>
                  <a:txBody>
                    <a:bodyPr/>
                    <a:lstStyle/>
                    <a:p>
                      <a:pPr algn="ctr"/>
                      <a:r>
                        <a:rPr lang="pt-BR" dirty="0"/>
                        <a:t>2</a:t>
                      </a:r>
                    </a:p>
                  </a:txBody>
                  <a:tcPr/>
                </a:tc>
                <a:extLst>
                  <a:ext uri="{0D108BD9-81ED-4DB2-BD59-A6C34878D82A}">
                    <a16:rowId xmlns:a16="http://schemas.microsoft.com/office/drawing/2014/main" val="2511466375"/>
                  </a:ext>
                </a:extLst>
              </a:tr>
              <a:tr h="370840">
                <a:tc>
                  <a:txBody>
                    <a:bodyPr/>
                    <a:lstStyle/>
                    <a:p>
                      <a:pPr algn="ctr"/>
                      <a:r>
                        <a:rPr lang="pt-BR" dirty="0"/>
                        <a:t>3</a:t>
                      </a:r>
                    </a:p>
                  </a:txBody>
                  <a:tcPr/>
                </a:tc>
                <a:extLst>
                  <a:ext uri="{0D108BD9-81ED-4DB2-BD59-A6C34878D82A}">
                    <a16:rowId xmlns:a16="http://schemas.microsoft.com/office/drawing/2014/main" val="4293697117"/>
                  </a:ext>
                </a:extLst>
              </a:tr>
            </a:tbl>
          </a:graphicData>
        </a:graphic>
      </p:graphicFrame>
      <p:cxnSp>
        <p:nvCxnSpPr>
          <p:cNvPr id="8" name="Conector: Angulado 7">
            <a:extLst>
              <a:ext uri="{FF2B5EF4-FFF2-40B4-BE49-F238E27FC236}">
                <a16:creationId xmlns:a16="http://schemas.microsoft.com/office/drawing/2014/main" id="{A5B3E959-CCF0-455A-ACE9-FF695A2024E9}"/>
              </a:ext>
            </a:extLst>
          </p:cNvPr>
          <p:cNvCxnSpPr>
            <a:cxnSpLocks/>
            <a:stCxn id="5" idx="3"/>
            <a:endCxn id="6" idx="1"/>
          </p:cNvCxnSpPr>
          <p:nvPr/>
        </p:nvCxnSpPr>
        <p:spPr>
          <a:xfrm>
            <a:off x="3329126" y="4388701"/>
            <a:ext cx="509775" cy="12700"/>
          </a:xfrm>
          <a:prstGeom prst="bentConnector3">
            <a:avLst>
              <a:gd name="adj1" fmla="val 1039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ela 13">
            <a:extLst>
              <a:ext uri="{FF2B5EF4-FFF2-40B4-BE49-F238E27FC236}">
                <a16:creationId xmlns:a16="http://schemas.microsoft.com/office/drawing/2014/main" id="{4E319457-6A7B-41D7-BB6D-9F86BA145682}"/>
              </a:ext>
            </a:extLst>
          </p:cNvPr>
          <p:cNvGraphicFramePr>
            <a:graphicFrameLocks noGrp="1"/>
          </p:cNvGraphicFramePr>
          <p:nvPr>
            <p:extLst>
              <p:ext uri="{D42A27DB-BD31-4B8C-83A1-F6EECF244321}">
                <p14:modId xmlns:p14="http://schemas.microsoft.com/office/powerpoint/2010/main" val="4201626490"/>
              </p:ext>
            </p:extLst>
          </p:nvPr>
        </p:nvGraphicFramePr>
        <p:xfrm>
          <a:off x="6333723" y="3461601"/>
          <a:ext cx="1894889" cy="1483360"/>
        </p:xfrm>
        <a:graphic>
          <a:graphicData uri="http://schemas.openxmlformats.org/drawingml/2006/table">
            <a:tbl>
              <a:tblPr firstRow="1" bandRow="1">
                <a:tableStyleId>{5C22544A-7EE6-4342-B048-85BDC9FD1C3A}</a:tableStyleId>
              </a:tblPr>
              <a:tblGrid>
                <a:gridCol w="1894889">
                  <a:extLst>
                    <a:ext uri="{9D8B030D-6E8A-4147-A177-3AD203B41FA5}">
                      <a16:colId xmlns:a16="http://schemas.microsoft.com/office/drawing/2014/main" val="3392890212"/>
                    </a:ext>
                  </a:extLst>
                </a:gridCol>
              </a:tblGrid>
              <a:tr h="370840">
                <a:tc>
                  <a:txBody>
                    <a:bodyPr/>
                    <a:lstStyle/>
                    <a:p>
                      <a:pPr algn="ctr"/>
                      <a:r>
                        <a:rPr lang="pt-BR" dirty="0"/>
                        <a:t>Desempenho</a:t>
                      </a:r>
                    </a:p>
                  </a:txBody>
                  <a:tcPr/>
                </a:tc>
                <a:extLst>
                  <a:ext uri="{0D108BD9-81ED-4DB2-BD59-A6C34878D82A}">
                    <a16:rowId xmlns:a16="http://schemas.microsoft.com/office/drawing/2014/main" val="4068177403"/>
                  </a:ext>
                </a:extLst>
              </a:tr>
              <a:tr h="370840">
                <a:tc>
                  <a:txBody>
                    <a:bodyPr/>
                    <a:lstStyle/>
                    <a:p>
                      <a:pPr algn="ctr"/>
                      <a:r>
                        <a:rPr lang="pt-BR" dirty="0"/>
                        <a:t>Ruim</a:t>
                      </a:r>
                    </a:p>
                  </a:txBody>
                  <a:tcPr/>
                </a:tc>
                <a:extLst>
                  <a:ext uri="{0D108BD9-81ED-4DB2-BD59-A6C34878D82A}">
                    <a16:rowId xmlns:a16="http://schemas.microsoft.com/office/drawing/2014/main" val="2687712516"/>
                  </a:ext>
                </a:extLst>
              </a:tr>
              <a:tr h="370840">
                <a:tc>
                  <a:txBody>
                    <a:bodyPr/>
                    <a:lstStyle/>
                    <a:p>
                      <a:pPr algn="ctr"/>
                      <a:r>
                        <a:rPr lang="pt-BR" dirty="0"/>
                        <a:t>Bom</a:t>
                      </a:r>
                    </a:p>
                  </a:txBody>
                  <a:tcPr/>
                </a:tc>
                <a:extLst>
                  <a:ext uri="{0D108BD9-81ED-4DB2-BD59-A6C34878D82A}">
                    <a16:rowId xmlns:a16="http://schemas.microsoft.com/office/drawing/2014/main" val="3382434141"/>
                  </a:ext>
                </a:extLst>
              </a:tr>
              <a:tr h="370840">
                <a:tc>
                  <a:txBody>
                    <a:bodyPr/>
                    <a:lstStyle/>
                    <a:p>
                      <a:pPr algn="ctr"/>
                      <a:r>
                        <a:rPr lang="pt-BR" dirty="0"/>
                        <a:t>Ótimo</a:t>
                      </a:r>
                    </a:p>
                  </a:txBody>
                  <a:tcPr/>
                </a:tc>
                <a:extLst>
                  <a:ext uri="{0D108BD9-81ED-4DB2-BD59-A6C34878D82A}">
                    <a16:rowId xmlns:a16="http://schemas.microsoft.com/office/drawing/2014/main" val="1668382027"/>
                  </a:ext>
                </a:extLst>
              </a:tr>
            </a:tbl>
          </a:graphicData>
        </a:graphic>
      </p:graphicFrame>
      <p:graphicFrame>
        <p:nvGraphicFramePr>
          <p:cNvPr id="15" name="Tabela 14">
            <a:extLst>
              <a:ext uri="{FF2B5EF4-FFF2-40B4-BE49-F238E27FC236}">
                <a16:creationId xmlns:a16="http://schemas.microsoft.com/office/drawing/2014/main" id="{3E447BD5-F58D-4412-A9F0-299020E11F82}"/>
              </a:ext>
            </a:extLst>
          </p:cNvPr>
          <p:cNvGraphicFramePr>
            <a:graphicFrameLocks noGrp="1"/>
          </p:cNvGraphicFramePr>
          <p:nvPr>
            <p:extLst>
              <p:ext uri="{D42A27DB-BD31-4B8C-83A1-F6EECF244321}">
                <p14:modId xmlns:p14="http://schemas.microsoft.com/office/powerpoint/2010/main" val="3506571896"/>
              </p:ext>
            </p:extLst>
          </p:nvPr>
        </p:nvGraphicFramePr>
        <p:xfrm>
          <a:off x="8646651" y="3482579"/>
          <a:ext cx="1894889" cy="1483360"/>
        </p:xfrm>
        <a:graphic>
          <a:graphicData uri="http://schemas.openxmlformats.org/drawingml/2006/table">
            <a:tbl>
              <a:tblPr firstRow="1" bandRow="1">
                <a:tableStyleId>{5C22544A-7EE6-4342-B048-85BDC9FD1C3A}</a:tableStyleId>
              </a:tblPr>
              <a:tblGrid>
                <a:gridCol w="1894889">
                  <a:extLst>
                    <a:ext uri="{9D8B030D-6E8A-4147-A177-3AD203B41FA5}">
                      <a16:colId xmlns:a16="http://schemas.microsoft.com/office/drawing/2014/main" val="3392890212"/>
                    </a:ext>
                  </a:extLst>
                </a:gridCol>
              </a:tblGrid>
              <a:tr h="370840">
                <a:tc>
                  <a:txBody>
                    <a:bodyPr/>
                    <a:lstStyle/>
                    <a:p>
                      <a:pPr algn="ctr"/>
                      <a:r>
                        <a:rPr lang="pt-BR" dirty="0"/>
                        <a:t>Desempenho</a:t>
                      </a:r>
                    </a:p>
                  </a:txBody>
                  <a:tcPr/>
                </a:tc>
                <a:extLst>
                  <a:ext uri="{0D108BD9-81ED-4DB2-BD59-A6C34878D82A}">
                    <a16:rowId xmlns:a16="http://schemas.microsoft.com/office/drawing/2014/main" val="4068177403"/>
                  </a:ext>
                </a:extLst>
              </a:tr>
              <a:tr h="370840">
                <a:tc>
                  <a:txBody>
                    <a:bodyPr/>
                    <a:lstStyle/>
                    <a:p>
                      <a:pPr algn="ctr"/>
                      <a:r>
                        <a:rPr lang="pt-BR" dirty="0"/>
                        <a:t>1</a:t>
                      </a:r>
                    </a:p>
                  </a:txBody>
                  <a:tcPr/>
                </a:tc>
                <a:extLst>
                  <a:ext uri="{0D108BD9-81ED-4DB2-BD59-A6C34878D82A}">
                    <a16:rowId xmlns:a16="http://schemas.microsoft.com/office/drawing/2014/main" val="2687712516"/>
                  </a:ext>
                </a:extLst>
              </a:tr>
              <a:tr h="370840">
                <a:tc>
                  <a:txBody>
                    <a:bodyPr/>
                    <a:lstStyle/>
                    <a:p>
                      <a:pPr algn="ctr"/>
                      <a:r>
                        <a:rPr lang="pt-BR" dirty="0"/>
                        <a:t>2</a:t>
                      </a:r>
                    </a:p>
                  </a:txBody>
                  <a:tcPr/>
                </a:tc>
                <a:extLst>
                  <a:ext uri="{0D108BD9-81ED-4DB2-BD59-A6C34878D82A}">
                    <a16:rowId xmlns:a16="http://schemas.microsoft.com/office/drawing/2014/main" val="3382434141"/>
                  </a:ext>
                </a:extLst>
              </a:tr>
              <a:tr h="370840">
                <a:tc>
                  <a:txBody>
                    <a:bodyPr/>
                    <a:lstStyle/>
                    <a:p>
                      <a:pPr algn="ctr"/>
                      <a:r>
                        <a:rPr lang="pt-BR" dirty="0"/>
                        <a:t>3</a:t>
                      </a:r>
                    </a:p>
                  </a:txBody>
                  <a:tcPr/>
                </a:tc>
                <a:extLst>
                  <a:ext uri="{0D108BD9-81ED-4DB2-BD59-A6C34878D82A}">
                    <a16:rowId xmlns:a16="http://schemas.microsoft.com/office/drawing/2014/main" val="1668382027"/>
                  </a:ext>
                </a:extLst>
              </a:tr>
            </a:tbl>
          </a:graphicData>
        </a:graphic>
      </p:graphicFrame>
      <p:cxnSp>
        <p:nvCxnSpPr>
          <p:cNvPr id="16" name="Conector: Angulado 15">
            <a:extLst>
              <a:ext uri="{FF2B5EF4-FFF2-40B4-BE49-F238E27FC236}">
                <a16:creationId xmlns:a16="http://schemas.microsoft.com/office/drawing/2014/main" id="{9CD06D94-C6F0-4A8A-8D3C-E1C6325654C3}"/>
              </a:ext>
            </a:extLst>
          </p:cNvPr>
          <p:cNvCxnSpPr>
            <a:cxnSpLocks/>
            <a:stCxn id="14" idx="3"/>
            <a:endCxn id="15" idx="1"/>
          </p:cNvCxnSpPr>
          <p:nvPr/>
        </p:nvCxnSpPr>
        <p:spPr>
          <a:xfrm>
            <a:off x="8228612" y="4203281"/>
            <a:ext cx="418039" cy="20978"/>
          </a:xfrm>
          <a:prstGeom prst="bentConnector3">
            <a:avLst>
              <a:gd name="adj1" fmla="val 10946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have Esquerda 21">
            <a:extLst>
              <a:ext uri="{FF2B5EF4-FFF2-40B4-BE49-F238E27FC236}">
                <a16:creationId xmlns:a16="http://schemas.microsoft.com/office/drawing/2014/main" id="{E6ACB0C8-BAA7-4AA0-B5F3-0904AEAF2029}"/>
              </a:ext>
            </a:extLst>
          </p:cNvPr>
          <p:cNvSpPr/>
          <p:nvPr/>
        </p:nvSpPr>
        <p:spPr>
          <a:xfrm rot="16200000">
            <a:off x="8336169" y="4012545"/>
            <a:ext cx="202923" cy="33179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3" name="Chave Esquerda 22">
            <a:extLst>
              <a:ext uri="{FF2B5EF4-FFF2-40B4-BE49-F238E27FC236}">
                <a16:creationId xmlns:a16="http://schemas.microsoft.com/office/drawing/2014/main" id="{7A2F8519-B199-4978-931F-290E0D3DAF9F}"/>
              </a:ext>
            </a:extLst>
          </p:cNvPr>
          <p:cNvSpPr/>
          <p:nvPr/>
        </p:nvSpPr>
        <p:spPr>
          <a:xfrm rot="16200000">
            <a:off x="3482551" y="4012546"/>
            <a:ext cx="202923" cy="33179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4" name="CaixaDeTexto 23">
            <a:extLst>
              <a:ext uri="{FF2B5EF4-FFF2-40B4-BE49-F238E27FC236}">
                <a16:creationId xmlns:a16="http://schemas.microsoft.com/office/drawing/2014/main" id="{B47F5622-D660-4CB0-9787-B2AAF8E89230}"/>
              </a:ext>
            </a:extLst>
          </p:cNvPr>
          <p:cNvSpPr txBox="1"/>
          <p:nvPr/>
        </p:nvSpPr>
        <p:spPr>
          <a:xfrm>
            <a:off x="3046268" y="5786512"/>
            <a:ext cx="1075487" cy="369332"/>
          </a:xfrm>
          <a:prstGeom prst="rect">
            <a:avLst/>
          </a:prstGeom>
          <a:noFill/>
        </p:spPr>
        <p:txBody>
          <a:bodyPr wrap="none" rtlCol="0">
            <a:spAutoFit/>
          </a:bodyPr>
          <a:lstStyle/>
          <a:p>
            <a:r>
              <a:rPr lang="pt-BR" dirty="0"/>
              <a:t>Incorreto</a:t>
            </a:r>
          </a:p>
        </p:txBody>
      </p:sp>
      <p:sp>
        <p:nvSpPr>
          <p:cNvPr id="25" name="CaixaDeTexto 24">
            <a:extLst>
              <a:ext uri="{FF2B5EF4-FFF2-40B4-BE49-F238E27FC236}">
                <a16:creationId xmlns:a16="http://schemas.microsoft.com/office/drawing/2014/main" id="{86B83867-F42A-4C8E-81A8-EFDB8FE63976}"/>
              </a:ext>
            </a:extLst>
          </p:cNvPr>
          <p:cNvSpPr txBox="1"/>
          <p:nvPr/>
        </p:nvSpPr>
        <p:spPr>
          <a:xfrm>
            <a:off x="7955190" y="5772999"/>
            <a:ext cx="964880" cy="369332"/>
          </a:xfrm>
          <a:prstGeom prst="rect">
            <a:avLst/>
          </a:prstGeom>
          <a:noFill/>
        </p:spPr>
        <p:txBody>
          <a:bodyPr wrap="none" rtlCol="0">
            <a:spAutoFit/>
          </a:bodyPr>
          <a:lstStyle/>
          <a:p>
            <a:r>
              <a:rPr lang="pt-BR" dirty="0"/>
              <a:t>Correto</a:t>
            </a:r>
          </a:p>
        </p:txBody>
      </p:sp>
    </p:spTree>
    <p:extLst>
      <p:ext uri="{BB962C8B-B14F-4D97-AF65-F5344CB8AC3E}">
        <p14:creationId xmlns:p14="http://schemas.microsoft.com/office/powerpoint/2010/main" val="187888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transformação de dados qualitativos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Para os atributos ordinais é possível transformar os dados para números inteiros, ordenando os valores em ordem crescente e atribuindo valores em ordem crescente, geralmente iniciando em 0 ou 1</a:t>
            </a:r>
          </a:p>
          <a:p>
            <a:r>
              <a:rPr lang="pt-BR" dirty="0"/>
              <a:t>No </a:t>
            </a:r>
            <a:r>
              <a:rPr lang="pt-BR" b="1" dirty="0"/>
              <a:t>mapeamento </a:t>
            </a:r>
            <a:r>
              <a:rPr lang="pt-BR" b="1" dirty="0" err="1"/>
              <a:t>one</a:t>
            </a:r>
            <a:r>
              <a:rPr lang="pt-BR" b="1" dirty="0"/>
              <a:t>-hot </a:t>
            </a:r>
            <a:r>
              <a:rPr lang="pt-BR" dirty="0"/>
              <a:t>cada valor corresponde a uma sequência binária única com 1 bit exclusivo para cada valor da variável</a:t>
            </a:r>
          </a:p>
          <a:p>
            <a:endParaRPr lang="pt-BR" dirty="0"/>
          </a:p>
          <a:p>
            <a:endParaRPr lang="pt-BR" dirty="0"/>
          </a:p>
        </p:txBody>
      </p:sp>
      <p:graphicFrame>
        <p:nvGraphicFramePr>
          <p:cNvPr id="4" name="Tabela 3">
            <a:extLst>
              <a:ext uri="{FF2B5EF4-FFF2-40B4-BE49-F238E27FC236}">
                <a16:creationId xmlns:a16="http://schemas.microsoft.com/office/drawing/2014/main" id="{39F80B2F-0F5C-493D-AB0F-999FF1740881}"/>
              </a:ext>
            </a:extLst>
          </p:cNvPr>
          <p:cNvGraphicFramePr>
            <a:graphicFrameLocks noGrp="1"/>
          </p:cNvGraphicFramePr>
          <p:nvPr>
            <p:extLst>
              <p:ext uri="{D42A27DB-BD31-4B8C-83A1-F6EECF244321}">
                <p14:modId xmlns:p14="http://schemas.microsoft.com/office/powerpoint/2010/main" val="646199533"/>
              </p:ext>
            </p:extLst>
          </p:nvPr>
        </p:nvGraphicFramePr>
        <p:xfrm>
          <a:off x="1517095" y="3798953"/>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Estado civil</a:t>
                      </a:r>
                    </a:p>
                  </a:txBody>
                  <a:tcPr/>
                </a:tc>
                <a:extLst>
                  <a:ext uri="{0D108BD9-81ED-4DB2-BD59-A6C34878D82A}">
                    <a16:rowId xmlns:a16="http://schemas.microsoft.com/office/drawing/2014/main" val="3743683681"/>
                  </a:ext>
                </a:extLst>
              </a:tr>
              <a:tr h="370840">
                <a:tc>
                  <a:txBody>
                    <a:bodyPr/>
                    <a:lstStyle/>
                    <a:p>
                      <a:pPr algn="ctr"/>
                      <a:r>
                        <a:rPr lang="pt-BR" dirty="0"/>
                        <a:t>Solteiro(a)</a:t>
                      </a:r>
                    </a:p>
                  </a:txBody>
                  <a:tcPr/>
                </a:tc>
                <a:extLst>
                  <a:ext uri="{0D108BD9-81ED-4DB2-BD59-A6C34878D82A}">
                    <a16:rowId xmlns:a16="http://schemas.microsoft.com/office/drawing/2014/main" val="1494064391"/>
                  </a:ext>
                </a:extLst>
              </a:tr>
              <a:tr h="370840">
                <a:tc>
                  <a:txBody>
                    <a:bodyPr/>
                    <a:lstStyle/>
                    <a:p>
                      <a:pPr algn="ctr"/>
                      <a:r>
                        <a:rPr lang="pt-BR" dirty="0"/>
                        <a:t>Casado(a)</a:t>
                      </a:r>
                    </a:p>
                  </a:txBody>
                  <a:tcPr/>
                </a:tc>
                <a:extLst>
                  <a:ext uri="{0D108BD9-81ED-4DB2-BD59-A6C34878D82A}">
                    <a16:rowId xmlns:a16="http://schemas.microsoft.com/office/drawing/2014/main" val="2763492551"/>
                  </a:ext>
                </a:extLst>
              </a:tr>
              <a:tr h="370840">
                <a:tc>
                  <a:txBody>
                    <a:bodyPr/>
                    <a:lstStyle/>
                    <a:p>
                      <a:pPr algn="ctr"/>
                      <a:r>
                        <a:rPr lang="pt-BR" dirty="0"/>
                        <a:t>Viúvo(a)</a:t>
                      </a:r>
                    </a:p>
                  </a:txBody>
                  <a:tcPr/>
                </a:tc>
                <a:extLst>
                  <a:ext uri="{0D108BD9-81ED-4DB2-BD59-A6C34878D82A}">
                    <a16:rowId xmlns:a16="http://schemas.microsoft.com/office/drawing/2014/main" val="2511466375"/>
                  </a:ext>
                </a:extLst>
              </a:tr>
              <a:tr h="370840">
                <a:tc>
                  <a:txBody>
                    <a:bodyPr/>
                    <a:lstStyle/>
                    <a:p>
                      <a:pPr algn="ctr"/>
                      <a:r>
                        <a:rPr lang="pt-BR" dirty="0"/>
                        <a:t>Divorciado(a)</a:t>
                      </a:r>
                    </a:p>
                  </a:txBody>
                  <a:tcPr/>
                </a:tc>
                <a:extLst>
                  <a:ext uri="{0D108BD9-81ED-4DB2-BD59-A6C34878D82A}">
                    <a16:rowId xmlns:a16="http://schemas.microsoft.com/office/drawing/2014/main" val="4293697117"/>
                  </a:ext>
                </a:extLst>
              </a:tr>
            </a:tbl>
          </a:graphicData>
        </a:graphic>
      </p:graphicFrame>
      <p:graphicFrame>
        <p:nvGraphicFramePr>
          <p:cNvPr id="5" name="Tabela 4">
            <a:extLst>
              <a:ext uri="{FF2B5EF4-FFF2-40B4-BE49-F238E27FC236}">
                <a16:creationId xmlns:a16="http://schemas.microsoft.com/office/drawing/2014/main" id="{870C2056-B171-4A1D-BEA3-F87DBE4BF6D4}"/>
              </a:ext>
            </a:extLst>
          </p:cNvPr>
          <p:cNvGraphicFramePr>
            <a:graphicFrameLocks noGrp="1"/>
          </p:cNvGraphicFramePr>
          <p:nvPr>
            <p:extLst>
              <p:ext uri="{D42A27DB-BD31-4B8C-83A1-F6EECF244321}">
                <p14:modId xmlns:p14="http://schemas.microsoft.com/office/powerpoint/2010/main" val="436096278"/>
              </p:ext>
            </p:extLst>
          </p:nvPr>
        </p:nvGraphicFramePr>
        <p:xfrm>
          <a:off x="4189174" y="3798953"/>
          <a:ext cx="6552707"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7317566"/>
                    </a:ext>
                  </a:extLst>
                </a:gridCol>
                <a:gridCol w="1625600">
                  <a:extLst>
                    <a:ext uri="{9D8B030D-6E8A-4147-A177-3AD203B41FA5}">
                      <a16:colId xmlns:a16="http://schemas.microsoft.com/office/drawing/2014/main" val="2305493091"/>
                    </a:ext>
                  </a:extLst>
                </a:gridCol>
                <a:gridCol w="1625600">
                  <a:extLst>
                    <a:ext uri="{9D8B030D-6E8A-4147-A177-3AD203B41FA5}">
                      <a16:colId xmlns:a16="http://schemas.microsoft.com/office/drawing/2014/main" val="3814570149"/>
                    </a:ext>
                  </a:extLst>
                </a:gridCol>
                <a:gridCol w="1675907">
                  <a:extLst>
                    <a:ext uri="{9D8B030D-6E8A-4147-A177-3AD203B41FA5}">
                      <a16:colId xmlns:a16="http://schemas.microsoft.com/office/drawing/2014/main" val="4212280985"/>
                    </a:ext>
                  </a:extLst>
                </a:gridCol>
              </a:tblGrid>
              <a:tr h="370840">
                <a:tc>
                  <a:txBody>
                    <a:bodyPr/>
                    <a:lstStyle/>
                    <a:p>
                      <a:pPr algn="ctr"/>
                      <a:r>
                        <a:rPr lang="pt-BR" dirty="0"/>
                        <a:t>Solteiro(a)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Casado(a)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Viúvo(a)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Divorciado(a)</a:t>
                      </a:r>
                    </a:p>
                  </a:txBody>
                  <a:tcPr/>
                </a:tc>
                <a:extLst>
                  <a:ext uri="{0D108BD9-81ED-4DB2-BD59-A6C34878D82A}">
                    <a16:rowId xmlns:a16="http://schemas.microsoft.com/office/drawing/2014/main" val="1172213349"/>
                  </a:ext>
                </a:extLst>
              </a:tr>
              <a:tr h="370840">
                <a:tc>
                  <a:txBody>
                    <a:bodyPr/>
                    <a:lstStyle/>
                    <a:p>
                      <a:pPr algn="ctr"/>
                      <a:r>
                        <a:rPr lang="pt-BR" dirty="0"/>
                        <a:t>1</a:t>
                      </a:r>
                    </a:p>
                  </a:txBody>
                  <a:tcPr/>
                </a:tc>
                <a:tc>
                  <a:txBody>
                    <a:bodyPr/>
                    <a:lstStyle/>
                    <a:p>
                      <a:pPr algn="ctr"/>
                      <a:r>
                        <a:rPr lang="pt-BR" dirty="0"/>
                        <a:t>0</a:t>
                      </a:r>
                    </a:p>
                  </a:txBody>
                  <a:tcPr/>
                </a:tc>
                <a:tc>
                  <a:txBody>
                    <a:bodyPr/>
                    <a:lstStyle/>
                    <a:p>
                      <a:pPr algn="ctr"/>
                      <a:r>
                        <a:rPr lang="pt-BR" dirty="0"/>
                        <a:t>0</a:t>
                      </a:r>
                    </a:p>
                  </a:txBody>
                  <a:tcPr/>
                </a:tc>
                <a:tc>
                  <a:txBody>
                    <a:bodyPr/>
                    <a:lstStyle/>
                    <a:p>
                      <a:pPr algn="ctr"/>
                      <a:r>
                        <a:rPr lang="pt-BR" dirty="0"/>
                        <a:t>0</a:t>
                      </a:r>
                    </a:p>
                  </a:txBody>
                  <a:tcPr/>
                </a:tc>
                <a:extLst>
                  <a:ext uri="{0D108BD9-81ED-4DB2-BD59-A6C34878D82A}">
                    <a16:rowId xmlns:a16="http://schemas.microsoft.com/office/drawing/2014/main" val="2667793512"/>
                  </a:ext>
                </a:extLst>
              </a:tr>
              <a:tr h="370840">
                <a:tc>
                  <a:txBody>
                    <a:bodyPr/>
                    <a:lstStyle/>
                    <a:p>
                      <a:pPr algn="ctr"/>
                      <a:r>
                        <a:rPr lang="pt-BR" dirty="0"/>
                        <a:t>0</a:t>
                      </a:r>
                    </a:p>
                  </a:txBody>
                  <a:tcPr/>
                </a:tc>
                <a:tc>
                  <a:txBody>
                    <a:bodyPr/>
                    <a:lstStyle/>
                    <a:p>
                      <a:pPr algn="ctr"/>
                      <a:r>
                        <a:rPr lang="pt-BR" dirty="0"/>
                        <a:t>1</a:t>
                      </a:r>
                    </a:p>
                  </a:txBody>
                  <a:tcPr/>
                </a:tc>
                <a:tc>
                  <a:txBody>
                    <a:bodyPr/>
                    <a:lstStyle/>
                    <a:p>
                      <a:pPr algn="ctr"/>
                      <a:r>
                        <a:rPr lang="pt-BR" dirty="0"/>
                        <a:t>0</a:t>
                      </a:r>
                    </a:p>
                  </a:txBody>
                  <a:tcPr/>
                </a:tc>
                <a:tc>
                  <a:txBody>
                    <a:bodyPr/>
                    <a:lstStyle/>
                    <a:p>
                      <a:pPr algn="ctr"/>
                      <a:r>
                        <a:rPr lang="pt-BR" dirty="0"/>
                        <a:t>0</a:t>
                      </a:r>
                    </a:p>
                  </a:txBody>
                  <a:tcPr/>
                </a:tc>
                <a:extLst>
                  <a:ext uri="{0D108BD9-81ED-4DB2-BD59-A6C34878D82A}">
                    <a16:rowId xmlns:a16="http://schemas.microsoft.com/office/drawing/2014/main" val="1091643246"/>
                  </a:ext>
                </a:extLst>
              </a:tr>
              <a:tr h="370840">
                <a:tc>
                  <a:txBody>
                    <a:bodyPr/>
                    <a:lstStyle/>
                    <a:p>
                      <a:pPr algn="ctr"/>
                      <a:r>
                        <a:rPr lang="pt-BR" dirty="0"/>
                        <a:t>0</a:t>
                      </a:r>
                    </a:p>
                  </a:txBody>
                  <a:tcPr/>
                </a:tc>
                <a:tc>
                  <a:txBody>
                    <a:bodyPr/>
                    <a:lstStyle/>
                    <a:p>
                      <a:pPr algn="ctr"/>
                      <a:r>
                        <a:rPr lang="pt-BR" dirty="0"/>
                        <a:t>0</a:t>
                      </a:r>
                    </a:p>
                  </a:txBody>
                  <a:tcPr/>
                </a:tc>
                <a:tc>
                  <a:txBody>
                    <a:bodyPr/>
                    <a:lstStyle/>
                    <a:p>
                      <a:pPr algn="ctr"/>
                      <a:r>
                        <a:rPr lang="pt-BR" dirty="0"/>
                        <a:t>1</a:t>
                      </a:r>
                    </a:p>
                  </a:txBody>
                  <a:tcPr/>
                </a:tc>
                <a:tc>
                  <a:txBody>
                    <a:bodyPr/>
                    <a:lstStyle/>
                    <a:p>
                      <a:pPr algn="ctr"/>
                      <a:r>
                        <a:rPr lang="pt-BR" dirty="0"/>
                        <a:t>0</a:t>
                      </a:r>
                    </a:p>
                  </a:txBody>
                  <a:tcPr/>
                </a:tc>
                <a:extLst>
                  <a:ext uri="{0D108BD9-81ED-4DB2-BD59-A6C34878D82A}">
                    <a16:rowId xmlns:a16="http://schemas.microsoft.com/office/drawing/2014/main" val="3030068158"/>
                  </a:ext>
                </a:extLst>
              </a:tr>
              <a:tr h="370840">
                <a:tc>
                  <a:txBody>
                    <a:bodyPr/>
                    <a:lstStyle/>
                    <a:p>
                      <a:pPr algn="ctr"/>
                      <a:r>
                        <a:rPr lang="pt-BR" dirty="0"/>
                        <a:t>0</a:t>
                      </a:r>
                    </a:p>
                  </a:txBody>
                  <a:tcPr/>
                </a:tc>
                <a:tc>
                  <a:txBody>
                    <a:bodyPr/>
                    <a:lstStyle/>
                    <a:p>
                      <a:pPr algn="ctr"/>
                      <a:r>
                        <a:rPr lang="pt-BR" dirty="0"/>
                        <a:t>0</a:t>
                      </a:r>
                    </a:p>
                  </a:txBody>
                  <a:tcPr/>
                </a:tc>
                <a:tc>
                  <a:txBody>
                    <a:bodyPr/>
                    <a:lstStyle/>
                    <a:p>
                      <a:pPr algn="ctr"/>
                      <a:r>
                        <a:rPr lang="pt-BR" dirty="0"/>
                        <a:t>0</a:t>
                      </a:r>
                    </a:p>
                  </a:txBody>
                  <a:tcPr/>
                </a:tc>
                <a:tc>
                  <a:txBody>
                    <a:bodyPr/>
                    <a:lstStyle/>
                    <a:p>
                      <a:pPr algn="ctr"/>
                      <a:r>
                        <a:rPr lang="pt-BR" dirty="0"/>
                        <a:t>1</a:t>
                      </a:r>
                    </a:p>
                  </a:txBody>
                  <a:tcPr/>
                </a:tc>
                <a:extLst>
                  <a:ext uri="{0D108BD9-81ED-4DB2-BD59-A6C34878D82A}">
                    <a16:rowId xmlns:a16="http://schemas.microsoft.com/office/drawing/2014/main" val="1020264927"/>
                  </a:ext>
                </a:extLst>
              </a:tr>
            </a:tbl>
          </a:graphicData>
        </a:graphic>
      </p:graphicFrame>
      <p:cxnSp>
        <p:nvCxnSpPr>
          <p:cNvPr id="7" name="Conector: Angulado 6">
            <a:extLst>
              <a:ext uri="{FF2B5EF4-FFF2-40B4-BE49-F238E27FC236}">
                <a16:creationId xmlns:a16="http://schemas.microsoft.com/office/drawing/2014/main" id="{7AFBEEB3-A712-42BE-B391-FAEC2C3BA6FF}"/>
              </a:ext>
            </a:extLst>
          </p:cNvPr>
          <p:cNvCxnSpPr>
            <a:cxnSpLocks/>
            <a:stCxn id="4" idx="3"/>
            <a:endCxn id="5" idx="1"/>
          </p:cNvCxnSpPr>
          <p:nvPr/>
        </p:nvCxnSpPr>
        <p:spPr>
          <a:xfrm>
            <a:off x="3320248" y="4726053"/>
            <a:ext cx="868926" cy="12700"/>
          </a:xfrm>
          <a:prstGeom prst="bentConnector3">
            <a:avLst>
              <a:gd name="adj1" fmla="val 9699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93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outras transformações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Existem outras transformações dependentes da natureza do dado e da informação que queremos estudar</a:t>
            </a:r>
          </a:p>
          <a:p>
            <a:r>
              <a:rPr lang="pt-BR" dirty="0"/>
              <a:t>Por exemplo, se temos uma variável </a:t>
            </a:r>
            <a:r>
              <a:rPr lang="pt-BR" i="1" dirty="0"/>
              <a:t>data de nascimento </a:t>
            </a:r>
            <a:r>
              <a:rPr lang="pt-BR" dirty="0"/>
              <a:t>e</a:t>
            </a:r>
            <a:r>
              <a:rPr lang="pt-BR" i="1" dirty="0"/>
              <a:t> </a:t>
            </a:r>
            <a:r>
              <a:rPr lang="pt-BR" dirty="0"/>
              <a:t>estamos interessados em analisar a idade, a data não será suficiente para o algoritmo de aprendizado entender o que nós queremos</a:t>
            </a:r>
          </a:p>
          <a:p>
            <a:r>
              <a:rPr lang="pt-BR" dirty="0"/>
              <a:t>A data é um bom exemplo de tipo de dado complexo, pois tem várias informações contidas e várias informações que podem ser extraídas: idade, ano, mês, dia, estação do ano, dia da semana, final de semana, entre outras</a:t>
            </a:r>
          </a:p>
          <a:p>
            <a:endParaRPr lang="pt-BR" dirty="0"/>
          </a:p>
        </p:txBody>
      </p:sp>
      <p:graphicFrame>
        <p:nvGraphicFramePr>
          <p:cNvPr id="4" name="Tabela 3">
            <a:extLst>
              <a:ext uri="{FF2B5EF4-FFF2-40B4-BE49-F238E27FC236}">
                <a16:creationId xmlns:a16="http://schemas.microsoft.com/office/drawing/2014/main" id="{E83B7570-638D-4239-BD53-136B5BAC23AD}"/>
              </a:ext>
            </a:extLst>
          </p:cNvPr>
          <p:cNvGraphicFramePr>
            <a:graphicFrameLocks noGrp="1"/>
          </p:cNvGraphicFramePr>
          <p:nvPr>
            <p:extLst>
              <p:ext uri="{D42A27DB-BD31-4B8C-83A1-F6EECF244321}">
                <p14:modId xmlns:p14="http://schemas.microsoft.com/office/powerpoint/2010/main" val="3732564723"/>
              </p:ext>
            </p:extLst>
          </p:nvPr>
        </p:nvGraphicFramePr>
        <p:xfrm>
          <a:off x="1490462" y="4091916"/>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Data</a:t>
                      </a:r>
                    </a:p>
                  </a:txBody>
                  <a:tcPr/>
                </a:tc>
                <a:extLst>
                  <a:ext uri="{0D108BD9-81ED-4DB2-BD59-A6C34878D82A}">
                    <a16:rowId xmlns:a16="http://schemas.microsoft.com/office/drawing/2014/main" val="3743683681"/>
                  </a:ext>
                </a:extLst>
              </a:tr>
              <a:tr h="370840">
                <a:tc>
                  <a:txBody>
                    <a:bodyPr/>
                    <a:lstStyle/>
                    <a:p>
                      <a:pPr algn="ctr"/>
                      <a:r>
                        <a:rPr lang="pt-BR" dirty="0"/>
                        <a:t>19/02/2020</a:t>
                      </a:r>
                    </a:p>
                  </a:txBody>
                  <a:tcPr/>
                </a:tc>
                <a:extLst>
                  <a:ext uri="{0D108BD9-81ED-4DB2-BD59-A6C34878D82A}">
                    <a16:rowId xmlns:a16="http://schemas.microsoft.com/office/drawing/2014/main" val="1494064391"/>
                  </a:ext>
                </a:extLst>
              </a:tr>
              <a:tr h="370840">
                <a:tc>
                  <a:txBody>
                    <a:bodyPr/>
                    <a:lstStyle/>
                    <a:p>
                      <a:pPr algn="ctr"/>
                      <a:r>
                        <a:rPr lang="pt-BR" dirty="0"/>
                        <a:t>12/02/2000</a:t>
                      </a:r>
                    </a:p>
                  </a:txBody>
                  <a:tcPr/>
                </a:tc>
                <a:extLst>
                  <a:ext uri="{0D108BD9-81ED-4DB2-BD59-A6C34878D82A}">
                    <a16:rowId xmlns:a16="http://schemas.microsoft.com/office/drawing/2014/main" val="2763492551"/>
                  </a:ext>
                </a:extLst>
              </a:tr>
              <a:tr h="370840">
                <a:tc>
                  <a:txBody>
                    <a:bodyPr/>
                    <a:lstStyle/>
                    <a:p>
                      <a:pPr algn="ctr"/>
                      <a:r>
                        <a:rPr lang="pt-BR" dirty="0"/>
                        <a:t>09/05/1995</a:t>
                      </a:r>
                    </a:p>
                  </a:txBody>
                  <a:tcPr/>
                </a:tc>
                <a:extLst>
                  <a:ext uri="{0D108BD9-81ED-4DB2-BD59-A6C34878D82A}">
                    <a16:rowId xmlns:a16="http://schemas.microsoft.com/office/drawing/2014/main" val="2511466375"/>
                  </a:ext>
                </a:extLst>
              </a:tr>
              <a:tr h="370840">
                <a:tc>
                  <a:txBody>
                    <a:bodyPr/>
                    <a:lstStyle/>
                    <a:p>
                      <a:pPr algn="ctr"/>
                      <a:r>
                        <a:rPr lang="pt-BR" dirty="0"/>
                        <a:t>01/01/1992</a:t>
                      </a:r>
                    </a:p>
                  </a:txBody>
                  <a:tcPr/>
                </a:tc>
                <a:extLst>
                  <a:ext uri="{0D108BD9-81ED-4DB2-BD59-A6C34878D82A}">
                    <a16:rowId xmlns:a16="http://schemas.microsoft.com/office/drawing/2014/main" val="4293697117"/>
                  </a:ext>
                </a:extLst>
              </a:tr>
            </a:tbl>
          </a:graphicData>
        </a:graphic>
      </p:graphicFrame>
      <p:graphicFrame>
        <p:nvGraphicFramePr>
          <p:cNvPr id="5" name="Tabela 4">
            <a:extLst>
              <a:ext uri="{FF2B5EF4-FFF2-40B4-BE49-F238E27FC236}">
                <a16:creationId xmlns:a16="http://schemas.microsoft.com/office/drawing/2014/main" id="{B1253735-C4A2-4B26-9F9B-6AED7A67A8BA}"/>
              </a:ext>
            </a:extLst>
          </p:cNvPr>
          <p:cNvGraphicFramePr>
            <a:graphicFrameLocks noGrp="1"/>
          </p:cNvGraphicFramePr>
          <p:nvPr>
            <p:extLst>
              <p:ext uri="{D42A27DB-BD31-4B8C-83A1-F6EECF244321}">
                <p14:modId xmlns:p14="http://schemas.microsoft.com/office/powerpoint/2010/main" val="3426946948"/>
              </p:ext>
            </p:extLst>
          </p:nvPr>
        </p:nvGraphicFramePr>
        <p:xfrm>
          <a:off x="4162541" y="4091916"/>
          <a:ext cx="6552707"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7317566"/>
                    </a:ext>
                  </a:extLst>
                </a:gridCol>
                <a:gridCol w="1625600">
                  <a:extLst>
                    <a:ext uri="{9D8B030D-6E8A-4147-A177-3AD203B41FA5}">
                      <a16:colId xmlns:a16="http://schemas.microsoft.com/office/drawing/2014/main" val="2305493091"/>
                    </a:ext>
                  </a:extLst>
                </a:gridCol>
                <a:gridCol w="1625600">
                  <a:extLst>
                    <a:ext uri="{9D8B030D-6E8A-4147-A177-3AD203B41FA5}">
                      <a16:colId xmlns:a16="http://schemas.microsoft.com/office/drawing/2014/main" val="3814570149"/>
                    </a:ext>
                  </a:extLst>
                </a:gridCol>
                <a:gridCol w="1675907">
                  <a:extLst>
                    <a:ext uri="{9D8B030D-6E8A-4147-A177-3AD203B41FA5}">
                      <a16:colId xmlns:a16="http://schemas.microsoft.com/office/drawing/2014/main" val="4212280985"/>
                    </a:ext>
                  </a:extLst>
                </a:gridCol>
              </a:tblGrid>
              <a:tr h="370840">
                <a:tc>
                  <a:txBody>
                    <a:bodyPr/>
                    <a:lstStyle/>
                    <a:p>
                      <a:pPr algn="ctr"/>
                      <a:r>
                        <a:rPr lang="pt-BR" dirty="0"/>
                        <a:t>Idade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Dia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Mês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Ano</a:t>
                      </a:r>
                    </a:p>
                  </a:txBody>
                  <a:tcPr/>
                </a:tc>
                <a:extLst>
                  <a:ext uri="{0D108BD9-81ED-4DB2-BD59-A6C34878D82A}">
                    <a16:rowId xmlns:a16="http://schemas.microsoft.com/office/drawing/2014/main" val="1172213349"/>
                  </a:ext>
                </a:extLst>
              </a:tr>
              <a:tr h="370840">
                <a:tc>
                  <a:txBody>
                    <a:bodyPr/>
                    <a:lstStyle/>
                    <a:p>
                      <a:pPr algn="ctr"/>
                      <a:r>
                        <a:rPr lang="pt-BR" dirty="0"/>
                        <a:t>0</a:t>
                      </a:r>
                    </a:p>
                  </a:txBody>
                  <a:tcPr/>
                </a:tc>
                <a:tc>
                  <a:txBody>
                    <a:bodyPr/>
                    <a:lstStyle/>
                    <a:p>
                      <a:pPr algn="ctr"/>
                      <a:r>
                        <a:rPr lang="pt-BR" dirty="0"/>
                        <a:t>19</a:t>
                      </a:r>
                    </a:p>
                  </a:txBody>
                  <a:tcPr/>
                </a:tc>
                <a:tc>
                  <a:txBody>
                    <a:bodyPr/>
                    <a:lstStyle/>
                    <a:p>
                      <a:pPr algn="ctr"/>
                      <a:r>
                        <a:rPr lang="pt-BR" dirty="0"/>
                        <a:t>2</a:t>
                      </a:r>
                    </a:p>
                  </a:txBody>
                  <a:tcPr/>
                </a:tc>
                <a:tc>
                  <a:txBody>
                    <a:bodyPr/>
                    <a:lstStyle/>
                    <a:p>
                      <a:pPr algn="ctr"/>
                      <a:r>
                        <a:rPr lang="pt-BR" dirty="0"/>
                        <a:t>2020</a:t>
                      </a:r>
                    </a:p>
                  </a:txBody>
                  <a:tcPr/>
                </a:tc>
                <a:extLst>
                  <a:ext uri="{0D108BD9-81ED-4DB2-BD59-A6C34878D82A}">
                    <a16:rowId xmlns:a16="http://schemas.microsoft.com/office/drawing/2014/main" val="2667793512"/>
                  </a:ext>
                </a:extLst>
              </a:tr>
              <a:tr h="370840">
                <a:tc>
                  <a:txBody>
                    <a:bodyPr/>
                    <a:lstStyle/>
                    <a:p>
                      <a:pPr algn="ctr"/>
                      <a:r>
                        <a:rPr lang="pt-BR" dirty="0"/>
                        <a:t>20</a:t>
                      </a:r>
                    </a:p>
                  </a:txBody>
                  <a:tcPr/>
                </a:tc>
                <a:tc>
                  <a:txBody>
                    <a:bodyPr/>
                    <a:lstStyle/>
                    <a:p>
                      <a:pPr algn="ctr"/>
                      <a:r>
                        <a:rPr lang="pt-BR" dirty="0"/>
                        <a:t>12</a:t>
                      </a:r>
                    </a:p>
                  </a:txBody>
                  <a:tcPr/>
                </a:tc>
                <a:tc>
                  <a:txBody>
                    <a:bodyPr/>
                    <a:lstStyle/>
                    <a:p>
                      <a:pPr algn="ctr"/>
                      <a:r>
                        <a:rPr lang="pt-BR" dirty="0"/>
                        <a:t>2</a:t>
                      </a:r>
                    </a:p>
                  </a:txBody>
                  <a:tcPr/>
                </a:tc>
                <a:tc>
                  <a:txBody>
                    <a:bodyPr/>
                    <a:lstStyle/>
                    <a:p>
                      <a:pPr algn="ctr"/>
                      <a:r>
                        <a:rPr lang="pt-BR" dirty="0"/>
                        <a:t>2000</a:t>
                      </a:r>
                    </a:p>
                  </a:txBody>
                  <a:tcPr/>
                </a:tc>
                <a:extLst>
                  <a:ext uri="{0D108BD9-81ED-4DB2-BD59-A6C34878D82A}">
                    <a16:rowId xmlns:a16="http://schemas.microsoft.com/office/drawing/2014/main" val="1091643246"/>
                  </a:ext>
                </a:extLst>
              </a:tr>
              <a:tr h="370840">
                <a:tc>
                  <a:txBody>
                    <a:bodyPr/>
                    <a:lstStyle/>
                    <a:p>
                      <a:pPr algn="ctr"/>
                      <a:r>
                        <a:rPr lang="pt-BR" dirty="0"/>
                        <a:t>25</a:t>
                      </a:r>
                    </a:p>
                  </a:txBody>
                  <a:tcPr/>
                </a:tc>
                <a:tc>
                  <a:txBody>
                    <a:bodyPr/>
                    <a:lstStyle/>
                    <a:p>
                      <a:pPr algn="ctr"/>
                      <a:r>
                        <a:rPr lang="pt-BR" dirty="0"/>
                        <a:t>9</a:t>
                      </a:r>
                    </a:p>
                  </a:txBody>
                  <a:tcPr/>
                </a:tc>
                <a:tc>
                  <a:txBody>
                    <a:bodyPr/>
                    <a:lstStyle/>
                    <a:p>
                      <a:pPr algn="ctr"/>
                      <a:r>
                        <a:rPr lang="pt-BR" dirty="0"/>
                        <a:t>1</a:t>
                      </a:r>
                    </a:p>
                  </a:txBody>
                  <a:tcPr/>
                </a:tc>
                <a:tc>
                  <a:txBody>
                    <a:bodyPr/>
                    <a:lstStyle/>
                    <a:p>
                      <a:pPr algn="ctr"/>
                      <a:r>
                        <a:rPr lang="pt-BR" dirty="0"/>
                        <a:t>1995</a:t>
                      </a:r>
                    </a:p>
                  </a:txBody>
                  <a:tcPr/>
                </a:tc>
                <a:extLst>
                  <a:ext uri="{0D108BD9-81ED-4DB2-BD59-A6C34878D82A}">
                    <a16:rowId xmlns:a16="http://schemas.microsoft.com/office/drawing/2014/main" val="3030068158"/>
                  </a:ext>
                </a:extLst>
              </a:tr>
              <a:tr h="370840">
                <a:tc>
                  <a:txBody>
                    <a:bodyPr/>
                    <a:lstStyle/>
                    <a:p>
                      <a:pPr algn="ctr"/>
                      <a:r>
                        <a:rPr lang="pt-BR" dirty="0"/>
                        <a:t>28</a:t>
                      </a:r>
                    </a:p>
                  </a:txBody>
                  <a:tcPr/>
                </a:tc>
                <a:tc>
                  <a:txBody>
                    <a:bodyPr/>
                    <a:lstStyle/>
                    <a:p>
                      <a:pPr algn="ctr"/>
                      <a:r>
                        <a:rPr lang="pt-BR" dirty="0"/>
                        <a:t>1</a:t>
                      </a:r>
                    </a:p>
                  </a:txBody>
                  <a:tcPr/>
                </a:tc>
                <a:tc>
                  <a:txBody>
                    <a:bodyPr/>
                    <a:lstStyle/>
                    <a:p>
                      <a:pPr algn="ctr"/>
                      <a:r>
                        <a:rPr lang="pt-BR" dirty="0"/>
                        <a:t>1</a:t>
                      </a:r>
                    </a:p>
                  </a:txBody>
                  <a:tcPr/>
                </a:tc>
                <a:tc>
                  <a:txBody>
                    <a:bodyPr/>
                    <a:lstStyle/>
                    <a:p>
                      <a:pPr algn="ctr"/>
                      <a:r>
                        <a:rPr lang="pt-BR" dirty="0"/>
                        <a:t>1992</a:t>
                      </a:r>
                    </a:p>
                  </a:txBody>
                  <a:tcPr/>
                </a:tc>
                <a:extLst>
                  <a:ext uri="{0D108BD9-81ED-4DB2-BD59-A6C34878D82A}">
                    <a16:rowId xmlns:a16="http://schemas.microsoft.com/office/drawing/2014/main" val="1020264927"/>
                  </a:ext>
                </a:extLst>
              </a:tr>
            </a:tbl>
          </a:graphicData>
        </a:graphic>
      </p:graphicFrame>
      <p:cxnSp>
        <p:nvCxnSpPr>
          <p:cNvPr id="6" name="Conector: Angulado 5">
            <a:extLst>
              <a:ext uri="{FF2B5EF4-FFF2-40B4-BE49-F238E27FC236}">
                <a16:creationId xmlns:a16="http://schemas.microsoft.com/office/drawing/2014/main" id="{7B7B8459-CDC2-4FAD-8F4D-D36BC699604F}"/>
              </a:ext>
            </a:extLst>
          </p:cNvPr>
          <p:cNvCxnSpPr>
            <a:cxnSpLocks/>
            <a:stCxn id="4" idx="3"/>
            <a:endCxn id="5" idx="1"/>
          </p:cNvCxnSpPr>
          <p:nvPr/>
        </p:nvCxnSpPr>
        <p:spPr>
          <a:xfrm>
            <a:off x="3293615" y="5019016"/>
            <a:ext cx="868926" cy="12700"/>
          </a:xfrm>
          <a:prstGeom prst="bentConnector3">
            <a:avLst>
              <a:gd name="adj1" fmla="val 990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84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Conteúdo programático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normAutofit/>
          </a:bodyPr>
          <a:lstStyle/>
          <a:p>
            <a:r>
              <a:rPr lang="pt-BR" sz="2000" b="1" dirty="0"/>
              <a:t>Unidade 1 – Conceitos sobre Aprendizado de Máquina</a:t>
            </a:r>
          </a:p>
          <a:p>
            <a:pPr lvl="1"/>
            <a:r>
              <a:rPr lang="pt-BR" sz="2000" dirty="0"/>
              <a:t>Conceitos e definições</a:t>
            </a:r>
          </a:p>
          <a:p>
            <a:pPr lvl="1"/>
            <a:r>
              <a:rPr lang="pt-BR" sz="2000" dirty="0"/>
              <a:t>Pré-processamento</a:t>
            </a:r>
          </a:p>
          <a:p>
            <a:pPr lvl="1"/>
            <a:r>
              <a:rPr lang="pt-BR" sz="2000" dirty="0"/>
              <a:t>Avaliação de algoritmos</a:t>
            </a:r>
          </a:p>
          <a:p>
            <a:r>
              <a:rPr lang="pt-BR" sz="2000" dirty="0">
                <a:solidFill>
                  <a:schemeClr val="bg2">
                    <a:lumMod val="90000"/>
                  </a:schemeClr>
                </a:solidFill>
              </a:rPr>
              <a:t>Unidade 2 – Aprendizagem Estatística</a:t>
            </a:r>
          </a:p>
          <a:p>
            <a:r>
              <a:rPr lang="pt-BR" sz="2000" dirty="0">
                <a:solidFill>
                  <a:schemeClr val="bg2">
                    <a:lumMod val="90000"/>
                  </a:schemeClr>
                </a:solidFill>
              </a:rPr>
              <a:t>Unidade 3 – Aprendizagem Simbólica</a:t>
            </a:r>
          </a:p>
          <a:p>
            <a:r>
              <a:rPr lang="pt-BR" sz="2000" dirty="0">
                <a:solidFill>
                  <a:schemeClr val="bg2">
                    <a:lumMod val="90000"/>
                  </a:schemeClr>
                </a:solidFill>
              </a:rPr>
              <a:t>Unidade 4 – Aprendizagem Baseada em Instâncias</a:t>
            </a:r>
          </a:p>
          <a:p>
            <a:r>
              <a:rPr lang="pt-BR" sz="2000" dirty="0">
                <a:solidFill>
                  <a:schemeClr val="bg2">
                    <a:lumMod val="90000"/>
                  </a:schemeClr>
                </a:solidFill>
              </a:rPr>
              <a:t>Unidade 5 – Aplicações de Aprendizado de Máquina</a:t>
            </a:r>
          </a:p>
        </p:txBody>
      </p:sp>
    </p:spTree>
    <p:extLst>
      <p:ext uri="{BB962C8B-B14F-4D97-AF65-F5344CB8AC3E}">
        <p14:creationId xmlns:p14="http://schemas.microsoft.com/office/powerpoint/2010/main" val="389779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outras transformações de dados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Também é comum criar novas variáveis através da combinação de variáveis existentes e para variáveis quantitativas, criar polinômios de segunda e terceira ordem</a:t>
            </a:r>
          </a:p>
          <a:p>
            <a:endParaRPr lang="pt-BR" dirty="0"/>
          </a:p>
          <a:p>
            <a:endParaRPr lang="pt-BR" dirty="0"/>
          </a:p>
        </p:txBody>
      </p:sp>
      <p:graphicFrame>
        <p:nvGraphicFramePr>
          <p:cNvPr id="4" name="Tabela 3">
            <a:extLst>
              <a:ext uri="{FF2B5EF4-FFF2-40B4-BE49-F238E27FC236}">
                <a16:creationId xmlns:a16="http://schemas.microsoft.com/office/drawing/2014/main" id="{E83B7570-638D-4239-BD53-136B5BAC23AD}"/>
              </a:ext>
            </a:extLst>
          </p:cNvPr>
          <p:cNvGraphicFramePr>
            <a:graphicFrameLocks noGrp="1"/>
          </p:cNvGraphicFramePr>
          <p:nvPr>
            <p:extLst>
              <p:ext uri="{D42A27DB-BD31-4B8C-83A1-F6EECF244321}">
                <p14:modId xmlns:p14="http://schemas.microsoft.com/office/powerpoint/2010/main" val="2108653809"/>
              </p:ext>
            </p:extLst>
          </p:nvPr>
        </p:nvGraphicFramePr>
        <p:xfrm>
          <a:off x="1193701" y="4726053"/>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Salário (mil)</a:t>
                      </a:r>
                    </a:p>
                  </a:txBody>
                  <a:tcPr/>
                </a:tc>
                <a:extLst>
                  <a:ext uri="{0D108BD9-81ED-4DB2-BD59-A6C34878D82A}">
                    <a16:rowId xmlns:a16="http://schemas.microsoft.com/office/drawing/2014/main" val="3743683681"/>
                  </a:ext>
                </a:extLst>
              </a:tr>
              <a:tr h="370840">
                <a:tc>
                  <a:txBody>
                    <a:bodyPr/>
                    <a:lstStyle/>
                    <a:p>
                      <a:pPr algn="ctr"/>
                      <a:r>
                        <a:rPr lang="pt-BR" dirty="0"/>
                        <a:t>2</a:t>
                      </a:r>
                    </a:p>
                  </a:txBody>
                  <a:tcPr/>
                </a:tc>
                <a:extLst>
                  <a:ext uri="{0D108BD9-81ED-4DB2-BD59-A6C34878D82A}">
                    <a16:rowId xmlns:a16="http://schemas.microsoft.com/office/drawing/2014/main" val="1494064391"/>
                  </a:ext>
                </a:extLst>
              </a:tr>
              <a:tr h="370840">
                <a:tc>
                  <a:txBody>
                    <a:bodyPr/>
                    <a:lstStyle/>
                    <a:p>
                      <a:pPr algn="ctr"/>
                      <a:r>
                        <a:rPr lang="pt-BR" dirty="0"/>
                        <a:t>2,5</a:t>
                      </a:r>
                    </a:p>
                  </a:txBody>
                  <a:tcPr/>
                </a:tc>
                <a:extLst>
                  <a:ext uri="{0D108BD9-81ED-4DB2-BD59-A6C34878D82A}">
                    <a16:rowId xmlns:a16="http://schemas.microsoft.com/office/drawing/2014/main" val="2763492551"/>
                  </a:ext>
                </a:extLst>
              </a:tr>
              <a:tr h="370840">
                <a:tc>
                  <a:txBody>
                    <a:bodyPr/>
                    <a:lstStyle/>
                    <a:p>
                      <a:pPr algn="ctr"/>
                      <a:r>
                        <a:rPr lang="pt-BR" dirty="0"/>
                        <a:t>4</a:t>
                      </a:r>
                    </a:p>
                  </a:txBody>
                  <a:tcPr/>
                </a:tc>
                <a:extLst>
                  <a:ext uri="{0D108BD9-81ED-4DB2-BD59-A6C34878D82A}">
                    <a16:rowId xmlns:a16="http://schemas.microsoft.com/office/drawing/2014/main" val="2511466375"/>
                  </a:ext>
                </a:extLst>
              </a:tr>
              <a:tr h="370840">
                <a:tc>
                  <a:txBody>
                    <a:bodyPr/>
                    <a:lstStyle/>
                    <a:p>
                      <a:pPr algn="ctr"/>
                      <a:r>
                        <a:rPr lang="pt-BR" dirty="0"/>
                        <a:t>5</a:t>
                      </a:r>
                    </a:p>
                  </a:txBody>
                  <a:tcPr/>
                </a:tc>
                <a:extLst>
                  <a:ext uri="{0D108BD9-81ED-4DB2-BD59-A6C34878D82A}">
                    <a16:rowId xmlns:a16="http://schemas.microsoft.com/office/drawing/2014/main" val="4293697117"/>
                  </a:ext>
                </a:extLst>
              </a:tr>
            </a:tbl>
          </a:graphicData>
        </a:graphic>
      </p:graphicFrame>
      <p:graphicFrame>
        <p:nvGraphicFramePr>
          <p:cNvPr id="5" name="Tabela 4">
            <a:extLst>
              <a:ext uri="{FF2B5EF4-FFF2-40B4-BE49-F238E27FC236}">
                <a16:creationId xmlns:a16="http://schemas.microsoft.com/office/drawing/2014/main" id="{B1253735-C4A2-4B26-9F9B-6AED7A67A8BA}"/>
              </a:ext>
            </a:extLst>
          </p:cNvPr>
          <p:cNvGraphicFramePr>
            <a:graphicFrameLocks noGrp="1"/>
          </p:cNvGraphicFramePr>
          <p:nvPr>
            <p:extLst>
              <p:ext uri="{D42A27DB-BD31-4B8C-83A1-F6EECF244321}">
                <p14:modId xmlns:p14="http://schemas.microsoft.com/office/powerpoint/2010/main" val="3178662259"/>
              </p:ext>
            </p:extLst>
          </p:nvPr>
        </p:nvGraphicFramePr>
        <p:xfrm>
          <a:off x="4322339" y="3798953"/>
          <a:ext cx="6552707"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7317566"/>
                    </a:ext>
                  </a:extLst>
                </a:gridCol>
                <a:gridCol w="1837777">
                  <a:extLst>
                    <a:ext uri="{9D8B030D-6E8A-4147-A177-3AD203B41FA5}">
                      <a16:colId xmlns:a16="http://schemas.microsoft.com/office/drawing/2014/main" val="2305493091"/>
                    </a:ext>
                  </a:extLst>
                </a:gridCol>
                <a:gridCol w="1935332">
                  <a:extLst>
                    <a:ext uri="{9D8B030D-6E8A-4147-A177-3AD203B41FA5}">
                      <a16:colId xmlns:a16="http://schemas.microsoft.com/office/drawing/2014/main" val="3814570149"/>
                    </a:ext>
                  </a:extLst>
                </a:gridCol>
                <a:gridCol w="1153998">
                  <a:extLst>
                    <a:ext uri="{9D8B030D-6E8A-4147-A177-3AD203B41FA5}">
                      <a16:colId xmlns:a16="http://schemas.microsoft.com/office/drawing/2014/main" val="4212280985"/>
                    </a:ext>
                  </a:extLst>
                </a:gridCol>
              </a:tblGrid>
              <a:tr h="370840">
                <a:tc>
                  <a:txBody>
                    <a:bodyPr/>
                    <a:lstStyle/>
                    <a:p>
                      <a:pPr algn="ctr"/>
                      <a:r>
                        <a:rPr lang="pt-BR" dirty="0"/>
                        <a:t>Salário ** 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Idade ** 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Salário * Idade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a:t>
                      </a:r>
                    </a:p>
                  </a:txBody>
                  <a:tcPr/>
                </a:tc>
                <a:extLst>
                  <a:ext uri="{0D108BD9-81ED-4DB2-BD59-A6C34878D82A}">
                    <a16:rowId xmlns:a16="http://schemas.microsoft.com/office/drawing/2014/main" val="1172213349"/>
                  </a:ext>
                </a:extLst>
              </a:tr>
              <a:tr h="370840">
                <a:tc>
                  <a:txBody>
                    <a:bodyPr/>
                    <a:lstStyle/>
                    <a:p>
                      <a:pPr algn="ctr"/>
                      <a:r>
                        <a:rPr lang="pt-BR" dirty="0"/>
                        <a:t>4</a:t>
                      </a:r>
                    </a:p>
                  </a:txBody>
                  <a:tcPr/>
                </a:tc>
                <a:tc>
                  <a:txBody>
                    <a:bodyPr/>
                    <a:lstStyle/>
                    <a:p>
                      <a:pPr algn="ctr"/>
                      <a:r>
                        <a:rPr lang="pt-BR" dirty="0"/>
                        <a:t>400</a:t>
                      </a:r>
                    </a:p>
                  </a:txBody>
                  <a:tcPr/>
                </a:tc>
                <a:tc>
                  <a:txBody>
                    <a:bodyPr/>
                    <a:lstStyle/>
                    <a:p>
                      <a:pPr algn="ctr"/>
                      <a:r>
                        <a:rPr lang="pt-BR" dirty="0"/>
                        <a:t>40</a:t>
                      </a:r>
                    </a:p>
                  </a:txBody>
                  <a:tcPr/>
                </a:tc>
                <a:tc>
                  <a:txBody>
                    <a:bodyPr/>
                    <a:lstStyle/>
                    <a:p>
                      <a:pPr algn="ctr"/>
                      <a:r>
                        <a:rPr lang="pt-BR" dirty="0"/>
                        <a:t>...</a:t>
                      </a:r>
                    </a:p>
                  </a:txBody>
                  <a:tcPr/>
                </a:tc>
                <a:extLst>
                  <a:ext uri="{0D108BD9-81ED-4DB2-BD59-A6C34878D82A}">
                    <a16:rowId xmlns:a16="http://schemas.microsoft.com/office/drawing/2014/main" val="2667793512"/>
                  </a:ext>
                </a:extLst>
              </a:tr>
              <a:tr h="370840">
                <a:tc>
                  <a:txBody>
                    <a:bodyPr/>
                    <a:lstStyle/>
                    <a:p>
                      <a:pPr algn="ctr"/>
                      <a:r>
                        <a:rPr lang="pt-BR" dirty="0"/>
                        <a:t>6,25</a:t>
                      </a:r>
                    </a:p>
                  </a:txBody>
                  <a:tcPr/>
                </a:tc>
                <a:tc>
                  <a:txBody>
                    <a:bodyPr/>
                    <a:lstStyle/>
                    <a:p>
                      <a:pPr algn="ctr"/>
                      <a:r>
                        <a:rPr lang="pt-BR" dirty="0"/>
                        <a:t>324</a:t>
                      </a:r>
                    </a:p>
                  </a:txBody>
                  <a:tcPr/>
                </a:tc>
                <a:tc>
                  <a:txBody>
                    <a:bodyPr/>
                    <a:lstStyle/>
                    <a:p>
                      <a:pPr algn="ctr"/>
                      <a:r>
                        <a:rPr lang="pt-BR" dirty="0"/>
                        <a:t>45</a:t>
                      </a:r>
                    </a:p>
                  </a:txBody>
                  <a:tcPr/>
                </a:tc>
                <a:tc>
                  <a:txBody>
                    <a:bodyPr/>
                    <a:lstStyle/>
                    <a:p>
                      <a:pPr algn="ctr"/>
                      <a:r>
                        <a:rPr lang="pt-BR" dirty="0"/>
                        <a:t>...</a:t>
                      </a:r>
                    </a:p>
                  </a:txBody>
                  <a:tcPr/>
                </a:tc>
                <a:extLst>
                  <a:ext uri="{0D108BD9-81ED-4DB2-BD59-A6C34878D82A}">
                    <a16:rowId xmlns:a16="http://schemas.microsoft.com/office/drawing/2014/main" val="1091643246"/>
                  </a:ext>
                </a:extLst>
              </a:tr>
              <a:tr h="370840">
                <a:tc>
                  <a:txBody>
                    <a:bodyPr/>
                    <a:lstStyle/>
                    <a:p>
                      <a:pPr algn="ctr"/>
                      <a:r>
                        <a:rPr lang="pt-BR" dirty="0"/>
                        <a:t>16</a:t>
                      </a:r>
                    </a:p>
                  </a:txBody>
                  <a:tcPr/>
                </a:tc>
                <a:tc>
                  <a:txBody>
                    <a:bodyPr/>
                    <a:lstStyle/>
                    <a:p>
                      <a:pPr algn="ctr"/>
                      <a:r>
                        <a:rPr lang="pt-BR" dirty="0"/>
                        <a:t>529</a:t>
                      </a:r>
                    </a:p>
                  </a:txBody>
                  <a:tcPr/>
                </a:tc>
                <a:tc>
                  <a:txBody>
                    <a:bodyPr/>
                    <a:lstStyle/>
                    <a:p>
                      <a:pPr algn="ctr"/>
                      <a:r>
                        <a:rPr lang="pt-BR" dirty="0"/>
                        <a:t>92</a:t>
                      </a:r>
                    </a:p>
                  </a:txBody>
                  <a:tcPr/>
                </a:tc>
                <a:tc>
                  <a:txBody>
                    <a:bodyPr/>
                    <a:lstStyle/>
                    <a:p>
                      <a:pPr algn="ctr"/>
                      <a:r>
                        <a:rPr lang="pt-BR" dirty="0"/>
                        <a:t>...</a:t>
                      </a:r>
                    </a:p>
                  </a:txBody>
                  <a:tcPr/>
                </a:tc>
                <a:extLst>
                  <a:ext uri="{0D108BD9-81ED-4DB2-BD59-A6C34878D82A}">
                    <a16:rowId xmlns:a16="http://schemas.microsoft.com/office/drawing/2014/main" val="3030068158"/>
                  </a:ext>
                </a:extLst>
              </a:tr>
              <a:tr h="370840">
                <a:tc>
                  <a:txBody>
                    <a:bodyPr/>
                    <a:lstStyle/>
                    <a:p>
                      <a:pPr algn="ctr"/>
                      <a:r>
                        <a:rPr lang="pt-BR" dirty="0"/>
                        <a:t>25</a:t>
                      </a:r>
                    </a:p>
                  </a:txBody>
                  <a:tcPr/>
                </a:tc>
                <a:tc>
                  <a:txBody>
                    <a:bodyPr/>
                    <a:lstStyle/>
                    <a:p>
                      <a:pPr algn="ctr"/>
                      <a:r>
                        <a:rPr lang="pt-BR" dirty="0"/>
                        <a:t>4225</a:t>
                      </a:r>
                    </a:p>
                  </a:txBody>
                  <a:tcPr/>
                </a:tc>
                <a:tc>
                  <a:txBody>
                    <a:bodyPr/>
                    <a:lstStyle/>
                    <a:p>
                      <a:pPr algn="ctr"/>
                      <a:r>
                        <a:rPr lang="pt-BR" dirty="0"/>
                        <a:t>325</a:t>
                      </a:r>
                    </a:p>
                  </a:txBody>
                  <a:tcPr/>
                </a:tc>
                <a:tc>
                  <a:txBody>
                    <a:bodyPr/>
                    <a:lstStyle/>
                    <a:p>
                      <a:pPr algn="ctr"/>
                      <a:r>
                        <a:rPr lang="pt-BR" dirty="0"/>
                        <a:t>...</a:t>
                      </a:r>
                    </a:p>
                  </a:txBody>
                  <a:tcPr/>
                </a:tc>
                <a:extLst>
                  <a:ext uri="{0D108BD9-81ED-4DB2-BD59-A6C34878D82A}">
                    <a16:rowId xmlns:a16="http://schemas.microsoft.com/office/drawing/2014/main" val="1020264927"/>
                  </a:ext>
                </a:extLst>
              </a:tr>
            </a:tbl>
          </a:graphicData>
        </a:graphic>
      </p:graphicFrame>
      <p:cxnSp>
        <p:nvCxnSpPr>
          <p:cNvPr id="6" name="Conector: Angulado 5">
            <a:extLst>
              <a:ext uri="{FF2B5EF4-FFF2-40B4-BE49-F238E27FC236}">
                <a16:creationId xmlns:a16="http://schemas.microsoft.com/office/drawing/2014/main" id="{7B7B8459-CDC2-4FAD-8F4D-D36BC699604F}"/>
              </a:ext>
            </a:extLst>
          </p:cNvPr>
          <p:cNvCxnSpPr>
            <a:cxnSpLocks/>
            <a:stCxn id="4" idx="3"/>
            <a:endCxn id="5" idx="1"/>
          </p:cNvCxnSpPr>
          <p:nvPr/>
        </p:nvCxnSpPr>
        <p:spPr>
          <a:xfrm flipV="1">
            <a:off x="2996854" y="4726053"/>
            <a:ext cx="1325485" cy="9271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ela 6">
            <a:extLst>
              <a:ext uri="{FF2B5EF4-FFF2-40B4-BE49-F238E27FC236}">
                <a16:creationId xmlns:a16="http://schemas.microsoft.com/office/drawing/2014/main" id="{B3889ABA-989C-41BB-9C23-0A8CD0A78D0D}"/>
              </a:ext>
            </a:extLst>
          </p:cNvPr>
          <p:cNvGraphicFramePr>
            <a:graphicFrameLocks noGrp="1"/>
          </p:cNvGraphicFramePr>
          <p:nvPr>
            <p:extLst>
              <p:ext uri="{D42A27DB-BD31-4B8C-83A1-F6EECF244321}">
                <p14:modId xmlns:p14="http://schemas.microsoft.com/office/powerpoint/2010/main" val="2060426973"/>
              </p:ext>
            </p:extLst>
          </p:nvPr>
        </p:nvGraphicFramePr>
        <p:xfrm>
          <a:off x="1193701" y="2859014"/>
          <a:ext cx="1803153" cy="1854200"/>
        </p:xfrm>
        <a:graphic>
          <a:graphicData uri="http://schemas.openxmlformats.org/drawingml/2006/table">
            <a:tbl>
              <a:tblPr firstRow="1" bandRow="1">
                <a:tableStyleId>{5C22544A-7EE6-4342-B048-85BDC9FD1C3A}</a:tableStyleId>
              </a:tblPr>
              <a:tblGrid>
                <a:gridCol w="1803153">
                  <a:extLst>
                    <a:ext uri="{9D8B030D-6E8A-4147-A177-3AD203B41FA5}">
                      <a16:colId xmlns:a16="http://schemas.microsoft.com/office/drawing/2014/main" val="3713568938"/>
                    </a:ext>
                  </a:extLst>
                </a:gridCol>
              </a:tblGrid>
              <a:tr h="370840">
                <a:tc>
                  <a:txBody>
                    <a:bodyPr/>
                    <a:lstStyle/>
                    <a:p>
                      <a:pPr algn="ctr"/>
                      <a:r>
                        <a:rPr lang="pt-BR" dirty="0"/>
                        <a:t>Idade</a:t>
                      </a:r>
                    </a:p>
                  </a:txBody>
                  <a:tcPr/>
                </a:tc>
                <a:extLst>
                  <a:ext uri="{0D108BD9-81ED-4DB2-BD59-A6C34878D82A}">
                    <a16:rowId xmlns:a16="http://schemas.microsoft.com/office/drawing/2014/main" val="3743683681"/>
                  </a:ext>
                </a:extLst>
              </a:tr>
              <a:tr h="370840">
                <a:tc>
                  <a:txBody>
                    <a:bodyPr/>
                    <a:lstStyle/>
                    <a:p>
                      <a:pPr algn="ctr"/>
                      <a:r>
                        <a:rPr lang="pt-BR" dirty="0"/>
                        <a:t>20</a:t>
                      </a:r>
                    </a:p>
                  </a:txBody>
                  <a:tcPr/>
                </a:tc>
                <a:extLst>
                  <a:ext uri="{0D108BD9-81ED-4DB2-BD59-A6C34878D82A}">
                    <a16:rowId xmlns:a16="http://schemas.microsoft.com/office/drawing/2014/main" val="1494064391"/>
                  </a:ext>
                </a:extLst>
              </a:tr>
              <a:tr h="370840">
                <a:tc>
                  <a:txBody>
                    <a:bodyPr/>
                    <a:lstStyle/>
                    <a:p>
                      <a:pPr algn="ctr"/>
                      <a:r>
                        <a:rPr lang="pt-BR" dirty="0"/>
                        <a:t>18</a:t>
                      </a:r>
                    </a:p>
                  </a:txBody>
                  <a:tcPr/>
                </a:tc>
                <a:extLst>
                  <a:ext uri="{0D108BD9-81ED-4DB2-BD59-A6C34878D82A}">
                    <a16:rowId xmlns:a16="http://schemas.microsoft.com/office/drawing/2014/main" val="2763492551"/>
                  </a:ext>
                </a:extLst>
              </a:tr>
              <a:tr h="370840">
                <a:tc>
                  <a:txBody>
                    <a:bodyPr/>
                    <a:lstStyle/>
                    <a:p>
                      <a:pPr algn="ctr"/>
                      <a:r>
                        <a:rPr lang="pt-BR" dirty="0"/>
                        <a:t>23</a:t>
                      </a:r>
                    </a:p>
                  </a:txBody>
                  <a:tcPr/>
                </a:tc>
                <a:extLst>
                  <a:ext uri="{0D108BD9-81ED-4DB2-BD59-A6C34878D82A}">
                    <a16:rowId xmlns:a16="http://schemas.microsoft.com/office/drawing/2014/main" val="2511466375"/>
                  </a:ext>
                </a:extLst>
              </a:tr>
              <a:tr h="370840">
                <a:tc>
                  <a:txBody>
                    <a:bodyPr/>
                    <a:lstStyle/>
                    <a:p>
                      <a:pPr algn="ctr"/>
                      <a:r>
                        <a:rPr lang="pt-BR" dirty="0"/>
                        <a:t>65</a:t>
                      </a:r>
                    </a:p>
                  </a:txBody>
                  <a:tcPr/>
                </a:tc>
                <a:extLst>
                  <a:ext uri="{0D108BD9-81ED-4DB2-BD59-A6C34878D82A}">
                    <a16:rowId xmlns:a16="http://schemas.microsoft.com/office/drawing/2014/main" val="4293697117"/>
                  </a:ext>
                </a:extLst>
              </a:tr>
            </a:tbl>
          </a:graphicData>
        </a:graphic>
      </p:graphicFrame>
      <p:cxnSp>
        <p:nvCxnSpPr>
          <p:cNvPr id="11" name="Conector: Angulado 10">
            <a:extLst>
              <a:ext uri="{FF2B5EF4-FFF2-40B4-BE49-F238E27FC236}">
                <a16:creationId xmlns:a16="http://schemas.microsoft.com/office/drawing/2014/main" id="{52DA2FDB-5DD3-4F9A-BF09-2059B31EE75A}"/>
              </a:ext>
            </a:extLst>
          </p:cNvPr>
          <p:cNvCxnSpPr>
            <a:cxnSpLocks/>
            <a:stCxn id="7" idx="3"/>
            <a:endCxn id="5" idx="1"/>
          </p:cNvCxnSpPr>
          <p:nvPr/>
        </p:nvCxnSpPr>
        <p:spPr>
          <a:xfrm>
            <a:off x="2996854" y="3786114"/>
            <a:ext cx="1325485" cy="939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11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Pré-processamento – Tratamento de dados nulos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normAutofit lnSpcReduction="10000"/>
          </a:bodyPr>
          <a:lstStyle/>
          <a:p>
            <a:r>
              <a:rPr lang="pt-BR" dirty="0"/>
              <a:t>Um problema comum em conjuntos de dados é a presença de dados nulos</a:t>
            </a:r>
          </a:p>
          <a:p>
            <a:r>
              <a:rPr lang="pt-BR" dirty="0"/>
              <a:t>Geralmente representados como </a:t>
            </a:r>
            <a:r>
              <a:rPr lang="pt-BR" i="1" dirty="0"/>
              <a:t>?</a:t>
            </a:r>
            <a:r>
              <a:rPr lang="pt-BR" dirty="0"/>
              <a:t>, </a:t>
            </a:r>
            <a:r>
              <a:rPr lang="pt-BR" i="1" dirty="0"/>
              <a:t>Na</a:t>
            </a:r>
            <a:r>
              <a:rPr lang="pt-BR" dirty="0"/>
              <a:t> ou simplesmente </a:t>
            </a:r>
            <a:r>
              <a:rPr lang="pt-BR" i="1" dirty="0"/>
              <a:t>ausência de valor</a:t>
            </a:r>
          </a:p>
          <a:p>
            <a:r>
              <a:rPr lang="pt-BR" dirty="0"/>
              <a:t>A substituição de valores desconhecidos também é conhecida como </a:t>
            </a:r>
            <a:r>
              <a:rPr lang="pt-BR" i="1" dirty="0"/>
              <a:t>imputação de valores</a:t>
            </a:r>
          </a:p>
          <a:p>
            <a:r>
              <a:rPr lang="pt-BR" dirty="0"/>
              <a:t>Abordagens mais comuns</a:t>
            </a:r>
          </a:p>
          <a:p>
            <a:pPr lvl="1"/>
            <a:r>
              <a:rPr lang="pt-BR" dirty="0"/>
              <a:t>Ignorar os exemplos que possuem valores desconhecidos</a:t>
            </a:r>
          </a:p>
          <a:p>
            <a:pPr lvl="1"/>
            <a:r>
              <a:rPr lang="pt-BR" dirty="0"/>
              <a:t>Ignorar a variável que possua valores desconhecidos, dado um limiar de corte</a:t>
            </a:r>
          </a:p>
          <a:p>
            <a:pPr lvl="1"/>
            <a:r>
              <a:rPr lang="pt-BR" dirty="0"/>
              <a:t>Imputar um valor constante </a:t>
            </a:r>
          </a:p>
          <a:p>
            <a:pPr lvl="1"/>
            <a:r>
              <a:rPr lang="pt-BR" dirty="0"/>
              <a:t>Imputar um valor baseado em alguma estatística como a média, moda ou mediana da variável</a:t>
            </a:r>
          </a:p>
          <a:p>
            <a:pPr lvl="1"/>
            <a:r>
              <a:rPr lang="pt-BR" dirty="0"/>
              <a:t>Imputar um valor baseado na instância mais semelhante</a:t>
            </a:r>
          </a:p>
          <a:p>
            <a:pPr lvl="1"/>
            <a:r>
              <a:rPr lang="pt-BR" dirty="0"/>
              <a:t>Imputar um valor baseado em um modelo de regressão ou classificação</a:t>
            </a:r>
          </a:p>
          <a:p>
            <a:pPr lvl="1"/>
            <a:endParaRPr lang="pt-BR" dirty="0"/>
          </a:p>
          <a:p>
            <a:endParaRPr lang="pt-BR" dirty="0"/>
          </a:p>
        </p:txBody>
      </p:sp>
    </p:spTree>
    <p:extLst>
      <p:ext uri="{BB962C8B-B14F-4D97-AF65-F5344CB8AC3E}">
        <p14:creationId xmlns:p14="http://schemas.microsoft.com/office/powerpoint/2010/main" val="1225388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lstStyle/>
          <a:p>
            <a:r>
              <a:rPr lang="pt-BR" dirty="0"/>
              <a:t>Aprendizado de máquina é uma ferramenta poderosa, mas não há um único algoritmo que apresente o melhor resultado para todos os problemas</a:t>
            </a:r>
          </a:p>
          <a:p>
            <a:r>
              <a:rPr lang="pt-BR" dirty="0"/>
              <a:t>É importante compreender a limitação de diferentes algoritmos através de uma metodologia que permita comparar os algoritmos</a:t>
            </a:r>
          </a:p>
          <a:p>
            <a:r>
              <a:rPr lang="pt-BR" dirty="0"/>
              <a:t>Será descrita uma metodologia de avaliação que permite comparar algoritmos baseada na ideia de amostragem</a:t>
            </a:r>
          </a:p>
        </p:txBody>
      </p:sp>
    </p:spTree>
    <p:extLst>
      <p:ext uri="{BB962C8B-B14F-4D97-AF65-F5344CB8AC3E}">
        <p14:creationId xmlns:p14="http://schemas.microsoft.com/office/powerpoint/2010/main" val="4255378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Métodos de amostragem</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lstStyle/>
          <a:p>
            <a:r>
              <a:rPr lang="pt-BR" dirty="0"/>
              <a:t>Dado um conjunto de exemplos de tamanho finito e um indutor, é importante </a:t>
            </a:r>
            <a:r>
              <a:rPr lang="pt-BR" i="1" dirty="0"/>
              <a:t>estimar</a:t>
            </a:r>
            <a:r>
              <a:rPr lang="pt-BR" dirty="0"/>
              <a:t> o desempenho futuro do modelo induzido utilizando o conjunto de dados. Todos os métodos não paramétricos apresentados a seguir são baseados na ideia de amostragem (com exceção da </a:t>
            </a:r>
            <a:r>
              <a:rPr lang="pt-BR" dirty="0" err="1"/>
              <a:t>resubstituição</a:t>
            </a:r>
            <a:r>
              <a:rPr lang="pt-BR" dirty="0"/>
              <a:t>)</a:t>
            </a:r>
          </a:p>
        </p:txBody>
      </p:sp>
      <p:grpSp>
        <p:nvGrpSpPr>
          <p:cNvPr id="7" name="Agrupar 6">
            <a:extLst>
              <a:ext uri="{FF2B5EF4-FFF2-40B4-BE49-F238E27FC236}">
                <a16:creationId xmlns:a16="http://schemas.microsoft.com/office/drawing/2014/main" id="{7AD12D5D-F733-47CB-BA3B-F7EB725A4ACE}"/>
              </a:ext>
            </a:extLst>
          </p:cNvPr>
          <p:cNvGrpSpPr/>
          <p:nvPr/>
        </p:nvGrpSpPr>
        <p:grpSpPr>
          <a:xfrm>
            <a:off x="923275" y="3956204"/>
            <a:ext cx="2280081" cy="811660"/>
            <a:chOff x="1074198" y="6323339"/>
            <a:chExt cx="1731146" cy="811660"/>
          </a:xfrm>
        </p:grpSpPr>
        <p:sp>
          <p:nvSpPr>
            <p:cNvPr id="4" name="Retângulo 3">
              <a:extLst>
                <a:ext uri="{FF2B5EF4-FFF2-40B4-BE49-F238E27FC236}">
                  <a16:creationId xmlns:a16="http://schemas.microsoft.com/office/drawing/2014/main" id="{922EF958-693F-49DA-B3EB-07A96E93E6D9}"/>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B780C816-7905-4AF4-B8B5-FEA6C7A5082E}"/>
                </a:ext>
              </a:extLst>
            </p:cNvPr>
            <p:cNvSpPr txBox="1"/>
            <p:nvPr/>
          </p:nvSpPr>
          <p:spPr>
            <a:xfrm>
              <a:off x="1074198" y="6406003"/>
              <a:ext cx="1731146" cy="646331"/>
            </a:xfrm>
            <a:prstGeom prst="rect">
              <a:avLst/>
            </a:prstGeom>
            <a:noFill/>
          </p:spPr>
          <p:txBody>
            <a:bodyPr wrap="square" rtlCol="0">
              <a:spAutoFit/>
            </a:bodyPr>
            <a:lstStyle/>
            <a:p>
              <a:pPr algn="ctr"/>
              <a:r>
                <a:rPr lang="pt-BR" dirty="0"/>
                <a:t>Mundo Real: Distribuição D</a:t>
              </a:r>
            </a:p>
          </p:txBody>
        </p:sp>
      </p:grpSp>
      <p:grpSp>
        <p:nvGrpSpPr>
          <p:cNvPr id="8" name="Agrupar 7">
            <a:extLst>
              <a:ext uri="{FF2B5EF4-FFF2-40B4-BE49-F238E27FC236}">
                <a16:creationId xmlns:a16="http://schemas.microsoft.com/office/drawing/2014/main" id="{F638432D-8C5F-4FD3-9C55-164CCB5E47D4}"/>
              </a:ext>
            </a:extLst>
          </p:cNvPr>
          <p:cNvGrpSpPr/>
          <p:nvPr/>
        </p:nvGrpSpPr>
        <p:grpSpPr>
          <a:xfrm>
            <a:off x="9300391" y="5226685"/>
            <a:ext cx="1396460" cy="536236"/>
            <a:chOff x="1074198" y="6323339"/>
            <a:chExt cx="1731146" cy="811660"/>
          </a:xfrm>
        </p:grpSpPr>
        <p:sp>
          <p:nvSpPr>
            <p:cNvPr id="9" name="Retângulo 8">
              <a:extLst>
                <a:ext uri="{FF2B5EF4-FFF2-40B4-BE49-F238E27FC236}">
                  <a16:creationId xmlns:a16="http://schemas.microsoft.com/office/drawing/2014/main" id="{44B0D4BF-8CBE-49AA-96EC-32FB5DD1EB2E}"/>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8216F1CD-FB64-401C-B0EE-72C88CE36150}"/>
                </a:ext>
              </a:extLst>
            </p:cNvPr>
            <p:cNvSpPr txBox="1"/>
            <p:nvPr/>
          </p:nvSpPr>
          <p:spPr>
            <a:xfrm>
              <a:off x="1074198" y="6406003"/>
              <a:ext cx="1731146" cy="559030"/>
            </a:xfrm>
            <a:prstGeom prst="rect">
              <a:avLst/>
            </a:prstGeom>
            <a:noFill/>
          </p:spPr>
          <p:txBody>
            <a:bodyPr wrap="square" rtlCol="0">
              <a:spAutoFit/>
            </a:bodyPr>
            <a:lstStyle/>
            <a:p>
              <a:pPr algn="ctr"/>
              <a:r>
                <a:rPr lang="pt-BR" dirty="0"/>
                <a:t>Amostra N</a:t>
              </a:r>
            </a:p>
          </p:txBody>
        </p:sp>
      </p:grpSp>
      <p:grpSp>
        <p:nvGrpSpPr>
          <p:cNvPr id="11" name="Agrupar 10">
            <a:extLst>
              <a:ext uri="{FF2B5EF4-FFF2-40B4-BE49-F238E27FC236}">
                <a16:creationId xmlns:a16="http://schemas.microsoft.com/office/drawing/2014/main" id="{03B0C47D-CC40-4F5E-A557-AF53F0545653}"/>
              </a:ext>
            </a:extLst>
          </p:cNvPr>
          <p:cNvGrpSpPr/>
          <p:nvPr/>
        </p:nvGrpSpPr>
        <p:grpSpPr>
          <a:xfrm>
            <a:off x="4013887" y="3967844"/>
            <a:ext cx="2280081" cy="811660"/>
            <a:chOff x="1074198" y="6323339"/>
            <a:chExt cx="1731146" cy="811660"/>
          </a:xfrm>
        </p:grpSpPr>
        <p:sp>
          <p:nvSpPr>
            <p:cNvPr id="12" name="Retângulo 11">
              <a:extLst>
                <a:ext uri="{FF2B5EF4-FFF2-40B4-BE49-F238E27FC236}">
                  <a16:creationId xmlns:a16="http://schemas.microsoft.com/office/drawing/2014/main" id="{3FEE87B3-8E5B-4CC1-9F23-196F28BF6058}"/>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16E805FB-2EFA-427B-B7F0-12DE7615F7DE}"/>
                </a:ext>
              </a:extLst>
            </p:cNvPr>
            <p:cNvSpPr txBox="1"/>
            <p:nvPr/>
          </p:nvSpPr>
          <p:spPr>
            <a:xfrm>
              <a:off x="1074198" y="6406003"/>
              <a:ext cx="1731146" cy="646331"/>
            </a:xfrm>
            <a:prstGeom prst="rect">
              <a:avLst/>
            </a:prstGeom>
            <a:noFill/>
          </p:spPr>
          <p:txBody>
            <a:bodyPr wrap="square" rtlCol="0">
              <a:spAutoFit/>
            </a:bodyPr>
            <a:lstStyle/>
            <a:p>
              <a:pPr algn="ctr"/>
              <a:r>
                <a:rPr lang="pt-BR" dirty="0"/>
                <a:t>Conjunto Exemplos: Distribuição D’</a:t>
              </a:r>
            </a:p>
          </p:txBody>
        </p:sp>
      </p:grpSp>
      <p:cxnSp>
        <p:nvCxnSpPr>
          <p:cNvPr id="17" name="Conector: Angulado 16">
            <a:extLst>
              <a:ext uri="{FF2B5EF4-FFF2-40B4-BE49-F238E27FC236}">
                <a16:creationId xmlns:a16="http://schemas.microsoft.com/office/drawing/2014/main" id="{50583F6B-E8BF-4C07-B64C-6744CB922399}"/>
              </a:ext>
            </a:extLst>
          </p:cNvPr>
          <p:cNvCxnSpPr>
            <a:cxnSpLocks/>
            <a:stCxn id="4" idx="0"/>
            <a:endCxn id="12" idx="0"/>
          </p:cNvCxnSpPr>
          <p:nvPr/>
        </p:nvCxnSpPr>
        <p:spPr>
          <a:xfrm rot="16200000" flipH="1">
            <a:off x="3602802" y="2416718"/>
            <a:ext cx="11640" cy="3090612"/>
          </a:xfrm>
          <a:prstGeom prst="bentConnector3">
            <a:avLst>
              <a:gd name="adj1" fmla="val -196391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Agrupar 20">
            <a:extLst>
              <a:ext uri="{FF2B5EF4-FFF2-40B4-BE49-F238E27FC236}">
                <a16:creationId xmlns:a16="http://schemas.microsoft.com/office/drawing/2014/main" id="{EFC966C3-09A0-4D0C-AE03-3506915F3235}"/>
              </a:ext>
            </a:extLst>
          </p:cNvPr>
          <p:cNvGrpSpPr/>
          <p:nvPr/>
        </p:nvGrpSpPr>
        <p:grpSpPr>
          <a:xfrm>
            <a:off x="9305713" y="4134894"/>
            <a:ext cx="1396460" cy="536236"/>
            <a:chOff x="1074198" y="6323339"/>
            <a:chExt cx="1731146" cy="811660"/>
          </a:xfrm>
        </p:grpSpPr>
        <p:sp>
          <p:nvSpPr>
            <p:cNvPr id="22" name="Retângulo 21">
              <a:extLst>
                <a:ext uri="{FF2B5EF4-FFF2-40B4-BE49-F238E27FC236}">
                  <a16:creationId xmlns:a16="http://schemas.microsoft.com/office/drawing/2014/main" id="{99640B11-10D2-44B2-8BAD-BBB6713D4AA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72EC7743-E1A9-4C35-8E2E-51B93BE1F84F}"/>
                </a:ext>
              </a:extLst>
            </p:cNvPr>
            <p:cNvSpPr txBox="1"/>
            <p:nvPr/>
          </p:nvSpPr>
          <p:spPr>
            <a:xfrm>
              <a:off x="1074198" y="6406003"/>
              <a:ext cx="1731146" cy="559030"/>
            </a:xfrm>
            <a:prstGeom prst="rect">
              <a:avLst/>
            </a:prstGeom>
            <a:noFill/>
          </p:spPr>
          <p:txBody>
            <a:bodyPr wrap="square" rtlCol="0">
              <a:spAutoFit/>
            </a:bodyPr>
            <a:lstStyle/>
            <a:p>
              <a:pPr algn="ctr"/>
              <a:r>
                <a:rPr lang="pt-BR" dirty="0"/>
                <a:t>Amostra 2</a:t>
              </a:r>
            </a:p>
          </p:txBody>
        </p:sp>
      </p:grpSp>
      <p:sp>
        <p:nvSpPr>
          <p:cNvPr id="26" name="CaixaDeTexto 25">
            <a:extLst>
              <a:ext uri="{FF2B5EF4-FFF2-40B4-BE49-F238E27FC236}">
                <a16:creationId xmlns:a16="http://schemas.microsoft.com/office/drawing/2014/main" id="{F0ED7570-E375-4825-9B50-695FA5B04692}"/>
              </a:ext>
            </a:extLst>
          </p:cNvPr>
          <p:cNvSpPr txBox="1"/>
          <p:nvPr/>
        </p:nvSpPr>
        <p:spPr>
          <a:xfrm>
            <a:off x="9384581" y="4631152"/>
            <a:ext cx="1228079" cy="523220"/>
          </a:xfrm>
          <a:prstGeom prst="rect">
            <a:avLst/>
          </a:prstGeom>
          <a:noFill/>
        </p:spPr>
        <p:txBody>
          <a:bodyPr wrap="square" rtlCol="0">
            <a:spAutoFit/>
          </a:bodyPr>
          <a:lstStyle/>
          <a:p>
            <a:pPr algn="ctr"/>
            <a:r>
              <a:rPr lang="pt-BR" sz="2800" dirty="0"/>
              <a:t>...</a:t>
            </a:r>
            <a:endParaRPr lang="pt-BR" dirty="0"/>
          </a:p>
        </p:txBody>
      </p:sp>
      <p:grpSp>
        <p:nvGrpSpPr>
          <p:cNvPr id="27" name="Agrupar 26">
            <a:extLst>
              <a:ext uri="{FF2B5EF4-FFF2-40B4-BE49-F238E27FC236}">
                <a16:creationId xmlns:a16="http://schemas.microsoft.com/office/drawing/2014/main" id="{EA127927-4348-4889-BF23-0A70712D1414}"/>
              </a:ext>
            </a:extLst>
          </p:cNvPr>
          <p:cNvGrpSpPr/>
          <p:nvPr/>
        </p:nvGrpSpPr>
        <p:grpSpPr>
          <a:xfrm>
            <a:off x="9300391" y="3190733"/>
            <a:ext cx="1396460" cy="536236"/>
            <a:chOff x="1074198" y="6323339"/>
            <a:chExt cx="1731146" cy="811660"/>
          </a:xfrm>
        </p:grpSpPr>
        <p:sp>
          <p:nvSpPr>
            <p:cNvPr id="28" name="Retângulo 27">
              <a:extLst>
                <a:ext uri="{FF2B5EF4-FFF2-40B4-BE49-F238E27FC236}">
                  <a16:creationId xmlns:a16="http://schemas.microsoft.com/office/drawing/2014/main" id="{28A23E75-36E9-462E-B735-28D61E227935}"/>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C6039F53-6A9E-440C-8263-7FCD72B30B05}"/>
                </a:ext>
              </a:extLst>
            </p:cNvPr>
            <p:cNvSpPr txBox="1"/>
            <p:nvPr/>
          </p:nvSpPr>
          <p:spPr>
            <a:xfrm>
              <a:off x="1074198" y="6406003"/>
              <a:ext cx="1731146" cy="369332"/>
            </a:xfrm>
            <a:prstGeom prst="rect">
              <a:avLst/>
            </a:prstGeom>
            <a:noFill/>
          </p:spPr>
          <p:txBody>
            <a:bodyPr wrap="square" rtlCol="0">
              <a:spAutoFit/>
            </a:bodyPr>
            <a:lstStyle/>
            <a:p>
              <a:pPr algn="ctr"/>
              <a:r>
                <a:rPr lang="pt-BR" dirty="0"/>
                <a:t>Amostra 1</a:t>
              </a:r>
            </a:p>
          </p:txBody>
        </p:sp>
      </p:grpSp>
      <p:cxnSp>
        <p:nvCxnSpPr>
          <p:cNvPr id="30" name="Conector: Angulado 29">
            <a:extLst>
              <a:ext uri="{FF2B5EF4-FFF2-40B4-BE49-F238E27FC236}">
                <a16:creationId xmlns:a16="http://schemas.microsoft.com/office/drawing/2014/main" id="{ECB20FE6-4659-45EA-BF62-4D6D66BA6245}"/>
              </a:ext>
            </a:extLst>
          </p:cNvPr>
          <p:cNvCxnSpPr>
            <a:cxnSpLocks/>
            <a:stCxn id="12" idx="3"/>
            <a:endCxn id="28" idx="1"/>
          </p:cNvCxnSpPr>
          <p:nvPr/>
        </p:nvCxnSpPr>
        <p:spPr>
          <a:xfrm flipV="1">
            <a:off x="6293968" y="3458851"/>
            <a:ext cx="3006423" cy="9148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do 30">
            <a:extLst>
              <a:ext uri="{FF2B5EF4-FFF2-40B4-BE49-F238E27FC236}">
                <a16:creationId xmlns:a16="http://schemas.microsoft.com/office/drawing/2014/main" id="{26DF2FED-35E0-4350-867E-6D5F53746F57}"/>
              </a:ext>
            </a:extLst>
          </p:cNvPr>
          <p:cNvCxnSpPr>
            <a:cxnSpLocks/>
            <a:stCxn id="12" idx="3"/>
            <a:endCxn id="10" idx="1"/>
          </p:cNvCxnSpPr>
          <p:nvPr/>
        </p:nvCxnSpPr>
        <p:spPr>
          <a:xfrm>
            <a:off x="6293968" y="4373674"/>
            <a:ext cx="3006423" cy="10922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do 31">
            <a:extLst>
              <a:ext uri="{FF2B5EF4-FFF2-40B4-BE49-F238E27FC236}">
                <a16:creationId xmlns:a16="http://schemas.microsoft.com/office/drawing/2014/main" id="{0E522004-C9E6-4EB5-8B8A-D041AB8915CD}"/>
              </a:ext>
            </a:extLst>
          </p:cNvPr>
          <p:cNvCxnSpPr>
            <a:cxnSpLocks/>
            <a:stCxn id="12" idx="3"/>
            <a:endCxn id="23" idx="1"/>
          </p:cNvCxnSpPr>
          <p:nvPr/>
        </p:nvCxnSpPr>
        <p:spPr>
          <a:xfrm>
            <a:off x="6293968" y="4373674"/>
            <a:ext cx="3011745" cy="4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19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Métodos de amostragem</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lstStyle/>
          <a:p>
            <a:r>
              <a:rPr lang="pt-BR" dirty="0"/>
              <a:t>As principais estratégias de avaliação são:</a:t>
            </a:r>
          </a:p>
          <a:p>
            <a:pPr lvl="1"/>
            <a:r>
              <a:rPr lang="pt-BR" dirty="0" err="1"/>
              <a:t>Resubstituição</a:t>
            </a:r>
            <a:endParaRPr lang="pt-BR" dirty="0"/>
          </a:p>
          <a:p>
            <a:pPr lvl="1"/>
            <a:r>
              <a:rPr lang="pt-BR" dirty="0" err="1"/>
              <a:t>Holdout</a:t>
            </a:r>
            <a:endParaRPr lang="pt-BR" dirty="0"/>
          </a:p>
          <a:p>
            <a:pPr lvl="1"/>
            <a:r>
              <a:rPr lang="pt-BR" dirty="0"/>
              <a:t>Cross-</a:t>
            </a:r>
            <a:r>
              <a:rPr lang="pt-BR" dirty="0" err="1"/>
              <a:t>Validation</a:t>
            </a:r>
            <a:endParaRPr lang="pt-BR" dirty="0"/>
          </a:p>
        </p:txBody>
      </p:sp>
    </p:spTree>
    <p:extLst>
      <p:ext uri="{BB962C8B-B14F-4D97-AF65-F5344CB8AC3E}">
        <p14:creationId xmlns:p14="http://schemas.microsoft.com/office/powerpoint/2010/main" val="30268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Métodos de amostragem</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O método de </a:t>
            </a:r>
            <a:r>
              <a:rPr lang="pt-BR" b="1" dirty="0" err="1"/>
              <a:t>resubstituição</a:t>
            </a:r>
            <a:r>
              <a:rPr lang="pt-BR" b="1" dirty="0"/>
              <a:t> </a:t>
            </a:r>
            <a:r>
              <a:rPr lang="pt-BR" dirty="0"/>
              <a:t>consiste em construir o modelo e testar seu desempenho no mesmo conjunto de dados, ou seja, o conjunto de teste é idêntico ao conjunto de treino. Este estimador é enviesado e possui uma estimativa altamente otimista</a:t>
            </a:r>
          </a:p>
        </p:txBody>
      </p:sp>
      <p:grpSp>
        <p:nvGrpSpPr>
          <p:cNvPr id="4" name="Agrupar 3">
            <a:extLst>
              <a:ext uri="{FF2B5EF4-FFF2-40B4-BE49-F238E27FC236}">
                <a16:creationId xmlns:a16="http://schemas.microsoft.com/office/drawing/2014/main" id="{098EBCE7-6000-4CEF-96E9-875AF67537A9}"/>
              </a:ext>
            </a:extLst>
          </p:cNvPr>
          <p:cNvGrpSpPr/>
          <p:nvPr/>
        </p:nvGrpSpPr>
        <p:grpSpPr>
          <a:xfrm>
            <a:off x="2246046" y="3689874"/>
            <a:ext cx="2280082" cy="811660"/>
            <a:chOff x="1074197" y="6323339"/>
            <a:chExt cx="1731147" cy="811660"/>
          </a:xfrm>
        </p:grpSpPr>
        <p:sp>
          <p:nvSpPr>
            <p:cNvPr id="5" name="Retângulo 4">
              <a:extLst>
                <a:ext uri="{FF2B5EF4-FFF2-40B4-BE49-F238E27FC236}">
                  <a16:creationId xmlns:a16="http://schemas.microsoft.com/office/drawing/2014/main" id="{6170BB4D-C637-4657-9CC4-463E1D1EDCDD}"/>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B0BC0C4C-694D-4613-A5DD-2F60D254335F}"/>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5F88C7D8-1690-42E9-99D8-8652417546CA}"/>
              </a:ext>
            </a:extLst>
          </p:cNvPr>
          <p:cNvGrpSpPr/>
          <p:nvPr/>
        </p:nvGrpSpPr>
        <p:grpSpPr>
          <a:xfrm>
            <a:off x="4868206" y="3692844"/>
            <a:ext cx="2280082" cy="811660"/>
            <a:chOff x="1074197" y="6323339"/>
            <a:chExt cx="1731147" cy="811660"/>
          </a:xfrm>
        </p:grpSpPr>
        <p:sp>
          <p:nvSpPr>
            <p:cNvPr id="8" name="Retângulo 7">
              <a:extLst>
                <a:ext uri="{FF2B5EF4-FFF2-40B4-BE49-F238E27FC236}">
                  <a16:creationId xmlns:a16="http://schemas.microsoft.com/office/drawing/2014/main" id="{78F4EEEC-ECBD-419F-8889-AE161899BB37}"/>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54CC6591-7EDD-4822-9215-08E5117C4BFC}"/>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C24A0D9D-DEF1-4DDB-B20D-72FD9D879DBE}"/>
              </a:ext>
            </a:extLst>
          </p:cNvPr>
          <p:cNvGrpSpPr/>
          <p:nvPr/>
        </p:nvGrpSpPr>
        <p:grpSpPr>
          <a:xfrm>
            <a:off x="2246045" y="4828295"/>
            <a:ext cx="2280082" cy="811660"/>
            <a:chOff x="1074197" y="6323339"/>
            <a:chExt cx="1731147" cy="811660"/>
          </a:xfrm>
        </p:grpSpPr>
        <p:sp>
          <p:nvSpPr>
            <p:cNvPr id="11" name="Retângulo 10">
              <a:extLst>
                <a:ext uri="{FF2B5EF4-FFF2-40B4-BE49-F238E27FC236}">
                  <a16:creationId xmlns:a16="http://schemas.microsoft.com/office/drawing/2014/main" id="{51BFC29E-E04B-4195-9B26-01A4F045DA6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72B0649E-26A5-4327-9E5C-627BA6637C5C}"/>
                </a:ext>
              </a:extLst>
            </p:cNvPr>
            <p:cNvSpPr txBox="1"/>
            <p:nvPr/>
          </p:nvSpPr>
          <p:spPr>
            <a:xfrm>
              <a:off x="1074197" y="6544503"/>
              <a:ext cx="1731146" cy="369332"/>
            </a:xfrm>
            <a:prstGeom prst="rect">
              <a:avLst/>
            </a:prstGeom>
            <a:noFill/>
          </p:spPr>
          <p:txBody>
            <a:bodyPr wrap="square" rtlCol="0">
              <a:spAutoFit/>
            </a:bodyPr>
            <a:lstStyle/>
            <a:p>
              <a:pPr algn="ctr"/>
              <a:r>
                <a:rPr lang="pt-BR" dirty="0"/>
                <a:t>Conjunto de Treino</a:t>
              </a:r>
            </a:p>
          </p:txBody>
        </p:sp>
      </p:grpSp>
      <p:grpSp>
        <p:nvGrpSpPr>
          <p:cNvPr id="16" name="Agrupar 15">
            <a:extLst>
              <a:ext uri="{FF2B5EF4-FFF2-40B4-BE49-F238E27FC236}">
                <a16:creationId xmlns:a16="http://schemas.microsoft.com/office/drawing/2014/main" id="{5751AF1E-746F-4F00-95E9-8F9F76D7EF27}"/>
              </a:ext>
            </a:extLst>
          </p:cNvPr>
          <p:cNvGrpSpPr/>
          <p:nvPr/>
        </p:nvGrpSpPr>
        <p:grpSpPr>
          <a:xfrm>
            <a:off x="7760853" y="3689874"/>
            <a:ext cx="2280082" cy="811660"/>
            <a:chOff x="1074197" y="6323339"/>
            <a:chExt cx="1731147" cy="811660"/>
          </a:xfrm>
        </p:grpSpPr>
        <p:sp>
          <p:nvSpPr>
            <p:cNvPr id="17" name="Retângulo 16">
              <a:extLst>
                <a:ext uri="{FF2B5EF4-FFF2-40B4-BE49-F238E27FC236}">
                  <a16:creationId xmlns:a16="http://schemas.microsoft.com/office/drawing/2014/main" id="{95347E17-7380-4013-8B8F-2288DBCC457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F357EDE6-05E0-486F-8F9E-4564940CC5A9}"/>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20" name="Conector: Angulado 19">
            <a:extLst>
              <a:ext uri="{FF2B5EF4-FFF2-40B4-BE49-F238E27FC236}">
                <a16:creationId xmlns:a16="http://schemas.microsoft.com/office/drawing/2014/main" id="{CB0EFB43-8901-44AE-BE6E-882F320CA3CA}"/>
              </a:ext>
            </a:extLst>
          </p:cNvPr>
          <p:cNvCxnSpPr>
            <a:cxnSpLocks/>
            <a:stCxn id="11" idx="0"/>
            <a:endCxn id="5" idx="2"/>
          </p:cNvCxnSpPr>
          <p:nvPr/>
        </p:nvCxnSpPr>
        <p:spPr>
          <a:xfrm rot="5400000" flipH="1" flipV="1">
            <a:off x="3222707" y="4664915"/>
            <a:ext cx="32676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F6FB6719-60D9-4D6A-B675-F9FAEAED947B}"/>
              </a:ext>
            </a:extLst>
          </p:cNvPr>
          <p:cNvCxnSpPr>
            <a:cxnSpLocks/>
            <a:stCxn id="5" idx="0"/>
            <a:endCxn id="8" idx="0"/>
          </p:cNvCxnSpPr>
          <p:nvPr/>
        </p:nvCxnSpPr>
        <p:spPr>
          <a:xfrm rot="16200000" flipH="1">
            <a:off x="4695683" y="2380279"/>
            <a:ext cx="2970" cy="2622160"/>
          </a:xfrm>
          <a:prstGeom prst="bentConnector3">
            <a:avLst>
              <a:gd name="adj1" fmla="val -7696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F4B54D88-9B55-4512-8C2F-95E79BF85D3D}"/>
              </a:ext>
            </a:extLst>
          </p:cNvPr>
          <p:cNvCxnSpPr>
            <a:cxnSpLocks/>
            <a:stCxn id="11" idx="3"/>
            <a:endCxn id="8" idx="2"/>
          </p:cNvCxnSpPr>
          <p:nvPr/>
        </p:nvCxnSpPr>
        <p:spPr>
          <a:xfrm flipV="1">
            <a:off x="4526127" y="4504504"/>
            <a:ext cx="1482121" cy="7296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do 30">
            <a:extLst>
              <a:ext uri="{FF2B5EF4-FFF2-40B4-BE49-F238E27FC236}">
                <a16:creationId xmlns:a16="http://schemas.microsoft.com/office/drawing/2014/main" id="{E53069FA-2A42-40CC-A009-193220DFB4EA}"/>
              </a:ext>
            </a:extLst>
          </p:cNvPr>
          <p:cNvCxnSpPr>
            <a:cxnSpLocks/>
            <a:stCxn id="8" idx="3"/>
            <a:endCxn id="18" idx="1"/>
          </p:cNvCxnSpPr>
          <p:nvPr/>
        </p:nvCxnSpPr>
        <p:spPr>
          <a:xfrm flipV="1">
            <a:off x="7148288" y="4095704"/>
            <a:ext cx="612565" cy="2970"/>
          </a:xfrm>
          <a:prstGeom prst="bentConnector3">
            <a:avLst>
              <a:gd name="adj1" fmla="val -72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62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Métodos de amostragem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O estimador </a:t>
                </a:r>
                <a:r>
                  <a:rPr lang="pt-BR" b="1" dirty="0" err="1"/>
                  <a:t>holdout</a:t>
                </a:r>
                <a:r>
                  <a:rPr lang="pt-BR" i="1" dirty="0"/>
                  <a:t> </a:t>
                </a:r>
                <a:r>
                  <a:rPr lang="pt-BR" dirty="0"/>
                  <a:t>divide os exemplos em uma porcentagem fixa de exemplos </a:t>
                </a:r>
                <a14:m>
                  <m:oMath xmlns:m="http://schemas.openxmlformats.org/officeDocument/2006/math">
                    <m:r>
                      <a:rPr lang="pt-BR" b="0" i="1" smtClean="0">
                        <a:latin typeface="Cambria Math" panose="02040503050406030204" pitchFamily="18" charset="0"/>
                      </a:rPr>
                      <m:t>𝑝</m:t>
                    </m:r>
                  </m:oMath>
                </a14:m>
                <a:r>
                  <a:rPr lang="pt-BR" dirty="0"/>
                  <a:t> para treinamento e </a:t>
                </a:r>
                <a14:m>
                  <m:oMath xmlns:m="http://schemas.openxmlformats.org/officeDocument/2006/math">
                    <m:r>
                      <a:rPr lang="pt-BR" dirty="0">
                        <a:latin typeface="Cambria Math" panose="02040503050406030204" pitchFamily="18" charset="0"/>
                      </a:rPr>
                      <m:t>(</m:t>
                    </m:r>
                    <m:r>
                      <a:rPr lang="pt-BR" b="0" i="0" dirty="0" smtClean="0">
                        <a:latin typeface="Cambria Math" panose="02040503050406030204" pitchFamily="18" charset="0"/>
                      </a:rPr>
                      <m:t>1−</m:t>
                    </m:r>
                    <m:r>
                      <a:rPr lang="pt-BR" i="1">
                        <a:latin typeface="Cambria Math" panose="02040503050406030204" pitchFamily="18" charset="0"/>
                      </a:rPr>
                      <m:t>𝑝</m:t>
                    </m:r>
                    <m:r>
                      <a:rPr lang="pt-BR" b="0" i="1" smtClean="0">
                        <a:latin typeface="Cambria Math" panose="02040503050406030204" pitchFamily="18" charset="0"/>
                      </a:rPr>
                      <m:t>)</m:t>
                    </m:r>
                  </m:oMath>
                </a14:m>
                <a:r>
                  <a:rPr lang="pt-BR" dirty="0"/>
                  <a:t> para teste, considerando normalmente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&gt;0.5</m:t>
                    </m:r>
                  </m:oMath>
                </a14:m>
                <a:r>
                  <a:rPr lang="pt-BR" dirty="0"/>
                  <a:t>. Valores típicos são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=0.70</m:t>
                    </m:r>
                  </m:oMath>
                </a14:m>
                <a:r>
                  <a:rPr lang="pt-BR" dirty="0"/>
                  <a:t> e </a:t>
                </a:r>
                <a14:m>
                  <m:oMath xmlns:m="http://schemas.openxmlformats.org/officeDocument/2006/math">
                    <m:d>
                      <m:dPr>
                        <m:ctrlPr>
                          <a:rPr lang="pt-BR" b="0" i="1" smtClean="0">
                            <a:latin typeface="Cambria Math" panose="02040503050406030204" pitchFamily="18" charset="0"/>
                          </a:rPr>
                        </m:ctrlPr>
                      </m:dPr>
                      <m:e>
                        <m:r>
                          <a:rPr lang="pt-BR" b="0" i="0" smtClean="0">
                            <a:latin typeface="Cambria Math" panose="02040503050406030204" pitchFamily="18" charset="0"/>
                          </a:rPr>
                          <m:t>1−</m:t>
                        </m:r>
                        <m:r>
                          <a:rPr lang="pt-BR" i="1">
                            <a:latin typeface="Cambria Math" panose="02040503050406030204" pitchFamily="18" charset="0"/>
                          </a:rPr>
                          <m:t>𝑝</m:t>
                        </m:r>
                      </m:e>
                    </m:d>
                    <m:r>
                      <a:rPr lang="pt-BR" b="0" i="1" smtClean="0">
                        <a:latin typeface="Cambria Math" panose="02040503050406030204" pitchFamily="18" charset="0"/>
                      </a:rPr>
                      <m:t>=0.30</m:t>
                    </m:r>
                  </m:oMath>
                </a14:m>
                <a:r>
                  <a:rPr lang="pt-BR" dirty="0"/>
                  <a:t>, embora não exista nenhum fundamento sobre esses valores</a:t>
                </a:r>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xfrm>
                <a:off x="581192" y="2180496"/>
                <a:ext cx="11029615" cy="3678303"/>
              </a:xfrm>
              <a:blipFill>
                <a:blip r:embed="rId2"/>
                <a:stretch>
                  <a:fillRect l="-221" t="-995"/>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09265BD3-1563-44B7-B311-2DEE9B706998}"/>
              </a:ext>
            </a:extLst>
          </p:cNvPr>
          <p:cNvGrpSpPr/>
          <p:nvPr/>
        </p:nvGrpSpPr>
        <p:grpSpPr>
          <a:xfrm>
            <a:off x="2246046" y="3689874"/>
            <a:ext cx="2280082" cy="811660"/>
            <a:chOff x="1074197" y="6323339"/>
            <a:chExt cx="1731147" cy="811660"/>
          </a:xfrm>
        </p:grpSpPr>
        <p:sp>
          <p:nvSpPr>
            <p:cNvPr id="5" name="Retângulo 4">
              <a:extLst>
                <a:ext uri="{FF2B5EF4-FFF2-40B4-BE49-F238E27FC236}">
                  <a16:creationId xmlns:a16="http://schemas.microsoft.com/office/drawing/2014/main" id="{A79B1E46-35C9-4D60-A9DC-550561E60A4A}"/>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D7415AF-CCB3-4DD1-9900-8618F93FAE12}"/>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9A853B5C-CCE5-4BA5-A4D3-449C9D4F4EBA}"/>
              </a:ext>
            </a:extLst>
          </p:cNvPr>
          <p:cNvGrpSpPr/>
          <p:nvPr/>
        </p:nvGrpSpPr>
        <p:grpSpPr>
          <a:xfrm>
            <a:off x="4868206" y="3692844"/>
            <a:ext cx="2280082" cy="811660"/>
            <a:chOff x="1074197" y="6323339"/>
            <a:chExt cx="1731147" cy="811660"/>
          </a:xfrm>
        </p:grpSpPr>
        <p:sp>
          <p:nvSpPr>
            <p:cNvPr id="8" name="Retângulo 7">
              <a:extLst>
                <a:ext uri="{FF2B5EF4-FFF2-40B4-BE49-F238E27FC236}">
                  <a16:creationId xmlns:a16="http://schemas.microsoft.com/office/drawing/2014/main" id="{33DBC42A-1D72-46B1-9945-18898996EA95}"/>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B1F14BA4-B09B-4054-BAF3-44726811BE27}"/>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BCF8E23F-F1EB-4CF3-97CA-DFFD6B597A6B}"/>
              </a:ext>
            </a:extLst>
          </p:cNvPr>
          <p:cNvGrpSpPr/>
          <p:nvPr/>
        </p:nvGrpSpPr>
        <p:grpSpPr>
          <a:xfrm>
            <a:off x="2246045" y="4828295"/>
            <a:ext cx="2280082" cy="811660"/>
            <a:chOff x="1074197" y="6323339"/>
            <a:chExt cx="1731147" cy="811660"/>
          </a:xfrm>
        </p:grpSpPr>
        <p:sp>
          <p:nvSpPr>
            <p:cNvPr id="11" name="Retângulo 10">
              <a:extLst>
                <a:ext uri="{FF2B5EF4-FFF2-40B4-BE49-F238E27FC236}">
                  <a16:creationId xmlns:a16="http://schemas.microsoft.com/office/drawing/2014/main" id="{011D03E8-D2FF-4D5E-8097-C8FFF7E5C9C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C623839-4301-49B1-B495-4779059697F9}"/>
                </a:ext>
              </a:extLst>
            </p:cNvPr>
            <p:cNvSpPr txBox="1"/>
            <p:nvPr/>
          </p:nvSpPr>
          <p:spPr>
            <a:xfrm>
              <a:off x="1074197" y="6544503"/>
              <a:ext cx="1731146" cy="369332"/>
            </a:xfrm>
            <a:prstGeom prst="rect">
              <a:avLst/>
            </a:prstGeom>
            <a:noFill/>
          </p:spPr>
          <p:txBody>
            <a:bodyPr wrap="square" rtlCol="0">
              <a:spAutoFit/>
            </a:bodyPr>
            <a:lstStyle/>
            <a:p>
              <a:pPr algn="ctr"/>
              <a:r>
                <a:rPr lang="pt-BR" dirty="0"/>
                <a:t>Conjunto de Treino</a:t>
              </a:r>
            </a:p>
          </p:txBody>
        </p:sp>
      </p:grpSp>
      <p:grpSp>
        <p:nvGrpSpPr>
          <p:cNvPr id="13" name="Agrupar 12">
            <a:extLst>
              <a:ext uri="{FF2B5EF4-FFF2-40B4-BE49-F238E27FC236}">
                <a16:creationId xmlns:a16="http://schemas.microsoft.com/office/drawing/2014/main" id="{AE3E100C-F5B9-4590-A3C2-F49520A8E668}"/>
              </a:ext>
            </a:extLst>
          </p:cNvPr>
          <p:cNvGrpSpPr/>
          <p:nvPr/>
        </p:nvGrpSpPr>
        <p:grpSpPr>
          <a:xfrm>
            <a:off x="7760853" y="3689874"/>
            <a:ext cx="2280082" cy="811660"/>
            <a:chOff x="1074197" y="6323339"/>
            <a:chExt cx="1731147" cy="811660"/>
          </a:xfrm>
        </p:grpSpPr>
        <p:sp>
          <p:nvSpPr>
            <p:cNvPr id="14" name="Retângulo 13">
              <a:extLst>
                <a:ext uri="{FF2B5EF4-FFF2-40B4-BE49-F238E27FC236}">
                  <a16:creationId xmlns:a16="http://schemas.microsoft.com/office/drawing/2014/main" id="{8EEEFE4E-72CF-470E-97DF-45091202EC12}"/>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332EF4BA-8AA6-4EAE-82FE-641F87E66772}"/>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16" name="Conector: Angulado 15">
            <a:extLst>
              <a:ext uri="{FF2B5EF4-FFF2-40B4-BE49-F238E27FC236}">
                <a16:creationId xmlns:a16="http://schemas.microsoft.com/office/drawing/2014/main" id="{ABCF407B-67CA-4522-997B-957CAC72C1C9}"/>
              </a:ext>
            </a:extLst>
          </p:cNvPr>
          <p:cNvCxnSpPr>
            <a:cxnSpLocks/>
            <a:stCxn id="11" idx="0"/>
            <a:endCxn id="5" idx="2"/>
          </p:cNvCxnSpPr>
          <p:nvPr/>
        </p:nvCxnSpPr>
        <p:spPr>
          <a:xfrm rot="5400000" flipH="1" flipV="1">
            <a:off x="3222707" y="4664915"/>
            <a:ext cx="32676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do 16">
            <a:extLst>
              <a:ext uri="{FF2B5EF4-FFF2-40B4-BE49-F238E27FC236}">
                <a16:creationId xmlns:a16="http://schemas.microsoft.com/office/drawing/2014/main" id="{7C390E87-B9C9-41C8-8B45-AC060CF9302F}"/>
              </a:ext>
            </a:extLst>
          </p:cNvPr>
          <p:cNvCxnSpPr>
            <a:cxnSpLocks/>
            <a:stCxn id="5" idx="0"/>
            <a:endCxn id="8" idx="0"/>
          </p:cNvCxnSpPr>
          <p:nvPr/>
        </p:nvCxnSpPr>
        <p:spPr>
          <a:xfrm rot="16200000" flipH="1">
            <a:off x="4695683" y="2380279"/>
            <a:ext cx="2970" cy="2622160"/>
          </a:xfrm>
          <a:prstGeom prst="bentConnector3">
            <a:avLst>
              <a:gd name="adj1" fmla="val -7696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do 18">
            <a:extLst>
              <a:ext uri="{FF2B5EF4-FFF2-40B4-BE49-F238E27FC236}">
                <a16:creationId xmlns:a16="http://schemas.microsoft.com/office/drawing/2014/main" id="{8054E593-339B-4AEC-B904-621D7AE26383}"/>
              </a:ext>
            </a:extLst>
          </p:cNvPr>
          <p:cNvCxnSpPr>
            <a:cxnSpLocks/>
            <a:stCxn id="8" idx="3"/>
            <a:endCxn id="15" idx="1"/>
          </p:cNvCxnSpPr>
          <p:nvPr/>
        </p:nvCxnSpPr>
        <p:spPr>
          <a:xfrm flipV="1">
            <a:off x="7148288" y="4095704"/>
            <a:ext cx="612565" cy="2970"/>
          </a:xfrm>
          <a:prstGeom prst="bentConnector3">
            <a:avLst>
              <a:gd name="adj1" fmla="val -724"/>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Agrupar 19">
            <a:extLst>
              <a:ext uri="{FF2B5EF4-FFF2-40B4-BE49-F238E27FC236}">
                <a16:creationId xmlns:a16="http://schemas.microsoft.com/office/drawing/2014/main" id="{811F68BD-1FC5-4FBA-9A5A-232E8162C418}"/>
              </a:ext>
            </a:extLst>
          </p:cNvPr>
          <p:cNvGrpSpPr/>
          <p:nvPr/>
        </p:nvGrpSpPr>
        <p:grpSpPr>
          <a:xfrm>
            <a:off x="4868206" y="4842739"/>
            <a:ext cx="2280082" cy="811660"/>
            <a:chOff x="1074197" y="6323339"/>
            <a:chExt cx="1731147" cy="811660"/>
          </a:xfrm>
        </p:grpSpPr>
        <p:sp>
          <p:nvSpPr>
            <p:cNvPr id="21" name="Retângulo 20">
              <a:extLst>
                <a:ext uri="{FF2B5EF4-FFF2-40B4-BE49-F238E27FC236}">
                  <a16:creationId xmlns:a16="http://schemas.microsoft.com/office/drawing/2014/main" id="{3589460F-F8B3-4A7C-99D5-A4D857107831}"/>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D337FD3F-9ABC-425E-961D-A04D2142E6D3}"/>
                </a:ext>
              </a:extLst>
            </p:cNvPr>
            <p:cNvSpPr txBox="1"/>
            <p:nvPr/>
          </p:nvSpPr>
          <p:spPr>
            <a:xfrm>
              <a:off x="1074197" y="6544503"/>
              <a:ext cx="1731146" cy="369332"/>
            </a:xfrm>
            <a:prstGeom prst="rect">
              <a:avLst/>
            </a:prstGeom>
            <a:noFill/>
          </p:spPr>
          <p:txBody>
            <a:bodyPr wrap="square" rtlCol="0">
              <a:spAutoFit/>
            </a:bodyPr>
            <a:lstStyle/>
            <a:p>
              <a:pPr algn="ctr"/>
              <a:r>
                <a:rPr lang="pt-BR" dirty="0"/>
                <a:t>Conjunto de Teste</a:t>
              </a:r>
            </a:p>
          </p:txBody>
        </p:sp>
      </p:grpSp>
      <p:cxnSp>
        <p:nvCxnSpPr>
          <p:cNvPr id="23" name="Conector: Angulado 22">
            <a:extLst>
              <a:ext uri="{FF2B5EF4-FFF2-40B4-BE49-F238E27FC236}">
                <a16:creationId xmlns:a16="http://schemas.microsoft.com/office/drawing/2014/main" id="{3356904F-4605-4B14-97B4-652E73008E08}"/>
              </a:ext>
            </a:extLst>
          </p:cNvPr>
          <p:cNvCxnSpPr>
            <a:cxnSpLocks/>
            <a:stCxn id="21" idx="0"/>
            <a:endCxn id="8" idx="2"/>
          </p:cNvCxnSpPr>
          <p:nvPr/>
        </p:nvCxnSpPr>
        <p:spPr>
          <a:xfrm rot="5400000" flipH="1" flipV="1">
            <a:off x="5839131" y="4673622"/>
            <a:ext cx="338235" cy="12700"/>
          </a:xfrm>
          <a:prstGeom prst="bentConnector3">
            <a:avLst>
              <a:gd name="adj1" fmla="val 537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888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Métodos de amostragem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No estimador </a:t>
                </a:r>
                <a:r>
                  <a:rPr lang="pt-BR" b="1" dirty="0" err="1"/>
                  <a:t>cross-validation</a:t>
                </a:r>
                <a:r>
                  <a:rPr lang="pt-BR" dirty="0"/>
                  <a:t>, os exemplos são aleatoriamente divididos em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 </m:t>
                    </m:r>
                  </m:oMath>
                </a14:m>
                <a:r>
                  <a:rPr lang="pt-BR" dirty="0"/>
                  <a:t>partições mutuamente exclusivas de tamanho aproximadamente igual. Os exemplos nas </a:t>
                </a:r>
                <a14:m>
                  <m:oMath xmlns:m="http://schemas.openxmlformats.org/officeDocument/2006/math">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 partições são usados para treinamento e a hipótese induzida é testada na partição remanescente. Este processo é repetido </a:t>
                </a:r>
                <a14:m>
                  <m:oMath xmlns:m="http://schemas.openxmlformats.org/officeDocument/2006/math">
                    <m:r>
                      <a:rPr lang="pt-BR" i="1">
                        <a:latin typeface="Cambria Math" panose="02040503050406030204" pitchFamily="18" charset="0"/>
                      </a:rPr>
                      <m:t>𝑘</m:t>
                    </m:r>
                  </m:oMath>
                </a14:m>
                <a:r>
                  <a:rPr lang="pt-BR" dirty="0"/>
                  <a:t> vezes, cada vez considerando uma partição diferente para teste.  A medida final é calculada como a média do resultado de cada partição</a:t>
                </a:r>
                <a:endParaRPr lang="pt-BR" b="1"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xfrm>
                <a:off x="581192" y="2180496"/>
                <a:ext cx="11029615" cy="3678303"/>
              </a:xfrm>
              <a:blipFill>
                <a:blip r:embed="rId2"/>
                <a:stretch>
                  <a:fillRect l="-221" t="-995" r="-939"/>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691C5F39-DCDF-43B5-8AC5-BEE6055916AF}"/>
              </a:ext>
            </a:extLst>
          </p:cNvPr>
          <p:cNvGrpSpPr/>
          <p:nvPr/>
        </p:nvGrpSpPr>
        <p:grpSpPr>
          <a:xfrm>
            <a:off x="2980320" y="3677935"/>
            <a:ext cx="2280082" cy="811660"/>
            <a:chOff x="1074197" y="6323339"/>
            <a:chExt cx="1731147" cy="811660"/>
          </a:xfrm>
        </p:grpSpPr>
        <p:sp>
          <p:nvSpPr>
            <p:cNvPr id="5" name="Retângulo 4">
              <a:extLst>
                <a:ext uri="{FF2B5EF4-FFF2-40B4-BE49-F238E27FC236}">
                  <a16:creationId xmlns:a16="http://schemas.microsoft.com/office/drawing/2014/main" id="{27A3ECC2-4AAA-4E46-9E28-D82CF694F49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408E6A2F-E73D-47A8-B469-172F10552DF4}"/>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6C4B6F29-48CC-435D-9C7D-657F6CD764AE}"/>
              </a:ext>
            </a:extLst>
          </p:cNvPr>
          <p:cNvGrpSpPr/>
          <p:nvPr/>
        </p:nvGrpSpPr>
        <p:grpSpPr>
          <a:xfrm>
            <a:off x="5602480" y="3680905"/>
            <a:ext cx="2280082" cy="811660"/>
            <a:chOff x="1074197" y="6323339"/>
            <a:chExt cx="1731147" cy="811660"/>
          </a:xfrm>
        </p:grpSpPr>
        <p:sp>
          <p:nvSpPr>
            <p:cNvPr id="8" name="Retângulo 7">
              <a:extLst>
                <a:ext uri="{FF2B5EF4-FFF2-40B4-BE49-F238E27FC236}">
                  <a16:creationId xmlns:a16="http://schemas.microsoft.com/office/drawing/2014/main" id="{B262F6AD-5F32-469E-AAD8-F868BF06A294}"/>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8B825390-F473-4418-8855-FAFD4C67E424}"/>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4E079A49-448B-45F6-BDEF-0E968A7FEAAD}"/>
              </a:ext>
            </a:extLst>
          </p:cNvPr>
          <p:cNvGrpSpPr/>
          <p:nvPr/>
        </p:nvGrpSpPr>
        <p:grpSpPr>
          <a:xfrm>
            <a:off x="2980319" y="4816356"/>
            <a:ext cx="2280082" cy="811660"/>
            <a:chOff x="1074197" y="6323339"/>
            <a:chExt cx="1731147" cy="811660"/>
          </a:xfrm>
        </p:grpSpPr>
        <p:sp>
          <p:nvSpPr>
            <p:cNvPr id="11" name="Retângulo 10">
              <a:extLst>
                <a:ext uri="{FF2B5EF4-FFF2-40B4-BE49-F238E27FC236}">
                  <a16:creationId xmlns:a16="http://schemas.microsoft.com/office/drawing/2014/main" id="{AB3CE4EC-EB2C-4B37-8016-0A24C2AA2D21}"/>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09E28CF2-4684-4F5A-A640-C83EAC313A62}"/>
                </a:ext>
              </a:extLst>
            </p:cNvPr>
            <p:cNvSpPr txBox="1"/>
            <p:nvPr/>
          </p:nvSpPr>
          <p:spPr>
            <a:xfrm>
              <a:off x="1074197" y="6544503"/>
              <a:ext cx="1731146" cy="369332"/>
            </a:xfrm>
            <a:prstGeom prst="rect">
              <a:avLst/>
            </a:prstGeom>
            <a:noFill/>
          </p:spPr>
          <p:txBody>
            <a:bodyPr wrap="square" rtlCol="0">
              <a:spAutoFit/>
            </a:bodyPr>
            <a:lstStyle/>
            <a:p>
              <a:pPr algn="ctr"/>
              <a:r>
                <a:rPr lang="pt-BR" dirty="0"/>
                <a:t>Conjunto de Treino’</a:t>
              </a:r>
            </a:p>
          </p:txBody>
        </p:sp>
      </p:grpSp>
      <p:grpSp>
        <p:nvGrpSpPr>
          <p:cNvPr id="13" name="Agrupar 12">
            <a:extLst>
              <a:ext uri="{FF2B5EF4-FFF2-40B4-BE49-F238E27FC236}">
                <a16:creationId xmlns:a16="http://schemas.microsoft.com/office/drawing/2014/main" id="{CCD90EC9-4CD5-487F-943C-EA0B0E63FE12}"/>
              </a:ext>
            </a:extLst>
          </p:cNvPr>
          <p:cNvGrpSpPr/>
          <p:nvPr/>
        </p:nvGrpSpPr>
        <p:grpSpPr>
          <a:xfrm>
            <a:off x="8339290" y="3677935"/>
            <a:ext cx="1281450" cy="811660"/>
            <a:chOff x="1074197" y="6323339"/>
            <a:chExt cx="1731147" cy="811660"/>
          </a:xfrm>
        </p:grpSpPr>
        <p:sp>
          <p:nvSpPr>
            <p:cNvPr id="14" name="Retângulo 13">
              <a:extLst>
                <a:ext uri="{FF2B5EF4-FFF2-40B4-BE49-F238E27FC236}">
                  <a16:creationId xmlns:a16="http://schemas.microsoft.com/office/drawing/2014/main" id="{05D0F45A-FE93-4445-BB7A-B5E45BDC32FD}"/>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B79474AA-B74F-4D92-A09B-928D212E1189}"/>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16" name="Conector: Angulado 15">
            <a:extLst>
              <a:ext uri="{FF2B5EF4-FFF2-40B4-BE49-F238E27FC236}">
                <a16:creationId xmlns:a16="http://schemas.microsoft.com/office/drawing/2014/main" id="{DE560DA0-D6A4-4F27-A60E-38064DCBB805}"/>
              </a:ext>
            </a:extLst>
          </p:cNvPr>
          <p:cNvCxnSpPr>
            <a:cxnSpLocks/>
            <a:stCxn id="11" idx="0"/>
            <a:endCxn id="5" idx="2"/>
          </p:cNvCxnSpPr>
          <p:nvPr/>
        </p:nvCxnSpPr>
        <p:spPr>
          <a:xfrm rot="5400000" flipH="1" flipV="1">
            <a:off x="3956981" y="4652976"/>
            <a:ext cx="32676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do 16">
            <a:extLst>
              <a:ext uri="{FF2B5EF4-FFF2-40B4-BE49-F238E27FC236}">
                <a16:creationId xmlns:a16="http://schemas.microsoft.com/office/drawing/2014/main" id="{3045C8A1-010C-40EC-A0A4-12CD76C5A17E}"/>
              </a:ext>
            </a:extLst>
          </p:cNvPr>
          <p:cNvCxnSpPr>
            <a:cxnSpLocks/>
            <a:stCxn id="5" idx="0"/>
            <a:endCxn id="8" idx="0"/>
          </p:cNvCxnSpPr>
          <p:nvPr/>
        </p:nvCxnSpPr>
        <p:spPr>
          <a:xfrm rot="16200000" flipH="1">
            <a:off x="5429957" y="2368340"/>
            <a:ext cx="2970" cy="2622160"/>
          </a:xfrm>
          <a:prstGeom prst="bentConnector3">
            <a:avLst>
              <a:gd name="adj1" fmla="val -76969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do 17">
            <a:extLst>
              <a:ext uri="{FF2B5EF4-FFF2-40B4-BE49-F238E27FC236}">
                <a16:creationId xmlns:a16="http://schemas.microsoft.com/office/drawing/2014/main" id="{72BE20E9-9FD0-40A4-A94B-2CD359B4C4BA}"/>
              </a:ext>
            </a:extLst>
          </p:cNvPr>
          <p:cNvCxnSpPr>
            <a:cxnSpLocks/>
            <a:stCxn id="8" idx="3"/>
            <a:endCxn id="15" idx="1"/>
          </p:cNvCxnSpPr>
          <p:nvPr/>
        </p:nvCxnSpPr>
        <p:spPr>
          <a:xfrm flipV="1">
            <a:off x="7882562" y="4083765"/>
            <a:ext cx="456728" cy="2970"/>
          </a:xfrm>
          <a:prstGeom prst="bentConnector3">
            <a:avLst>
              <a:gd name="adj1" fmla="val -53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Agrupar 18">
            <a:extLst>
              <a:ext uri="{FF2B5EF4-FFF2-40B4-BE49-F238E27FC236}">
                <a16:creationId xmlns:a16="http://schemas.microsoft.com/office/drawing/2014/main" id="{8EA79F90-8BCC-4891-8CFC-565B0B466C01}"/>
              </a:ext>
            </a:extLst>
          </p:cNvPr>
          <p:cNvGrpSpPr/>
          <p:nvPr/>
        </p:nvGrpSpPr>
        <p:grpSpPr>
          <a:xfrm>
            <a:off x="5602480" y="4830800"/>
            <a:ext cx="2280082" cy="811660"/>
            <a:chOff x="1074197" y="6323339"/>
            <a:chExt cx="1731147" cy="811660"/>
          </a:xfrm>
        </p:grpSpPr>
        <p:sp>
          <p:nvSpPr>
            <p:cNvPr id="20" name="Retângulo 19">
              <a:extLst>
                <a:ext uri="{FF2B5EF4-FFF2-40B4-BE49-F238E27FC236}">
                  <a16:creationId xmlns:a16="http://schemas.microsoft.com/office/drawing/2014/main" id="{F7D62117-E547-4947-8BF6-02E0FEE54B5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AF70DBA7-8EA9-45DA-8341-0040EFD55D32}"/>
                </a:ext>
              </a:extLst>
            </p:cNvPr>
            <p:cNvSpPr txBox="1"/>
            <p:nvPr/>
          </p:nvSpPr>
          <p:spPr>
            <a:xfrm>
              <a:off x="1074197" y="6544503"/>
              <a:ext cx="1731146" cy="369332"/>
            </a:xfrm>
            <a:prstGeom prst="rect">
              <a:avLst/>
            </a:prstGeom>
            <a:noFill/>
          </p:spPr>
          <p:txBody>
            <a:bodyPr wrap="square" rtlCol="0">
              <a:spAutoFit/>
            </a:bodyPr>
            <a:lstStyle/>
            <a:p>
              <a:pPr algn="ctr"/>
              <a:r>
                <a:rPr lang="pt-BR" dirty="0"/>
                <a:t>Conjunto de Teste’</a:t>
              </a:r>
            </a:p>
          </p:txBody>
        </p:sp>
      </p:grpSp>
      <p:cxnSp>
        <p:nvCxnSpPr>
          <p:cNvPr id="22" name="Conector: Angulado 21">
            <a:extLst>
              <a:ext uri="{FF2B5EF4-FFF2-40B4-BE49-F238E27FC236}">
                <a16:creationId xmlns:a16="http://schemas.microsoft.com/office/drawing/2014/main" id="{D0704F59-ABDC-42AD-A2B2-67BBCF56C9C6}"/>
              </a:ext>
            </a:extLst>
          </p:cNvPr>
          <p:cNvCxnSpPr>
            <a:cxnSpLocks/>
            <a:stCxn id="20" idx="0"/>
            <a:endCxn id="8" idx="2"/>
          </p:cNvCxnSpPr>
          <p:nvPr/>
        </p:nvCxnSpPr>
        <p:spPr>
          <a:xfrm rot="5400000" flipH="1" flipV="1">
            <a:off x="6573405" y="4661683"/>
            <a:ext cx="338235" cy="12700"/>
          </a:xfrm>
          <a:prstGeom prst="bentConnector3">
            <a:avLst>
              <a:gd name="adj1" fmla="val 5379"/>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have Esquerda 34">
            <a:extLst>
              <a:ext uri="{FF2B5EF4-FFF2-40B4-BE49-F238E27FC236}">
                <a16:creationId xmlns:a16="http://schemas.microsoft.com/office/drawing/2014/main" id="{06766754-8315-419E-A400-4F5EA2E6E75A}"/>
              </a:ext>
            </a:extLst>
          </p:cNvPr>
          <p:cNvSpPr/>
          <p:nvPr/>
        </p:nvSpPr>
        <p:spPr>
          <a:xfrm>
            <a:off x="2458816" y="3697709"/>
            <a:ext cx="380098" cy="1942246"/>
          </a:xfrm>
          <a:prstGeom prst="leftBrace">
            <a:avLst>
              <a:gd name="adj1" fmla="val 3277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6" name="Retângulo 35">
            <a:extLst>
              <a:ext uri="{FF2B5EF4-FFF2-40B4-BE49-F238E27FC236}">
                <a16:creationId xmlns:a16="http://schemas.microsoft.com/office/drawing/2014/main" id="{CD44ADA4-2998-40D6-9552-EF224F921C3A}"/>
              </a:ext>
            </a:extLst>
          </p:cNvPr>
          <p:cNvSpPr/>
          <p:nvPr/>
        </p:nvSpPr>
        <p:spPr>
          <a:xfrm>
            <a:off x="1225295" y="4532922"/>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F1D60B81-2FFA-4A61-84E8-E7BBCD2DE57A}"/>
              </a:ext>
            </a:extLst>
          </p:cNvPr>
          <p:cNvSpPr/>
          <p:nvPr/>
        </p:nvSpPr>
        <p:spPr>
          <a:xfrm>
            <a:off x="1498027" y="4533288"/>
            <a:ext cx="274535" cy="26362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493FFD92-0EA1-4890-81E1-2EFFB425FAC8}"/>
              </a:ext>
            </a:extLst>
          </p:cNvPr>
          <p:cNvSpPr/>
          <p:nvPr/>
        </p:nvSpPr>
        <p:spPr>
          <a:xfrm>
            <a:off x="2042875" y="4533288"/>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5117B849-BD08-4BD0-8FD3-B9E2BCA5353D}"/>
              </a:ext>
            </a:extLst>
          </p:cNvPr>
          <p:cNvSpPr/>
          <p:nvPr/>
        </p:nvSpPr>
        <p:spPr>
          <a:xfrm>
            <a:off x="1771584" y="4533288"/>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591F1951-1388-497D-BB27-D4162029AB03}"/>
              </a:ext>
            </a:extLst>
          </p:cNvPr>
          <p:cNvSpPr/>
          <p:nvPr/>
        </p:nvSpPr>
        <p:spPr>
          <a:xfrm>
            <a:off x="950760" y="4532922"/>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26C3C751-F1E1-408C-812E-C5ED0C21CF07}"/>
              </a:ext>
            </a:extLst>
          </p:cNvPr>
          <p:cNvSpPr/>
          <p:nvPr/>
        </p:nvSpPr>
        <p:spPr>
          <a:xfrm>
            <a:off x="1225295" y="4148377"/>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95FD323C-3DA8-4BCE-ADA7-76B0B8CEE3F4}"/>
              </a:ext>
            </a:extLst>
          </p:cNvPr>
          <p:cNvSpPr/>
          <p:nvPr/>
        </p:nvSpPr>
        <p:spPr>
          <a:xfrm>
            <a:off x="1498027" y="4148743"/>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03DB884D-5B16-4EB2-A006-F278403653FB}"/>
              </a:ext>
            </a:extLst>
          </p:cNvPr>
          <p:cNvSpPr/>
          <p:nvPr/>
        </p:nvSpPr>
        <p:spPr>
          <a:xfrm>
            <a:off x="2042875" y="4148743"/>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80340C65-6AAB-47FD-8A38-99A90892F8B9}"/>
              </a:ext>
            </a:extLst>
          </p:cNvPr>
          <p:cNvSpPr/>
          <p:nvPr/>
        </p:nvSpPr>
        <p:spPr>
          <a:xfrm>
            <a:off x="1771584" y="4148743"/>
            <a:ext cx="274535" cy="26362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020F9D72-608F-4BE9-8181-EB537CBDFE48}"/>
              </a:ext>
            </a:extLst>
          </p:cNvPr>
          <p:cNvSpPr/>
          <p:nvPr/>
        </p:nvSpPr>
        <p:spPr>
          <a:xfrm>
            <a:off x="950760" y="4148377"/>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B1757277-51F7-45E4-A06A-B5C8AD6B0185}"/>
              </a:ext>
            </a:extLst>
          </p:cNvPr>
          <p:cNvSpPr/>
          <p:nvPr/>
        </p:nvSpPr>
        <p:spPr>
          <a:xfrm>
            <a:off x="1225295" y="5286798"/>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FC656DA8-B964-4DBB-BED3-8F272AE93A85}"/>
              </a:ext>
            </a:extLst>
          </p:cNvPr>
          <p:cNvSpPr/>
          <p:nvPr/>
        </p:nvSpPr>
        <p:spPr>
          <a:xfrm>
            <a:off x="1498027" y="5287164"/>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FCDECACB-E88E-4C24-8374-345C9E28C26C}"/>
              </a:ext>
            </a:extLst>
          </p:cNvPr>
          <p:cNvSpPr/>
          <p:nvPr/>
        </p:nvSpPr>
        <p:spPr>
          <a:xfrm>
            <a:off x="2042875" y="5287164"/>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FA7C4637-AEC9-4068-AE0B-C473FA5B4FE4}"/>
              </a:ext>
            </a:extLst>
          </p:cNvPr>
          <p:cNvSpPr/>
          <p:nvPr/>
        </p:nvSpPr>
        <p:spPr>
          <a:xfrm>
            <a:off x="1771584" y="5287164"/>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18221764-1F02-4D33-BCE8-0F511D9A096D}"/>
              </a:ext>
            </a:extLst>
          </p:cNvPr>
          <p:cNvSpPr/>
          <p:nvPr/>
        </p:nvSpPr>
        <p:spPr>
          <a:xfrm>
            <a:off x="950760" y="5286798"/>
            <a:ext cx="274535" cy="26362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9BAC03A3-8152-4217-A221-89BCEC3337CA}"/>
              </a:ext>
            </a:extLst>
          </p:cNvPr>
          <p:cNvSpPr/>
          <p:nvPr/>
        </p:nvSpPr>
        <p:spPr>
          <a:xfrm>
            <a:off x="1225295" y="4917101"/>
            <a:ext cx="274535" cy="26362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C6829DD8-4CAA-4E6C-B663-0AC4DDF1F076}"/>
              </a:ext>
            </a:extLst>
          </p:cNvPr>
          <p:cNvSpPr/>
          <p:nvPr/>
        </p:nvSpPr>
        <p:spPr>
          <a:xfrm>
            <a:off x="1498027" y="4917467"/>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B8802BE1-D127-4096-AA74-FC586ED2FFA9}"/>
              </a:ext>
            </a:extLst>
          </p:cNvPr>
          <p:cNvSpPr/>
          <p:nvPr/>
        </p:nvSpPr>
        <p:spPr>
          <a:xfrm>
            <a:off x="2042875" y="4917467"/>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C8801153-0FA6-4BBC-9C4B-72096AF550AD}"/>
              </a:ext>
            </a:extLst>
          </p:cNvPr>
          <p:cNvSpPr/>
          <p:nvPr/>
        </p:nvSpPr>
        <p:spPr>
          <a:xfrm>
            <a:off x="1771584" y="4917467"/>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67329665-31DE-4B84-9B78-D5009C88A138}"/>
              </a:ext>
            </a:extLst>
          </p:cNvPr>
          <p:cNvSpPr/>
          <p:nvPr/>
        </p:nvSpPr>
        <p:spPr>
          <a:xfrm>
            <a:off x="950760" y="4917101"/>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450DEDD8-BCA7-4C23-8230-FE6CCA101907}"/>
              </a:ext>
            </a:extLst>
          </p:cNvPr>
          <p:cNvSpPr/>
          <p:nvPr/>
        </p:nvSpPr>
        <p:spPr>
          <a:xfrm>
            <a:off x="1225295" y="3785578"/>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C547AF26-E0AA-47C8-911F-6ED61BF0C92C}"/>
              </a:ext>
            </a:extLst>
          </p:cNvPr>
          <p:cNvSpPr/>
          <p:nvPr/>
        </p:nvSpPr>
        <p:spPr>
          <a:xfrm>
            <a:off x="1498027" y="3785944"/>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CB8D01CE-0536-4D41-A761-A4475058AFD3}"/>
              </a:ext>
            </a:extLst>
          </p:cNvPr>
          <p:cNvSpPr/>
          <p:nvPr/>
        </p:nvSpPr>
        <p:spPr>
          <a:xfrm>
            <a:off x="2042875" y="3785944"/>
            <a:ext cx="274535" cy="26362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A909ED38-51D6-494A-ACE5-D3C8473008FA}"/>
              </a:ext>
            </a:extLst>
          </p:cNvPr>
          <p:cNvSpPr/>
          <p:nvPr/>
        </p:nvSpPr>
        <p:spPr>
          <a:xfrm>
            <a:off x="1771584" y="3785944"/>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D1A26338-63F5-49BC-98DF-8ECD8AA36437}"/>
              </a:ext>
            </a:extLst>
          </p:cNvPr>
          <p:cNvSpPr/>
          <p:nvPr/>
        </p:nvSpPr>
        <p:spPr>
          <a:xfrm>
            <a:off x="950760" y="3785578"/>
            <a:ext cx="274535" cy="2636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Chave Esquerda 66">
            <a:extLst>
              <a:ext uri="{FF2B5EF4-FFF2-40B4-BE49-F238E27FC236}">
                <a16:creationId xmlns:a16="http://schemas.microsoft.com/office/drawing/2014/main" id="{3D1C7696-F2F9-4662-AA44-E4E332902888}"/>
              </a:ext>
            </a:extLst>
          </p:cNvPr>
          <p:cNvSpPr/>
          <p:nvPr/>
        </p:nvSpPr>
        <p:spPr>
          <a:xfrm rot="10800000">
            <a:off x="9769027" y="3677934"/>
            <a:ext cx="380098" cy="1942246"/>
          </a:xfrm>
          <a:prstGeom prst="leftBrace">
            <a:avLst>
              <a:gd name="adj1" fmla="val 3277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nvGrpSpPr>
          <p:cNvPr id="70" name="Agrupar 69">
            <a:extLst>
              <a:ext uri="{FF2B5EF4-FFF2-40B4-BE49-F238E27FC236}">
                <a16:creationId xmlns:a16="http://schemas.microsoft.com/office/drawing/2014/main" id="{3C631858-8DE5-4497-878D-912F33BD790F}"/>
              </a:ext>
            </a:extLst>
          </p:cNvPr>
          <p:cNvGrpSpPr/>
          <p:nvPr/>
        </p:nvGrpSpPr>
        <p:grpSpPr>
          <a:xfrm>
            <a:off x="10293267" y="4225860"/>
            <a:ext cx="1458946" cy="811660"/>
            <a:chOff x="1074197" y="6323339"/>
            <a:chExt cx="1731147" cy="811660"/>
          </a:xfrm>
        </p:grpSpPr>
        <p:sp>
          <p:nvSpPr>
            <p:cNvPr id="71" name="Retângulo 70">
              <a:extLst>
                <a:ext uri="{FF2B5EF4-FFF2-40B4-BE49-F238E27FC236}">
                  <a16:creationId xmlns:a16="http://schemas.microsoft.com/office/drawing/2014/main" id="{2DE1FA02-548E-41F3-BBF9-7D7B6564E964}"/>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CaixaDeTexto 71">
              <a:extLst>
                <a:ext uri="{FF2B5EF4-FFF2-40B4-BE49-F238E27FC236}">
                  <a16:creationId xmlns:a16="http://schemas.microsoft.com/office/drawing/2014/main" id="{17582A83-AE2A-41ED-A30B-D2BC70DF9907}"/>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spTree>
    <p:extLst>
      <p:ext uri="{BB962C8B-B14F-4D97-AF65-F5344CB8AC3E}">
        <p14:creationId xmlns:p14="http://schemas.microsoft.com/office/powerpoint/2010/main" val="3601533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desempenho de algoritmos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lstStyle/>
              <a:p>
                <a:r>
                  <a:rPr lang="pt-BR" dirty="0"/>
                  <a:t>Após coletar os resultados dos estimadores, precisamos de um método que nos permita comparar os resultados obtidos e decidir qual é o melhor indutor/algoritmo</a:t>
                </a:r>
              </a:p>
              <a:p>
                <a:r>
                  <a:rPr lang="pt-BR" dirty="0"/>
                  <a:t>Antes de comparar os dois algoritmos, é necessário definir as estatísticas necessárias para fazer a comparação</a:t>
                </a:r>
              </a:p>
              <a:p>
                <a:r>
                  <a:rPr lang="pt-BR" dirty="0"/>
                  <a:t>Dado um algoritmo </a:t>
                </a:r>
                <a14:m>
                  <m:oMath xmlns:m="http://schemas.openxmlformats.org/officeDocument/2006/math">
                    <m:r>
                      <a:rPr lang="pt-BR" i="1">
                        <a:latin typeface="Cambria Math" panose="02040503050406030204" pitchFamily="18" charset="0"/>
                      </a:rPr>
                      <m:t>𝐴</m:t>
                    </m:r>
                  </m:oMath>
                </a14:m>
                <a:r>
                  <a:rPr lang="pt-BR" dirty="0"/>
                  <a:t> e um conjunto de dados </a:t>
                </a:r>
                <a14:m>
                  <m:oMath xmlns:m="http://schemas.openxmlformats.org/officeDocument/2006/math">
                    <m:r>
                      <a:rPr lang="pt-BR" i="1">
                        <a:latin typeface="Cambria Math" panose="02040503050406030204" pitchFamily="18" charset="0"/>
                      </a:rPr>
                      <m:t>𝑇</m:t>
                    </m:r>
                  </m:oMath>
                </a14:m>
                <a:r>
                  <a:rPr lang="pt-BR" dirty="0"/>
                  <a:t>, assume-se que </a:t>
                </a:r>
                <a14:m>
                  <m:oMath xmlns:m="http://schemas.openxmlformats.org/officeDocument/2006/math">
                    <m:r>
                      <a:rPr lang="pt-BR" i="1">
                        <a:latin typeface="Cambria Math" panose="02040503050406030204" pitchFamily="18" charset="0"/>
                      </a:rPr>
                      <m:t>𝑇</m:t>
                    </m:r>
                  </m:oMath>
                </a14:m>
                <a:r>
                  <a:rPr lang="pt-BR" dirty="0"/>
                  <a:t> seja dividido em </a:t>
                </a:r>
                <a14:m>
                  <m:oMath xmlns:m="http://schemas.openxmlformats.org/officeDocument/2006/math">
                    <m:r>
                      <a:rPr lang="pt-BR" i="1">
                        <a:latin typeface="Cambria Math" panose="02040503050406030204" pitchFamily="18" charset="0"/>
                      </a:rPr>
                      <m:t>𝑘</m:t>
                    </m:r>
                  </m:oMath>
                </a14:m>
                <a:r>
                  <a:rPr lang="pt-BR" dirty="0"/>
                  <a:t> partições. Para cada partição </a:t>
                </a:r>
                <a14:m>
                  <m:oMath xmlns:m="http://schemas.openxmlformats.org/officeDocument/2006/math">
                    <m:r>
                      <a:rPr lang="pt-BR" i="1">
                        <a:latin typeface="Cambria Math" panose="02040503050406030204" pitchFamily="18" charset="0"/>
                      </a:rPr>
                      <m:t>𝑖</m:t>
                    </m:r>
                  </m:oMath>
                </a14:m>
                <a:r>
                  <a:rPr lang="pt-BR" dirty="0"/>
                  <a:t>, é induzida a hipótese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h</m:t>
                        </m:r>
                      </m:e>
                      <m:sub>
                        <m:r>
                          <a:rPr lang="pt-BR" i="1">
                            <a:latin typeface="Cambria Math" panose="02040503050406030204" pitchFamily="18" charset="0"/>
                          </a:rPr>
                          <m:t>𝑖</m:t>
                        </m:r>
                      </m:sub>
                    </m:sSub>
                  </m:oMath>
                </a14:m>
                <a:r>
                  <a:rPr lang="pt-BR" dirty="0"/>
                  <a:t>, e o erro </a:t>
                </a:r>
                <a14:m>
                  <m:oMath xmlns:m="http://schemas.openxmlformats.org/officeDocument/2006/math">
                    <m:r>
                      <a:rPr lang="pt-BR" i="1">
                        <a:latin typeface="Cambria Math" panose="02040503050406030204" pitchFamily="18" charset="0"/>
                      </a:rPr>
                      <m:t>𝑒𝑟𝑟</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h</m:t>
                        </m:r>
                      </m:e>
                      <m:sub>
                        <m:r>
                          <a:rPr lang="pt-BR" i="1">
                            <a:latin typeface="Cambria Math" panose="02040503050406030204" pitchFamily="18" charset="0"/>
                          </a:rPr>
                          <m:t>𝑖</m:t>
                        </m:r>
                      </m:sub>
                    </m:sSub>
                    <m:r>
                      <a:rPr lang="pt-BR" i="1">
                        <a:latin typeface="Cambria Math" panose="02040503050406030204" pitchFamily="18" charset="0"/>
                      </a:rPr>
                      <m:t>)</m:t>
                    </m:r>
                  </m:oMath>
                </a14:m>
                <a:r>
                  <a:rPr lang="pt-BR" dirty="0"/>
                  <a:t>.  A seguir a média, variância e desvio padrão são calculadas da seguinte forma:</a:t>
                </a:r>
              </a:p>
              <a:p>
                <a:endParaRPr lang="pt-BR" dirty="0"/>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xfrm>
                <a:off x="581192" y="2180496"/>
                <a:ext cx="11029615" cy="3678303"/>
              </a:xfrm>
              <a:blipFill>
                <a:blip r:embed="rId2"/>
                <a:stretch>
                  <a:fillRect l="-221" t="-995" r="-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9F803FB2-2784-4C34-9A5F-C396D5C9E7C4}"/>
                  </a:ext>
                </a:extLst>
              </p:cNvPr>
              <p:cNvSpPr txBox="1"/>
              <p:nvPr/>
            </p:nvSpPr>
            <p:spPr>
              <a:xfrm>
                <a:off x="3812423" y="4019647"/>
                <a:ext cx="2577950" cy="803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𝑚𝑒𝑎𝑛</m:t>
                      </m:r>
                      <m:d>
                        <m:dPr>
                          <m:ctrlPr>
                            <a:rPr lang="pt-BR" b="0" i="1" smtClean="0">
                              <a:latin typeface="Cambria Math" panose="02040503050406030204" pitchFamily="18" charset="0"/>
                            </a:rPr>
                          </m:ctrlPr>
                        </m:dPr>
                        <m:e>
                          <m:r>
                            <a:rPr lang="pt-BR" b="0" i="1" smtClean="0">
                              <a:latin typeface="Cambria Math" panose="02040503050406030204" pitchFamily="18" charset="0"/>
                            </a:rPr>
                            <m:t>𝐴</m:t>
                          </m:r>
                        </m:e>
                      </m:d>
                      <m:r>
                        <a:rPr lang="pt-BR" b="0" i="1" smtClean="0">
                          <a:latin typeface="Cambria Math" panose="02040503050406030204" pitchFamily="18" charset="0"/>
                        </a:rPr>
                        <m:t>= </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𝑘</m:t>
                          </m:r>
                        </m:den>
                      </m:f>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𝑘</m:t>
                          </m:r>
                        </m:sup>
                        <m:e>
                          <m:r>
                            <a:rPr lang="pt-BR" b="0" i="1" smtClean="0">
                              <a:latin typeface="Cambria Math" panose="02040503050406030204" pitchFamily="18" charset="0"/>
                            </a:rPr>
                            <m:t>𝑒𝑟𝑟</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h</m:t>
                              </m:r>
                            </m:e>
                            <m:sub>
                              <m:r>
                                <a:rPr lang="pt-BR" b="0" i="1" smtClean="0">
                                  <a:latin typeface="Cambria Math" panose="02040503050406030204" pitchFamily="18" charset="0"/>
                                </a:rPr>
                                <m:t>𝑖</m:t>
                              </m:r>
                            </m:sub>
                          </m:sSub>
                          <m:r>
                            <a:rPr lang="pt-BR" b="0" i="1" smtClean="0">
                              <a:latin typeface="Cambria Math" panose="02040503050406030204" pitchFamily="18" charset="0"/>
                            </a:rPr>
                            <m:t>)</m:t>
                          </m:r>
                        </m:e>
                      </m:nary>
                    </m:oMath>
                  </m:oMathPara>
                </a14:m>
                <a:endParaRPr lang="pt-BR" dirty="0"/>
              </a:p>
            </p:txBody>
          </p:sp>
        </mc:Choice>
        <mc:Fallback xmlns="">
          <p:sp>
            <p:nvSpPr>
              <p:cNvPr id="7" name="CaixaDeTexto 6">
                <a:extLst>
                  <a:ext uri="{FF2B5EF4-FFF2-40B4-BE49-F238E27FC236}">
                    <a16:creationId xmlns:a16="http://schemas.microsoft.com/office/drawing/2014/main" id="{9F803FB2-2784-4C34-9A5F-C396D5C9E7C4}"/>
                  </a:ext>
                </a:extLst>
              </p:cNvPr>
              <p:cNvSpPr txBox="1">
                <a:spLocks noRot="1" noChangeAspect="1" noMove="1" noResize="1" noEditPoints="1" noAdjustHandles="1" noChangeArrowheads="1" noChangeShapeType="1" noTextEdit="1"/>
              </p:cNvSpPr>
              <p:nvPr/>
            </p:nvSpPr>
            <p:spPr>
              <a:xfrm>
                <a:off x="3812423" y="4019647"/>
                <a:ext cx="2577950" cy="803297"/>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CA65B2D-88A8-4129-8FEF-3A8ABA4CA30F}"/>
                  </a:ext>
                </a:extLst>
              </p:cNvPr>
              <p:cNvSpPr txBox="1"/>
              <p:nvPr/>
            </p:nvSpPr>
            <p:spPr>
              <a:xfrm>
                <a:off x="3812423" y="4909367"/>
                <a:ext cx="4567152" cy="7562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𝑣𝑎𝑟</m:t>
                      </m:r>
                      <m:d>
                        <m:dPr>
                          <m:ctrlPr>
                            <a:rPr lang="pt-BR" b="0" i="1" smtClean="0">
                              <a:latin typeface="Cambria Math" panose="02040503050406030204" pitchFamily="18" charset="0"/>
                            </a:rPr>
                          </m:ctrlPr>
                        </m:dPr>
                        <m:e>
                          <m:r>
                            <a:rPr lang="pt-BR" b="0" i="1" smtClean="0">
                              <a:latin typeface="Cambria Math" panose="02040503050406030204" pitchFamily="18" charset="0"/>
                            </a:rPr>
                            <m:t>𝐴</m:t>
                          </m:r>
                        </m:e>
                      </m:d>
                      <m:r>
                        <a:rPr lang="pt-BR" b="0" i="1" smtClean="0">
                          <a:latin typeface="Cambria Math" panose="02040503050406030204" pitchFamily="18" charset="0"/>
                        </a:rPr>
                        <m:t>= </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𝑘</m:t>
                          </m:r>
                        </m:den>
                      </m:f>
                      <m:d>
                        <m:dPr>
                          <m:begChr m:val="["/>
                          <m:endChr m:val="]"/>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𝑘</m:t>
                              </m:r>
                              <m:r>
                                <a:rPr lang="pt-BR" b="0" i="1" smtClean="0">
                                  <a:latin typeface="Cambria Math" panose="02040503050406030204" pitchFamily="18" charset="0"/>
                                </a:rPr>
                                <m:t>−1</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𝑟</m:t>
                              </m:r>
                            </m:sup>
                            <m:e>
                              <m:sSup>
                                <m:sSupPr>
                                  <m:ctrlPr>
                                    <a:rPr lang="pt-BR" b="0" i="1" smtClean="0">
                                      <a:latin typeface="Cambria Math" panose="02040503050406030204" pitchFamily="18" charset="0"/>
                                    </a:rPr>
                                  </m:ctrlPr>
                                </m:sSupPr>
                                <m:e>
                                  <m:r>
                                    <a:rPr lang="pt-BR" i="1">
                                      <a:latin typeface="Cambria Math" panose="02040503050406030204" pitchFamily="18" charset="0"/>
                                    </a:rPr>
                                    <m:t>(</m:t>
                                  </m:r>
                                  <m:r>
                                    <a:rPr lang="pt-BR" i="1">
                                      <a:latin typeface="Cambria Math" panose="02040503050406030204" pitchFamily="18" charset="0"/>
                                    </a:rPr>
                                    <m:t>𝑒𝑟𝑟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h</m:t>
                                          </m:r>
                                        </m:e>
                                        <m:sub>
                                          <m:r>
                                            <a:rPr lang="pt-BR" i="1">
                                              <a:latin typeface="Cambria Math" panose="02040503050406030204" pitchFamily="18" charset="0"/>
                                            </a:rPr>
                                            <m:t>𝑖</m:t>
                                          </m:r>
                                        </m:sub>
                                      </m:sSub>
                                    </m:e>
                                  </m:d>
                                  <m:r>
                                    <a:rPr lang="pt-BR" i="1">
                                      <a:latin typeface="Cambria Math" panose="02040503050406030204" pitchFamily="18" charset="0"/>
                                    </a:rPr>
                                    <m:t>−</m:t>
                                  </m:r>
                                  <m:r>
                                    <a:rPr lang="pt-BR" i="1">
                                      <a:latin typeface="Cambria Math" panose="02040503050406030204" pitchFamily="18" charset="0"/>
                                    </a:rPr>
                                    <m:t>𝑚𝑒𝑎𝑛</m:t>
                                  </m:r>
                                  <m:d>
                                    <m:dPr>
                                      <m:ctrlPr>
                                        <a:rPr lang="pt-BR" i="1">
                                          <a:latin typeface="Cambria Math" panose="02040503050406030204" pitchFamily="18" charset="0"/>
                                        </a:rPr>
                                      </m:ctrlPr>
                                    </m:dPr>
                                    <m:e>
                                      <m:r>
                                        <a:rPr lang="pt-BR" i="1">
                                          <a:latin typeface="Cambria Math" panose="02040503050406030204" pitchFamily="18" charset="0"/>
                                        </a:rPr>
                                        <m:t>𝐴</m:t>
                                      </m:r>
                                    </m:e>
                                  </m:d>
                                  <m:r>
                                    <a:rPr lang="pt-BR" i="1">
                                      <a:latin typeface="Cambria Math" panose="02040503050406030204" pitchFamily="18" charset="0"/>
                                    </a:rPr>
                                    <m:t>)</m:t>
                                  </m:r>
                                </m:e>
                                <m:sup>
                                  <m:r>
                                    <a:rPr lang="pt-BR" b="0" i="1" smtClean="0">
                                      <a:latin typeface="Cambria Math" panose="02040503050406030204" pitchFamily="18" charset="0"/>
                                    </a:rPr>
                                    <m:t>2</m:t>
                                  </m:r>
                                </m:sup>
                              </m:sSup>
                            </m:e>
                          </m:nary>
                        </m:e>
                      </m:d>
                    </m:oMath>
                  </m:oMathPara>
                </a14:m>
                <a:endParaRPr lang="pt-BR" dirty="0"/>
              </a:p>
            </p:txBody>
          </p:sp>
        </mc:Choice>
        <mc:Fallback xmlns="">
          <p:sp>
            <p:nvSpPr>
              <p:cNvPr id="8" name="CaixaDeTexto 7">
                <a:extLst>
                  <a:ext uri="{FF2B5EF4-FFF2-40B4-BE49-F238E27FC236}">
                    <a16:creationId xmlns:a16="http://schemas.microsoft.com/office/drawing/2014/main" id="{FCA65B2D-88A8-4129-8FEF-3A8ABA4CA30F}"/>
                  </a:ext>
                </a:extLst>
              </p:cNvPr>
              <p:cNvSpPr txBox="1">
                <a:spLocks noRot="1" noChangeAspect="1" noMove="1" noResize="1" noEditPoints="1" noAdjustHandles="1" noChangeArrowheads="1" noChangeShapeType="1" noTextEdit="1"/>
              </p:cNvSpPr>
              <p:nvPr/>
            </p:nvSpPr>
            <p:spPr>
              <a:xfrm>
                <a:off x="3812423" y="4909367"/>
                <a:ext cx="4567152" cy="75623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039D2186-C59B-48E7-A683-5DDB99DD9ED0}"/>
                  </a:ext>
                </a:extLst>
              </p:cNvPr>
              <p:cNvSpPr txBox="1"/>
              <p:nvPr/>
            </p:nvSpPr>
            <p:spPr>
              <a:xfrm>
                <a:off x="3812423" y="5752023"/>
                <a:ext cx="1832233"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𝑠𝑑</m:t>
                      </m:r>
                      <m:d>
                        <m:dPr>
                          <m:ctrlPr>
                            <a:rPr lang="pt-BR" b="0" i="1" smtClean="0">
                              <a:latin typeface="Cambria Math" panose="02040503050406030204" pitchFamily="18" charset="0"/>
                            </a:rPr>
                          </m:ctrlPr>
                        </m:dPr>
                        <m:e>
                          <m:r>
                            <a:rPr lang="pt-BR" b="0" i="1" smtClean="0">
                              <a:latin typeface="Cambria Math" panose="02040503050406030204" pitchFamily="18" charset="0"/>
                            </a:rPr>
                            <m:t>𝐴</m:t>
                          </m:r>
                        </m:e>
                      </m:d>
                      <m:r>
                        <a:rPr lang="pt-BR" b="0" i="1" smtClean="0">
                          <a:latin typeface="Cambria Math" panose="02040503050406030204" pitchFamily="18" charset="0"/>
                        </a:rPr>
                        <m:t>=</m:t>
                      </m:r>
                      <m:rad>
                        <m:radPr>
                          <m:degHide m:val="on"/>
                          <m:ctrlPr>
                            <a:rPr lang="pt-BR" b="0" i="1" smtClean="0">
                              <a:latin typeface="Cambria Math" panose="02040503050406030204" pitchFamily="18" charset="0"/>
                            </a:rPr>
                          </m:ctrlPr>
                        </m:radPr>
                        <m:deg/>
                        <m:e>
                          <m:r>
                            <a:rPr lang="pt-BR" b="0" i="1" smtClean="0">
                              <a:latin typeface="Cambria Math" panose="02040503050406030204" pitchFamily="18" charset="0"/>
                            </a:rPr>
                            <m:t>𝑣𝑎𝑟</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e>
                      </m:rad>
                    </m:oMath>
                  </m:oMathPara>
                </a14:m>
                <a:endParaRPr lang="pt-BR" dirty="0"/>
              </a:p>
            </p:txBody>
          </p:sp>
        </mc:Choice>
        <mc:Fallback xmlns="">
          <p:sp>
            <p:nvSpPr>
              <p:cNvPr id="9" name="CaixaDeTexto 8">
                <a:extLst>
                  <a:ext uri="{FF2B5EF4-FFF2-40B4-BE49-F238E27FC236}">
                    <a16:creationId xmlns:a16="http://schemas.microsoft.com/office/drawing/2014/main" id="{039D2186-C59B-48E7-A683-5DDB99DD9ED0}"/>
                  </a:ext>
                </a:extLst>
              </p:cNvPr>
              <p:cNvSpPr txBox="1">
                <a:spLocks noRot="1" noChangeAspect="1" noMove="1" noResize="1" noEditPoints="1" noAdjustHandles="1" noChangeArrowheads="1" noChangeShapeType="1" noTextEdit="1"/>
              </p:cNvSpPr>
              <p:nvPr/>
            </p:nvSpPr>
            <p:spPr>
              <a:xfrm>
                <a:off x="3812423" y="5752023"/>
                <a:ext cx="1832233" cy="335413"/>
              </a:xfrm>
              <a:prstGeom prst="rect">
                <a:avLst/>
              </a:prstGeom>
              <a:blipFill>
                <a:blip r:embed="rId5"/>
                <a:stretch>
                  <a:fillRect l="-2326" r="-3987" b="-25455"/>
                </a:stretch>
              </a:blipFill>
            </p:spPr>
            <p:txBody>
              <a:bodyPr/>
              <a:lstStyle/>
              <a:p>
                <a:r>
                  <a:rPr lang="pt-BR">
                    <a:noFill/>
                  </a:rPr>
                  <a:t> </a:t>
                </a:r>
              </a:p>
            </p:txBody>
          </p:sp>
        </mc:Fallback>
      </mc:AlternateContent>
    </p:spTree>
    <p:extLst>
      <p:ext uri="{BB962C8B-B14F-4D97-AF65-F5344CB8AC3E}">
        <p14:creationId xmlns:p14="http://schemas.microsoft.com/office/powerpoint/2010/main" val="4087692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desempenho de algoritmos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lstStyle/>
              <a:p>
                <a:r>
                  <a:rPr lang="pt-BR" dirty="0"/>
                  <a:t>Ao tentar comparar dois algoritmos observando apenas os valores, as vez não é fácil perceber se um algoritmo é melhor que o outro</a:t>
                </a:r>
              </a:p>
              <a:p>
                <a:r>
                  <a:rPr lang="pt-BR" dirty="0"/>
                  <a:t>Ao comparar dois indutores no mesmo domínio </a:t>
                </a:r>
                <a14:m>
                  <m:oMath xmlns:m="http://schemas.openxmlformats.org/officeDocument/2006/math">
                    <m:r>
                      <a:rPr lang="pt-BR" b="0" i="1" smtClean="0">
                        <a:latin typeface="Cambria Math" panose="02040503050406030204" pitchFamily="18" charset="0"/>
                      </a:rPr>
                      <m:t>𝑇</m:t>
                    </m:r>
                  </m:oMath>
                </a14:m>
                <a:r>
                  <a:rPr lang="pt-BR" dirty="0"/>
                  <a:t>, o desvio padrão pode ser visto como a robustez do algoritmo: se os erros, calculados em diferentes conjuntos de teste, provenientes de modelos induzidos utilizando diferentes conjuntos de treino, são muito diferentes, então o indutor não é robusto a mudanças no conjunto de treino</a:t>
                </a:r>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221" t="-995" r="-331"/>
                </a:stretch>
              </a:blipFill>
            </p:spPr>
            <p:txBody>
              <a:bodyPr/>
              <a:lstStyle/>
              <a:p>
                <a:r>
                  <a:rPr lang="pt-BR">
                    <a:noFill/>
                  </a:rPr>
                  <a:t> </a:t>
                </a:r>
              </a:p>
            </p:txBody>
          </p:sp>
        </mc:Fallback>
      </mc:AlternateContent>
    </p:spTree>
    <p:extLst>
      <p:ext uri="{BB962C8B-B14F-4D97-AF65-F5344CB8AC3E}">
        <p14:creationId xmlns:p14="http://schemas.microsoft.com/office/powerpoint/2010/main" val="299458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Conceitos e definições – Aprendizado de máquina</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normAutofit/>
          </a:bodyPr>
          <a:lstStyle/>
          <a:p>
            <a:pPr marL="0" indent="0" algn="ctr">
              <a:buNone/>
            </a:pPr>
            <a:r>
              <a:rPr lang="en-US" sz="2000" i="1" dirty="0"/>
              <a:t>"The field of machine learning is concerned with the question of how to construct computer programs that automatically improve with experience",  Tom Mitchel</a:t>
            </a:r>
          </a:p>
          <a:p>
            <a:pPr marL="0" indent="0" algn="ctr">
              <a:buNone/>
            </a:pPr>
            <a:endParaRPr lang="en-US" sz="2000" i="1" dirty="0"/>
          </a:p>
          <a:p>
            <a:pPr marL="0" indent="0" algn="ctr">
              <a:buNone/>
            </a:pPr>
            <a:r>
              <a:rPr lang="en-US" sz="2000" i="1" dirty="0"/>
              <a:t>"Machine learning research is part of research on artificial intelligence, seeking to provide knowledge to computers through data, observations and interacting with the world.  That acquired knowledge allows computers to correctly generalize to new settings",  </a:t>
            </a:r>
            <a:r>
              <a:rPr lang="en-US" sz="2000" i="1" dirty="0" err="1"/>
              <a:t>Yoshua</a:t>
            </a:r>
            <a:r>
              <a:rPr lang="en-US" sz="2000" i="1" dirty="0"/>
              <a:t> </a:t>
            </a:r>
            <a:r>
              <a:rPr lang="en-US" sz="2000" i="1" dirty="0" err="1"/>
              <a:t>Bengio</a:t>
            </a:r>
            <a:endParaRPr lang="en-US" sz="2000" i="1" dirty="0"/>
          </a:p>
          <a:p>
            <a:pPr marL="0" indent="0" algn="ctr">
              <a:buNone/>
            </a:pPr>
            <a:endParaRPr lang="en-US" sz="2000" i="1" dirty="0"/>
          </a:p>
          <a:p>
            <a:pPr marL="0" indent="0" algn="ctr">
              <a:buNone/>
            </a:pPr>
            <a:r>
              <a:rPr lang="en-US" sz="2400" i="1" dirty="0"/>
              <a:t>"</a:t>
            </a:r>
            <a:r>
              <a:rPr lang="en-US" sz="2000" i="1" dirty="0"/>
              <a:t>Machine learning is the science of getting computers to act without being explicitly programmed", Stanford Machine Learning course</a:t>
            </a:r>
            <a:endParaRPr lang="pt-BR" sz="2000" i="1" dirty="0"/>
          </a:p>
        </p:txBody>
      </p:sp>
    </p:spTree>
    <p:extLst>
      <p:ext uri="{BB962C8B-B14F-4D97-AF65-F5344CB8AC3E}">
        <p14:creationId xmlns:p14="http://schemas.microsoft.com/office/powerpoint/2010/main" val="2135782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desempenho de algoritmos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p:txBody>
              <a:bodyPr anchor="t">
                <a:normAutofit fontScale="77500" lnSpcReduction="20000"/>
              </a:bodyPr>
              <a:lstStyle/>
              <a:p>
                <a:r>
                  <a:rPr lang="pt-BR" sz="2100" dirty="0"/>
                  <a:t>Quando se deseja comparar dois algoritmos para decidir qual deles é melhor, utilizamos um teste de diferença de médias. Se </a:t>
                </a:r>
                <a14:m>
                  <m:oMath xmlns:m="http://schemas.openxmlformats.org/officeDocument/2006/math">
                    <m:r>
                      <a:rPr lang="pt-BR" sz="2400" i="1">
                        <a:latin typeface="Cambria Math" panose="02040503050406030204" pitchFamily="18" charset="0"/>
                      </a:rPr>
                      <m:t>𝑎𝑑</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𝐴</m:t>
                            </m:r>
                          </m:e>
                          <m:sub>
                            <m:r>
                              <a:rPr lang="pt-BR" sz="2400" i="1">
                                <a:latin typeface="Cambria Math" panose="02040503050406030204" pitchFamily="18" charset="0"/>
                              </a:rPr>
                              <m:t>𝑠</m:t>
                            </m:r>
                          </m:sub>
                        </m:sSub>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𝐴</m:t>
                            </m:r>
                          </m:e>
                          <m:sub>
                            <m:r>
                              <a:rPr lang="pt-BR" sz="2400" i="1">
                                <a:latin typeface="Cambria Math" panose="02040503050406030204" pitchFamily="18" charset="0"/>
                              </a:rPr>
                              <m:t>𝑝</m:t>
                            </m:r>
                          </m:sub>
                        </m:sSub>
                      </m:e>
                    </m:d>
                    <m:r>
                      <a:rPr lang="pt-BR" sz="2400" b="0" i="1" smtClean="0">
                        <a:latin typeface="Cambria Math" panose="02040503050406030204" pitchFamily="18" charset="0"/>
                      </a:rPr>
                      <m:t>&gt;0</m:t>
                    </m:r>
                  </m:oMath>
                </a14:m>
                <a:r>
                  <a:rPr lang="pt-BR" sz="2100" dirty="0"/>
                  <a:t>, então o algoritmo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i="1">
                            <a:latin typeface="Cambria Math" panose="02040503050406030204" pitchFamily="18" charset="0"/>
                          </a:rPr>
                          <m:t>𝑝</m:t>
                        </m:r>
                      </m:sub>
                    </m:sSub>
                    <m:r>
                      <a:rPr lang="pt-BR" sz="2000" i="1">
                        <a:latin typeface="Cambria Math" panose="02040503050406030204" pitchFamily="18" charset="0"/>
                      </a:rPr>
                      <m:t> </m:t>
                    </m:r>
                  </m:oMath>
                </a14:m>
                <a:r>
                  <a:rPr lang="pt-BR" sz="2100" dirty="0"/>
                  <a:t>supera o algoritmo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b="0" i="1" smtClean="0">
                            <a:latin typeface="Cambria Math" panose="02040503050406030204" pitchFamily="18" charset="0"/>
                          </a:rPr>
                          <m:t>𝑠</m:t>
                        </m:r>
                      </m:sub>
                    </m:sSub>
                    <m:r>
                      <a:rPr lang="pt-BR" sz="2000" i="1">
                        <a:latin typeface="Cambria Math" panose="02040503050406030204" pitchFamily="18" charset="0"/>
                      </a:rPr>
                      <m:t> </m:t>
                    </m:r>
                  </m:oMath>
                </a14:m>
                <a:r>
                  <a:rPr lang="pt-BR" sz="2100" dirty="0"/>
                  <a:t>. Se </a:t>
                </a:r>
                <a14:m>
                  <m:oMath xmlns:m="http://schemas.openxmlformats.org/officeDocument/2006/math">
                    <m:r>
                      <a:rPr lang="pt-BR" sz="2000" i="1">
                        <a:latin typeface="Cambria Math" panose="02040503050406030204" pitchFamily="18" charset="0"/>
                      </a:rPr>
                      <m:t>𝑎𝑑</m:t>
                    </m:r>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i="1">
                                <a:latin typeface="Cambria Math" panose="02040503050406030204" pitchFamily="18" charset="0"/>
                              </a:rPr>
                              <m:t>𝑠</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𝐴</m:t>
                            </m:r>
                          </m:e>
                          <m:sub>
                            <m:r>
                              <a:rPr lang="pt-BR" sz="2000" i="1">
                                <a:latin typeface="Cambria Math" panose="02040503050406030204" pitchFamily="18" charset="0"/>
                              </a:rPr>
                              <m:t>𝑝</m:t>
                            </m:r>
                          </m:sub>
                        </m:sSub>
                      </m:e>
                    </m:d>
                    <m:r>
                      <a:rPr lang="pt-BR" sz="2000" i="1">
                        <a:latin typeface="Cambria Math" panose="02040503050406030204" pitchFamily="18" charset="0"/>
                      </a:rPr>
                      <m:t>&gt;</m:t>
                    </m:r>
                    <m:r>
                      <a:rPr lang="pt-BR" sz="2000" b="0" i="1" smtClean="0">
                        <a:latin typeface="Cambria Math" panose="02040503050406030204" pitchFamily="18" charset="0"/>
                      </a:rPr>
                      <m:t>2</m:t>
                    </m:r>
                  </m:oMath>
                </a14:m>
                <a:r>
                  <a:rPr lang="pt-BR" sz="2100" dirty="0"/>
                  <a:t>, há 95% de confiança</a:t>
                </a:r>
              </a:p>
              <a:p>
                <a:endParaRPr lang="pt-BR" dirty="0"/>
              </a:p>
              <a:p>
                <a:endParaRPr lang="pt-BR" dirty="0"/>
              </a:p>
              <a:p>
                <a:endParaRPr lang="pt-BR" dirty="0"/>
              </a:p>
              <a:p>
                <a:endParaRPr lang="pt-BR" dirty="0"/>
              </a:p>
              <a:p>
                <a:endParaRPr lang="pt-BR" dirty="0"/>
              </a:p>
              <a:p>
                <a:endParaRPr lang="pt-BR" dirty="0"/>
              </a:p>
              <a:p>
                <a:r>
                  <a:rPr lang="pt-BR" dirty="0"/>
                  <a:t>Onde:</a:t>
                </a:r>
              </a:p>
              <a:p>
                <a:pPr lvl="1"/>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𝑠</m:t>
                        </m:r>
                      </m:sub>
                    </m:sSub>
                  </m:oMath>
                </a14:m>
                <a:r>
                  <a:rPr lang="pt-BR" dirty="0"/>
                  <a:t> é o algoritmo padrão</a:t>
                </a:r>
              </a:p>
              <a:p>
                <a:pPr lvl="1"/>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b="0" i="1" smtClean="0">
                            <a:latin typeface="Cambria Math" panose="02040503050406030204" pitchFamily="18" charset="0"/>
                          </a:rPr>
                          <m:t>𝑝</m:t>
                        </m:r>
                      </m:sub>
                    </m:sSub>
                  </m:oMath>
                </a14:m>
                <a:r>
                  <a:rPr lang="pt-BR" dirty="0"/>
                  <a:t> é o algoritmo proposto</a:t>
                </a:r>
              </a:p>
              <a:p>
                <a:pPr lvl="1"/>
                <a14:m>
                  <m:oMath xmlns:m="http://schemas.openxmlformats.org/officeDocument/2006/math">
                    <m:r>
                      <a:rPr lang="pt-BR" b="0" i="1" smtClean="0">
                        <a:latin typeface="Cambria Math" panose="02040503050406030204" pitchFamily="18" charset="0"/>
                      </a:rPr>
                      <m:t>𝑎𝑑</m:t>
                    </m:r>
                  </m:oMath>
                </a14:m>
                <a:r>
                  <a:rPr lang="pt-BR" dirty="0"/>
                  <a:t> é a diferença absoluta em desvios padrões</a:t>
                </a:r>
              </a:p>
            </p:txBody>
          </p:sp>
        </mc:Choice>
        <mc:Fallback xmlns="">
          <p:sp>
            <p:nvSpPr>
              <p:cNvPr id="3" name="Espaço Reservado para Conteúdo 2">
                <a:extLst>
                  <a:ext uri="{FF2B5EF4-FFF2-40B4-BE49-F238E27FC236}">
                    <a16:creationId xmlns:a16="http://schemas.microsoft.com/office/drawing/2014/main" id="{36116FF3-3A5F-4EA4-B3F8-631DD176DA90}"/>
                  </a:ext>
                </a:extLst>
              </p:cNvPr>
              <p:cNvSpPr>
                <a:spLocks noGrp="1" noRot="1" noChangeAspect="1" noMove="1" noResize="1" noEditPoints="1" noAdjustHandles="1" noChangeArrowheads="1" noChangeShapeType="1" noTextEdit="1"/>
              </p:cNvSpPr>
              <p:nvPr>
                <p:ph idx="1"/>
              </p:nvPr>
            </p:nvSpPr>
            <p:spPr>
              <a:blipFill>
                <a:blip r:embed="rId2"/>
                <a:stretch>
                  <a:fillRect l="-110" t="-182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3CEE942-46C4-438D-8884-013589BE2F8D}"/>
                  </a:ext>
                </a:extLst>
              </p:cNvPr>
              <p:cNvSpPr txBox="1"/>
              <p:nvPr/>
            </p:nvSpPr>
            <p:spPr>
              <a:xfrm>
                <a:off x="3959197" y="2970417"/>
                <a:ext cx="4273606" cy="318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𝑚𝑒𝑎𝑛</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𝑠</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b="0" i="1" smtClean="0">
                                  <a:latin typeface="Cambria Math" panose="02040503050406030204" pitchFamily="18" charset="0"/>
                                </a:rPr>
                                <m:t>𝑝</m:t>
                              </m:r>
                            </m:sub>
                          </m:sSub>
                        </m:e>
                      </m:d>
                      <m:r>
                        <a:rPr lang="pt-BR" b="0" i="1" smtClean="0">
                          <a:latin typeface="Cambria Math" panose="02040503050406030204" pitchFamily="18" charset="0"/>
                        </a:rPr>
                        <m:t>=</m:t>
                      </m:r>
                      <m:r>
                        <a:rPr lang="pt-BR" b="0" i="1" smtClean="0">
                          <a:latin typeface="Cambria Math" panose="02040503050406030204" pitchFamily="18" charset="0"/>
                        </a:rPr>
                        <m:t>𝑚𝑒𝑎𝑛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b="0" i="1" smtClean="0">
                                  <a:latin typeface="Cambria Math" panose="02040503050406030204" pitchFamily="18" charset="0"/>
                                </a:rPr>
                                <m:t>𝑠</m:t>
                              </m:r>
                            </m:sub>
                          </m:sSub>
                        </m:e>
                      </m:d>
                      <m:r>
                        <a:rPr lang="pt-BR" b="0" i="1" smtClean="0">
                          <a:latin typeface="Cambria Math" panose="02040503050406030204" pitchFamily="18" charset="0"/>
                        </a:rPr>
                        <m:t>−</m:t>
                      </m:r>
                      <m:r>
                        <a:rPr lang="pt-BR" b="0" i="1" smtClean="0">
                          <a:latin typeface="Cambria Math" panose="02040503050406030204" pitchFamily="18" charset="0"/>
                        </a:rPr>
                        <m:t>𝑚𝑒𝑎𝑛</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𝑝</m:t>
                          </m:r>
                        </m:sub>
                      </m:sSub>
                      <m:r>
                        <a:rPr lang="pt-BR" b="0" i="1" smtClean="0">
                          <a:latin typeface="Cambria Math" panose="02040503050406030204" pitchFamily="18" charset="0"/>
                        </a:rPr>
                        <m:t>)</m:t>
                      </m:r>
                    </m:oMath>
                  </m:oMathPara>
                </a14:m>
                <a:endParaRPr lang="pt-BR" dirty="0"/>
              </a:p>
            </p:txBody>
          </p:sp>
        </mc:Choice>
        <mc:Fallback xmlns="">
          <p:sp>
            <p:nvSpPr>
              <p:cNvPr id="4" name="CaixaDeTexto 3">
                <a:extLst>
                  <a:ext uri="{FF2B5EF4-FFF2-40B4-BE49-F238E27FC236}">
                    <a16:creationId xmlns:a16="http://schemas.microsoft.com/office/drawing/2014/main" id="{53CEE942-46C4-438D-8884-013589BE2F8D}"/>
                  </a:ext>
                </a:extLst>
              </p:cNvPr>
              <p:cNvSpPr txBox="1">
                <a:spLocks noRot="1" noChangeAspect="1" noMove="1" noResize="1" noEditPoints="1" noAdjustHandles="1" noChangeArrowheads="1" noChangeShapeType="1" noTextEdit="1"/>
              </p:cNvSpPr>
              <p:nvPr/>
            </p:nvSpPr>
            <p:spPr>
              <a:xfrm>
                <a:off x="3959197" y="2970417"/>
                <a:ext cx="4273606" cy="318164"/>
              </a:xfrm>
              <a:prstGeom prst="rect">
                <a:avLst/>
              </a:prstGeom>
              <a:blipFill>
                <a:blip r:embed="rId3"/>
                <a:stretch>
                  <a:fillRect r="-855" b="-25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8BDCBFC8-6BE4-4359-86EA-45E145C64628}"/>
                  </a:ext>
                </a:extLst>
              </p:cNvPr>
              <p:cNvSpPr txBox="1"/>
              <p:nvPr/>
            </p:nvSpPr>
            <p:spPr>
              <a:xfrm>
                <a:off x="3959197" y="3429000"/>
                <a:ext cx="365132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𝑠𝑑</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𝑠</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b="0" i="1" smtClean="0">
                                  <a:latin typeface="Cambria Math" panose="02040503050406030204" pitchFamily="18" charset="0"/>
                                </a:rPr>
                                <m:t>𝑝</m:t>
                              </m:r>
                            </m:sub>
                          </m:sSub>
                        </m:e>
                      </m:d>
                      <m:r>
                        <a:rPr lang="pt-BR" b="0" i="1" smtClean="0">
                          <a:latin typeface="Cambria Math" panose="02040503050406030204" pitchFamily="18" charset="0"/>
                        </a:rPr>
                        <m:t>=</m:t>
                      </m:r>
                      <m:rad>
                        <m:radPr>
                          <m:degHide m:val="on"/>
                          <m:ctrlPr>
                            <a:rPr lang="pt-BR" b="0" i="1" smtClean="0">
                              <a:latin typeface="Cambria Math" panose="02040503050406030204" pitchFamily="18" charset="0"/>
                            </a:rPr>
                          </m:ctrlPr>
                        </m:radPr>
                        <m:deg/>
                        <m:e>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𝑠𝑑</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𝑠</m:t>
                                      </m:r>
                                    </m:sub>
                                  </m:sSub>
                                  <m:r>
                                    <a:rPr lang="pt-BR" b="0" i="1" smtClean="0">
                                      <a:latin typeface="Cambria Math" panose="02040503050406030204" pitchFamily="18" charset="0"/>
                                    </a:rPr>
                                    <m:t>)</m:t>
                                  </m:r>
                                </m:e>
                                <m:sup>
                                  <m:r>
                                    <a:rPr lang="pt-BR" b="0" i="1" smtClean="0">
                                      <a:latin typeface="Cambria Math" panose="02040503050406030204" pitchFamily="18" charset="0"/>
                                    </a:rPr>
                                    <m:t>2</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𝑠𝑑</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𝑝</m:t>
                                      </m:r>
                                    </m:sub>
                                  </m:sSub>
                                  <m:r>
                                    <a:rPr lang="pt-BR" i="1">
                                      <a:latin typeface="Cambria Math" panose="02040503050406030204" pitchFamily="18" charset="0"/>
                                    </a:rPr>
                                    <m:t>)</m:t>
                                  </m:r>
                                </m:e>
                                <m:sup>
                                  <m:r>
                                    <a:rPr lang="pt-BR" i="1">
                                      <a:latin typeface="Cambria Math" panose="02040503050406030204" pitchFamily="18" charset="0"/>
                                    </a:rPr>
                                    <m:t>2</m:t>
                                  </m:r>
                                </m:sup>
                              </m:sSup>
                            </m:num>
                            <m:den>
                              <m:r>
                                <a:rPr lang="pt-BR" b="0" i="1" smtClean="0">
                                  <a:latin typeface="Cambria Math" panose="02040503050406030204" pitchFamily="18" charset="0"/>
                                </a:rPr>
                                <m:t>2</m:t>
                              </m:r>
                            </m:den>
                          </m:f>
                        </m:e>
                      </m:rad>
                    </m:oMath>
                  </m:oMathPara>
                </a14:m>
                <a:endParaRPr lang="pt-BR" dirty="0"/>
              </a:p>
            </p:txBody>
          </p:sp>
        </mc:Choice>
        <mc:Fallback xmlns="">
          <p:sp>
            <p:nvSpPr>
              <p:cNvPr id="7" name="CaixaDeTexto 6">
                <a:extLst>
                  <a:ext uri="{FF2B5EF4-FFF2-40B4-BE49-F238E27FC236}">
                    <a16:creationId xmlns:a16="http://schemas.microsoft.com/office/drawing/2014/main" id="{8BDCBFC8-6BE4-4359-86EA-45E145C64628}"/>
                  </a:ext>
                </a:extLst>
              </p:cNvPr>
              <p:cNvSpPr txBox="1">
                <a:spLocks noRot="1" noChangeAspect="1" noMove="1" noResize="1" noEditPoints="1" noAdjustHandles="1" noChangeArrowheads="1" noChangeShapeType="1" noTextEdit="1"/>
              </p:cNvSpPr>
              <p:nvPr/>
            </p:nvSpPr>
            <p:spPr>
              <a:xfrm>
                <a:off x="3959197" y="3429000"/>
                <a:ext cx="3651321" cy="81836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D1D9534E-FD02-40BC-887F-10B1BDECB8B5}"/>
                  </a:ext>
                </a:extLst>
              </p:cNvPr>
              <p:cNvSpPr txBox="1"/>
              <p:nvPr/>
            </p:nvSpPr>
            <p:spPr>
              <a:xfrm>
                <a:off x="3959197" y="4387785"/>
                <a:ext cx="3166123" cy="6118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𝑎𝑑</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𝐴</m:t>
                              </m:r>
                            </m:e>
                            <m:sub>
                              <m:r>
                                <a:rPr lang="pt-BR" b="0" i="1" smtClean="0">
                                  <a:latin typeface="Cambria Math" panose="02040503050406030204" pitchFamily="18" charset="0"/>
                                </a:rPr>
                                <m:t>𝑠</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b="0" i="1" smtClean="0">
                                  <a:latin typeface="Cambria Math" panose="02040503050406030204" pitchFamily="18" charset="0"/>
                                </a:rPr>
                                <m:t>𝑝</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𝑚𝑒𝑎𝑛</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𝑠</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𝑝</m:t>
                              </m:r>
                            </m:sub>
                          </m:sSub>
                          <m:r>
                            <a:rPr lang="pt-BR" b="0" i="1" smtClean="0">
                              <a:latin typeface="Cambria Math" panose="02040503050406030204" pitchFamily="18" charset="0"/>
                            </a:rPr>
                            <m:t>)</m:t>
                          </m:r>
                        </m:num>
                        <m:den>
                          <m:r>
                            <a:rPr lang="pt-BR" b="0" i="1" smtClean="0">
                              <a:latin typeface="Cambria Math" panose="02040503050406030204" pitchFamily="18" charset="0"/>
                            </a:rPr>
                            <m:t>𝑠𝑑</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𝑠</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𝑝</m:t>
                              </m:r>
                            </m:sub>
                          </m:sSub>
                          <m:r>
                            <a:rPr lang="pt-BR" b="0" i="1" smtClean="0">
                              <a:latin typeface="Cambria Math" panose="02040503050406030204" pitchFamily="18" charset="0"/>
                            </a:rPr>
                            <m:t>)</m:t>
                          </m:r>
                        </m:den>
                      </m:f>
                    </m:oMath>
                  </m:oMathPara>
                </a14:m>
                <a:endParaRPr lang="pt-BR" dirty="0"/>
              </a:p>
            </p:txBody>
          </p:sp>
        </mc:Choice>
        <mc:Fallback xmlns="">
          <p:sp>
            <p:nvSpPr>
              <p:cNvPr id="8" name="CaixaDeTexto 7">
                <a:extLst>
                  <a:ext uri="{FF2B5EF4-FFF2-40B4-BE49-F238E27FC236}">
                    <a16:creationId xmlns:a16="http://schemas.microsoft.com/office/drawing/2014/main" id="{D1D9534E-FD02-40BC-887F-10B1BDECB8B5}"/>
                  </a:ext>
                </a:extLst>
              </p:cNvPr>
              <p:cNvSpPr txBox="1">
                <a:spLocks noRot="1" noChangeAspect="1" noMove="1" noResize="1" noEditPoints="1" noAdjustHandles="1" noChangeArrowheads="1" noChangeShapeType="1" noTextEdit="1"/>
              </p:cNvSpPr>
              <p:nvPr/>
            </p:nvSpPr>
            <p:spPr>
              <a:xfrm>
                <a:off x="3959197" y="4387785"/>
                <a:ext cx="3166123" cy="61189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258135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Avaliação de desempenho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É comum combinarmos todos esses estimadores em um único processo, variando o uso de </a:t>
            </a:r>
            <a:r>
              <a:rPr lang="pt-BR" dirty="0" err="1"/>
              <a:t>hold</a:t>
            </a:r>
            <a:r>
              <a:rPr lang="pt-BR" dirty="0"/>
              <a:t>-out e </a:t>
            </a:r>
            <a:r>
              <a:rPr lang="pt-BR" dirty="0" err="1"/>
              <a:t>cross-validation</a:t>
            </a:r>
            <a:r>
              <a:rPr lang="pt-BR" dirty="0"/>
              <a:t> de acordo com o volume de dados. Para um </a:t>
            </a:r>
            <a:r>
              <a:rPr lang="pt-BR" b="1" dirty="0"/>
              <a:t>volume pequeno </a:t>
            </a:r>
            <a:r>
              <a:rPr lang="pt-BR" dirty="0"/>
              <a:t>de dados:</a:t>
            </a:r>
          </a:p>
        </p:txBody>
      </p:sp>
      <p:grpSp>
        <p:nvGrpSpPr>
          <p:cNvPr id="4" name="Agrupar 3">
            <a:extLst>
              <a:ext uri="{FF2B5EF4-FFF2-40B4-BE49-F238E27FC236}">
                <a16:creationId xmlns:a16="http://schemas.microsoft.com/office/drawing/2014/main" id="{691C5F39-DCDF-43B5-8AC5-BEE6055916AF}"/>
              </a:ext>
            </a:extLst>
          </p:cNvPr>
          <p:cNvGrpSpPr/>
          <p:nvPr/>
        </p:nvGrpSpPr>
        <p:grpSpPr>
          <a:xfrm>
            <a:off x="5122619" y="3357659"/>
            <a:ext cx="1335373" cy="811660"/>
            <a:chOff x="1074197" y="6323339"/>
            <a:chExt cx="1731147" cy="811660"/>
          </a:xfrm>
        </p:grpSpPr>
        <p:sp>
          <p:nvSpPr>
            <p:cNvPr id="5" name="Retângulo 4">
              <a:extLst>
                <a:ext uri="{FF2B5EF4-FFF2-40B4-BE49-F238E27FC236}">
                  <a16:creationId xmlns:a16="http://schemas.microsoft.com/office/drawing/2014/main" id="{27A3ECC2-4AAA-4E46-9E28-D82CF694F49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408E6A2F-E73D-47A8-B469-172F10552DF4}"/>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6C4B6F29-48CC-435D-9C7D-657F6CD764AE}"/>
              </a:ext>
            </a:extLst>
          </p:cNvPr>
          <p:cNvGrpSpPr/>
          <p:nvPr/>
        </p:nvGrpSpPr>
        <p:grpSpPr>
          <a:xfrm>
            <a:off x="6870855" y="3349630"/>
            <a:ext cx="1295470" cy="811660"/>
            <a:chOff x="1074197" y="6323339"/>
            <a:chExt cx="1731147" cy="811660"/>
          </a:xfrm>
        </p:grpSpPr>
        <p:sp>
          <p:nvSpPr>
            <p:cNvPr id="8" name="Retângulo 7">
              <a:extLst>
                <a:ext uri="{FF2B5EF4-FFF2-40B4-BE49-F238E27FC236}">
                  <a16:creationId xmlns:a16="http://schemas.microsoft.com/office/drawing/2014/main" id="{B262F6AD-5F32-469E-AAD8-F868BF06A294}"/>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8B825390-F473-4418-8855-FAFD4C67E424}"/>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4E079A49-448B-45F6-BDEF-0E968A7FEAAD}"/>
              </a:ext>
            </a:extLst>
          </p:cNvPr>
          <p:cNvGrpSpPr/>
          <p:nvPr/>
        </p:nvGrpSpPr>
        <p:grpSpPr>
          <a:xfrm>
            <a:off x="386418" y="4024598"/>
            <a:ext cx="1493788" cy="811660"/>
            <a:chOff x="1074197" y="6323339"/>
            <a:chExt cx="1731147" cy="811660"/>
          </a:xfrm>
        </p:grpSpPr>
        <p:sp>
          <p:nvSpPr>
            <p:cNvPr id="11" name="Retângulo 10">
              <a:extLst>
                <a:ext uri="{FF2B5EF4-FFF2-40B4-BE49-F238E27FC236}">
                  <a16:creationId xmlns:a16="http://schemas.microsoft.com/office/drawing/2014/main" id="{AB3CE4EC-EB2C-4B37-8016-0A24C2AA2D21}"/>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09E28CF2-4684-4F5A-A640-C83EAC313A62}"/>
                </a:ext>
              </a:extLst>
            </p:cNvPr>
            <p:cNvSpPr txBox="1"/>
            <p:nvPr/>
          </p:nvSpPr>
          <p:spPr>
            <a:xfrm>
              <a:off x="1074197" y="6406004"/>
              <a:ext cx="1731146" cy="646331"/>
            </a:xfrm>
            <a:prstGeom prst="rect">
              <a:avLst/>
            </a:prstGeom>
            <a:noFill/>
          </p:spPr>
          <p:txBody>
            <a:bodyPr wrap="square" rtlCol="0">
              <a:spAutoFit/>
            </a:bodyPr>
            <a:lstStyle/>
            <a:p>
              <a:pPr algn="ctr"/>
              <a:r>
                <a:rPr lang="pt-BR" dirty="0"/>
                <a:t>Conjunto de</a:t>
              </a:r>
            </a:p>
            <a:p>
              <a:pPr algn="ctr"/>
              <a:r>
                <a:rPr lang="pt-BR" dirty="0"/>
                <a:t> Dados</a:t>
              </a:r>
            </a:p>
          </p:txBody>
        </p:sp>
      </p:grpSp>
      <p:cxnSp>
        <p:nvCxnSpPr>
          <p:cNvPr id="16" name="Conector: Angulado 15">
            <a:extLst>
              <a:ext uri="{FF2B5EF4-FFF2-40B4-BE49-F238E27FC236}">
                <a16:creationId xmlns:a16="http://schemas.microsoft.com/office/drawing/2014/main" id="{DE560DA0-D6A4-4F27-A60E-38064DCBB805}"/>
              </a:ext>
            </a:extLst>
          </p:cNvPr>
          <p:cNvCxnSpPr>
            <a:cxnSpLocks/>
            <a:stCxn id="12" idx="3"/>
            <a:endCxn id="73" idx="1"/>
          </p:cNvCxnSpPr>
          <p:nvPr/>
        </p:nvCxnSpPr>
        <p:spPr>
          <a:xfrm flipV="1">
            <a:off x="1880205" y="3756162"/>
            <a:ext cx="920574" cy="6742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4E46C6E1-D9F5-4812-B652-A18605C94628}"/>
              </a:ext>
            </a:extLst>
          </p:cNvPr>
          <p:cNvSpPr txBox="1"/>
          <p:nvPr/>
        </p:nvSpPr>
        <p:spPr>
          <a:xfrm>
            <a:off x="2014414" y="3478461"/>
            <a:ext cx="819455" cy="276999"/>
          </a:xfrm>
          <a:prstGeom prst="rect">
            <a:avLst/>
          </a:prstGeom>
          <a:noFill/>
        </p:spPr>
        <p:txBody>
          <a:bodyPr wrap="none" rtlCol="0">
            <a:spAutoFit/>
          </a:bodyPr>
          <a:lstStyle/>
          <a:p>
            <a:r>
              <a:rPr lang="pt-BR" sz="1200" dirty="0" err="1"/>
              <a:t>Outer</a:t>
            </a:r>
            <a:r>
              <a:rPr lang="pt-BR" sz="1200" dirty="0"/>
              <a:t> CV</a:t>
            </a:r>
          </a:p>
        </p:txBody>
      </p:sp>
      <p:grpSp>
        <p:nvGrpSpPr>
          <p:cNvPr id="68" name="Agrupar 67">
            <a:extLst>
              <a:ext uri="{FF2B5EF4-FFF2-40B4-BE49-F238E27FC236}">
                <a16:creationId xmlns:a16="http://schemas.microsoft.com/office/drawing/2014/main" id="{F81957D7-7BC8-437E-AC07-4A324ABCD865}"/>
              </a:ext>
            </a:extLst>
          </p:cNvPr>
          <p:cNvGrpSpPr/>
          <p:nvPr/>
        </p:nvGrpSpPr>
        <p:grpSpPr>
          <a:xfrm>
            <a:off x="2785613" y="3354347"/>
            <a:ext cx="1431183" cy="803631"/>
            <a:chOff x="1074198" y="6323339"/>
            <a:chExt cx="1749687" cy="811660"/>
          </a:xfrm>
        </p:grpSpPr>
        <p:sp>
          <p:nvSpPr>
            <p:cNvPr id="69" name="Retângulo 68">
              <a:extLst>
                <a:ext uri="{FF2B5EF4-FFF2-40B4-BE49-F238E27FC236}">
                  <a16:creationId xmlns:a16="http://schemas.microsoft.com/office/drawing/2014/main" id="{85E9673A-5E29-488B-B37E-ADAD803A4B77}"/>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EF86AEEA-37AF-419B-A2C0-4D3A766F88F2}"/>
                </a:ext>
              </a:extLst>
            </p:cNvPr>
            <p:cNvSpPr txBox="1"/>
            <p:nvPr/>
          </p:nvSpPr>
          <p:spPr>
            <a:xfrm>
              <a:off x="1092739" y="6402774"/>
              <a:ext cx="1731146" cy="652788"/>
            </a:xfrm>
            <a:prstGeom prst="rect">
              <a:avLst/>
            </a:prstGeom>
            <a:noFill/>
          </p:spPr>
          <p:txBody>
            <a:bodyPr wrap="square" rtlCol="0">
              <a:spAutoFit/>
            </a:bodyPr>
            <a:lstStyle/>
            <a:p>
              <a:pPr algn="ctr"/>
              <a:r>
                <a:rPr lang="pt-BR" dirty="0"/>
                <a:t>Conjunto de </a:t>
              </a:r>
            </a:p>
            <a:p>
              <a:pPr algn="ctr"/>
              <a:r>
                <a:rPr lang="pt-BR" dirty="0"/>
                <a:t>Treino’</a:t>
              </a:r>
            </a:p>
          </p:txBody>
        </p:sp>
      </p:grpSp>
      <p:cxnSp>
        <p:nvCxnSpPr>
          <p:cNvPr id="81" name="Conector: Angulado 80">
            <a:extLst>
              <a:ext uri="{FF2B5EF4-FFF2-40B4-BE49-F238E27FC236}">
                <a16:creationId xmlns:a16="http://schemas.microsoft.com/office/drawing/2014/main" id="{BA570C5E-2B5C-48E1-B05B-8CFA9D8CE4DE}"/>
              </a:ext>
            </a:extLst>
          </p:cNvPr>
          <p:cNvCxnSpPr>
            <a:cxnSpLocks/>
            <a:stCxn id="6" idx="3"/>
            <a:endCxn id="9" idx="1"/>
          </p:cNvCxnSpPr>
          <p:nvPr/>
        </p:nvCxnSpPr>
        <p:spPr>
          <a:xfrm flipV="1">
            <a:off x="6457991" y="3755460"/>
            <a:ext cx="412864" cy="8029"/>
          </a:xfrm>
          <a:prstGeom prst="bentConnector3">
            <a:avLst>
              <a:gd name="adj1" fmla="val 9698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 name="Agrupar 84">
            <a:extLst>
              <a:ext uri="{FF2B5EF4-FFF2-40B4-BE49-F238E27FC236}">
                <a16:creationId xmlns:a16="http://schemas.microsoft.com/office/drawing/2014/main" id="{6E6D6732-3FE8-4319-A361-B5177E5F6738}"/>
              </a:ext>
            </a:extLst>
          </p:cNvPr>
          <p:cNvGrpSpPr/>
          <p:nvPr/>
        </p:nvGrpSpPr>
        <p:grpSpPr>
          <a:xfrm>
            <a:off x="8579188" y="3349630"/>
            <a:ext cx="1295470" cy="811660"/>
            <a:chOff x="1074197" y="6323339"/>
            <a:chExt cx="1731147" cy="811660"/>
          </a:xfrm>
        </p:grpSpPr>
        <p:sp>
          <p:nvSpPr>
            <p:cNvPr id="86" name="Retângulo 85">
              <a:extLst>
                <a:ext uri="{FF2B5EF4-FFF2-40B4-BE49-F238E27FC236}">
                  <a16:creationId xmlns:a16="http://schemas.microsoft.com/office/drawing/2014/main" id="{0618B5B0-CDAF-45CD-9A9A-1D872328CFCB}"/>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CaixaDeTexto 86">
              <a:extLst>
                <a:ext uri="{FF2B5EF4-FFF2-40B4-BE49-F238E27FC236}">
                  <a16:creationId xmlns:a16="http://schemas.microsoft.com/office/drawing/2014/main" id="{A622C530-8096-4A6A-886A-1C7B70B8ED74}"/>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88" name="Conector: Angulado 87">
            <a:extLst>
              <a:ext uri="{FF2B5EF4-FFF2-40B4-BE49-F238E27FC236}">
                <a16:creationId xmlns:a16="http://schemas.microsoft.com/office/drawing/2014/main" id="{00D54C7B-449F-4F2F-AA5D-9BC44B54E188}"/>
              </a:ext>
            </a:extLst>
          </p:cNvPr>
          <p:cNvCxnSpPr>
            <a:cxnSpLocks/>
            <a:stCxn id="8" idx="3"/>
            <a:endCxn id="87" idx="1"/>
          </p:cNvCxnSpPr>
          <p:nvPr/>
        </p:nvCxnSpPr>
        <p:spPr>
          <a:xfrm>
            <a:off x="8166325" y="3755460"/>
            <a:ext cx="412863" cy="12700"/>
          </a:xfrm>
          <a:prstGeom prst="bentConnector3">
            <a:avLst>
              <a:gd name="adj1" fmla="val 992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Angulado 106">
            <a:extLst>
              <a:ext uri="{FF2B5EF4-FFF2-40B4-BE49-F238E27FC236}">
                <a16:creationId xmlns:a16="http://schemas.microsoft.com/office/drawing/2014/main" id="{86815F50-E087-4F15-BF0B-E7BE158296E2}"/>
              </a:ext>
            </a:extLst>
          </p:cNvPr>
          <p:cNvCxnSpPr>
            <a:cxnSpLocks/>
            <a:stCxn id="73" idx="3"/>
            <a:endCxn id="5" idx="1"/>
          </p:cNvCxnSpPr>
          <p:nvPr/>
        </p:nvCxnSpPr>
        <p:spPr>
          <a:xfrm>
            <a:off x="4216796" y="3756162"/>
            <a:ext cx="905824" cy="7327"/>
          </a:xfrm>
          <a:prstGeom prst="bentConnector3">
            <a:avLst>
              <a:gd name="adj1" fmla="val 96905"/>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CaixaDeTexto 110">
            <a:extLst>
              <a:ext uri="{FF2B5EF4-FFF2-40B4-BE49-F238E27FC236}">
                <a16:creationId xmlns:a16="http://schemas.microsoft.com/office/drawing/2014/main" id="{DD76230A-4631-46B2-B160-01FB278C5F5A}"/>
              </a:ext>
            </a:extLst>
          </p:cNvPr>
          <p:cNvSpPr txBox="1"/>
          <p:nvPr/>
        </p:nvSpPr>
        <p:spPr>
          <a:xfrm>
            <a:off x="4231962" y="3485056"/>
            <a:ext cx="756938" cy="276999"/>
          </a:xfrm>
          <a:prstGeom prst="rect">
            <a:avLst/>
          </a:prstGeom>
          <a:noFill/>
        </p:spPr>
        <p:txBody>
          <a:bodyPr wrap="none" rtlCol="0">
            <a:spAutoFit/>
          </a:bodyPr>
          <a:lstStyle/>
          <a:p>
            <a:r>
              <a:rPr lang="pt-BR" sz="1200" dirty="0" err="1"/>
              <a:t>Inner</a:t>
            </a:r>
            <a:r>
              <a:rPr lang="pt-BR" sz="1200" dirty="0"/>
              <a:t> CV</a:t>
            </a:r>
          </a:p>
        </p:txBody>
      </p:sp>
      <p:sp>
        <p:nvSpPr>
          <p:cNvPr id="120" name="Retângulo 119">
            <a:extLst>
              <a:ext uri="{FF2B5EF4-FFF2-40B4-BE49-F238E27FC236}">
                <a16:creationId xmlns:a16="http://schemas.microsoft.com/office/drawing/2014/main" id="{0227F299-34B8-49DE-8F1F-560D49AB5C58}"/>
              </a:ext>
            </a:extLst>
          </p:cNvPr>
          <p:cNvSpPr/>
          <p:nvPr/>
        </p:nvSpPr>
        <p:spPr>
          <a:xfrm>
            <a:off x="4985238" y="3250421"/>
            <a:ext cx="5041909" cy="103547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3" name="Agrupar 122">
            <a:extLst>
              <a:ext uri="{FF2B5EF4-FFF2-40B4-BE49-F238E27FC236}">
                <a16:creationId xmlns:a16="http://schemas.microsoft.com/office/drawing/2014/main" id="{5415C561-B9D7-4CEF-BEE7-4C7BA91A8723}"/>
              </a:ext>
            </a:extLst>
          </p:cNvPr>
          <p:cNvGrpSpPr/>
          <p:nvPr/>
        </p:nvGrpSpPr>
        <p:grpSpPr>
          <a:xfrm>
            <a:off x="6870855" y="4761369"/>
            <a:ext cx="1295470" cy="811660"/>
            <a:chOff x="1074197" y="6323339"/>
            <a:chExt cx="1731147" cy="811660"/>
          </a:xfrm>
        </p:grpSpPr>
        <p:sp>
          <p:nvSpPr>
            <p:cNvPr id="124" name="Retângulo 123">
              <a:extLst>
                <a:ext uri="{FF2B5EF4-FFF2-40B4-BE49-F238E27FC236}">
                  <a16:creationId xmlns:a16="http://schemas.microsoft.com/office/drawing/2014/main" id="{3EF9A75F-4E31-4094-8348-B4135E4F663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5" name="CaixaDeTexto 124">
              <a:extLst>
                <a:ext uri="{FF2B5EF4-FFF2-40B4-BE49-F238E27FC236}">
                  <a16:creationId xmlns:a16="http://schemas.microsoft.com/office/drawing/2014/main" id="{0E9B7399-09FF-471E-9985-AC682F209D72}"/>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cxnSp>
        <p:nvCxnSpPr>
          <p:cNvPr id="126" name="Conector: Angulado 125">
            <a:extLst>
              <a:ext uri="{FF2B5EF4-FFF2-40B4-BE49-F238E27FC236}">
                <a16:creationId xmlns:a16="http://schemas.microsoft.com/office/drawing/2014/main" id="{71CC2797-480A-42CC-8D8B-CF198CD8ABCB}"/>
              </a:ext>
            </a:extLst>
          </p:cNvPr>
          <p:cNvCxnSpPr>
            <a:cxnSpLocks/>
            <a:stCxn id="120" idx="2"/>
            <a:endCxn id="124" idx="0"/>
          </p:cNvCxnSpPr>
          <p:nvPr/>
        </p:nvCxnSpPr>
        <p:spPr>
          <a:xfrm rot="16200000" flipH="1">
            <a:off x="7274657" y="4517434"/>
            <a:ext cx="475471" cy="12398"/>
          </a:xfrm>
          <a:prstGeom prst="bentConnector3">
            <a:avLst>
              <a:gd name="adj1" fmla="val 9468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Agrupar 134">
            <a:extLst>
              <a:ext uri="{FF2B5EF4-FFF2-40B4-BE49-F238E27FC236}">
                <a16:creationId xmlns:a16="http://schemas.microsoft.com/office/drawing/2014/main" id="{A5DE9AF6-1053-4DBF-9DDF-53F95E83A372}"/>
              </a:ext>
            </a:extLst>
          </p:cNvPr>
          <p:cNvGrpSpPr/>
          <p:nvPr/>
        </p:nvGrpSpPr>
        <p:grpSpPr>
          <a:xfrm>
            <a:off x="8570294" y="4761369"/>
            <a:ext cx="1295470" cy="811660"/>
            <a:chOff x="1074197" y="6323339"/>
            <a:chExt cx="1731147" cy="811660"/>
          </a:xfrm>
        </p:grpSpPr>
        <p:sp>
          <p:nvSpPr>
            <p:cNvPr id="136" name="Retângulo 135">
              <a:extLst>
                <a:ext uri="{FF2B5EF4-FFF2-40B4-BE49-F238E27FC236}">
                  <a16:creationId xmlns:a16="http://schemas.microsoft.com/office/drawing/2014/main" id="{40A54E63-409A-4CF9-9D36-8A6264F8EDB0}"/>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CaixaDeTexto 136">
              <a:extLst>
                <a:ext uri="{FF2B5EF4-FFF2-40B4-BE49-F238E27FC236}">
                  <a16:creationId xmlns:a16="http://schemas.microsoft.com/office/drawing/2014/main" id="{0F959C92-6032-429B-AC87-0B6D087F574D}"/>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138" name="Conector: Angulado 137">
            <a:extLst>
              <a:ext uri="{FF2B5EF4-FFF2-40B4-BE49-F238E27FC236}">
                <a16:creationId xmlns:a16="http://schemas.microsoft.com/office/drawing/2014/main" id="{290318E5-1BF9-4078-9BA9-C80C635E7EED}"/>
              </a:ext>
            </a:extLst>
          </p:cNvPr>
          <p:cNvCxnSpPr>
            <a:cxnSpLocks/>
            <a:stCxn id="124" idx="3"/>
            <a:endCxn id="137" idx="1"/>
          </p:cNvCxnSpPr>
          <p:nvPr/>
        </p:nvCxnSpPr>
        <p:spPr>
          <a:xfrm>
            <a:off x="8166325" y="5167199"/>
            <a:ext cx="403969" cy="12700"/>
          </a:xfrm>
          <a:prstGeom prst="bentConnector3">
            <a:avLst>
              <a:gd name="adj1" fmla="val 91155"/>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tângulo 39">
            <a:extLst>
              <a:ext uri="{FF2B5EF4-FFF2-40B4-BE49-F238E27FC236}">
                <a16:creationId xmlns:a16="http://schemas.microsoft.com/office/drawing/2014/main" id="{DCDD4640-7CA6-40DA-BB04-6289B3F18F14}"/>
              </a:ext>
            </a:extLst>
          </p:cNvPr>
          <p:cNvSpPr/>
          <p:nvPr/>
        </p:nvSpPr>
        <p:spPr>
          <a:xfrm>
            <a:off x="2017070" y="2927863"/>
            <a:ext cx="8157859" cy="29418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7" name="Agrupar 46">
            <a:extLst>
              <a:ext uri="{FF2B5EF4-FFF2-40B4-BE49-F238E27FC236}">
                <a16:creationId xmlns:a16="http://schemas.microsoft.com/office/drawing/2014/main" id="{4CEDEB15-8D83-48E8-925C-5A9FA5141211}"/>
              </a:ext>
            </a:extLst>
          </p:cNvPr>
          <p:cNvGrpSpPr/>
          <p:nvPr/>
        </p:nvGrpSpPr>
        <p:grpSpPr>
          <a:xfrm>
            <a:off x="2795757" y="4761369"/>
            <a:ext cx="1432934" cy="811660"/>
            <a:chOff x="1074197" y="6323339"/>
            <a:chExt cx="1731147" cy="811660"/>
          </a:xfrm>
        </p:grpSpPr>
        <p:sp>
          <p:nvSpPr>
            <p:cNvPr id="48" name="Retângulo 47">
              <a:extLst>
                <a:ext uri="{FF2B5EF4-FFF2-40B4-BE49-F238E27FC236}">
                  <a16:creationId xmlns:a16="http://schemas.microsoft.com/office/drawing/2014/main" id="{38E5AAED-EBAA-4A48-8285-24343279B97B}"/>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aixaDeTexto 48">
              <a:extLst>
                <a:ext uri="{FF2B5EF4-FFF2-40B4-BE49-F238E27FC236}">
                  <a16:creationId xmlns:a16="http://schemas.microsoft.com/office/drawing/2014/main" id="{C31935CD-0DBB-4D11-92FA-B25914114CF4}"/>
                </a:ext>
              </a:extLst>
            </p:cNvPr>
            <p:cNvSpPr txBox="1"/>
            <p:nvPr/>
          </p:nvSpPr>
          <p:spPr>
            <a:xfrm>
              <a:off x="1074197" y="6398228"/>
              <a:ext cx="1731146" cy="646331"/>
            </a:xfrm>
            <a:prstGeom prst="rect">
              <a:avLst/>
            </a:prstGeom>
            <a:noFill/>
          </p:spPr>
          <p:txBody>
            <a:bodyPr wrap="square" rtlCol="0">
              <a:spAutoFit/>
            </a:bodyPr>
            <a:lstStyle/>
            <a:p>
              <a:pPr algn="ctr"/>
              <a:r>
                <a:rPr lang="pt-BR" dirty="0"/>
                <a:t>Conjunto de </a:t>
              </a:r>
            </a:p>
            <a:p>
              <a:pPr algn="ctr"/>
              <a:r>
                <a:rPr lang="pt-BR" dirty="0"/>
                <a:t>Teste’</a:t>
              </a:r>
            </a:p>
          </p:txBody>
        </p:sp>
      </p:grpSp>
      <p:cxnSp>
        <p:nvCxnSpPr>
          <p:cNvPr id="50" name="Conector: Angulado 49">
            <a:extLst>
              <a:ext uri="{FF2B5EF4-FFF2-40B4-BE49-F238E27FC236}">
                <a16:creationId xmlns:a16="http://schemas.microsoft.com/office/drawing/2014/main" id="{E033AFEA-CAA4-42F1-908B-C4407E2129FA}"/>
              </a:ext>
            </a:extLst>
          </p:cNvPr>
          <p:cNvCxnSpPr>
            <a:cxnSpLocks/>
            <a:stCxn id="12" idx="3"/>
            <a:endCxn id="49" idx="1"/>
          </p:cNvCxnSpPr>
          <p:nvPr/>
        </p:nvCxnSpPr>
        <p:spPr>
          <a:xfrm>
            <a:off x="1880205" y="4430429"/>
            <a:ext cx="915552" cy="7289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Angulado 55">
            <a:extLst>
              <a:ext uri="{FF2B5EF4-FFF2-40B4-BE49-F238E27FC236}">
                <a16:creationId xmlns:a16="http://schemas.microsoft.com/office/drawing/2014/main" id="{C14E0465-02CE-4783-A38E-3270062A3D53}"/>
              </a:ext>
            </a:extLst>
          </p:cNvPr>
          <p:cNvCxnSpPr>
            <a:cxnSpLocks/>
            <a:stCxn id="49" idx="3"/>
            <a:endCxn id="125" idx="1"/>
          </p:cNvCxnSpPr>
          <p:nvPr/>
        </p:nvCxnSpPr>
        <p:spPr>
          <a:xfrm>
            <a:off x="4228690" y="5159424"/>
            <a:ext cx="2642165" cy="7775"/>
          </a:xfrm>
          <a:prstGeom prst="bentConnector3">
            <a:avLst>
              <a:gd name="adj1" fmla="val 9998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Agrupar 62">
            <a:extLst>
              <a:ext uri="{FF2B5EF4-FFF2-40B4-BE49-F238E27FC236}">
                <a16:creationId xmlns:a16="http://schemas.microsoft.com/office/drawing/2014/main" id="{41092500-9731-40E1-8AD2-CA982244CD5C}"/>
              </a:ext>
            </a:extLst>
          </p:cNvPr>
          <p:cNvGrpSpPr/>
          <p:nvPr/>
        </p:nvGrpSpPr>
        <p:grpSpPr>
          <a:xfrm>
            <a:off x="10693577" y="3992937"/>
            <a:ext cx="1219188" cy="811660"/>
            <a:chOff x="1074197" y="6323339"/>
            <a:chExt cx="1731147" cy="811660"/>
          </a:xfrm>
        </p:grpSpPr>
        <p:sp>
          <p:nvSpPr>
            <p:cNvPr id="64" name="Retângulo 63">
              <a:extLst>
                <a:ext uri="{FF2B5EF4-FFF2-40B4-BE49-F238E27FC236}">
                  <a16:creationId xmlns:a16="http://schemas.microsoft.com/office/drawing/2014/main" id="{FC910723-3D16-4F34-A3B2-9F1CFDB5B91F}"/>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CaixaDeTexto 64">
              <a:extLst>
                <a:ext uri="{FF2B5EF4-FFF2-40B4-BE49-F238E27FC236}">
                  <a16:creationId xmlns:a16="http://schemas.microsoft.com/office/drawing/2014/main" id="{6E9D9D32-7087-4D87-B9E7-CAADA47B53E5}"/>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Resultados</a:t>
              </a:r>
            </a:p>
          </p:txBody>
        </p:sp>
      </p:grpSp>
      <p:cxnSp>
        <p:nvCxnSpPr>
          <p:cNvPr id="66" name="Conector: Angulado 65">
            <a:extLst>
              <a:ext uri="{FF2B5EF4-FFF2-40B4-BE49-F238E27FC236}">
                <a16:creationId xmlns:a16="http://schemas.microsoft.com/office/drawing/2014/main" id="{8457B9DA-4A15-4504-8CE1-1CC1B98145DD}"/>
              </a:ext>
            </a:extLst>
          </p:cNvPr>
          <p:cNvCxnSpPr>
            <a:cxnSpLocks/>
            <a:stCxn id="40" idx="3"/>
            <a:endCxn id="65" idx="1"/>
          </p:cNvCxnSpPr>
          <p:nvPr/>
        </p:nvCxnSpPr>
        <p:spPr>
          <a:xfrm>
            <a:off x="10174929" y="4398767"/>
            <a:ext cx="518648" cy="12700"/>
          </a:xfrm>
          <a:prstGeom prst="bentConnector3">
            <a:avLst>
              <a:gd name="adj1" fmla="val 9630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29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Avaliação de desempenho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É comum combinarmos todos esses estimadores em um único processo, variando o uso de </a:t>
            </a:r>
            <a:r>
              <a:rPr lang="pt-BR" dirty="0" err="1"/>
              <a:t>hold</a:t>
            </a:r>
            <a:r>
              <a:rPr lang="pt-BR" dirty="0"/>
              <a:t>-out e </a:t>
            </a:r>
            <a:r>
              <a:rPr lang="pt-BR" dirty="0" err="1"/>
              <a:t>cross-validation</a:t>
            </a:r>
            <a:r>
              <a:rPr lang="pt-BR" dirty="0"/>
              <a:t> de acordo com o volume de dados. Para um</a:t>
            </a:r>
            <a:r>
              <a:rPr lang="pt-BR" b="1" dirty="0"/>
              <a:t> volume médio </a:t>
            </a:r>
            <a:r>
              <a:rPr lang="pt-BR" dirty="0"/>
              <a:t>de dados:</a:t>
            </a:r>
          </a:p>
        </p:txBody>
      </p:sp>
      <p:grpSp>
        <p:nvGrpSpPr>
          <p:cNvPr id="4" name="Agrupar 3">
            <a:extLst>
              <a:ext uri="{FF2B5EF4-FFF2-40B4-BE49-F238E27FC236}">
                <a16:creationId xmlns:a16="http://schemas.microsoft.com/office/drawing/2014/main" id="{691C5F39-DCDF-43B5-8AC5-BEE6055916AF}"/>
              </a:ext>
            </a:extLst>
          </p:cNvPr>
          <p:cNvGrpSpPr/>
          <p:nvPr/>
        </p:nvGrpSpPr>
        <p:grpSpPr>
          <a:xfrm>
            <a:off x="5920490" y="3193116"/>
            <a:ext cx="1335373" cy="811660"/>
            <a:chOff x="1074197" y="6323339"/>
            <a:chExt cx="1731147" cy="811660"/>
          </a:xfrm>
        </p:grpSpPr>
        <p:sp>
          <p:nvSpPr>
            <p:cNvPr id="5" name="Retângulo 4">
              <a:extLst>
                <a:ext uri="{FF2B5EF4-FFF2-40B4-BE49-F238E27FC236}">
                  <a16:creationId xmlns:a16="http://schemas.microsoft.com/office/drawing/2014/main" id="{27A3ECC2-4AAA-4E46-9E28-D82CF694F49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408E6A2F-E73D-47A8-B469-172F10552DF4}"/>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6C4B6F29-48CC-435D-9C7D-657F6CD764AE}"/>
              </a:ext>
            </a:extLst>
          </p:cNvPr>
          <p:cNvGrpSpPr/>
          <p:nvPr/>
        </p:nvGrpSpPr>
        <p:grpSpPr>
          <a:xfrm>
            <a:off x="7668726" y="3185087"/>
            <a:ext cx="1295470" cy="811660"/>
            <a:chOff x="1074197" y="6323339"/>
            <a:chExt cx="1731147" cy="811660"/>
          </a:xfrm>
        </p:grpSpPr>
        <p:sp>
          <p:nvSpPr>
            <p:cNvPr id="8" name="Retângulo 7">
              <a:extLst>
                <a:ext uri="{FF2B5EF4-FFF2-40B4-BE49-F238E27FC236}">
                  <a16:creationId xmlns:a16="http://schemas.microsoft.com/office/drawing/2014/main" id="{B262F6AD-5F32-469E-AAD8-F868BF06A294}"/>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8B825390-F473-4418-8855-FAFD4C67E424}"/>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4E079A49-448B-45F6-BDEF-0E968A7FEAAD}"/>
              </a:ext>
            </a:extLst>
          </p:cNvPr>
          <p:cNvGrpSpPr/>
          <p:nvPr/>
        </p:nvGrpSpPr>
        <p:grpSpPr>
          <a:xfrm>
            <a:off x="784319" y="4004776"/>
            <a:ext cx="1493788" cy="811660"/>
            <a:chOff x="1074197" y="6323339"/>
            <a:chExt cx="1731147" cy="811660"/>
          </a:xfrm>
        </p:grpSpPr>
        <p:sp>
          <p:nvSpPr>
            <p:cNvPr id="11" name="Retângulo 10">
              <a:extLst>
                <a:ext uri="{FF2B5EF4-FFF2-40B4-BE49-F238E27FC236}">
                  <a16:creationId xmlns:a16="http://schemas.microsoft.com/office/drawing/2014/main" id="{AB3CE4EC-EB2C-4B37-8016-0A24C2AA2D21}"/>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09E28CF2-4684-4F5A-A640-C83EAC313A62}"/>
                </a:ext>
              </a:extLst>
            </p:cNvPr>
            <p:cNvSpPr txBox="1"/>
            <p:nvPr/>
          </p:nvSpPr>
          <p:spPr>
            <a:xfrm>
              <a:off x="1074197" y="6406004"/>
              <a:ext cx="1731146" cy="646331"/>
            </a:xfrm>
            <a:prstGeom prst="rect">
              <a:avLst/>
            </a:prstGeom>
            <a:noFill/>
          </p:spPr>
          <p:txBody>
            <a:bodyPr wrap="square" rtlCol="0">
              <a:spAutoFit/>
            </a:bodyPr>
            <a:lstStyle/>
            <a:p>
              <a:pPr algn="ctr"/>
              <a:r>
                <a:rPr lang="pt-BR" dirty="0"/>
                <a:t>Conjunto de</a:t>
              </a:r>
            </a:p>
            <a:p>
              <a:pPr algn="ctr"/>
              <a:r>
                <a:rPr lang="pt-BR" dirty="0"/>
                <a:t> Dados</a:t>
              </a:r>
            </a:p>
          </p:txBody>
        </p:sp>
      </p:grpSp>
      <p:cxnSp>
        <p:nvCxnSpPr>
          <p:cNvPr id="16" name="Conector: Angulado 15">
            <a:extLst>
              <a:ext uri="{FF2B5EF4-FFF2-40B4-BE49-F238E27FC236}">
                <a16:creationId xmlns:a16="http://schemas.microsoft.com/office/drawing/2014/main" id="{DE560DA0-D6A4-4F27-A60E-38064DCBB805}"/>
              </a:ext>
            </a:extLst>
          </p:cNvPr>
          <p:cNvCxnSpPr>
            <a:cxnSpLocks/>
            <a:stCxn id="12" idx="3"/>
            <a:endCxn id="73" idx="1"/>
          </p:cNvCxnSpPr>
          <p:nvPr/>
        </p:nvCxnSpPr>
        <p:spPr>
          <a:xfrm flipV="1">
            <a:off x="2278106" y="3641832"/>
            <a:ext cx="1525268" cy="7687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Agrupar 18">
            <a:extLst>
              <a:ext uri="{FF2B5EF4-FFF2-40B4-BE49-F238E27FC236}">
                <a16:creationId xmlns:a16="http://schemas.microsoft.com/office/drawing/2014/main" id="{8EA79F90-8BCC-4891-8CFC-565B0B466C01}"/>
              </a:ext>
            </a:extLst>
          </p:cNvPr>
          <p:cNvGrpSpPr/>
          <p:nvPr/>
        </p:nvGrpSpPr>
        <p:grpSpPr>
          <a:xfrm>
            <a:off x="3803374" y="4884705"/>
            <a:ext cx="1432934" cy="811660"/>
            <a:chOff x="1074197" y="6323339"/>
            <a:chExt cx="1731147" cy="811660"/>
          </a:xfrm>
        </p:grpSpPr>
        <p:sp>
          <p:nvSpPr>
            <p:cNvPr id="20" name="Retângulo 19">
              <a:extLst>
                <a:ext uri="{FF2B5EF4-FFF2-40B4-BE49-F238E27FC236}">
                  <a16:creationId xmlns:a16="http://schemas.microsoft.com/office/drawing/2014/main" id="{F7D62117-E547-4947-8BF6-02E0FEE54B5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AF70DBA7-8EA9-45DA-8341-0040EFD55D32}"/>
                </a:ext>
              </a:extLst>
            </p:cNvPr>
            <p:cNvSpPr txBox="1"/>
            <p:nvPr/>
          </p:nvSpPr>
          <p:spPr>
            <a:xfrm>
              <a:off x="1074197" y="6398228"/>
              <a:ext cx="1731146" cy="646331"/>
            </a:xfrm>
            <a:prstGeom prst="rect">
              <a:avLst/>
            </a:prstGeom>
            <a:noFill/>
          </p:spPr>
          <p:txBody>
            <a:bodyPr wrap="square" rtlCol="0">
              <a:spAutoFit/>
            </a:bodyPr>
            <a:lstStyle/>
            <a:p>
              <a:pPr algn="ctr"/>
              <a:r>
                <a:rPr lang="pt-BR" dirty="0"/>
                <a:t>Conjunto de </a:t>
              </a:r>
            </a:p>
            <a:p>
              <a:pPr algn="ctr"/>
              <a:r>
                <a:rPr lang="pt-BR" dirty="0"/>
                <a:t>Teste</a:t>
              </a:r>
            </a:p>
          </p:txBody>
        </p:sp>
      </p:grpSp>
      <p:sp>
        <p:nvSpPr>
          <p:cNvPr id="27" name="CaixaDeTexto 26">
            <a:extLst>
              <a:ext uri="{FF2B5EF4-FFF2-40B4-BE49-F238E27FC236}">
                <a16:creationId xmlns:a16="http://schemas.microsoft.com/office/drawing/2014/main" id="{4E46C6E1-D9F5-4812-B652-A18605C94628}"/>
              </a:ext>
            </a:extLst>
          </p:cNvPr>
          <p:cNvSpPr txBox="1"/>
          <p:nvPr/>
        </p:nvSpPr>
        <p:spPr>
          <a:xfrm>
            <a:off x="2293603" y="4110525"/>
            <a:ext cx="707245" cy="276999"/>
          </a:xfrm>
          <a:prstGeom prst="rect">
            <a:avLst/>
          </a:prstGeom>
          <a:noFill/>
        </p:spPr>
        <p:txBody>
          <a:bodyPr wrap="none" rtlCol="0">
            <a:spAutoFit/>
          </a:bodyPr>
          <a:lstStyle/>
          <a:p>
            <a:r>
              <a:rPr lang="pt-BR" sz="1200" dirty="0" err="1"/>
              <a:t>Holdout</a:t>
            </a:r>
            <a:endParaRPr lang="pt-BR" sz="1200" dirty="0"/>
          </a:p>
        </p:txBody>
      </p:sp>
      <p:grpSp>
        <p:nvGrpSpPr>
          <p:cNvPr id="68" name="Agrupar 67">
            <a:extLst>
              <a:ext uri="{FF2B5EF4-FFF2-40B4-BE49-F238E27FC236}">
                <a16:creationId xmlns:a16="http://schemas.microsoft.com/office/drawing/2014/main" id="{F81957D7-7BC8-437E-AC07-4A324ABCD865}"/>
              </a:ext>
            </a:extLst>
          </p:cNvPr>
          <p:cNvGrpSpPr/>
          <p:nvPr/>
        </p:nvGrpSpPr>
        <p:grpSpPr>
          <a:xfrm>
            <a:off x="3792237" y="3193116"/>
            <a:ext cx="1427154" cy="811660"/>
            <a:chOff x="1074198" y="6323339"/>
            <a:chExt cx="1744761" cy="811660"/>
          </a:xfrm>
        </p:grpSpPr>
        <p:sp>
          <p:nvSpPr>
            <p:cNvPr id="69" name="Retângulo 68">
              <a:extLst>
                <a:ext uri="{FF2B5EF4-FFF2-40B4-BE49-F238E27FC236}">
                  <a16:creationId xmlns:a16="http://schemas.microsoft.com/office/drawing/2014/main" id="{85E9673A-5E29-488B-B37E-ADAD803A4B77}"/>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EF86AEEA-37AF-419B-A2C0-4D3A766F88F2}"/>
                </a:ext>
              </a:extLst>
            </p:cNvPr>
            <p:cNvSpPr txBox="1"/>
            <p:nvPr/>
          </p:nvSpPr>
          <p:spPr>
            <a:xfrm>
              <a:off x="1087813" y="6448889"/>
              <a:ext cx="1731146" cy="646331"/>
            </a:xfrm>
            <a:prstGeom prst="rect">
              <a:avLst/>
            </a:prstGeom>
            <a:noFill/>
          </p:spPr>
          <p:txBody>
            <a:bodyPr wrap="square" rtlCol="0">
              <a:spAutoFit/>
            </a:bodyPr>
            <a:lstStyle/>
            <a:p>
              <a:pPr algn="ctr"/>
              <a:r>
                <a:rPr lang="pt-BR" dirty="0"/>
                <a:t>Conjunto de </a:t>
              </a:r>
            </a:p>
            <a:p>
              <a:pPr algn="ctr"/>
              <a:r>
                <a:rPr lang="pt-BR" dirty="0"/>
                <a:t>Treino</a:t>
              </a:r>
            </a:p>
          </p:txBody>
        </p:sp>
      </p:grpSp>
      <p:cxnSp>
        <p:nvCxnSpPr>
          <p:cNvPr id="74" name="Conector: Angulado 73">
            <a:extLst>
              <a:ext uri="{FF2B5EF4-FFF2-40B4-BE49-F238E27FC236}">
                <a16:creationId xmlns:a16="http://schemas.microsoft.com/office/drawing/2014/main" id="{E19D686B-ECC9-4E4A-92FF-5C6EF9C5C20E}"/>
              </a:ext>
            </a:extLst>
          </p:cNvPr>
          <p:cNvCxnSpPr>
            <a:cxnSpLocks/>
            <a:stCxn id="12" idx="3"/>
            <a:endCxn id="21" idx="1"/>
          </p:cNvCxnSpPr>
          <p:nvPr/>
        </p:nvCxnSpPr>
        <p:spPr>
          <a:xfrm>
            <a:off x="2278106" y="4410607"/>
            <a:ext cx="1525268" cy="8721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do 80">
            <a:extLst>
              <a:ext uri="{FF2B5EF4-FFF2-40B4-BE49-F238E27FC236}">
                <a16:creationId xmlns:a16="http://schemas.microsoft.com/office/drawing/2014/main" id="{BA570C5E-2B5C-48E1-B05B-8CFA9D8CE4DE}"/>
              </a:ext>
            </a:extLst>
          </p:cNvPr>
          <p:cNvCxnSpPr>
            <a:cxnSpLocks/>
            <a:stCxn id="6" idx="3"/>
            <a:endCxn id="9" idx="1"/>
          </p:cNvCxnSpPr>
          <p:nvPr/>
        </p:nvCxnSpPr>
        <p:spPr>
          <a:xfrm flipV="1">
            <a:off x="7255862" y="3590917"/>
            <a:ext cx="412864" cy="8029"/>
          </a:xfrm>
          <a:prstGeom prst="bentConnector3">
            <a:avLst>
              <a:gd name="adj1" fmla="val 9698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 name="Agrupar 84">
            <a:extLst>
              <a:ext uri="{FF2B5EF4-FFF2-40B4-BE49-F238E27FC236}">
                <a16:creationId xmlns:a16="http://schemas.microsoft.com/office/drawing/2014/main" id="{6E6D6732-3FE8-4319-A361-B5177E5F6738}"/>
              </a:ext>
            </a:extLst>
          </p:cNvPr>
          <p:cNvGrpSpPr/>
          <p:nvPr/>
        </p:nvGrpSpPr>
        <p:grpSpPr>
          <a:xfrm>
            <a:off x="9377059" y="3185087"/>
            <a:ext cx="1295470" cy="811660"/>
            <a:chOff x="1074197" y="6323339"/>
            <a:chExt cx="1731147" cy="811660"/>
          </a:xfrm>
        </p:grpSpPr>
        <p:sp>
          <p:nvSpPr>
            <p:cNvPr id="86" name="Retângulo 85">
              <a:extLst>
                <a:ext uri="{FF2B5EF4-FFF2-40B4-BE49-F238E27FC236}">
                  <a16:creationId xmlns:a16="http://schemas.microsoft.com/office/drawing/2014/main" id="{0618B5B0-CDAF-45CD-9A9A-1D872328CFCB}"/>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CaixaDeTexto 86">
              <a:extLst>
                <a:ext uri="{FF2B5EF4-FFF2-40B4-BE49-F238E27FC236}">
                  <a16:creationId xmlns:a16="http://schemas.microsoft.com/office/drawing/2014/main" id="{A622C530-8096-4A6A-886A-1C7B70B8ED74}"/>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a:t>
              </a:r>
            </a:p>
          </p:txBody>
        </p:sp>
      </p:grpSp>
      <p:cxnSp>
        <p:nvCxnSpPr>
          <p:cNvPr id="88" name="Conector: Angulado 87">
            <a:extLst>
              <a:ext uri="{FF2B5EF4-FFF2-40B4-BE49-F238E27FC236}">
                <a16:creationId xmlns:a16="http://schemas.microsoft.com/office/drawing/2014/main" id="{00D54C7B-449F-4F2F-AA5D-9BC44B54E188}"/>
              </a:ext>
            </a:extLst>
          </p:cNvPr>
          <p:cNvCxnSpPr>
            <a:cxnSpLocks/>
            <a:stCxn id="8" idx="3"/>
            <a:endCxn id="87" idx="1"/>
          </p:cNvCxnSpPr>
          <p:nvPr/>
        </p:nvCxnSpPr>
        <p:spPr>
          <a:xfrm>
            <a:off x="8964196" y="3590917"/>
            <a:ext cx="412863" cy="12700"/>
          </a:xfrm>
          <a:prstGeom prst="bentConnector3">
            <a:avLst>
              <a:gd name="adj1" fmla="val 992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Angulado 106">
            <a:extLst>
              <a:ext uri="{FF2B5EF4-FFF2-40B4-BE49-F238E27FC236}">
                <a16:creationId xmlns:a16="http://schemas.microsoft.com/office/drawing/2014/main" id="{86815F50-E087-4F15-BF0B-E7BE158296E2}"/>
              </a:ext>
            </a:extLst>
          </p:cNvPr>
          <p:cNvCxnSpPr>
            <a:cxnSpLocks/>
            <a:stCxn id="73" idx="3"/>
            <a:endCxn id="5" idx="1"/>
          </p:cNvCxnSpPr>
          <p:nvPr/>
        </p:nvCxnSpPr>
        <p:spPr>
          <a:xfrm flipV="1">
            <a:off x="5219391" y="3598946"/>
            <a:ext cx="701100" cy="42886"/>
          </a:xfrm>
          <a:prstGeom prst="bentConnector3">
            <a:avLst>
              <a:gd name="adj1" fmla="val 94319"/>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CaixaDeTexto 110">
            <a:extLst>
              <a:ext uri="{FF2B5EF4-FFF2-40B4-BE49-F238E27FC236}">
                <a16:creationId xmlns:a16="http://schemas.microsoft.com/office/drawing/2014/main" id="{DD76230A-4631-46B2-B160-01FB278C5F5A}"/>
              </a:ext>
            </a:extLst>
          </p:cNvPr>
          <p:cNvSpPr txBox="1"/>
          <p:nvPr/>
        </p:nvSpPr>
        <p:spPr>
          <a:xfrm>
            <a:off x="5307928" y="3384965"/>
            <a:ext cx="386644" cy="276999"/>
          </a:xfrm>
          <a:prstGeom prst="rect">
            <a:avLst/>
          </a:prstGeom>
          <a:noFill/>
        </p:spPr>
        <p:txBody>
          <a:bodyPr wrap="none" rtlCol="0">
            <a:spAutoFit/>
          </a:bodyPr>
          <a:lstStyle/>
          <a:p>
            <a:r>
              <a:rPr lang="pt-BR" sz="1200" dirty="0"/>
              <a:t>CV</a:t>
            </a:r>
          </a:p>
        </p:txBody>
      </p:sp>
      <p:sp>
        <p:nvSpPr>
          <p:cNvPr id="120" name="Retângulo 119">
            <a:extLst>
              <a:ext uri="{FF2B5EF4-FFF2-40B4-BE49-F238E27FC236}">
                <a16:creationId xmlns:a16="http://schemas.microsoft.com/office/drawing/2014/main" id="{0227F299-34B8-49DE-8F1F-560D49AB5C58}"/>
              </a:ext>
            </a:extLst>
          </p:cNvPr>
          <p:cNvSpPr/>
          <p:nvPr/>
        </p:nvSpPr>
        <p:spPr>
          <a:xfrm>
            <a:off x="5783109" y="3085878"/>
            <a:ext cx="5041909" cy="103547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3" name="Agrupar 122">
            <a:extLst>
              <a:ext uri="{FF2B5EF4-FFF2-40B4-BE49-F238E27FC236}">
                <a16:creationId xmlns:a16="http://schemas.microsoft.com/office/drawing/2014/main" id="{5415C561-B9D7-4CEF-BEE7-4C7BA91A8723}"/>
              </a:ext>
            </a:extLst>
          </p:cNvPr>
          <p:cNvGrpSpPr/>
          <p:nvPr/>
        </p:nvGrpSpPr>
        <p:grpSpPr>
          <a:xfrm>
            <a:off x="7656328" y="4876929"/>
            <a:ext cx="1295470" cy="811660"/>
            <a:chOff x="1074197" y="6323339"/>
            <a:chExt cx="1731147" cy="811660"/>
          </a:xfrm>
        </p:grpSpPr>
        <p:sp>
          <p:nvSpPr>
            <p:cNvPr id="124" name="Retângulo 123">
              <a:extLst>
                <a:ext uri="{FF2B5EF4-FFF2-40B4-BE49-F238E27FC236}">
                  <a16:creationId xmlns:a16="http://schemas.microsoft.com/office/drawing/2014/main" id="{3EF9A75F-4E31-4094-8348-B4135E4F663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5" name="CaixaDeTexto 124">
              <a:extLst>
                <a:ext uri="{FF2B5EF4-FFF2-40B4-BE49-F238E27FC236}">
                  <a16:creationId xmlns:a16="http://schemas.microsoft.com/office/drawing/2014/main" id="{0E9B7399-09FF-471E-9985-AC682F209D72}"/>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cxnSp>
        <p:nvCxnSpPr>
          <p:cNvPr id="126" name="Conector: Angulado 125">
            <a:extLst>
              <a:ext uri="{FF2B5EF4-FFF2-40B4-BE49-F238E27FC236}">
                <a16:creationId xmlns:a16="http://schemas.microsoft.com/office/drawing/2014/main" id="{71CC2797-480A-42CC-8D8B-CF198CD8ABCB}"/>
              </a:ext>
            </a:extLst>
          </p:cNvPr>
          <p:cNvCxnSpPr>
            <a:cxnSpLocks/>
            <a:stCxn id="120" idx="2"/>
            <a:endCxn id="124" idx="0"/>
          </p:cNvCxnSpPr>
          <p:nvPr/>
        </p:nvCxnSpPr>
        <p:spPr>
          <a:xfrm rot="5400000">
            <a:off x="7926277" y="4499142"/>
            <a:ext cx="755574" cy="12700"/>
          </a:xfrm>
          <a:prstGeom prst="bentConnector3">
            <a:avLst>
              <a:gd name="adj1" fmla="val 1013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ector: Angulado 131">
            <a:extLst>
              <a:ext uri="{FF2B5EF4-FFF2-40B4-BE49-F238E27FC236}">
                <a16:creationId xmlns:a16="http://schemas.microsoft.com/office/drawing/2014/main" id="{1EDC2F02-6E4D-48E8-8AAC-B7EB0530918C}"/>
              </a:ext>
            </a:extLst>
          </p:cNvPr>
          <p:cNvCxnSpPr>
            <a:cxnSpLocks/>
            <a:stCxn id="21" idx="3"/>
            <a:endCxn id="125" idx="1"/>
          </p:cNvCxnSpPr>
          <p:nvPr/>
        </p:nvCxnSpPr>
        <p:spPr>
          <a:xfrm flipV="1">
            <a:off x="5236307" y="5282759"/>
            <a:ext cx="242002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Agrupar 134">
            <a:extLst>
              <a:ext uri="{FF2B5EF4-FFF2-40B4-BE49-F238E27FC236}">
                <a16:creationId xmlns:a16="http://schemas.microsoft.com/office/drawing/2014/main" id="{A5DE9AF6-1053-4DBF-9DDF-53F95E83A372}"/>
              </a:ext>
            </a:extLst>
          </p:cNvPr>
          <p:cNvGrpSpPr/>
          <p:nvPr/>
        </p:nvGrpSpPr>
        <p:grpSpPr>
          <a:xfrm>
            <a:off x="9377059" y="4872149"/>
            <a:ext cx="1295470" cy="811660"/>
            <a:chOff x="1074197" y="6323339"/>
            <a:chExt cx="1731147" cy="811660"/>
          </a:xfrm>
        </p:grpSpPr>
        <p:sp>
          <p:nvSpPr>
            <p:cNvPr id="136" name="Retângulo 135">
              <a:extLst>
                <a:ext uri="{FF2B5EF4-FFF2-40B4-BE49-F238E27FC236}">
                  <a16:creationId xmlns:a16="http://schemas.microsoft.com/office/drawing/2014/main" id="{40A54E63-409A-4CF9-9D36-8A6264F8EDB0}"/>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CaixaDeTexto 136">
              <a:extLst>
                <a:ext uri="{FF2B5EF4-FFF2-40B4-BE49-F238E27FC236}">
                  <a16:creationId xmlns:a16="http://schemas.microsoft.com/office/drawing/2014/main" id="{0F959C92-6032-429B-AC87-0B6D087F574D}"/>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a:t>
              </a:r>
            </a:p>
          </p:txBody>
        </p:sp>
      </p:grpSp>
      <p:cxnSp>
        <p:nvCxnSpPr>
          <p:cNvPr id="138" name="Conector: Angulado 137">
            <a:extLst>
              <a:ext uri="{FF2B5EF4-FFF2-40B4-BE49-F238E27FC236}">
                <a16:creationId xmlns:a16="http://schemas.microsoft.com/office/drawing/2014/main" id="{290318E5-1BF9-4078-9BA9-C80C635E7EED}"/>
              </a:ext>
            </a:extLst>
          </p:cNvPr>
          <p:cNvCxnSpPr>
            <a:cxnSpLocks/>
            <a:stCxn id="124" idx="3"/>
            <a:endCxn id="137" idx="1"/>
          </p:cNvCxnSpPr>
          <p:nvPr/>
        </p:nvCxnSpPr>
        <p:spPr>
          <a:xfrm flipV="1">
            <a:off x="8951798" y="5277979"/>
            <a:ext cx="425261" cy="4780"/>
          </a:xfrm>
          <a:prstGeom prst="bentConnector3">
            <a:avLst>
              <a:gd name="adj1" fmla="val 977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797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38FA-D42D-4DAB-95B8-4582AFFA7C75}"/>
              </a:ext>
            </a:extLst>
          </p:cNvPr>
          <p:cNvSpPr>
            <a:spLocks noGrp="1"/>
          </p:cNvSpPr>
          <p:nvPr>
            <p:ph type="title"/>
          </p:nvPr>
        </p:nvSpPr>
        <p:spPr/>
        <p:txBody>
          <a:bodyPr/>
          <a:lstStyle/>
          <a:p>
            <a:r>
              <a:rPr lang="pt-BR" dirty="0"/>
              <a:t>Avaliação de algoritmos - Avaliação de desempenho</a:t>
            </a:r>
          </a:p>
        </p:txBody>
      </p:sp>
      <p:sp>
        <p:nvSpPr>
          <p:cNvPr id="3" name="Espaço Reservado para Conteúdo 2">
            <a:extLst>
              <a:ext uri="{FF2B5EF4-FFF2-40B4-BE49-F238E27FC236}">
                <a16:creationId xmlns:a16="http://schemas.microsoft.com/office/drawing/2014/main" id="{36116FF3-3A5F-4EA4-B3F8-631DD176DA90}"/>
              </a:ext>
            </a:extLst>
          </p:cNvPr>
          <p:cNvSpPr>
            <a:spLocks noGrp="1"/>
          </p:cNvSpPr>
          <p:nvPr>
            <p:ph idx="1"/>
          </p:nvPr>
        </p:nvSpPr>
        <p:spPr>
          <a:xfrm>
            <a:off x="581192" y="2180496"/>
            <a:ext cx="11029615" cy="3678303"/>
          </a:xfrm>
        </p:spPr>
        <p:txBody>
          <a:bodyPr anchor="t">
            <a:normAutofit/>
          </a:bodyPr>
          <a:lstStyle/>
          <a:p>
            <a:r>
              <a:rPr lang="pt-BR" dirty="0"/>
              <a:t>É comum combinarmos todos esses estimadores em um único processo, variando o uso de </a:t>
            </a:r>
            <a:r>
              <a:rPr lang="pt-BR" dirty="0" err="1"/>
              <a:t>hold</a:t>
            </a:r>
            <a:r>
              <a:rPr lang="pt-BR" dirty="0"/>
              <a:t>-out e </a:t>
            </a:r>
            <a:r>
              <a:rPr lang="pt-BR" dirty="0" err="1"/>
              <a:t>cross-validation</a:t>
            </a:r>
            <a:r>
              <a:rPr lang="pt-BR" dirty="0"/>
              <a:t> de acordo com o volume de dados. Para um </a:t>
            </a:r>
            <a:r>
              <a:rPr lang="pt-BR" b="1" dirty="0"/>
              <a:t>volume grande </a:t>
            </a:r>
            <a:r>
              <a:rPr lang="pt-BR" dirty="0"/>
              <a:t>de dados:</a:t>
            </a:r>
          </a:p>
        </p:txBody>
      </p:sp>
      <p:grpSp>
        <p:nvGrpSpPr>
          <p:cNvPr id="4" name="Agrupar 3">
            <a:extLst>
              <a:ext uri="{FF2B5EF4-FFF2-40B4-BE49-F238E27FC236}">
                <a16:creationId xmlns:a16="http://schemas.microsoft.com/office/drawing/2014/main" id="{691C5F39-DCDF-43B5-8AC5-BEE6055916AF}"/>
              </a:ext>
            </a:extLst>
          </p:cNvPr>
          <p:cNvGrpSpPr/>
          <p:nvPr/>
        </p:nvGrpSpPr>
        <p:grpSpPr>
          <a:xfrm>
            <a:off x="5758319" y="3035620"/>
            <a:ext cx="1335373" cy="811660"/>
            <a:chOff x="1074197" y="6323339"/>
            <a:chExt cx="1731147" cy="811660"/>
          </a:xfrm>
        </p:grpSpPr>
        <p:sp>
          <p:nvSpPr>
            <p:cNvPr id="5" name="Retângulo 4">
              <a:extLst>
                <a:ext uri="{FF2B5EF4-FFF2-40B4-BE49-F238E27FC236}">
                  <a16:creationId xmlns:a16="http://schemas.microsoft.com/office/drawing/2014/main" id="{27A3ECC2-4AAA-4E46-9E28-D82CF694F496}"/>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408E6A2F-E73D-47A8-B469-172F10552DF4}"/>
                </a:ext>
              </a:extLst>
            </p:cNvPr>
            <p:cNvSpPr txBox="1"/>
            <p:nvPr/>
          </p:nvSpPr>
          <p:spPr>
            <a:xfrm>
              <a:off x="1074197" y="6544503"/>
              <a:ext cx="1731146" cy="369332"/>
            </a:xfrm>
            <a:prstGeom prst="rect">
              <a:avLst/>
            </a:prstGeom>
            <a:noFill/>
          </p:spPr>
          <p:txBody>
            <a:bodyPr wrap="square" rtlCol="0">
              <a:spAutoFit/>
            </a:bodyPr>
            <a:lstStyle/>
            <a:p>
              <a:pPr algn="ctr"/>
              <a:r>
                <a:rPr lang="pt-BR" dirty="0"/>
                <a:t>Indutor</a:t>
              </a:r>
            </a:p>
          </p:txBody>
        </p:sp>
      </p:grpSp>
      <p:grpSp>
        <p:nvGrpSpPr>
          <p:cNvPr id="7" name="Agrupar 6">
            <a:extLst>
              <a:ext uri="{FF2B5EF4-FFF2-40B4-BE49-F238E27FC236}">
                <a16:creationId xmlns:a16="http://schemas.microsoft.com/office/drawing/2014/main" id="{6C4B6F29-48CC-435D-9C7D-657F6CD764AE}"/>
              </a:ext>
            </a:extLst>
          </p:cNvPr>
          <p:cNvGrpSpPr/>
          <p:nvPr/>
        </p:nvGrpSpPr>
        <p:grpSpPr>
          <a:xfrm>
            <a:off x="7636017" y="3029593"/>
            <a:ext cx="1295470" cy="811660"/>
            <a:chOff x="1074197" y="6323339"/>
            <a:chExt cx="1731147" cy="811660"/>
          </a:xfrm>
        </p:grpSpPr>
        <p:sp>
          <p:nvSpPr>
            <p:cNvPr id="8" name="Retângulo 7">
              <a:extLst>
                <a:ext uri="{FF2B5EF4-FFF2-40B4-BE49-F238E27FC236}">
                  <a16:creationId xmlns:a16="http://schemas.microsoft.com/office/drawing/2014/main" id="{B262F6AD-5F32-469E-AAD8-F868BF06A294}"/>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8B825390-F473-4418-8855-FAFD4C67E424}"/>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grpSp>
        <p:nvGrpSpPr>
          <p:cNvPr id="10" name="Agrupar 9">
            <a:extLst>
              <a:ext uri="{FF2B5EF4-FFF2-40B4-BE49-F238E27FC236}">
                <a16:creationId xmlns:a16="http://schemas.microsoft.com/office/drawing/2014/main" id="{4E079A49-448B-45F6-BDEF-0E968A7FEAAD}"/>
              </a:ext>
            </a:extLst>
          </p:cNvPr>
          <p:cNvGrpSpPr/>
          <p:nvPr/>
        </p:nvGrpSpPr>
        <p:grpSpPr>
          <a:xfrm>
            <a:off x="758213" y="4011405"/>
            <a:ext cx="1493788" cy="811660"/>
            <a:chOff x="1074197" y="6323339"/>
            <a:chExt cx="1731147" cy="811660"/>
          </a:xfrm>
        </p:grpSpPr>
        <p:sp>
          <p:nvSpPr>
            <p:cNvPr id="11" name="Retângulo 10">
              <a:extLst>
                <a:ext uri="{FF2B5EF4-FFF2-40B4-BE49-F238E27FC236}">
                  <a16:creationId xmlns:a16="http://schemas.microsoft.com/office/drawing/2014/main" id="{AB3CE4EC-EB2C-4B37-8016-0A24C2AA2D21}"/>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09E28CF2-4684-4F5A-A640-C83EAC313A62}"/>
                </a:ext>
              </a:extLst>
            </p:cNvPr>
            <p:cNvSpPr txBox="1"/>
            <p:nvPr/>
          </p:nvSpPr>
          <p:spPr>
            <a:xfrm>
              <a:off x="1074197" y="6406004"/>
              <a:ext cx="1731146" cy="646331"/>
            </a:xfrm>
            <a:prstGeom prst="rect">
              <a:avLst/>
            </a:prstGeom>
            <a:noFill/>
          </p:spPr>
          <p:txBody>
            <a:bodyPr wrap="square" rtlCol="0">
              <a:spAutoFit/>
            </a:bodyPr>
            <a:lstStyle/>
            <a:p>
              <a:pPr algn="ctr"/>
              <a:r>
                <a:rPr lang="pt-BR" dirty="0"/>
                <a:t>Conjunto de</a:t>
              </a:r>
            </a:p>
            <a:p>
              <a:pPr algn="ctr"/>
              <a:r>
                <a:rPr lang="pt-BR" dirty="0"/>
                <a:t> Dados</a:t>
              </a:r>
            </a:p>
          </p:txBody>
        </p:sp>
      </p:grpSp>
      <p:cxnSp>
        <p:nvCxnSpPr>
          <p:cNvPr id="16" name="Conector: Angulado 15">
            <a:extLst>
              <a:ext uri="{FF2B5EF4-FFF2-40B4-BE49-F238E27FC236}">
                <a16:creationId xmlns:a16="http://schemas.microsoft.com/office/drawing/2014/main" id="{DE560DA0-D6A4-4F27-A60E-38064DCBB805}"/>
              </a:ext>
            </a:extLst>
          </p:cNvPr>
          <p:cNvCxnSpPr>
            <a:cxnSpLocks/>
            <a:stCxn id="12" idx="3"/>
            <a:endCxn id="73" idx="1"/>
          </p:cNvCxnSpPr>
          <p:nvPr/>
        </p:nvCxnSpPr>
        <p:spPr>
          <a:xfrm flipV="1">
            <a:off x="2252000" y="3486955"/>
            <a:ext cx="1531063" cy="9302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Agrupar 18">
            <a:extLst>
              <a:ext uri="{FF2B5EF4-FFF2-40B4-BE49-F238E27FC236}">
                <a16:creationId xmlns:a16="http://schemas.microsoft.com/office/drawing/2014/main" id="{8EA79F90-8BCC-4891-8CFC-565B0B466C01}"/>
              </a:ext>
            </a:extLst>
          </p:cNvPr>
          <p:cNvGrpSpPr/>
          <p:nvPr/>
        </p:nvGrpSpPr>
        <p:grpSpPr>
          <a:xfrm>
            <a:off x="3783063" y="5250054"/>
            <a:ext cx="1432934" cy="811660"/>
            <a:chOff x="1074197" y="6323339"/>
            <a:chExt cx="1731147" cy="811660"/>
          </a:xfrm>
        </p:grpSpPr>
        <p:sp>
          <p:nvSpPr>
            <p:cNvPr id="20" name="Retângulo 19">
              <a:extLst>
                <a:ext uri="{FF2B5EF4-FFF2-40B4-BE49-F238E27FC236}">
                  <a16:creationId xmlns:a16="http://schemas.microsoft.com/office/drawing/2014/main" id="{F7D62117-E547-4947-8BF6-02E0FEE54B5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AF70DBA7-8EA9-45DA-8341-0040EFD55D32}"/>
                </a:ext>
              </a:extLst>
            </p:cNvPr>
            <p:cNvSpPr txBox="1"/>
            <p:nvPr/>
          </p:nvSpPr>
          <p:spPr>
            <a:xfrm>
              <a:off x="1074197" y="6398228"/>
              <a:ext cx="1731146" cy="646331"/>
            </a:xfrm>
            <a:prstGeom prst="rect">
              <a:avLst/>
            </a:prstGeom>
            <a:noFill/>
          </p:spPr>
          <p:txBody>
            <a:bodyPr wrap="square" rtlCol="0">
              <a:spAutoFit/>
            </a:bodyPr>
            <a:lstStyle/>
            <a:p>
              <a:pPr algn="ctr"/>
              <a:r>
                <a:rPr lang="pt-BR" dirty="0"/>
                <a:t>Conjunto de </a:t>
              </a:r>
            </a:p>
            <a:p>
              <a:pPr algn="ctr"/>
              <a:r>
                <a:rPr lang="pt-BR" dirty="0"/>
                <a:t>Teste</a:t>
              </a:r>
            </a:p>
          </p:txBody>
        </p:sp>
      </p:grpSp>
      <p:sp>
        <p:nvSpPr>
          <p:cNvPr id="27" name="CaixaDeTexto 26">
            <a:extLst>
              <a:ext uri="{FF2B5EF4-FFF2-40B4-BE49-F238E27FC236}">
                <a16:creationId xmlns:a16="http://schemas.microsoft.com/office/drawing/2014/main" id="{4E46C6E1-D9F5-4812-B652-A18605C94628}"/>
              </a:ext>
            </a:extLst>
          </p:cNvPr>
          <p:cNvSpPr txBox="1"/>
          <p:nvPr/>
        </p:nvSpPr>
        <p:spPr>
          <a:xfrm>
            <a:off x="2283208" y="4129805"/>
            <a:ext cx="707245" cy="276999"/>
          </a:xfrm>
          <a:prstGeom prst="rect">
            <a:avLst/>
          </a:prstGeom>
          <a:noFill/>
        </p:spPr>
        <p:txBody>
          <a:bodyPr wrap="none" rtlCol="0">
            <a:spAutoFit/>
          </a:bodyPr>
          <a:lstStyle/>
          <a:p>
            <a:r>
              <a:rPr lang="pt-BR" sz="1200" dirty="0" err="1"/>
              <a:t>Holdout</a:t>
            </a:r>
            <a:endParaRPr lang="pt-BR" sz="1200" dirty="0"/>
          </a:p>
        </p:txBody>
      </p:sp>
      <p:grpSp>
        <p:nvGrpSpPr>
          <p:cNvPr id="68" name="Agrupar 67">
            <a:extLst>
              <a:ext uri="{FF2B5EF4-FFF2-40B4-BE49-F238E27FC236}">
                <a16:creationId xmlns:a16="http://schemas.microsoft.com/office/drawing/2014/main" id="{F81957D7-7BC8-437E-AC07-4A324ABCD865}"/>
              </a:ext>
            </a:extLst>
          </p:cNvPr>
          <p:cNvGrpSpPr/>
          <p:nvPr/>
        </p:nvGrpSpPr>
        <p:grpSpPr>
          <a:xfrm>
            <a:off x="3771926" y="3038239"/>
            <a:ext cx="1427154" cy="811660"/>
            <a:chOff x="1074198" y="6323339"/>
            <a:chExt cx="1744761" cy="811660"/>
          </a:xfrm>
        </p:grpSpPr>
        <p:sp>
          <p:nvSpPr>
            <p:cNvPr id="69" name="Retângulo 68">
              <a:extLst>
                <a:ext uri="{FF2B5EF4-FFF2-40B4-BE49-F238E27FC236}">
                  <a16:creationId xmlns:a16="http://schemas.microsoft.com/office/drawing/2014/main" id="{85E9673A-5E29-488B-B37E-ADAD803A4B77}"/>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EF86AEEA-37AF-419B-A2C0-4D3A766F88F2}"/>
                </a:ext>
              </a:extLst>
            </p:cNvPr>
            <p:cNvSpPr txBox="1"/>
            <p:nvPr/>
          </p:nvSpPr>
          <p:spPr>
            <a:xfrm>
              <a:off x="1087813" y="6448889"/>
              <a:ext cx="1731146" cy="646331"/>
            </a:xfrm>
            <a:prstGeom prst="rect">
              <a:avLst/>
            </a:prstGeom>
            <a:noFill/>
          </p:spPr>
          <p:txBody>
            <a:bodyPr wrap="square" rtlCol="0">
              <a:spAutoFit/>
            </a:bodyPr>
            <a:lstStyle/>
            <a:p>
              <a:pPr algn="ctr"/>
              <a:r>
                <a:rPr lang="pt-BR" dirty="0"/>
                <a:t>Conjunto de </a:t>
              </a:r>
            </a:p>
            <a:p>
              <a:pPr algn="ctr"/>
              <a:r>
                <a:rPr lang="pt-BR" dirty="0"/>
                <a:t>Treino</a:t>
              </a:r>
            </a:p>
          </p:txBody>
        </p:sp>
      </p:grpSp>
      <p:cxnSp>
        <p:nvCxnSpPr>
          <p:cNvPr id="74" name="Conector: Angulado 73">
            <a:extLst>
              <a:ext uri="{FF2B5EF4-FFF2-40B4-BE49-F238E27FC236}">
                <a16:creationId xmlns:a16="http://schemas.microsoft.com/office/drawing/2014/main" id="{E19D686B-ECC9-4E4A-92FF-5C6EF9C5C20E}"/>
              </a:ext>
            </a:extLst>
          </p:cNvPr>
          <p:cNvCxnSpPr>
            <a:cxnSpLocks/>
            <a:stCxn id="12" idx="3"/>
            <a:endCxn id="21" idx="1"/>
          </p:cNvCxnSpPr>
          <p:nvPr/>
        </p:nvCxnSpPr>
        <p:spPr>
          <a:xfrm>
            <a:off x="2252000" y="4417236"/>
            <a:ext cx="1531063" cy="12308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do 80">
            <a:extLst>
              <a:ext uri="{FF2B5EF4-FFF2-40B4-BE49-F238E27FC236}">
                <a16:creationId xmlns:a16="http://schemas.microsoft.com/office/drawing/2014/main" id="{BA570C5E-2B5C-48E1-B05B-8CFA9D8CE4DE}"/>
              </a:ext>
            </a:extLst>
          </p:cNvPr>
          <p:cNvCxnSpPr>
            <a:cxnSpLocks/>
            <a:stCxn id="6" idx="3"/>
            <a:endCxn id="9" idx="1"/>
          </p:cNvCxnSpPr>
          <p:nvPr/>
        </p:nvCxnSpPr>
        <p:spPr>
          <a:xfrm flipV="1">
            <a:off x="7093691" y="3435423"/>
            <a:ext cx="542326" cy="6027"/>
          </a:xfrm>
          <a:prstGeom prst="bentConnector3">
            <a:avLst>
              <a:gd name="adj1" fmla="val -279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 name="Agrupar 84">
            <a:extLst>
              <a:ext uri="{FF2B5EF4-FFF2-40B4-BE49-F238E27FC236}">
                <a16:creationId xmlns:a16="http://schemas.microsoft.com/office/drawing/2014/main" id="{6E6D6732-3FE8-4319-A361-B5177E5F6738}"/>
              </a:ext>
            </a:extLst>
          </p:cNvPr>
          <p:cNvGrpSpPr/>
          <p:nvPr/>
        </p:nvGrpSpPr>
        <p:grpSpPr>
          <a:xfrm>
            <a:off x="9359287" y="3038239"/>
            <a:ext cx="1295470" cy="811660"/>
            <a:chOff x="1074197" y="6323339"/>
            <a:chExt cx="1731147" cy="811660"/>
          </a:xfrm>
        </p:grpSpPr>
        <p:sp>
          <p:nvSpPr>
            <p:cNvPr id="86" name="Retângulo 85">
              <a:extLst>
                <a:ext uri="{FF2B5EF4-FFF2-40B4-BE49-F238E27FC236}">
                  <a16:creationId xmlns:a16="http://schemas.microsoft.com/office/drawing/2014/main" id="{0618B5B0-CDAF-45CD-9A9A-1D872328CFCB}"/>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CaixaDeTexto 86">
              <a:extLst>
                <a:ext uri="{FF2B5EF4-FFF2-40B4-BE49-F238E27FC236}">
                  <a16:creationId xmlns:a16="http://schemas.microsoft.com/office/drawing/2014/main" id="{A622C530-8096-4A6A-886A-1C7B70B8ED74}"/>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a:t>
              </a:r>
            </a:p>
          </p:txBody>
        </p:sp>
      </p:grpSp>
      <p:cxnSp>
        <p:nvCxnSpPr>
          <p:cNvPr id="88" name="Conector: Angulado 87">
            <a:extLst>
              <a:ext uri="{FF2B5EF4-FFF2-40B4-BE49-F238E27FC236}">
                <a16:creationId xmlns:a16="http://schemas.microsoft.com/office/drawing/2014/main" id="{00D54C7B-449F-4F2F-AA5D-9BC44B54E188}"/>
              </a:ext>
            </a:extLst>
          </p:cNvPr>
          <p:cNvCxnSpPr>
            <a:cxnSpLocks/>
            <a:stCxn id="8" idx="3"/>
            <a:endCxn id="87" idx="1"/>
          </p:cNvCxnSpPr>
          <p:nvPr/>
        </p:nvCxnSpPr>
        <p:spPr>
          <a:xfrm>
            <a:off x="8931487" y="3435423"/>
            <a:ext cx="427800" cy="8646"/>
          </a:xfrm>
          <a:prstGeom prst="bentConnector3">
            <a:avLst>
              <a:gd name="adj1" fmla="val 910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Angulado 106">
            <a:extLst>
              <a:ext uri="{FF2B5EF4-FFF2-40B4-BE49-F238E27FC236}">
                <a16:creationId xmlns:a16="http://schemas.microsoft.com/office/drawing/2014/main" id="{86815F50-E087-4F15-BF0B-E7BE158296E2}"/>
              </a:ext>
            </a:extLst>
          </p:cNvPr>
          <p:cNvCxnSpPr>
            <a:cxnSpLocks/>
            <a:stCxn id="73" idx="3"/>
            <a:endCxn id="6" idx="1"/>
          </p:cNvCxnSpPr>
          <p:nvPr/>
        </p:nvCxnSpPr>
        <p:spPr>
          <a:xfrm flipV="1">
            <a:off x="5199080" y="3441450"/>
            <a:ext cx="559239" cy="45505"/>
          </a:xfrm>
          <a:prstGeom prst="bentConnector3">
            <a:avLst>
              <a:gd name="adj1" fmla="val 9459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3" name="Agrupar 122">
            <a:extLst>
              <a:ext uri="{FF2B5EF4-FFF2-40B4-BE49-F238E27FC236}">
                <a16:creationId xmlns:a16="http://schemas.microsoft.com/office/drawing/2014/main" id="{5415C561-B9D7-4CEF-BEE7-4C7BA91A8723}"/>
              </a:ext>
            </a:extLst>
          </p:cNvPr>
          <p:cNvGrpSpPr/>
          <p:nvPr/>
        </p:nvGrpSpPr>
        <p:grpSpPr>
          <a:xfrm>
            <a:off x="7636017" y="5250054"/>
            <a:ext cx="1295470" cy="811660"/>
            <a:chOff x="1074197" y="6323339"/>
            <a:chExt cx="1731147" cy="811660"/>
          </a:xfrm>
        </p:grpSpPr>
        <p:sp>
          <p:nvSpPr>
            <p:cNvPr id="124" name="Retângulo 123">
              <a:extLst>
                <a:ext uri="{FF2B5EF4-FFF2-40B4-BE49-F238E27FC236}">
                  <a16:creationId xmlns:a16="http://schemas.microsoft.com/office/drawing/2014/main" id="{3EF9A75F-4E31-4094-8348-B4135E4F663C}"/>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5" name="CaixaDeTexto 124">
              <a:extLst>
                <a:ext uri="{FF2B5EF4-FFF2-40B4-BE49-F238E27FC236}">
                  <a16:creationId xmlns:a16="http://schemas.microsoft.com/office/drawing/2014/main" id="{0E9B7399-09FF-471E-9985-AC682F209D72}"/>
                </a:ext>
              </a:extLst>
            </p:cNvPr>
            <p:cNvSpPr txBox="1"/>
            <p:nvPr/>
          </p:nvSpPr>
          <p:spPr>
            <a:xfrm>
              <a:off x="1074197" y="6544503"/>
              <a:ext cx="1731146" cy="369332"/>
            </a:xfrm>
            <a:prstGeom prst="rect">
              <a:avLst/>
            </a:prstGeom>
            <a:noFill/>
          </p:spPr>
          <p:txBody>
            <a:bodyPr wrap="square" rtlCol="0">
              <a:spAutoFit/>
            </a:bodyPr>
            <a:lstStyle/>
            <a:p>
              <a:pPr algn="ctr"/>
              <a:r>
                <a:rPr lang="pt-BR" dirty="0"/>
                <a:t>Modelo</a:t>
              </a:r>
            </a:p>
          </p:txBody>
        </p:sp>
      </p:grpSp>
      <p:cxnSp>
        <p:nvCxnSpPr>
          <p:cNvPr id="132" name="Conector: Angulado 131">
            <a:extLst>
              <a:ext uri="{FF2B5EF4-FFF2-40B4-BE49-F238E27FC236}">
                <a16:creationId xmlns:a16="http://schemas.microsoft.com/office/drawing/2014/main" id="{1EDC2F02-6E4D-48E8-8AAC-B7EB0530918C}"/>
              </a:ext>
            </a:extLst>
          </p:cNvPr>
          <p:cNvCxnSpPr>
            <a:cxnSpLocks/>
            <a:stCxn id="21" idx="3"/>
            <a:endCxn id="125" idx="1"/>
          </p:cNvCxnSpPr>
          <p:nvPr/>
        </p:nvCxnSpPr>
        <p:spPr>
          <a:xfrm>
            <a:off x="5215996" y="5648109"/>
            <a:ext cx="2420021" cy="7775"/>
          </a:xfrm>
          <a:prstGeom prst="bentConnector3">
            <a:avLst>
              <a:gd name="adj1" fmla="val 10076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Agrupar 134">
            <a:extLst>
              <a:ext uri="{FF2B5EF4-FFF2-40B4-BE49-F238E27FC236}">
                <a16:creationId xmlns:a16="http://schemas.microsoft.com/office/drawing/2014/main" id="{A5DE9AF6-1053-4DBF-9DDF-53F95E83A372}"/>
              </a:ext>
            </a:extLst>
          </p:cNvPr>
          <p:cNvGrpSpPr/>
          <p:nvPr/>
        </p:nvGrpSpPr>
        <p:grpSpPr>
          <a:xfrm>
            <a:off x="9359286" y="5242278"/>
            <a:ext cx="1295470" cy="811660"/>
            <a:chOff x="1074197" y="6323339"/>
            <a:chExt cx="1731147" cy="811660"/>
          </a:xfrm>
        </p:grpSpPr>
        <p:sp>
          <p:nvSpPr>
            <p:cNvPr id="136" name="Retângulo 135">
              <a:extLst>
                <a:ext uri="{FF2B5EF4-FFF2-40B4-BE49-F238E27FC236}">
                  <a16:creationId xmlns:a16="http://schemas.microsoft.com/office/drawing/2014/main" id="{40A54E63-409A-4CF9-9D36-8A6264F8EDB0}"/>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CaixaDeTexto 136">
              <a:extLst>
                <a:ext uri="{FF2B5EF4-FFF2-40B4-BE49-F238E27FC236}">
                  <a16:creationId xmlns:a16="http://schemas.microsoft.com/office/drawing/2014/main" id="{0F959C92-6032-429B-AC87-0B6D087F574D}"/>
                </a:ext>
              </a:extLst>
            </p:cNvPr>
            <p:cNvSpPr txBox="1"/>
            <p:nvPr/>
          </p:nvSpPr>
          <p:spPr>
            <a:xfrm>
              <a:off x="1074197" y="6544503"/>
              <a:ext cx="1731146" cy="369332"/>
            </a:xfrm>
            <a:prstGeom prst="rect">
              <a:avLst/>
            </a:prstGeom>
            <a:noFill/>
          </p:spPr>
          <p:txBody>
            <a:bodyPr wrap="square" rtlCol="0">
              <a:spAutoFit/>
            </a:bodyPr>
            <a:lstStyle/>
            <a:p>
              <a:pPr algn="ctr"/>
              <a:r>
                <a:rPr lang="pt-BR" dirty="0"/>
                <a:t>Resultado</a:t>
              </a:r>
            </a:p>
          </p:txBody>
        </p:sp>
      </p:grpSp>
      <p:cxnSp>
        <p:nvCxnSpPr>
          <p:cNvPr id="138" name="Conector: Angulado 137">
            <a:extLst>
              <a:ext uri="{FF2B5EF4-FFF2-40B4-BE49-F238E27FC236}">
                <a16:creationId xmlns:a16="http://schemas.microsoft.com/office/drawing/2014/main" id="{290318E5-1BF9-4078-9BA9-C80C635E7EED}"/>
              </a:ext>
            </a:extLst>
          </p:cNvPr>
          <p:cNvCxnSpPr>
            <a:cxnSpLocks/>
            <a:stCxn id="124" idx="3"/>
            <a:endCxn id="137" idx="1"/>
          </p:cNvCxnSpPr>
          <p:nvPr/>
        </p:nvCxnSpPr>
        <p:spPr>
          <a:xfrm flipV="1">
            <a:off x="8931487" y="5648108"/>
            <a:ext cx="427799" cy="7776"/>
          </a:xfrm>
          <a:prstGeom prst="bentConnector3">
            <a:avLst>
              <a:gd name="adj1" fmla="val 9965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Agrupar 38">
            <a:extLst>
              <a:ext uri="{FF2B5EF4-FFF2-40B4-BE49-F238E27FC236}">
                <a16:creationId xmlns:a16="http://schemas.microsoft.com/office/drawing/2014/main" id="{8939F483-E458-4655-88C4-CF5440732891}"/>
              </a:ext>
            </a:extLst>
          </p:cNvPr>
          <p:cNvGrpSpPr/>
          <p:nvPr/>
        </p:nvGrpSpPr>
        <p:grpSpPr>
          <a:xfrm>
            <a:off x="3774604" y="4011405"/>
            <a:ext cx="1432934" cy="811660"/>
            <a:chOff x="1074197" y="6323339"/>
            <a:chExt cx="1731147" cy="811660"/>
          </a:xfrm>
        </p:grpSpPr>
        <p:sp>
          <p:nvSpPr>
            <p:cNvPr id="40" name="Retângulo 39">
              <a:extLst>
                <a:ext uri="{FF2B5EF4-FFF2-40B4-BE49-F238E27FC236}">
                  <a16:creationId xmlns:a16="http://schemas.microsoft.com/office/drawing/2014/main" id="{D99C1B99-539F-4429-9BCD-5D8F0BC6A979}"/>
                </a:ext>
              </a:extLst>
            </p:cNvPr>
            <p:cNvSpPr/>
            <p:nvPr/>
          </p:nvSpPr>
          <p:spPr>
            <a:xfrm>
              <a:off x="1074198" y="6323339"/>
              <a:ext cx="1731146" cy="81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84F4F4C4-7314-42D6-9BB6-88F75604BECC}"/>
                </a:ext>
              </a:extLst>
            </p:cNvPr>
            <p:cNvSpPr txBox="1"/>
            <p:nvPr/>
          </p:nvSpPr>
          <p:spPr>
            <a:xfrm>
              <a:off x="1074197" y="6406003"/>
              <a:ext cx="1731146" cy="646331"/>
            </a:xfrm>
            <a:prstGeom prst="rect">
              <a:avLst/>
            </a:prstGeom>
            <a:noFill/>
          </p:spPr>
          <p:txBody>
            <a:bodyPr wrap="square" rtlCol="0">
              <a:spAutoFit/>
            </a:bodyPr>
            <a:lstStyle/>
            <a:p>
              <a:pPr algn="ctr"/>
              <a:r>
                <a:rPr lang="pt-BR" dirty="0"/>
                <a:t>Conjunto de </a:t>
              </a:r>
            </a:p>
            <a:p>
              <a:pPr algn="ctr"/>
              <a:r>
                <a:rPr lang="pt-BR" dirty="0"/>
                <a:t>Validação</a:t>
              </a:r>
            </a:p>
          </p:txBody>
        </p:sp>
      </p:grpSp>
      <p:cxnSp>
        <p:nvCxnSpPr>
          <p:cNvPr id="42" name="Conector: Angulado 41">
            <a:extLst>
              <a:ext uri="{FF2B5EF4-FFF2-40B4-BE49-F238E27FC236}">
                <a16:creationId xmlns:a16="http://schemas.microsoft.com/office/drawing/2014/main" id="{99CB2F0D-EB43-4F8E-A201-7BD230B34172}"/>
              </a:ext>
            </a:extLst>
          </p:cNvPr>
          <p:cNvCxnSpPr>
            <a:cxnSpLocks/>
            <a:stCxn id="12" idx="3"/>
            <a:endCxn id="41" idx="1"/>
          </p:cNvCxnSpPr>
          <p:nvPr/>
        </p:nvCxnSpPr>
        <p:spPr>
          <a:xfrm flipV="1">
            <a:off x="2252000" y="4417235"/>
            <a:ext cx="152260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tângulo 63">
            <a:extLst>
              <a:ext uri="{FF2B5EF4-FFF2-40B4-BE49-F238E27FC236}">
                <a16:creationId xmlns:a16="http://schemas.microsoft.com/office/drawing/2014/main" id="{E9608673-CBA0-4BF5-9C0F-211329465805}"/>
              </a:ext>
            </a:extLst>
          </p:cNvPr>
          <p:cNvSpPr/>
          <p:nvPr/>
        </p:nvSpPr>
        <p:spPr>
          <a:xfrm>
            <a:off x="3563398" y="2924527"/>
            <a:ext cx="7222835" cy="20252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5" name="Conector: Angulado 64">
            <a:extLst>
              <a:ext uri="{FF2B5EF4-FFF2-40B4-BE49-F238E27FC236}">
                <a16:creationId xmlns:a16="http://schemas.microsoft.com/office/drawing/2014/main" id="{2957E6EB-8A6F-4DF1-B554-B0FD081E6D6F}"/>
              </a:ext>
            </a:extLst>
          </p:cNvPr>
          <p:cNvCxnSpPr>
            <a:cxnSpLocks/>
            <a:stCxn id="41" idx="3"/>
            <a:endCxn id="8" idx="2"/>
          </p:cNvCxnSpPr>
          <p:nvPr/>
        </p:nvCxnSpPr>
        <p:spPr>
          <a:xfrm flipV="1">
            <a:off x="5207537" y="3841253"/>
            <a:ext cx="3076216" cy="5759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Angulado 70">
            <a:extLst>
              <a:ext uri="{FF2B5EF4-FFF2-40B4-BE49-F238E27FC236}">
                <a16:creationId xmlns:a16="http://schemas.microsoft.com/office/drawing/2014/main" id="{61DDFA44-6C3D-4773-9B02-34F8FA6469E3}"/>
              </a:ext>
            </a:extLst>
          </p:cNvPr>
          <p:cNvCxnSpPr>
            <a:cxnSpLocks/>
            <a:stCxn id="64" idx="2"/>
            <a:endCxn id="124" idx="0"/>
          </p:cNvCxnSpPr>
          <p:nvPr/>
        </p:nvCxnSpPr>
        <p:spPr>
          <a:xfrm rot="16200000" flipH="1">
            <a:off x="7579168" y="4545468"/>
            <a:ext cx="300233" cy="11089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8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formas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As técnicas para aprender modelos a partir de dados são classificadas de acordo com o tipo de aprendizado em:</a:t>
            </a:r>
          </a:p>
          <a:p>
            <a:pPr lvl="1"/>
            <a:r>
              <a:rPr lang="pt-BR" b="1" dirty="0"/>
              <a:t>Aprendizado supervisionado</a:t>
            </a:r>
          </a:p>
          <a:p>
            <a:pPr lvl="1"/>
            <a:r>
              <a:rPr lang="pt-BR" dirty="0"/>
              <a:t>Aprendizado não supervisionado</a:t>
            </a:r>
          </a:p>
          <a:p>
            <a:pPr lvl="1"/>
            <a:r>
              <a:rPr lang="pt-BR" dirty="0"/>
              <a:t>Aprendizado por reforço</a:t>
            </a: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No aprendizado supervisionado os exemplos são constituídos de atributos, onde um deles é a classe</a:t>
            </a:r>
          </a:p>
          <a:p>
            <a:r>
              <a:rPr lang="pt-BR" dirty="0"/>
              <a:t>A classe orienta o processo de aprendizado para ajustar o modelo aos dados. Para atributos de classe discretos, o problema é chamado de </a:t>
            </a:r>
            <a:r>
              <a:rPr lang="pt-BR" b="1" dirty="0"/>
              <a:t>classificação </a:t>
            </a:r>
            <a:r>
              <a:rPr lang="pt-BR" dirty="0"/>
              <a:t>e para valores </a:t>
            </a:r>
            <a:r>
              <a:rPr lang="pt-BR" b="1" dirty="0"/>
              <a:t>regressão</a:t>
            </a:r>
            <a:endParaRPr lang="pt-BR" dirty="0"/>
          </a:p>
          <a:p>
            <a:endParaRPr lang="pt-BR" dirty="0"/>
          </a:p>
        </p:txBody>
      </p:sp>
      <mc:AlternateContent xmlns:mc="http://schemas.openxmlformats.org/markup-compatibility/2006" xmlns:a14="http://schemas.microsoft.com/office/drawing/2010/main">
        <mc:Choice Requires="a14">
          <p:graphicFrame>
            <p:nvGraphicFramePr>
              <p:cNvPr id="6" name="Tabela 5">
                <a:extLst>
                  <a:ext uri="{FF2B5EF4-FFF2-40B4-BE49-F238E27FC236}">
                    <a16:creationId xmlns:a16="http://schemas.microsoft.com/office/drawing/2014/main" id="{23A75439-9FF5-4984-9E2D-C2FA0C90DAC9}"/>
                  </a:ext>
                </a:extLst>
              </p:cNvPr>
              <p:cNvGraphicFramePr>
                <a:graphicFrameLocks noGrp="1"/>
              </p:cNvGraphicFramePr>
              <p:nvPr>
                <p:extLst>
                  <p:ext uri="{D42A27DB-BD31-4B8C-83A1-F6EECF244321}">
                    <p14:modId xmlns:p14="http://schemas.microsoft.com/office/powerpoint/2010/main" val="3545952984"/>
                  </p:ext>
                </p:extLst>
              </p:nvPr>
            </p:nvGraphicFramePr>
            <p:xfrm>
              <a:off x="6535076" y="4169410"/>
              <a:ext cx="4729073" cy="1691640"/>
            </p:xfrm>
            <a:graphic>
              <a:graphicData uri="http://schemas.openxmlformats.org/drawingml/2006/table">
                <a:tbl>
                  <a:tblPr firstRow="1" bandRow="1">
                    <a:tableStyleId>{5C22544A-7EE6-4342-B048-85BDC9FD1C3A}</a:tableStyleId>
                  </a:tblPr>
                  <a:tblGrid>
                    <a:gridCol w="1062128">
                      <a:extLst>
                        <a:ext uri="{9D8B030D-6E8A-4147-A177-3AD203B41FA5}">
                          <a16:colId xmlns:a16="http://schemas.microsoft.com/office/drawing/2014/main" val="1710477890"/>
                        </a:ext>
                      </a:extLst>
                    </a:gridCol>
                    <a:gridCol w="1025237">
                      <a:extLst>
                        <a:ext uri="{9D8B030D-6E8A-4147-A177-3AD203B41FA5}">
                          <a16:colId xmlns:a16="http://schemas.microsoft.com/office/drawing/2014/main" val="705743938"/>
                        </a:ext>
                      </a:extLst>
                    </a:gridCol>
                    <a:gridCol w="1040789">
                      <a:extLst>
                        <a:ext uri="{9D8B030D-6E8A-4147-A177-3AD203B41FA5}">
                          <a16:colId xmlns:a16="http://schemas.microsoft.com/office/drawing/2014/main" val="1419184745"/>
                        </a:ext>
                      </a:extLst>
                    </a:gridCol>
                    <a:gridCol w="372374">
                      <a:extLst>
                        <a:ext uri="{9D8B030D-6E8A-4147-A177-3AD203B41FA5}">
                          <a16:colId xmlns:a16="http://schemas.microsoft.com/office/drawing/2014/main" val="1012218826"/>
                        </a:ext>
                      </a:extLst>
                    </a:gridCol>
                    <a:gridCol w="1228545">
                      <a:extLst>
                        <a:ext uri="{9D8B030D-6E8A-4147-A177-3AD203B41FA5}">
                          <a16:colId xmlns:a16="http://schemas.microsoft.com/office/drawing/2014/main" val="2078567087"/>
                        </a:ext>
                      </a:extLst>
                    </a:gridCol>
                  </a:tblGrid>
                  <a:tr h="370840">
                    <a:tc>
                      <a:txBody>
                        <a:bodyPr/>
                        <a:lstStyle/>
                        <a:p>
                          <a:pPr algn="ctr"/>
                          <a:r>
                            <a:rPr lang="pt-BR" sz="1600" dirty="0"/>
                            <a:t>Exemplo</a:t>
                          </a:r>
                        </a:p>
                      </a:txBody>
                      <a:tcPr/>
                    </a:tc>
                    <a:tc>
                      <a:txBody>
                        <a:bodyPr/>
                        <a:lstStyle/>
                        <a:p>
                          <a:pPr algn="ctr"/>
                          <a:r>
                            <a:rPr lang="pt-BR" sz="1600" dirty="0"/>
                            <a:t>Atributo 1</a:t>
                          </a:r>
                        </a:p>
                      </a:txBody>
                      <a:tcPr/>
                    </a:tc>
                    <a:tc>
                      <a:txBody>
                        <a:bodyPr/>
                        <a:lstStyle/>
                        <a:p>
                          <a:pPr algn="ctr"/>
                          <a:r>
                            <a:rPr lang="pt-BR" sz="1600" dirty="0"/>
                            <a:t>Atributo 2</a:t>
                          </a:r>
                        </a:p>
                      </a:txBody>
                      <a:tcPr/>
                    </a:tc>
                    <a:tc>
                      <a:txBody>
                        <a:bodyPr/>
                        <a:lstStyle/>
                        <a:p>
                          <a:pPr algn="ctr"/>
                          <a:r>
                            <a:rPr lang="pt-BR" sz="1600" dirty="0"/>
                            <a:t>...</a:t>
                          </a:r>
                        </a:p>
                      </a:txBody>
                      <a:tcPr/>
                    </a:tc>
                    <a:tc>
                      <a:txBody>
                        <a:bodyPr/>
                        <a:lstStyle/>
                        <a:p>
                          <a:pPr algn="ctr"/>
                          <a:r>
                            <a:rPr lang="pt-BR" sz="1600" dirty="0"/>
                            <a:t>Atributo classe</a:t>
                          </a:r>
                        </a:p>
                      </a:txBody>
                      <a:tcPr/>
                    </a:tc>
                    <a:extLst>
                      <a:ext uri="{0D108BD9-81ED-4DB2-BD59-A6C34878D82A}">
                        <a16:rowId xmlns:a16="http://schemas.microsoft.com/office/drawing/2014/main" val="31803119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1</m:t>
                                    </m:r>
                                  </m:sub>
                                </m:sSub>
                              </m:oMath>
                            </m:oMathPara>
                          </a14:m>
                          <a:endParaRPr lang="pt-BR"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𝑦</m:t>
                                    </m:r>
                                  </m:e>
                                  <m:sub>
                                    <m:r>
                                      <a:rPr lang="pt-BR" sz="1600" b="0" i="1" smtClean="0">
                                        <a:latin typeface="Cambria Math" panose="02040503050406030204" pitchFamily="18" charset="0"/>
                                      </a:rPr>
                                      <m:t>1</m:t>
                                    </m:r>
                                  </m:sub>
                                </m:sSub>
                              </m:oMath>
                            </m:oMathPara>
                          </a14:m>
                          <a:endParaRPr lang="pt-BR" sz="1600" dirty="0"/>
                        </a:p>
                      </a:txBody>
                      <a:tcPr/>
                    </a:tc>
                    <a:extLst>
                      <a:ext uri="{0D108BD9-81ED-4DB2-BD59-A6C34878D82A}">
                        <a16:rowId xmlns:a16="http://schemas.microsoft.com/office/drawing/2014/main" val="21433403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2</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2,2</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𝑦</m:t>
                                    </m:r>
                                  </m:e>
                                  <m:sub>
                                    <m:r>
                                      <a:rPr lang="pt-BR" sz="1600" b="0" i="1" smtClean="0">
                                        <a:latin typeface="Cambria Math" panose="02040503050406030204" pitchFamily="18" charset="0"/>
                                      </a:rPr>
                                      <m:t>2</m:t>
                                    </m:r>
                                  </m:sub>
                                </m:sSub>
                              </m:oMath>
                            </m:oMathPara>
                          </a14:m>
                          <a:endParaRPr lang="pt-BR" sz="1600" dirty="0"/>
                        </a:p>
                      </a:txBody>
                      <a:tcPr/>
                    </a:tc>
                    <a:extLst>
                      <a:ext uri="{0D108BD9-81ED-4DB2-BD59-A6C34878D82A}">
                        <a16:rowId xmlns:a16="http://schemas.microsoft.com/office/drawing/2014/main" val="107011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𝑛</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𝑛</m:t>
                                    </m:r>
                                    <m:r>
                                      <a:rPr lang="pt-BR" sz="1600" b="0" i="1" smtClean="0">
                                        <a:latin typeface="Cambria Math" panose="02040503050406030204" pitchFamily="18" charset="0"/>
                                      </a:rPr>
                                      <m:t>,1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r>
                                      <a:rPr lang="pt-BR" sz="1600" b="0" i="1" smtClean="0">
                                        <a:latin typeface="Cambria Math" panose="02040503050406030204" pitchFamily="18" charset="0"/>
                                      </a:rPr>
                                      <m:t>𝑛</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𝑦</m:t>
                                    </m:r>
                                  </m:e>
                                  <m:sub>
                                    <m:r>
                                      <a:rPr lang="pt-BR" sz="1600" b="0" i="1" smtClean="0">
                                        <a:latin typeface="Cambria Math" panose="02040503050406030204" pitchFamily="18" charset="0"/>
                                      </a:rPr>
                                      <m:t>𝑛</m:t>
                                    </m:r>
                                  </m:sub>
                                </m:sSub>
                              </m:oMath>
                            </m:oMathPara>
                          </a14:m>
                          <a:endParaRPr lang="pt-BR" sz="1600" dirty="0"/>
                        </a:p>
                      </a:txBody>
                      <a:tcPr/>
                    </a:tc>
                    <a:extLst>
                      <a:ext uri="{0D108BD9-81ED-4DB2-BD59-A6C34878D82A}">
                        <a16:rowId xmlns:a16="http://schemas.microsoft.com/office/drawing/2014/main" val="2130460241"/>
                      </a:ext>
                    </a:extLst>
                  </a:tr>
                </a:tbl>
              </a:graphicData>
            </a:graphic>
          </p:graphicFrame>
        </mc:Choice>
        <mc:Fallback xmlns="">
          <p:graphicFrame>
            <p:nvGraphicFramePr>
              <p:cNvPr id="6" name="Tabela 5">
                <a:extLst>
                  <a:ext uri="{FF2B5EF4-FFF2-40B4-BE49-F238E27FC236}">
                    <a16:creationId xmlns:a16="http://schemas.microsoft.com/office/drawing/2014/main" id="{23A75439-9FF5-4984-9E2D-C2FA0C90DAC9}"/>
                  </a:ext>
                </a:extLst>
              </p:cNvPr>
              <p:cNvGraphicFramePr>
                <a:graphicFrameLocks noGrp="1"/>
              </p:cNvGraphicFramePr>
              <p:nvPr>
                <p:extLst>
                  <p:ext uri="{D42A27DB-BD31-4B8C-83A1-F6EECF244321}">
                    <p14:modId xmlns:p14="http://schemas.microsoft.com/office/powerpoint/2010/main" val="3545952984"/>
                  </p:ext>
                </p:extLst>
              </p:nvPr>
            </p:nvGraphicFramePr>
            <p:xfrm>
              <a:off x="6535076" y="4169410"/>
              <a:ext cx="4729073" cy="1691640"/>
            </p:xfrm>
            <a:graphic>
              <a:graphicData uri="http://schemas.openxmlformats.org/drawingml/2006/table">
                <a:tbl>
                  <a:tblPr firstRow="1" bandRow="1">
                    <a:tableStyleId>{5C22544A-7EE6-4342-B048-85BDC9FD1C3A}</a:tableStyleId>
                  </a:tblPr>
                  <a:tblGrid>
                    <a:gridCol w="1062128">
                      <a:extLst>
                        <a:ext uri="{9D8B030D-6E8A-4147-A177-3AD203B41FA5}">
                          <a16:colId xmlns:a16="http://schemas.microsoft.com/office/drawing/2014/main" val="1710477890"/>
                        </a:ext>
                      </a:extLst>
                    </a:gridCol>
                    <a:gridCol w="1025237">
                      <a:extLst>
                        <a:ext uri="{9D8B030D-6E8A-4147-A177-3AD203B41FA5}">
                          <a16:colId xmlns:a16="http://schemas.microsoft.com/office/drawing/2014/main" val="705743938"/>
                        </a:ext>
                      </a:extLst>
                    </a:gridCol>
                    <a:gridCol w="1040789">
                      <a:extLst>
                        <a:ext uri="{9D8B030D-6E8A-4147-A177-3AD203B41FA5}">
                          <a16:colId xmlns:a16="http://schemas.microsoft.com/office/drawing/2014/main" val="1419184745"/>
                        </a:ext>
                      </a:extLst>
                    </a:gridCol>
                    <a:gridCol w="372374">
                      <a:extLst>
                        <a:ext uri="{9D8B030D-6E8A-4147-A177-3AD203B41FA5}">
                          <a16:colId xmlns:a16="http://schemas.microsoft.com/office/drawing/2014/main" val="1012218826"/>
                        </a:ext>
                      </a:extLst>
                    </a:gridCol>
                    <a:gridCol w="1228545">
                      <a:extLst>
                        <a:ext uri="{9D8B030D-6E8A-4147-A177-3AD203B41FA5}">
                          <a16:colId xmlns:a16="http://schemas.microsoft.com/office/drawing/2014/main" val="2078567087"/>
                        </a:ext>
                      </a:extLst>
                    </a:gridCol>
                  </a:tblGrid>
                  <a:tr h="579120">
                    <a:tc>
                      <a:txBody>
                        <a:bodyPr/>
                        <a:lstStyle/>
                        <a:p>
                          <a:pPr algn="ctr"/>
                          <a:r>
                            <a:rPr lang="pt-BR" sz="1600" dirty="0"/>
                            <a:t>Exemplo</a:t>
                          </a:r>
                        </a:p>
                      </a:txBody>
                      <a:tcPr/>
                    </a:tc>
                    <a:tc>
                      <a:txBody>
                        <a:bodyPr/>
                        <a:lstStyle/>
                        <a:p>
                          <a:pPr algn="ctr"/>
                          <a:r>
                            <a:rPr lang="pt-BR" sz="1600" dirty="0"/>
                            <a:t>Atributo 1</a:t>
                          </a:r>
                        </a:p>
                      </a:txBody>
                      <a:tcPr/>
                    </a:tc>
                    <a:tc>
                      <a:txBody>
                        <a:bodyPr/>
                        <a:lstStyle/>
                        <a:p>
                          <a:pPr algn="ctr"/>
                          <a:r>
                            <a:rPr lang="pt-BR" sz="1600" dirty="0"/>
                            <a:t>Atributo 2</a:t>
                          </a:r>
                        </a:p>
                      </a:txBody>
                      <a:tcPr/>
                    </a:tc>
                    <a:tc>
                      <a:txBody>
                        <a:bodyPr/>
                        <a:lstStyle/>
                        <a:p>
                          <a:pPr algn="ctr"/>
                          <a:r>
                            <a:rPr lang="pt-BR" sz="1600" dirty="0"/>
                            <a:t>...</a:t>
                          </a:r>
                        </a:p>
                      </a:txBody>
                      <a:tcPr/>
                    </a:tc>
                    <a:tc>
                      <a:txBody>
                        <a:bodyPr/>
                        <a:lstStyle/>
                        <a:p>
                          <a:pPr algn="ctr"/>
                          <a:r>
                            <a:rPr lang="pt-BR" sz="1600" dirty="0"/>
                            <a:t>Atributo classe</a:t>
                          </a:r>
                        </a:p>
                      </a:txBody>
                      <a:tcPr/>
                    </a:tc>
                    <a:extLst>
                      <a:ext uri="{0D108BD9-81ED-4DB2-BD59-A6C34878D82A}">
                        <a16:rowId xmlns:a16="http://schemas.microsoft.com/office/drawing/2014/main" val="3180311962"/>
                      </a:ext>
                    </a:extLst>
                  </a:tr>
                  <a:tr h="370840">
                    <a:tc>
                      <a:txBody>
                        <a:bodyPr/>
                        <a:lstStyle/>
                        <a:p>
                          <a:endParaRPr lang="pt-BR"/>
                        </a:p>
                      </a:txBody>
                      <a:tcPr>
                        <a:blipFill>
                          <a:blip r:embed="rId2"/>
                          <a:stretch>
                            <a:fillRect l="-1149" t="-160656" r="-348276" b="-203279"/>
                          </a:stretch>
                        </a:blipFill>
                      </a:tcPr>
                    </a:tc>
                    <a:tc>
                      <a:txBody>
                        <a:bodyPr/>
                        <a:lstStyle/>
                        <a:p>
                          <a:endParaRPr lang="pt-BR"/>
                        </a:p>
                      </a:txBody>
                      <a:tcPr>
                        <a:blipFill>
                          <a:blip r:embed="rId2"/>
                          <a:stretch>
                            <a:fillRect l="-104142" t="-160656" r="-258580" b="-203279"/>
                          </a:stretch>
                        </a:blipFill>
                      </a:tcPr>
                    </a:tc>
                    <a:tc>
                      <a:txBody>
                        <a:bodyPr/>
                        <a:lstStyle/>
                        <a:p>
                          <a:endParaRPr lang="pt-BR"/>
                        </a:p>
                      </a:txBody>
                      <a:tcPr>
                        <a:blipFill>
                          <a:blip r:embed="rId2"/>
                          <a:stretch>
                            <a:fillRect l="-202941" t="-160656" r="-157059" b="-203279"/>
                          </a:stretch>
                        </a:blipFill>
                      </a:tcPr>
                    </a:tc>
                    <a:tc>
                      <a:txBody>
                        <a:bodyPr/>
                        <a:lstStyle/>
                        <a:p>
                          <a:endParaRPr lang="pt-BR"/>
                        </a:p>
                      </a:txBody>
                      <a:tcPr>
                        <a:blipFill>
                          <a:blip r:embed="rId2"/>
                          <a:stretch>
                            <a:fillRect l="-844262" t="-160656" r="-337705" b="-203279"/>
                          </a:stretch>
                        </a:blipFill>
                      </a:tcPr>
                    </a:tc>
                    <a:tc>
                      <a:txBody>
                        <a:bodyPr/>
                        <a:lstStyle/>
                        <a:p>
                          <a:endParaRPr lang="pt-BR"/>
                        </a:p>
                      </a:txBody>
                      <a:tcPr>
                        <a:blipFill>
                          <a:blip r:embed="rId2"/>
                          <a:stretch>
                            <a:fillRect l="-285149" t="-160656" r="-1980" b="-203279"/>
                          </a:stretch>
                        </a:blipFill>
                      </a:tcPr>
                    </a:tc>
                    <a:extLst>
                      <a:ext uri="{0D108BD9-81ED-4DB2-BD59-A6C34878D82A}">
                        <a16:rowId xmlns:a16="http://schemas.microsoft.com/office/drawing/2014/main" val="2143340379"/>
                      </a:ext>
                    </a:extLst>
                  </a:tr>
                  <a:tr h="370840">
                    <a:tc>
                      <a:txBody>
                        <a:bodyPr/>
                        <a:lstStyle/>
                        <a:p>
                          <a:endParaRPr lang="pt-BR"/>
                        </a:p>
                      </a:txBody>
                      <a:tcPr>
                        <a:blipFill>
                          <a:blip r:embed="rId2"/>
                          <a:stretch>
                            <a:fillRect l="-1149" t="-260656" r="-348276" b="-103279"/>
                          </a:stretch>
                        </a:blipFill>
                      </a:tcPr>
                    </a:tc>
                    <a:tc>
                      <a:txBody>
                        <a:bodyPr/>
                        <a:lstStyle/>
                        <a:p>
                          <a:endParaRPr lang="pt-BR"/>
                        </a:p>
                      </a:txBody>
                      <a:tcPr>
                        <a:blipFill>
                          <a:blip r:embed="rId2"/>
                          <a:stretch>
                            <a:fillRect l="-104142" t="-260656" r="-258580" b="-103279"/>
                          </a:stretch>
                        </a:blipFill>
                      </a:tcPr>
                    </a:tc>
                    <a:tc>
                      <a:txBody>
                        <a:bodyPr/>
                        <a:lstStyle/>
                        <a:p>
                          <a:endParaRPr lang="pt-BR"/>
                        </a:p>
                      </a:txBody>
                      <a:tcPr>
                        <a:blipFill>
                          <a:blip r:embed="rId2"/>
                          <a:stretch>
                            <a:fillRect l="-202941" t="-260656" r="-157059" b="-103279"/>
                          </a:stretch>
                        </a:blipFill>
                      </a:tcPr>
                    </a:tc>
                    <a:tc>
                      <a:txBody>
                        <a:bodyPr/>
                        <a:lstStyle/>
                        <a:p>
                          <a:endParaRPr lang="pt-BR"/>
                        </a:p>
                      </a:txBody>
                      <a:tcPr>
                        <a:blipFill>
                          <a:blip r:embed="rId2"/>
                          <a:stretch>
                            <a:fillRect l="-844262" t="-260656" r="-337705" b="-103279"/>
                          </a:stretch>
                        </a:blipFill>
                      </a:tcPr>
                    </a:tc>
                    <a:tc>
                      <a:txBody>
                        <a:bodyPr/>
                        <a:lstStyle/>
                        <a:p>
                          <a:endParaRPr lang="pt-BR"/>
                        </a:p>
                      </a:txBody>
                      <a:tcPr>
                        <a:blipFill>
                          <a:blip r:embed="rId2"/>
                          <a:stretch>
                            <a:fillRect l="-285149" t="-260656" r="-1980" b="-103279"/>
                          </a:stretch>
                        </a:blipFill>
                      </a:tcPr>
                    </a:tc>
                    <a:extLst>
                      <a:ext uri="{0D108BD9-81ED-4DB2-BD59-A6C34878D82A}">
                        <a16:rowId xmlns:a16="http://schemas.microsoft.com/office/drawing/2014/main" val="107011272"/>
                      </a:ext>
                    </a:extLst>
                  </a:tr>
                  <a:tr h="370840">
                    <a:tc>
                      <a:txBody>
                        <a:bodyPr/>
                        <a:lstStyle/>
                        <a:p>
                          <a:endParaRPr lang="pt-BR"/>
                        </a:p>
                      </a:txBody>
                      <a:tcPr>
                        <a:blipFill>
                          <a:blip r:embed="rId2"/>
                          <a:stretch>
                            <a:fillRect l="-1149" t="-360656" r="-348276" b="-3279"/>
                          </a:stretch>
                        </a:blipFill>
                      </a:tcPr>
                    </a:tc>
                    <a:tc>
                      <a:txBody>
                        <a:bodyPr/>
                        <a:lstStyle/>
                        <a:p>
                          <a:endParaRPr lang="pt-BR"/>
                        </a:p>
                      </a:txBody>
                      <a:tcPr>
                        <a:blipFill>
                          <a:blip r:embed="rId2"/>
                          <a:stretch>
                            <a:fillRect l="-104142" t="-360656" r="-258580" b="-3279"/>
                          </a:stretch>
                        </a:blipFill>
                      </a:tcPr>
                    </a:tc>
                    <a:tc>
                      <a:txBody>
                        <a:bodyPr/>
                        <a:lstStyle/>
                        <a:p>
                          <a:endParaRPr lang="pt-BR"/>
                        </a:p>
                      </a:txBody>
                      <a:tcPr>
                        <a:blipFill>
                          <a:blip r:embed="rId2"/>
                          <a:stretch>
                            <a:fillRect l="-202941" t="-360656" r="-157059" b="-3279"/>
                          </a:stretch>
                        </a:blipFill>
                      </a:tcPr>
                    </a:tc>
                    <a:tc>
                      <a:txBody>
                        <a:bodyPr/>
                        <a:lstStyle/>
                        <a:p>
                          <a:endParaRPr lang="pt-BR"/>
                        </a:p>
                      </a:txBody>
                      <a:tcPr>
                        <a:blipFill>
                          <a:blip r:embed="rId2"/>
                          <a:stretch>
                            <a:fillRect l="-844262" t="-360656" r="-337705" b="-3279"/>
                          </a:stretch>
                        </a:blipFill>
                      </a:tcPr>
                    </a:tc>
                    <a:tc>
                      <a:txBody>
                        <a:bodyPr/>
                        <a:lstStyle/>
                        <a:p>
                          <a:endParaRPr lang="pt-BR"/>
                        </a:p>
                      </a:txBody>
                      <a:tcPr>
                        <a:blipFill>
                          <a:blip r:embed="rId2"/>
                          <a:stretch>
                            <a:fillRect l="-285149" t="-360656" r="-1980" b="-3279"/>
                          </a:stretch>
                        </a:blipFill>
                      </a:tcPr>
                    </a:tc>
                    <a:extLst>
                      <a:ext uri="{0D108BD9-81ED-4DB2-BD59-A6C34878D82A}">
                        <a16:rowId xmlns:a16="http://schemas.microsoft.com/office/drawing/2014/main" val="2130460241"/>
                      </a:ext>
                    </a:extLst>
                  </a:tr>
                </a:tbl>
              </a:graphicData>
            </a:graphic>
          </p:graphicFrame>
        </mc:Fallback>
      </mc:AlternateContent>
    </p:spTree>
    <p:extLst>
      <p:ext uri="{BB962C8B-B14F-4D97-AF65-F5344CB8AC3E}">
        <p14:creationId xmlns:p14="http://schemas.microsoft.com/office/powerpoint/2010/main" val="308552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formas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As técnicas para aprender modelos a partir de dados são classificadas de acordo com o tipo de aprendizado em:</a:t>
            </a:r>
          </a:p>
          <a:p>
            <a:pPr lvl="1"/>
            <a:r>
              <a:rPr lang="pt-BR" dirty="0"/>
              <a:t>Aprendizado supervisionado</a:t>
            </a:r>
          </a:p>
          <a:p>
            <a:pPr lvl="1"/>
            <a:r>
              <a:rPr lang="pt-BR" b="1" dirty="0"/>
              <a:t>Aprendizado não supervisionado</a:t>
            </a:r>
          </a:p>
          <a:p>
            <a:pPr lvl="1"/>
            <a:r>
              <a:rPr lang="pt-BR" dirty="0"/>
              <a:t>Aprendizado por reforço</a:t>
            </a: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No aprendizado supervisionado os exemplos são constituídos de atributos, mas não há classe para guiar o processo de aprendizado</a:t>
            </a:r>
          </a:p>
          <a:p>
            <a:r>
              <a:rPr lang="pt-BR" dirty="0"/>
              <a:t>Nesse tipo de aprendizado tentamos encontrar grupos de dados que são similares</a:t>
            </a:r>
          </a:p>
        </p:txBody>
      </p:sp>
      <mc:AlternateContent xmlns:mc="http://schemas.openxmlformats.org/markup-compatibility/2006" xmlns:a14="http://schemas.microsoft.com/office/drawing/2010/main">
        <mc:Choice Requires="a14">
          <p:graphicFrame>
            <p:nvGraphicFramePr>
              <p:cNvPr id="5" name="Tabela 4">
                <a:extLst>
                  <a:ext uri="{FF2B5EF4-FFF2-40B4-BE49-F238E27FC236}">
                    <a16:creationId xmlns:a16="http://schemas.microsoft.com/office/drawing/2014/main" id="{8FFB0996-D832-47EF-A262-D19E39771B34}"/>
                  </a:ext>
                </a:extLst>
              </p:cNvPr>
              <p:cNvGraphicFramePr>
                <a:graphicFrameLocks noGrp="1"/>
              </p:cNvGraphicFramePr>
              <p:nvPr>
                <p:extLst>
                  <p:ext uri="{D42A27DB-BD31-4B8C-83A1-F6EECF244321}">
                    <p14:modId xmlns:p14="http://schemas.microsoft.com/office/powerpoint/2010/main" val="4010850589"/>
                  </p:ext>
                </p:extLst>
              </p:nvPr>
            </p:nvGraphicFramePr>
            <p:xfrm>
              <a:off x="6535076" y="4169410"/>
              <a:ext cx="4729073" cy="1691640"/>
            </p:xfrm>
            <a:graphic>
              <a:graphicData uri="http://schemas.openxmlformats.org/drawingml/2006/table">
                <a:tbl>
                  <a:tblPr firstRow="1" bandRow="1">
                    <a:tableStyleId>{5C22544A-7EE6-4342-B048-85BDC9FD1C3A}</a:tableStyleId>
                  </a:tblPr>
                  <a:tblGrid>
                    <a:gridCol w="1062128">
                      <a:extLst>
                        <a:ext uri="{9D8B030D-6E8A-4147-A177-3AD203B41FA5}">
                          <a16:colId xmlns:a16="http://schemas.microsoft.com/office/drawing/2014/main" val="1710477890"/>
                        </a:ext>
                      </a:extLst>
                    </a:gridCol>
                    <a:gridCol w="1025237">
                      <a:extLst>
                        <a:ext uri="{9D8B030D-6E8A-4147-A177-3AD203B41FA5}">
                          <a16:colId xmlns:a16="http://schemas.microsoft.com/office/drawing/2014/main" val="705743938"/>
                        </a:ext>
                      </a:extLst>
                    </a:gridCol>
                    <a:gridCol w="1040789">
                      <a:extLst>
                        <a:ext uri="{9D8B030D-6E8A-4147-A177-3AD203B41FA5}">
                          <a16:colId xmlns:a16="http://schemas.microsoft.com/office/drawing/2014/main" val="1419184745"/>
                        </a:ext>
                      </a:extLst>
                    </a:gridCol>
                    <a:gridCol w="372374">
                      <a:extLst>
                        <a:ext uri="{9D8B030D-6E8A-4147-A177-3AD203B41FA5}">
                          <a16:colId xmlns:a16="http://schemas.microsoft.com/office/drawing/2014/main" val="1012218826"/>
                        </a:ext>
                      </a:extLst>
                    </a:gridCol>
                    <a:gridCol w="1228545">
                      <a:extLst>
                        <a:ext uri="{9D8B030D-6E8A-4147-A177-3AD203B41FA5}">
                          <a16:colId xmlns:a16="http://schemas.microsoft.com/office/drawing/2014/main" val="2078567087"/>
                        </a:ext>
                      </a:extLst>
                    </a:gridCol>
                  </a:tblGrid>
                  <a:tr h="370840">
                    <a:tc>
                      <a:txBody>
                        <a:bodyPr/>
                        <a:lstStyle/>
                        <a:p>
                          <a:pPr algn="ctr"/>
                          <a:r>
                            <a:rPr lang="pt-BR" sz="1600" dirty="0"/>
                            <a:t>Exemplo</a:t>
                          </a:r>
                        </a:p>
                      </a:txBody>
                      <a:tcPr/>
                    </a:tc>
                    <a:tc>
                      <a:txBody>
                        <a:bodyPr/>
                        <a:lstStyle/>
                        <a:p>
                          <a:pPr algn="ctr"/>
                          <a:r>
                            <a:rPr lang="pt-BR" sz="1600" dirty="0"/>
                            <a:t>Atributo 1</a:t>
                          </a:r>
                        </a:p>
                      </a:txBody>
                      <a:tcPr/>
                    </a:tc>
                    <a:tc>
                      <a:txBody>
                        <a:bodyPr/>
                        <a:lstStyle/>
                        <a:p>
                          <a:pPr algn="ctr"/>
                          <a:r>
                            <a:rPr lang="pt-BR" sz="1600" dirty="0"/>
                            <a:t>Atributo 2</a:t>
                          </a:r>
                        </a:p>
                      </a:txBody>
                      <a:tcPr/>
                    </a:tc>
                    <a:tc>
                      <a:txBody>
                        <a:bodyPr/>
                        <a:lstStyle/>
                        <a:p>
                          <a:pPr algn="ctr"/>
                          <a:r>
                            <a:rPr lang="pt-BR" sz="1600" dirty="0"/>
                            <a:t>...</a:t>
                          </a:r>
                        </a:p>
                      </a:txBody>
                      <a:tcPr/>
                    </a:tc>
                    <a:tc>
                      <a:txBody>
                        <a:bodyPr/>
                        <a:lstStyle/>
                        <a:p>
                          <a:pPr algn="ctr"/>
                          <a:r>
                            <a:rPr lang="pt-BR" sz="1600" dirty="0"/>
                            <a:t>Atributo m</a:t>
                          </a:r>
                        </a:p>
                      </a:txBody>
                      <a:tcPr/>
                    </a:tc>
                    <a:extLst>
                      <a:ext uri="{0D108BD9-81ED-4DB2-BD59-A6C34878D82A}">
                        <a16:rowId xmlns:a16="http://schemas.microsoft.com/office/drawing/2014/main" val="31803119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1</m:t>
                                    </m:r>
                                  </m:sub>
                                </m:sSub>
                              </m:oMath>
                            </m:oMathPara>
                          </a14:m>
                          <a:endParaRPr lang="pt-BR"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𝑚</m:t>
                                    </m:r>
                                    <m:r>
                                      <a:rPr lang="pt-BR" sz="1600" b="0" i="1" smtClean="0">
                                        <a:latin typeface="Cambria Math" panose="02040503050406030204" pitchFamily="18" charset="0"/>
                                      </a:rPr>
                                      <m:t>,1</m:t>
                                    </m:r>
                                  </m:sub>
                                </m:sSub>
                              </m:oMath>
                            </m:oMathPara>
                          </a14:m>
                          <a:endParaRPr lang="pt-BR" sz="1600" dirty="0"/>
                        </a:p>
                      </a:txBody>
                      <a:tcPr/>
                    </a:tc>
                    <a:extLst>
                      <a:ext uri="{0D108BD9-81ED-4DB2-BD59-A6C34878D82A}">
                        <a16:rowId xmlns:a16="http://schemas.microsoft.com/office/drawing/2014/main" val="21433403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2</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2,2</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𝑚</m:t>
                                    </m:r>
                                    <m:r>
                                      <a:rPr lang="pt-BR" sz="1600" b="0" i="1" smtClean="0">
                                        <a:latin typeface="Cambria Math" panose="02040503050406030204" pitchFamily="18" charset="0"/>
                                      </a:rPr>
                                      <m:t>,1</m:t>
                                    </m:r>
                                  </m:sub>
                                </m:sSub>
                              </m:oMath>
                            </m:oMathPara>
                          </a14:m>
                          <a:endParaRPr lang="pt-BR" sz="1600" dirty="0"/>
                        </a:p>
                      </a:txBody>
                      <a:tcPr/>
                    </a:tc>
                    <a:extLst>
                      <a:ext uri="{0D108BD9-81ED-4DB2-BD59-A6C34878D82A}">
                        <a16:rowId xmlns:a16="http://schemas.microsoft.com/office/drawing/2014/main" val="1070112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𝑒</m:t>
                                    </m:r>
                                  </m:e>
                                  <m:sub>
                                    <m:r>
                                      <a:rPr lang="pt-BR" sz="1600" b="0" i="1" smtClean="0">
                                        <a:latin typeface="Cambria Math" panose="02040503050406030204" pitchFamily="18" charset="0"/>
                                      </a:rPr>
                                      <m:t>𝑛</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𝑛</m:t>
                                    </m:r>
                                    <m:r>
                                      <a:rPr lang="pt-BR" sz="1600" b="0" i="1" smtClean="0">
                                        <a:latin typeface="Cambria Math" panose="02040503050406030204" pitchFamily="18" charset="0"/>
                                      </a:rPr>
                                      <m:t>,1</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r>
                                      <a:rPr lang="pt-BR" sz="1600" b="0" i="1" smtClean="0">
                                        <a:latin typeface="Cambria Math" panose="02040503050406030204" pitchFamily="18" charset="0"/>
                                      </a:rPr>
                                      <m:t>𝑛</m:t>
                                    </m:r>
                                  </m:sub>
                                </m:sSub>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rPr>
                                  <m:t>…</m:t>
                                </m:r>
                              </m:oMath>
                            </m:oMathPara>
                          </a14:m>
                          <a:endParaRPr lang="pt-BR"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𝑚</m:t>
                                    </m:r>
                                    <m:r>
                                      <a:rPr lang="pt-BR" sz="1600" b="0" i="1" smtClean="0">
                                        <a:latin typeface="Cambria Math" panose="02040503050406030204" pitchFamily="18" charset="0"/>
                                      </a:rPr>
                                      <m:t>,</m:t>
                                    </m:r>
                                    <m:r>
                                      <a:rPr lang="pt-BR" sz="1600" b="0" i="1" smtClean="0">
                                        <a:latin typeface="Cambria Math" panose="02040503050406030204" pitchFamily="18" charset="0"/>
                                      </a:rPr>
                                      <m:t>𝑛</m:t>
                                    </m:r>
                                  </m:sub>
                                </m:sSub>
                              </m:oMath>
                            </m:oMathPara>
                          </a14:m>
                          <a:endParaRPr lang="pt-BR" sz="1600" dirty="0"/>
                        </a:p>
                      </a:txBody>
                      <a:tcPr/>
                    </a:tc>
                    <a:extLst>
                      <a:ext uri="{0D108BD9-81ED-4DB2-BD59-A6C34878D82A}">
                        <a16:rowId xmlns:a16="http://schemas.microsoft.com/office/drawing/2014/main" val="2130460241"/>
                      </a:ext>
                    </a:extLst>
                  </a:tr>
                </a:tbl>
              </a:graphicData>
            </a:graphic>
          </p:graphicFrame>
        </mc:Choice>
        <mc:Fallback xmlns="">
          <p:graphicFrame>
            <p:nvGraphicFramePr>
              <p:cNvPr id="5" name="Tabela 4">
                <a:extLst>
                  <a:ext uri="{FF2B5EF4-FFF2-40B4-BE49-F238E27FC236}">
                    <a16:creationId xmlns:a16="http://schemas.microsoft.com/office/drawing/2014/main" id="{8FFB0996-D832-47EF-A262-D19E39771B34}"/>
                  </a:ext>
                </a:extLst>
              </p:cNvPr>
              <p:cNvGraphicFramePr>
                <a:graphicFrameLocks noGrp="1"/>
              </p:cNvGraphicFramePr>
              <p:nvPr>
                <p:extLst>
                  <p:ext uri="{D42A27DB-BD31-4B8C-83A1-F6EECF244321}">
                    <p14:modId xmlns:p14="http://schemas.microsoft.com/office/powerpoint/2010/main" val="4010850589"/>
                  </p:ext>
                </p:extLst>
              </p:nvPr>
            </p:nvGraphicFramePr>
            <p:xfrm>
              <a:off x="6535076" y="4169410"/>
              <a:ext cx="4729073" cy="1691640"/>
            </p:xfrm>
            <a:graphic>
              <a:graphicData uri="http://schemas.openxmlformats.org/drawingml/2006/table">
                <a:tbl>
                  <a:tblPr firstRow="1" bandRow="1">
                    <a:tableStyleId>{5C22544A-7EE6-4342-B048-85BDC9FD1C3A}</a:tableStyleId>
                  </a:tblPr>
                  <a:tblGrid>
                    <a:gridCol w="1062128">
                      <a:extLst>
                        <a:ext uri="{9D8B030D-6E8A-4147-A177-3AD203B41FA5}">
                          <a16:colId xmlns:a16="http://schemas.microsoft.com/office/drawing/2014/main" val="1710477890"/>
                        </a:ext>
                      </a:extLst>
                    </a:gridCol>
                    <a:gridCol w="1025237">
                      <a:extLst>
                        <a:ext uri="{9D8B030D-6E8A-4147-A177-3AD203B41FA5}">
                          <a16:colId xmlns:a16="http://schemas.microsoft.com/office/drawing/2014/main" val="705743938"/>
                        </a:ext>
                      </a:extLst>
                    </a:gridCol>
                    <a:gridCol w="1040789">
                      <a:extLst>
                        <a:ext uri="{9D8B030D-6E8A-4147-A177-3AD203B41FA5}">
                          <a16:colId xmlns:a16="http://schemas.microsoft.com/office/drawing/2014/main" val="1419184745"/>
                        </a:ext>
                      </a:extLst>
                    </a:gridCol>
                    <a:gridCol w="372374">
                      <a:extLst>
                        <a:ext uri="{9D8B030D-6E8A-4147-A177-3AD203B41FA5}">
                          <a16:colId xmlns:a16="http://schemas.microsoft.com/office/drawing/2014/main" val="1012218826"/>
                        </a:ext>
                      </a:extLst>
                    </a:gridCol>
                    <a:gridCol w="1228545">
                      <a:extLst>
                        <a:ext uri="{9D8B030D-6E8A-4147-A177-3AD203B41FA5}">
                          <a16:colId xmlns:a16="http://schemas.microsoft.com/office/drawing/2014/main" val="2078567087"/>
                        </a:ext>
                      </a:extLst>
                    </a:gridCol>
                  </a:tblGrid>
                  <a:tr h="579120">
                    <a:tc>
                      <a:txBody>
                        <a:bodyPr/>
                        <a:lstStyle/>
                        <a:p>
                          <a:pPr algn="ctr"/>
                          <a:r>
                            <a:rPr lang="pt-BR" sz="1600" dirty="0"/>
                            <a:t>Exemplo</a:t>
                          </a:r>
                        </a:p>
                      </a:txBody>
                      <a:tcPr/>
                    </a:tc>
                    <a:tc>
                      <a:txBody>
                        <a:bodyPr/>
                        <a:lstStyle/>
                        <a:p>
                          <a:pPr algn="ctr"/>
                          <a:r>
                            <a:rPr lang="pt-BR" sz="1600" dirty="0"/>
                            <a:t>Atributo 1</a:t>
                          </a:r>
                        </a:p>
                      </a:txBody>
                      <a:tcPr/>
                    </a:tc>
                    <a:tc>
                      <a:txBody>
                        <a:bodyPr/>
                        <a:lstStyle/>
                        <a:p>
                          <a:pPr algn="ctr"/>
                          <a:r>
                            <a:rPr lang="pt-BR" sz="1600" dirty="0"/>
                            <a:t>Atributo 2</a:t>
                          </a:r>
                        </a:p>
                      </a:txBody>
                      <a:tcPr/>
                    </a:tc>
                    <a:tc>
                      <a:txBody>
                        <a:bodyPr/>
                        <a:lstStyle/>
                        <a:p>
                          <a:pPr algn="ctr"/>
                          <a:r>
                            <a:rPr lang="pt-BR" sz="1600" dirty="0"/>
                            <a:t>...</a:t>
                          </a:r>
                        </a:p>
                      </a:txBody>
                      <a:tcPr/>
                    </a:tc>
                    <a:tc>
                      <a:txBody>
                        <a:bodyPr/>
                        <a:lstStyle/>
                        <a:p>
                          <a:pPr algn="ctr"/>
                          <a:r>
                            <a:rPr lang="pt-BR" sz="1600" dirty="0"/>
                            <a:t>Atributo m</a:t>
                          </a:r>
                        </a:p>
                      </a:txBody>
                      <a:tcPr/>
                    </a:tc>
                    <a:extLst>
                      <a:ext uri="{0D108BD9-81ED-4DB2-BD59-A6C34878D82A}">
                        <a16:rowId xmlns:a16="http://schemas.microsoft.com/office/drawing/2014/main" val="3180311962"/>
                      </a:ext>
                    </a:extLst>
                  </a:tr>
                  <a:tr h="370840">
                    <a:tc>
                      <a:txBody>
                        <a:bodyPr/>
                        <a:lstStyle/>
                        <a:p>
                          <a:endParaRPr lang="pt-BR"/>
                        </a:p>
                      </a:txBody>
                      <a:tcPr>
                        <a:blipFill>
                          <a:blip r:embed="rId2"/>
                          <a:stretch>
                            <a:fillRect l="-1149" t="-160656" r="-348276" b="-203279"/>
                          </a:stretch>
                        </a:blipFill>
                      </a:tcPr>
                    </a:tc>
                    <a:tc>
                      <a:txBody>
                        <a:bodyPr/>
                        <a:lstStyle/>
                        <a:p>
                          <a:endParaRPr lang="pt-BR"/>
                        </a:p>
                      </a:txBody>
                      <a:tcPr>
                        <a:blipFill>
                          <a:blip r:embed="rId2"/>
                          <a:stretch>
                            <a:fillRect l="-104142" t="-160656" r="-258580" b="-203279"/>
                          </a:stretch>
                        </a:blipFill>
                      </a:tcPr>
                    </a:tc>
                    <a:tc>
                      <a:txBody>
                        <a:bodyPr/>
                        <a:lstStyle/>
                        <a:p>
                          <a:endParaRPr lang="pt-BR"/>
                        </a:p>
                      </a:txBody>
                      <a:tcPr>
                        <a:blipFill>
                          <a:blip r:embed="rId2"/>
                          <a:stretch>
                            <a:fillRect l="-202941" t="-160656" r="-157059" b="-203279"/>
                          </a:stretch>
                        </a:blipFill>
                      </a:tcPr>
                    </a:tc>
                    <a:tc>
                      <a:txBody>
                        <a:bodyPr/>
                        <a:lstStyle/>
                        <a:p>
                          <a:endParaRPr lang="pt-BR"/>
                        </a:p>
                      </a:txBody>
                      <a:tcPr>
                        <a:blipFill>
                          <a:blip r:embed="rId2"/>
                          <a:stretch>
                            <a:fillRect l="-844262" t="-160656" r="-337705" b="-203279"/>
                          </a:stretch>
                        </a:blipFill>
                      </a:tcPr>
                    </a:tc>
                    <a:tc>
                      <a:txBody>
                        <a:bodyPr/>
                        <a:lstStyle/>
                        <a:p>
                          <a:endParaRPr lang="pt-BR"/>
                        </a:p>
                      </a:txBody>
                      <a:tcPr>
                        <a:blipFill>
                          <a:blip r:embed="rId2"/>
                          <a:stretch>
                            <a:fillRect l="-285149" t="-160656" r="-1980" b="-203279"/>
                          </a:stretch>
                        </a:blipFill>
                      </a:tcPr>
                    </a:tc>
                    <a:extLst>
                      <a:ext uri="{0D108BD9-81ED-4DB2-BD59-A6C34878D82A}">
                        <a16:rowId xmlns:a16="http://schemas.microsoft.com/office/drawing/2014/main" val="2143340379"/>
                      </a:ext>
                    </a:extLst>
                  </a:tr>
                  <a:tr h="370840">
                    <a:tc>
                      <a:txBody>
                        <a:bodyPr/>
                        <a:lstStyle/>
                        <a:p>
                          <a:endParaRPr lang="pt-BR"/>
                        </a:p>
                      </a:txBody>
                      <a:tcPr>
                        <a:blipFill>
                          <a:blip r:embed="rId2"/>
                          <a:stretch>
                            <a:fillRect l="-1149" t="-260656" r="-348276" b="-103279"/>
                          </a:stretch>
                        </a:blipFill>
                      </a:tcPr>
                    </a:tc>
                    <a:tc>
                      <a:txBody>
                        <a:bodyPr/>
                        <a:lstStyle/>
                        <a:p>
                          <a:endParaRPr lang="pt-BR"/>
                        </a:p>
                      </a:txBody>
                      <a:tcPr>
                        <a:blipFill>
                          <a:blip r:embed="rId2"/>
                          <a:stretch>
                            <a:fillRect l="-104142" t="-260656" r="-258580" b="-103279"/>
                          </a:stretch>
                        </a:blipFill>
                      </a:tcPr>
                    </a:tc>
                    <a:tc>
                      <a:txBody>
                        <a:bodyPr/>
                        <a:lstStyle/>
                        <a:p>
                          <a:endParaRPr lang="pt-BR"/>
                        </a:p>
                      </a:txBody>
                      <a:tcPr>
                        <a:blipFill>
                          <a:blip r:embed="rId2"/>
                          <a:stretch>
                            <a:fillRect l="-202941" t="-260656" r="-157059" b="-103279"/>
                          </a:stretch>
                        </a:blipFill>
                      </a:tcPr>
                    </a:tc>
                    <a:tc>
                      <a:txBody>
                        <a:bodyPr/>
                        <a:lstStyle/>
                        <a:p>
                          <a:endParaRPr lang="pt-BR"/>
                        </a:p>
                      </a:txBody>
                      <a:tcPr>
                        <a:blipFill>
                          <a:blip r:embed="rId2"/>
                          <a:stretch>
                            <a:fillRect l="-844262" t="-260656" r="-337705" b="-103279"/>
                          </a:stretch>
                        </a:blipFill>
                      </a:tcPr>
                    </a:tc>
                    <a:tc>
                      <a:txBody>
                        <a:bodyPr/>
                        <a:lstStyle/>
                        <a:p>
                          <a:endParaRPr lang="pt-BR"/>
                        </a:p>
                      </a:txBody>
                      <a:tcPr>
                        <a:blipFill>
                          <a:blip r:embed="rId2"/>
                          <a:stretch>
                            <a:fillRect l="-285149" t="-260656" r="-1980" b="-103279"/>
                          </a:stretch>
                        </a:blipFill>
                      </a:tcPr>
                    </a:tc>
                    <a:extLst>
                      <a:ext uri="{0D108BD9-81ED-4DB2-BD59-A6C34878D82A}">
                        <a16:rowId xmlns:a16="http://schemas.microsoft.com/office/drawing/2014/main" val="107011272"/>
                      </a:ext>
                    </a:extLst>
                  </a:tr>
                  <a:tr h="370840">
                    <a:tc>
                      <a:txBody>
                        <a:bodyPr/>
                        <a:lstStyle/>
                        <a:p>
                          <a:endParaRPr lang="pt-BR"/>
                        </a:p>
                      </a:txBody>
                      <a:tcPr>
                        <a:blipFill>
                          <a:blip r:embed="rId2"/>
                          <a:stretch>
                            <a:fillRect l="-1149" t="-360656" r="-348276" b="-3279"/>
                          </a:stretch>
                        </a:blipFill>
                      </a:tcPr>
                    </a:tc>
                    <a:tc>
                      <a:txBody>
                        <a:bodyPr/>
                        <a:lstStyle/>
                        <a:p>
                          <a:endParaRPr lang="pt-BR"/>
                        </a:p>
                      </a:txBody>
                      <a:tcPr>
                        <a:blipFill>
                          <a:blip r:embed="rId2"/>
                          <a:stretch>
                            <a:fillRect l="-104142" t="-360656" r="-258580" b="-3279"/>
                          </a:stretch>
                        </a:blipFill>
                      </a:tcPr>
                    </a:tc>
                    <a:tc>
                      <a:txBody>
                        <a:bodyPr/>
                        <a:lstStyle/>
                        <a:p>
                          <a:endParaRPr lang="pt-BR"/>
                        </a:p>
                      </a:txBody>
                      <a:tcPr>
                        <a:blipFill>
                          <a:blip r:embed="rId2"/>
                          <a:stretch>
                            <a:fillRect l="-202941" t="-360656" r="-157059" b="-3279"/>
                          </a:stretch>
                        </a:blipFill>
                      </a:tcPr>
                    </a:tc>
                    <a:tc>
                      <a:txBody>
                        <a:bodyPr/>
                        <a:lstStyle/>
                        <a:p>
                          <a:endParaRPr lang="pt-BR"/>
                        </a:p>
                      </a:txBody>
                      <a:tcPr>
                        <a:blipFill>
                          <a:blip r:embed="rId2"/>
                          <a:stretch>
                            <a:fillRect l="-844262" t="-360656" r="-337705" b="-3279"/>
                          </a:stretch>
                        </a:blipFill>
                      </a:tcPr>
                    </a:tc>
                    <a:tc>
                      <a:txBody>
                        <a:bodyPr/>
                        <a:lstStyle/>
                        <a:p>
                          <a:endParaRPr lang="pt-BR"/>
                        </a:p>
                      </a:txBody>
                      <a:tcPr>
                        <a:blipFill>
                          <a:blip r:embed="rId2"/>
                          <a:stretch>
                            <a:fillRect l="-285149" t="-360656" r="-1980" b="-3279"/>
                          </a:stretch>
                        </a:blipFill>
                      </a:tcPr>
                    </a:tc>
                    <a:extLst>
                      <a:ext uri="{0D108BD9-81ED-4DB2-BD59-A6C34878D82A}">
                        <a16:rowId xmlns:a16="http://schemas.microsoft.com/office/drawing/2014/main" val="2130460241"/>
                      </a:ext>
                    </a:extLst>
                  </a:tr>
                </a:tbl>
              </a:graphicData>
            </a:graphic>
          </p:graphicFrame>
        </mc:Fallback>
      </mc:AlternateContent>
    </p:spTree>
    <p:extLst>
      <p:ext uri="{BB962C8B-B14F-4D97-AF65-F5344CB8AC3E}">
        <p14:creationId xmlns:p14="http://schemas.microsoft.com/office/powerpoint/2010/main" val="347098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formas de aprendizado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lstStyle/>
          <a:p>
            <a:r>
              <a:rPr lang="pt-BR" dirty="0"/>
              <a:t>As técnicas para aprender modelos a partir de dados são classificadas de acordo com o tipo de aprendizado em:</a:t>
            </a:r>
          </a:p>
          <a:p>
            <a:pPr lvl="1"/>
            <a:r>
              <a:rPr lang="pt-BR" dirty="0"/>
              <a:t>Aprendizado supervisionado</a:t>
            </a:r>
          </a:p>
          <a:p>
            <a:pPr lvl="1"/>
            <a:r>
              <a:rPr lang="pt-BR" dirty="0"/>
              <a:t>Aprendizado não supervisionado</a:t>
            </a:r>
          </a:p>
          <a:p>
            <a:pPr lvl="1"/>
            <a:r>
              <a:rPr lang="pt-BR" b="1" dirty="0"/>
              <a:t>Aprendizado por reforço</a:t>
            </a: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lstStyle/>
          <a:p>
            <a:r>
              <a:rPr lang="pt-BR" dirty="0"/>
              <a:t>No aprendizado por reforço não há um conjunto de dados pronto para guiar o processo de aprendizado</a:t>
            </a:r>
          </a:p>
          <a:p>
            <a:r>
              <a:rPr lang="pt-BR" dirty="0"/>
              <a:t>É baseado em um modelo de agente que precisa interagir com o ambiente e com base em recompensas criar uma política de ações para ser seguida</a:t>
            </a:r>
          </a:p>
        </p:txBody>
      </p:sp>
      <p:grpSp>
        <p:nvGrpSpPr>
          <p:cNvPr id="26" name="Agrupar 25">
            <a:extLst>
              <a:ext uri="{FF2B5EF4-FFF2-40B4-BE49-F238E27FC236}">
                <a16:creationId xmlns:a16="http://schemas.microsoft.com/office/drawing/2014/main" id="{A78EAF08-ABAA-4523-824E-856409F5883A}"/>
              </a:ext>
            </a:extLst>
          </p:cNvPr>
          <p:cNvGrpSpPr/>
          <p:nvPr/>
        </p:nvGrpSpPr>
        <p:grpSpPr>
          <a:xfrm>
            <a:off x="7084872" y="4044526"/>
            <a:ext cx="3629481" cy="1327432"/>
            <a:chOff x="6783725" y="4304145"/>
            <a:chExt cx="3629481" cy="1327432"/>
          </a:xfrm>
        </p:grpSpPr>
        <p:sp>
          <p:nvSpPr>
            <p:cNvPr id="6" name="Retângulo 5">
              <a:extLst>
                <a:ext uri="{FF2B5EF4-FFF2-40B4-BE49-F238E27FC236}">
                  <a16:creationId xmlns:a16="http://schemas.microsoft.com/office/drawing/2014/main" id="{01EA85BD-C772-492F-80DC-FD66B83FD68D}"/>
                </a:ext>
              </a:extLst>
            </p:cNvPr>
            <p:cNvSpPr/>
            <p:nvPr/>
          </p:nvSpPr>
          <p:spPr>
            <a:xfrm>
              <a:off x="8442413" y="4304145"/>
              <a:ext cx="1096774" cy="4618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9846210B-599A-483A-BB9E-89784BE64952}"/>
                </a:ext>
              </a:extLst>
            </p:cNvPr>
            <p:cNvSpPr txBox="1"/>
            <p:nvPr/>
          </p:nvSpPr>
          <p:spPr>
            <a:xfrm>
              <a:off x="8442413" y="5216001"/>
              <a:ext cx="1096775" cy="369332"/>
            </a:xfrm>
            <a:prstGeom prst="rect">
              <a:avLst/>
            </a:prstGeom>
            <a:noFill/>
          </p:spPr>
          <p:txBody>
            <a:bodyPr wrap="none" rtlCol="0">
              <a:spAutoFit/>
            </a:bodyPr>
            <a:lstStyle/>
            <a:p>
              <a:pPr algn="ctr"/>
              <a:r>
                <a:rPr lang="pt-BR" dirty="0"/>
                <a:t>Ambiente</a:t>
              </a:r>
            </a:p>
          </p:txBody>
        </p:sp>
        <p:grpSp>
          <p:nvGrpSpPr>
            <p:cNvPr id="25" name="Agrupar 24">
              <a:extLst>
                <a:ext uri="{FF2B5EF4-FFF2-40B4-BE49-F238E27FC236}">
                  <a16:creationId xmlns:a16="http://schemas.microsoft.com/office/drawing/2014/main" id="{C948E4B0-549B-4B0C-9C0D-466BCA432C4D}"/>
                </a:ext>
              </a:extLst>
            </p:cNvPr>
            <p:cNvGrpSpPr/>
            <p:nvPr/>
          </p:nvGrpSpPr>
          <p:grpSpPr>
            <a:xfrm>
              <a:off x="6783725" y="4360754"/>
              <a:ext cx="3629481" cy="1270823"/>
              <a:chOff x="6783725" y="4360754"/>
              <a:chExt cx="3629481" cy="1270823"/>
            </a:xfrm>
          </p:grpSpPr>
          <p:sp>
            <p:nvSpPr>
              <p:cNvPr id="7" name="Retângulo 6">
                <a:extLst>
                  <a:ext uri="{FF2B5EF4-FFF2-40B4-BE49-F238E27FC236}">
                    <a16:creationId xmlns:a16="http://schemas.microsoft.com/office/drawing/2014/main" id="{D4F01170-ECD9-4334-BEC4-A1037B8D6057}"/>
                  </a:ext>
                </a:extLst>
              </p:cNvPr>
              <p:cNvSpPr/>
              <p:nvPr/>
            </p:nvSpPr>
            <p:spPr>
              <a:xfrm>
                <a:off x="8442412" y="5169758"/>
                <a:ext cx="1096775" cy="4618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500242B8-4C11-4140-9619-5D5858F57802}"/>
                  </a:ext>
                </a:extLst>
              </p:cNvPr>
              <p:cNvSpPr txBox="1"/>
              <p:nvPr/>
            </p:nvSpPr>
            <p:spPr>
              <a:xfrm>
                <a:off x="8442413" y="4360754"/>
                <a:ext cx="1096774" cy="369332"/>
              </a:xfrm>
              <a:prstGeom prst="rect">
                <a:avLst/>
              </a:prstGeom>
              <a:noFill/>
            </p:spPr>
            <p:txBody>
              <a:bodyPr wrap="square" rtlCol="0">
                <a:spAutoFit/>
              </a:bodyPr>
              <a:lstStyle/>
              <a:p>
                <a:pPr algn="ctr"/>
                <a:r>
                  <a:rPr lang="pt-BR" dirty="0"/>
                  <a:t>Agente</a:t>
                </a:r>
              </a:p>
            </p:txBody>
          </p:sp>
          <p:cxnSp>
            <p:nvCxnSpPr>
              <p:cNvPr id="11" name="Conector: Angulado 10">
                <a:extLst>
                  <a:ext uri="{FF2B5EF4-FFF2-40B4-BE49-F238E27FC236}">
                    <a16:creationId xmlns:a16="http://schemas.microsoft.com/office/drawing/2014/main" id="{6598E8D6-7566-459F-A7AE-90B927A6AC1D}"/>
                  </a:ext>
                </a:extLst>
              </p:cNvPr>
              <p:cNvCxnSpPr>
                <a:cxnSpLocks/>
                <a:stCxn id="8" idx="3"/>
                <a:endCxn id="9" idx="3"/>
              </p:cNvCxnSpPr>
              <p:nvPr/>
            </p:nvCxnSpPr>
            <p:spPr>
              <a:xfrm>
                <a:off x="9539187" y="4545420"/>
                <a:ext cx="1" cy="85524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do 13">
                <a:extLst>
                  <a:ext uri="{FF2B5EF4-FFF2-40B4-BE49-F238E27FC236}">
                    <a16:creationId xmlns:a16="http://schemas.microsoft.com/office/drawing/2014/main" id="{BD41AA51-490A-44DF-A58C-5A550549DEDF}"/>
                  </a:ext>
                </a:extLst>
              </p:cNvPr>
              <p:cNvCxnSpPr>
                <a:cxnSpLocks/>
                <a:stCxn id="9" idx="1"/>
                <a:endCxn id="8" idx="1"/>
              </p:cNvCxnSpPr>
              <p:nvPr/>
            </p:nvCxnSpPr>
            <p:spPr>
              <a:xfrm rot="10800000">
                <a:off x="8442413" y="4545421"/>
                <a:ext cx="12700" cy="855247"/>
              </a:xfrm>
              <a:prstGeom prst="bentConnector3">
                <a:avLst>
                  <a:gd name="adj1" fmla="val 201818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77728195-FB2A-4E26-AF62-CA4B2C2D7FC2}"/>
                  </a:ext>
                </a:extLst>
              </p:cNvPr>
              <p:cNvSpPr txBox="1"/>
              <p:nvPr/>
            </p:nvSpPr>
            <p:spPr>
              <a:xfrm>
                <a:off x="9749242" y="4800488"/>
                <a:ext cx="663964" cy="369332"/>
              </a:xfrm>
              <a:prstGeom prst="rect">
                <a:avLst/>
              </a:prstGeom>
              <a:noFill/>
            </p:spPr>
            <p:txBody>
              <a:bodyPr wrap="none" rtlCol="0">
                <a:spAutoFit/>
              </a:bodyPr>
              <a:lstStyle/>
              <a:p>
                <a:r>
                  <a:rPr lang="pt-BR" dirty="0"/>
                  <a:t>Ação</a:t>
                </a:r>
              </a:p>
            </p:txBody>
          </p:sp>
          <p:sp>
            <p:nvSpPr>
              <p:cNvPr id="24" name="CaixaDeTexto 23">
                <a:extLst>
                  <a:ext uri="{FF2B5EF4-FFF2-40B4-BE49-F238E27FC236}">
                    <a16:creationId xmlns:a16="http://schemas.microsoft.com/office/drawing/2014/main" id="{F86972A1-D190-43B3-AB30-15CFE0F12936}"/>
                  </a:ext>
                </a:extLst>
              </p:cNvPr>
              <p:cNvSpPr txBox="1"/>
              <p:nvPr/>
            </p:nvSpPr>
            <p:spPr>
              <a:xfrm>
                <a:off x="6783725" y="4661988"/>
                <a:ext cx="1367682" cy="646331"/>
              </a:xfrm>
              <a:prstGeom prst="rect">
                <a:avLst/>
              </a:prstGeom>
              <a:noFill/>
            </p:spPr>
            <p:txBody>
              <a:bodyPr wrap="none" rtlCol="0">
                <a:spAutoFit/>
              </a:bodyPr>
              <a:lstStyle/>
              <a:p>
                <a:pPr algn="ctr"/>
                <a:r>
                  <a:rPr lang="pt-BR" dirty="0"/>
                  <a:t>Estado,</a:t>
                </a:r>
              </a:p>
              <a:p>
                <a:pPr algn="ctr"/>
                <a:r>
                  <a:rPr lang="pt-BR" dirty="0"/>
                  <a:t>Recompensa</a:t>
                </a:r>
              </a:p>
            </p:txBody>
          </p:sp>
        </p:grpSp>
      </p:grpSp>
    </p:spTree>
    <p:extLst>
      <p:ext uri="{BB962C8B-B14F-4D97-AF65-F5344CB8AC3E}">
        <p14:creationId xmlns:p14="http://schemas.microsoft.com/office/powerpoint/2010/main" val="287870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A278-A5E2-4980-94C7-A284922BF4C3}"/>
              </a:ext>
            </a:extLst>
          </p:cNvPr>
          <p:cNvSpPr>
            <a:spLocks noGrp="1"/>
          </p:cNvSpPr>
          <p:nvPr>
            <p:ph type="title"/>
          </p:nvPr>
        </p:nvSpPr>
        <p:spPr/>
        <p:txBody>
          <a:bodyPr/>
          <a:lstStyle/>
          <a:p>
            <a:r>
              <a:rPr lang="pt-BR" dirty="0"/>
              <a:t>Conceitos e definições – Tarefas de aprendizado supervisionado</a:t>
            </a:r>
          </a:p>
        </p:txBody>
      </p:sp>
      <p:sp>
        <p:nvSpPr>
          <p:cNvPr id="3" name="Espaço Reservado para Conteúdo 2">
            <a:extLst>
              <a:ext uri="{FF2B5EF4-FFF2-40B4-BE49-F238E27FC236}">
                <a16:creationId xmlns:a16="http://schemas.microsoft.com/office/drawing/2014/main" id="{B5A2941E-7E2D-4363-873E-82B62161B737}"/>
              </a:ext>
            </a:extLst>
          </p:cNvPr>
          <p:cNvSpPr>
            <a:spLocks noGrp="1"/>
          </p:cNvSpPr>
          <p:nvPr>
            <p:ph sz="half" idx="1"/>
          </p:nvPr>
        </p:nvSpPr>
        <p:spPr/>
        <p:txBody>
          <a:bodyPr anchor="t">
            <a:normAutofit/>
          </a:bodyPr>
          <a:lstStyle/>
          <a:p>
            <a:r>
              <a:rPr lang="pt-BR" b="1" dirty="0"/>
              <a:t>Regressão</a:t>
            </a:r>
          </a:p>
          <a:p>
            <a:r>
              <a:rPr lang="pt-BR" dirty="0">
                <a:solidFill>
                  <a:schemeClr val="tx1"/>
                </a:solidFill>
              </a:rPr>
              <a:t>Classificação</a:t>
            </a:r>
          </a:p>
          <a:p>
            <a:pPr lvl="1"/>
            <a:r>
              <a:rPr lang="pt-BR" dirty="0">
                <a:solidFill>
                  <a:schemeClr val="tx1"/>
                </a:solidFill>
              </a:rPr>
              <a:t>Classificação Binária</a:t>
            </a:r>
          </a:p>
          <a:p>
            <a:pPr lvl="1"/>
            <a:r>
              <a:rPr lang="pt-BR" dirty="0">
                <a:solidFill>
                  <a:schemeClr val="tx1"/>
                </a:solidFill>
              </a:rPr>
              <a:t>Classificação </a:t>
            </a:r>
            <a:r>
              <a:rPr lang="pt-BR" dirty="0" err="1">
                <a:solidFill>
                  <a:schemeClr val="tx1"/>
                </a:solidFill>
              </a:rPr>
              <a:t>Multi</a:t>
            </a:r>
            <a:r>
              <a:rPr lang="pt-BR" dirty="0">
                <a:solidFill>
                  <a:schemeClr val="tx1"/>
                </a:solidFill>
              </a:rPr>
              <a:t> Classe</a:t>
            </a:r>
          </a:p>
          <a:p>
            <a:pPr lvl="1"/>
            <a:r>
              <a:rPr lang="pt-BR" dirty="0">
                <a:solidFill>
                  <a:schemeClr val="tx1"/>
                </a:solidFill>
              </a:rPr>
              <a:t>Classificação </a:t>
            </a:r>
            <a:r>
              <a:rPr lang="pt-BR" dirty="0" err="1">
                <a:solidFill>
                  <a:schemeClr val="tx1"/>
                </a:solidFill>
              </a:rPr>
              <a:t>Multi</a:t>
            </a:r>
            <a:r>
              <a:rPr lang="pt-BR" dirty="0">
                <a:solidFill>
                  <a:schemeClr val="tx1"/>
                </a:solidFill>
              </a:rPr>
              <a:t> </a:t>
            </a:r>
            <a:r>
              <a:rPr lang="pt-BR" dirty="0" err="1">
                <a:solidFill>
                  <a:schemeClr val="tx1"/>
                </a:solidFill>
              </a:rPr>
              <a:t>Label</a:t>
            </a:r>
            <a:endParaRPr lang="pt-BR" dirty="0">
              <a:solidFill>
                <a:schemeClr val="tx1"/>
              </a:solidFill>
            </a:endParaRPr>
          </a:p>
        </p:txBody>
      </p:sp>
      <p:sp>
        <p:nvSpPr>
          <p:cNvPr id="4" name="Espaço Reservado para Conteúdo 3">
            <a:extLst>
              <a:ext uri="{FF2B5EF4-FFF2-40B4-BE49-F238E27FC236}">
                <a16:creationId xmlns:a16="http://schemas.microsoft.com/office/drawing/2014/main" id="{5F03411D-E0E3-4500-9132-9734F529073D}"/>
              </a:ext>
            </a:extLst>
          </p:cNvPr>
          <p:cNvSpPr>
            <a:spLocks noGrp="1"/>
          </p:cNvSpPr>
          <p:nvPr>
            <p:ph sz="half" idx="2"/>
          </p:nvPr>
        </p:nvSpPr>
        <p:spPr/>
        <p:txBody>
          <a:bodyPr anchor="t">
            <a:normAutofit/>
          </a:bodyPr>
          <a:lstStyle/>
          <a:p>
            <a:r>
              <a:rPr lang="pt-BR" dirty="0"/>
              <a:t>Consiste em aprender uma função ou conjunto de regras para prever um </a:t>
            </a:r>
            <a:r>
              <a:rPr lang="pt-BR" b="1" dirty="0"/>
              <a:t>valor real</a:t>
            </a:r>
          </a:p>
          <a:p>
            <a:pPr lvl="1"/>
            <a:r>
              <a:rPr lang="pt-BR" dirty="0"/>
              <a:t>Previsão de preço de imóveis</a:t>
            </a:r>
          </a:p>
          <a:p>
            <a:pPr lvl="1"/>
            <a:r>
              <a:rPr lang="pt-BR" dirty="0"/>
              <a:t>Previsão de limite de crédito</a:t>
            </a:r>
          </a:p>
          <a:p>
            <a:pPr lvl="1"/>
            <a:r>
              <a:rPr lang="pt-BR" dirty="0"/>
              <a:t>Previsão de preço de uma viagem de carro</a:t>
            </a:r>
          </a:p>
          <a:p>
            <a:pPr lvl="1"/>
            <a:r>
              <a:rPr lang="pt-BR" dirty="0"/>
              <a:t>Previsão de tempo de descarga de produtos</a:t>
            </a:r>
          </a:p>
          <a:p>
            <a:pPr lvl="1"/>
            <a:r>
              <a:rPr lang="pt-BR" dirty="0"/>
              <a:t>Previsão de tempo de tramitação de processos</a:t>
            </a:r>
          </a:p>
        </p:txBody>
      </p:sp>
    </p:spTree>
    <p:extLst>
      <p:ext uri="{BB962C8B-B14F-4D97-AF65-F5344CB8AC3E}">
        <p14:creationId xmlns:p14="http://schemas.microsoft.com/office/powerpoint/2010/main" val="1254525724"/>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6121</TotalTime>
  <Words>3210</Words>
  <Application>Microsoft Office PowerPoint</Application>
  <PresentationFormat>Widescreen</PresentationFormat>
  <Paragraphs>588</Paragraphs>
  <Slides>53</Slides>
  <Notes>0</Notes>
  <HiddenSlides>3</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53</vt:i4>
      </vt:variant>
    </vt:vector>
  </HeadingPairs>
  <TitlesOfParts>
    <vt:vector size="58" baseType="lpstr">
      <vt:lpstr>Cambria Math</vt:lpstr>
      <vt:lpstr>Gill Sans MT</vt:lpstr>
      <vt:lpstr>Gill Sans MT (Corpo)</vt:lpstr>
      <vt:lpstr>Wingdings 2</vt:lpstr>
      <vt:lpstr>Dividendo</vt:lpstr>
      <vt:lpstr>Aprendizado de máquina 1: aprendizado supervisionado</vt:lpstr>
      <vt:lpstr>Apresentação</vt:lpstr>
      <vt:lpstr>Conteúdo programático</vt:lpstr>
      <vt:lpstr>Conteúdo programático</vt:lpstr>
      <vt:lpstr>Conceitos e definições – Aprendizado de máquina</vt:lpstr>
      <vt:lpstr>Conceitos e definições – formas de aprendizado</vt:lpstr>
      <vt:lpstr>Conceitos e definições – formas de aprendizado</vt:lpstr>
      <vt:lpstr>Conceitos e definições – formas de aprendizado</vt:lpstr>
      <vt:lpstr>Conceitos e definições – Tarefas de aprendizado supervisionado</vt:lpstr>
      <vt:lpstr>Conceitos e definições – Tarefas de aprendizado supervisionado</vt:lpstr>
      <vt:lpstr>Conceitos e definições – Tarefas de aprendizado supervisionado</vt:lpstr>
      <vt:lpstr>Conceitos e definições – Tarefas de aprendizado supervisionado</vt:lpstr>
      <vt:lpstr>Conceitos e definições – paradigmas de aprendizado</vt:lpstr>
      <vt:lpstr>Conceitos e definições – paradigmas de aprendizado</vt:lpstr>
      <vt:lpstr>Conceitos e definições – paradigmas de aprendizado</vt:lpstr>
      <vt:lpstr>Conceitos e definições – processo de descoberta de conhecimento – CRISP-DM</vt:lpstr>
      <vt:lpstr>Conceitos e definições – processo de descoberta de conhecimento</vt:lpstr>
      <vt:lpstr>Conceitos e definições – processo de descoberta de conhecimento</vt:lpstr>
      <vt:lpstr>Conceitos e definições – processo de descoberta de conhecimento</vt:lpstr>
      <vt:lpstr>Conceitos e definições – processo de descoberta de conhecimento</vt:lpstr>
      <vt:lpstr>Conceitos e definições – processo de descoberta de conhecimento</vt:lpstr>
      <vt:lpstr>Conceitos e definições – processo de descoberta de conhecimento</vt:lpstr>
      <vt:lpstr>Conceitos e definições – processo de descoberta de conhecimento</vt:lpstr>
      <vt:lpstr>Pré-processamento</vt:lpstr>
      <vt:lpstr>Pré-processamento – limpeza de dados</vt:lpstr>
      <vt:lpstr>Pré-processamento – normalização de dados</vt:lpstr>
      <vt:lpstr>Pré-processamento – normalização de dados</vt:lpstr>
      <vt:lpstr>Pré-processamento – normalização de dados</vt:lpstr>
      <vt:lpstr>Pré-processamento – normalização de dados</vt:lpstr>
      <vt:lpstr>Pré-processamento – discretização de dados</vt:lpstr>
      <vt:lpstr>Pré-processamento – discretização de dados</vt:lpstr>
      <vt:lpstr>Pré-processamento – discretização de dados</vt:lpstr>
      <vt:lpstr>Pré-processamento – discretização de dados</vt:lpstr>
      <vt:lpstr>Pré-processamento – discretização de dados</vt:lpstr>
      <vt:lpstr>Pré-processamento – discretização de dados</vt:lpstr>
      <vt:lpstr>Pré-processamento – transformação de dados qualitativos</vt:lpstr>
      <vt:lpstr>Pré-processamento – transformação de dados qualitativos</vt:lpstr>
      <vt:lpstr>Pré-processamento – transformação de dados qualitativos</vt:lpstr>
      <vt:lpstr>Pré-processamento – outras transformações de dados</vt:lpstr>
      <vt:lpstr>Pré-processamento – outras transformações de dados</vt:lpstr>
      <vt:lpstr>Pré-processamento – Tratamento de dados nulos</vt:lpstr>
      <vt:lpstr>Avaliação de algoritmos</vt:lpstr>
      <vt:lpstr>Avaliação de algoritmos - Métodos de amostragem</vt:lpstr>
      <vt:lpstr>Avaliação de algoritmos - Métodos de amostragem</vt:lpstr>
      <vt:lpstr>Avaliação de algoritmos - Métodos de amostragem</vt:lpstr>
      <vt:lpstr>Avaliação de algoritmos - Métodos de amostragem</vt:lpstr>
      <vt:lpstr>Avaliação de algoritmos - Métodos de amostragem</vt:lpstr>
      <vt:lpstr>Avaliação de algoritmos – desempenho de algoritmos</vt:lpstr>
      <vt:lpstr>Avaliação de algoritmos – desempenho de algoritmos</vt:lpstr>
      <vt:lpstr>Avaliação de algoritmos – desempenho de algoritmos</vt:lpstr>
      <vt:lpstr>Avaliação de algoritmos - Avaliação de desempenho</vt:lpstr>
      <vt:lpstr>Avaliação de algoritmos - Avaliação de desempenho</vt:lpstr>
      <vt:lpstr>Avaliação de algoritmos - Avaliação de desempenho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Aurelio Beber</dc:creator>
  <cp:lastModifiedBy>Marco Aurelio Beber</cp:lastModifiedBy>
  <cp:revision>182</cp:revision>
  <dcterms:created xsi:type="dcterms:W3CDTF">2020-06-03T23:35:45Z</dcterms:created>
  <dcterms:modified xsi:type="dcterms:W3CDTF">2020-06-09T18:44:31Z</dcterms:modified>
</cp:coreProperties>
</file>