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0" r:id="rId4"/>
    <p:sldId id="279" r:id="rId5"/>
    <p:sldId id="280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61" r:id="rId14"/>
    <p:sldId id="265" r:id="rId15"/>
    <p:sldId id="266" r:id="rId16"/>
    <p:sldId id="267" r:id="rId17"/>
    <p:sldId id="269" r:id="rId18"/>
    <p:sldId id="270" r:id="rId19"/>
    <p:sldId id="268" r:id="rId20"/>
    <p:sldId id="281" r:id="rId21"/>
    <p:sldId id="262" r:id="rId22"/>
    <p:sldId id="282" r:id="rId23"/>
    <p:sldId id="284" r:id="rId24"/>
    <p:sldId id="285" r:id="rId25"/>
    <p:sldId id="283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901C-8522-4DEB-8ACF-9B28D616DCC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AB147-7CFA-4F12-B362-327A33F2CE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4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4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9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8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7422-77AE-415A-8C40-5B7580B12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Aprendizado de máquina 1:</a:t>
            </a:r>
            <a:br>
              <a:rPr lang="pt-BR" dirty="0"/>
            </a:br>
            <a:r>
              <a:rPr lang="pt-BR" dirty="0"/>
              <a:t>aprendizado supervisionado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4A9691-F669-45F6-85E7-86E04570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Unidade 2 – Aprendizagem estatística</a:t>
            </a:r>
          </a:p>
        </p:txBody>
      </p:sp>
    </p:spTree>
    <p:extLst>
      <p:ext uri="{BB962C8B-B14F-4D97-AF65-F5344CB8AC3E}">
        <p14:creationId xmlns:p14="http://schemas.microsoft.com/office/powerpoint/2010/main" val="309227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Na prática nós temos que escolher simplificar o relacionamento entre as variáveis (reduzindo a variância, mas introduzindo viés) e tentar capturar mais o relacionamento entre as variáveis (reduzindo o viés, mas aumentando a variância)</a:t>
            </a:r>
          </a:p>
          <a:p>
            <a:r>
              <a:rPr lang="pt-BR" dirty="0"/>
              <a:t>Nós identificamos problemas com viés e variância através dos conjuntos de treino e teste</a:t>
            </a:r>
          </a:p>
          <a:p>
            <a:r>
              <a:rPr lang="pt-BR" dirty="0"/>
              <a:t>Existem 4 possíveis combinações de viés e variância para caracterizar um modelo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4CED8D3-F9C7-4F5D-BA8E-912C4380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18671"/>
              </p:ext>
            </p:extLst>
          </p:nvPr>
        </p:nvGraphicFramePr>
        <p:xfrm>
          <a:off x="3065653" y="4375439"/>
          <a:ext cx="60606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377">
                  <a:extLst>
                    <a:ext uri="{9D8B030D-6E8A-4147-A177-3AD203B41FA5}">
                      <a16:colId xmlns:a16="http://schemas.microsoft.com/office/drawing/2014/main" val="1172999008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1561417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9901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3604240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Variância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Viés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30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81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Terrível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Overfitting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53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Underfitting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Ótimo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84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b="1" dirty="0"/>
              <a:t>Baixo viés e alta variância</a:t>
            </a:r>
          </a:p>
          <a:p>
            <a:pPr lvl="1"/>
            <a:r>
              <a:rPr lang="pt-BR" dirty="0"/>
              <a:t>O modelo está com problema de </a:t>
            </a:r>
            <a:r>
              <a:rPr lang="pt-BR" i="1" dirty="0" err="1"/>
              <a:t>overfitting</a:t>
            </a:r>
            <a:r>
              <a:rPr lang="pt-BR" dirty="0"/>
              <a:t>, decorando os dados de treino e não generalizando para novos conjuntos de dados</a:t>
            </a:r>
          </a:p>
          <a:p>
            <a:pPr lvl="1"/>
            <a:r>
              <a:rPr lang="pt-BR" dirty="0"/>
              <a:t>Possíveis soluções incluem: seleção de atributos, redução de dimensionalidade, utilização de modelos mais simples, regularização, obter mais dados</a:t>
            </a:r>
          </a:p>
          <a:p>
            <a:r>
              <a:rPr lang="pt-BR" b="1" dirty="0"/>
              <a:t>Alto viés e baixa variância</a:t>
            </a:r>
          </a:p>
          <a:p>
            <a:pPr lvl="1"/>
            <a:r>
              <a:rPr lang="pt-BR" dirty="0"/>
              <a:t>O modelo está com problema de </a:t>
            </a:r>
            <a:r>
              <a:rPr lang="pt-BR" i="1" dirty="0" err="1"/>
              <a:t>underfitting</a:t>
            </a:r>
            <a:r>
              <a:rPr lang="pt-BR" dirty="0"/>
              <a:t> e não consegue capturar o relacionamento entre as variáveis</a:t>
            </a:r>
          </a:p>
          <a:p>
            <a:pPr lvl="1"/>
            <a:r>
              <a:rPr lang="pt-BR" dirty="0"/>
              <a:t>Possíveis soluções incluem: adição de novos atributos, utilização de modelos mais complexos, seleção de modelos</a:t>
            </a:r>
          </a:p>
        </p:txBody>
      </p:sp>
    </p:spTree>
    <p:extLst>
      <p:ext uri="{BB962C8B-B14F-4D97-AF65-F5344CB8AC3E}">
        <p14:creationId xmlns:p14="http://schemas.microsoft.com/office/powerpoint/2010/main" val="43226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b="1" dirty="0"/>
              <a:t>Alto viés e alta variância</a:t>
            </a:r>
          </a:p>
          <a:p>
            <a:pPr lvl="1"/>
            <a:r>
              <a:rPr lang="pt-BR" dirty="0"/>
              <a:t>É o pior cenário possível, onde o modelo não consegue capturar o relacionamento entre as variáveis e não generaliza para outros conjuntos de dados</a:t>
            </a:r>
          </a:p>
          <a:p>
            <a:pPr lvl="1"/>
            <a:r>
              <a:rPr lang="pt-BR" dirty="0"/>
              <a:t>Possíveis soluções incluem: primeiro resolver o problema do viés e depois atacar o problema da variância</a:t>
            </a:r>
          </a:p>
          <a:p>
            <a:r>
              <a:rPr lang="pt-BR" b="1" dirty="0"/>
              <a:t>Baixo viés e baixa variância</a:t>
            </a:r>
          </a:p>
          <a:p>
            <a:pPr lvl="1"/>
            <a:r>
              <a:rPr lang="pt-BR" dirty="0"/>
              <a:t>É o melhor cenário possível, o resultado que queremos alcançar em todos os nossos modelos</a:t>
            </a:r>
          </a:p>
        </p:txBody>
      </p:sp>
    </p:spTree>
    <p:extLst>
      <p:ext uri="{BB962C8B-B14F-4D97-AF65-F5344CB8AC3E}">
        <p14:creationId xmlns:p14="http://schemas.microsoft.com/office/powerpoint/2010/main" val="86675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Equação da reta é definida como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independente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o coeficiente angular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intercepto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erro aleatório</a:t>
                </a:r>
              </a:p>
              <a:p>
                <a:pPr marL="324000" lvl="1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5">
            <a:extLst>
              <a:ext uri="{FF2B5EF4-FFF2-40B4-BE49-F238E27FC236}">
                <a16:creationId xmlns:a16="http://schemas.microsoft.com/office/drawing/2014/main" id="{C17BB55B-B10F-4797-B4AF-31459E61DA6E}"/>
              </a:ext>
            </a:extLst>
          </p:cNvPr>
          <p:cNvGrpSpPr/>
          <p:nvPr/>
        </p:nvGrpSpPr>
        <p:grpSpPr>
          <a:xfrm>
            <a:off x="3683165" y="4573645"/>
            <a:ext cx="3094379" cy="640684"/>
            <a:chOff x="5602309" y="4812706"/>
            <a:chExt cx="3094379" cy="909504"/>
          </a:xfrm>
        </p:grpSpPr>
        <p:sp>
          <p:nvSpPr>
            <p:cNvPr id="5" name="Chave direita 3">
              <a:extLst>
                <a:ext uri="{FF2B5EF4-FFF2-40B4-BE49-F238E27FC236}">
                  <a16:creationId xmlns:a16="http://schemas.microsoft.com/office/drawing/2014/main" id="{DD648CBD-5579-4A4D-9B5C-F46E41A97BDF}"/>
                </a:ext>
              </a:extLst>
            </p:cNvPr>
            <p:cNvSpPr/>
            <p:nvPr/>
          </p:nvSpPr>
          <p:spPr>
            <a:xfrm>
              <a:off x="5602309" y="4812706"/>
              <a:ext cx="167425" cy="90950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071384B-2FB0-441A-907A-63E0B8EB2DE7}"/>
                </a:ext>
              </a:extLst>
            </p:cNvPr>
            <p:cNvSpPr txBox="1"/>
            <p:nvPr/>
          </p:nvSpPr>
          <p:spPr>
            <a:xfrm>
              <a:off x="5950039" y="5021236"/>
              <a:ext cx="2746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Parâmetros a serem estimados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E251172-167B-4040-B9E2-B6F5D1839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99" y="3046502"/>
            <a:ext cx="3132103" cy="2922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86E437-B361-4E37-8790-08787E1F2359}"/>
                  </a:ext>
                </a:extLst>
              </p:cNvPr>
              <p:cNvSpPr txBox="1"/>
              <p:nvPr/>
            </p:nvSpPr>
            <p:spPr>
              <a:xfrm>
                <a:off x="8825920" y="5172839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86E437-B361-4E37-8790-08787E1F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20" y="5172839"/>
                <a:ext cx="46968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8E89979-2E13-4EDB-99D5-270FD01A8F8D}"/>
                  </a:ext>
                </a:extLst>
              </p:cNvPr>
              <p:cNvSpPr txBox="1"/>
              <p:nvPr/>
            </p:nvSpPr>
            <p:spPr>
              <a:xfrm>
                <a:off x="9971628" y="4481029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8E89979-2E13-4EDB-99D5-270FD01A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28" y="4481029"/>
                <a:ext cx="46968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D6B221E-C103-4609-B721-C4F8E35D18B7}"/>
                  </a:ext>
                </a:extLst>
              </p:cNvPr>
              <p:cNvSpPr/>
              <p:nvPr/>
            </p:nvSpPr>
            <p:spPr>
              <a:xfrm rot="-1680000">
                <a:off x="8581171" y="4481029"/>
                <a:ext cx="1270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D6B221E-C103-4609-B721-C4F8E35D1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8581171" y="4481029"/>
                <a:ext cx="1270925" cy="369332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BF6945-AB6A-41D6-A17C-B0D0128EAA19}"/>
                  </a:ext>
                </a:extLst>
              </p:cNvPr>
              <p:cNvSpPr txBox="1"/>
              <p:nvPr/>
            </p:nvSpPr>
            <p:spPr>
              <a:xfrm>
                <a:off x="9674807" y="559991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BF6945-AB6A-41D6-A17C-B0D0128E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807" y="5599914"/>
                <a:ext cx="37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338C5B7-3E44-47EC-A0F4-E287D12067C9}"/>
                  </a:ext>
                </a:extLst>
              </p:cNvPr>
              <p:cNvSpPr txBox="1"/>
              <p:nvPr/>
            </p:nvSpPr>
            <p:spPr>
              <a:xfrm>
                <a:off x="8272036" y="4204313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338C5B7-3E44-47EC-A0F4-E287D120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36" y="4204313"/>
                <a:ext cx="379206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16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6929893" cy="4288543"/>
              </a:xfrm>
            </p:spPr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2"/>
                    </a:solidFill>
                  </a:rPr>
                  <a:t>Estimação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2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1800" dirty="0">
                    <a:solidFill>
                      <a:schemeClr val="tx2"/>
                    </a:solidFill>
                  </a:rPr>
                  <a:t>O objetivo é minimizar os desvios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2"/>
                    </a:solidFill>
                  </a:rPr>
                  <a:t>) entre os valores observados e os estimados.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pt-BR" dirty="0">
                    <a:solidFill>
                      <a:schemeClr val="tx2"/>
                    </a:solidFill>
                  </a:rPr>
                  <a:t>Método dos Mínimos Quadrados</a:t>
                </a:r>
              </a:p>
              <a:p>
                <a:pPr marL="914400" lvl="2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6929893" cy="4288543"/>
              </a:xfrm>
              <a:blipFill>
                <a:blip r:embed="rId2"/>
                <a:stretch>
                  <a:fillRect l="-352" t="-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71" y="2011045"/>
            <a:ext cx="4605537" cy="388316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7511086" y="2011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1101860" y="51363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9164497" y="4474460"/>
                <a:ext cx="1813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AE5E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AE5E9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AE5E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AE5E9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497" y="4474460"/>
                <a:ext cx="181389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8418672" y="3528701"/>
                <a:ext cx="413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672" y="3528701"/>
                <a:ext cx="4139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8757122" y="5277882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AE5E9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22" y="5277882"/>
                <a:ext cx="43338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angulado 27"/>
          <p:cNvCxnSpPr>
            <a:cxnSpLocks/>
            <a:stCxn id="29" idx="2"/>
          </p:cNvCxnSpPr>
          <p:nvPr/>
        </p:nvCxnSpPr>
        <p:spPr>
          <a:xfrm rot="16200000" flipH="1">
            <a:off x="2195636" y="5528413"/>
            <a:ext cx="1184540" cy="440186"/>
          </a:xfrm>
          <a:prstGeom prst="bentConnector3">
            <a:avLst>
              <a:gd name="adj1" fmla="val 98715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2230077" y="4197927"/>
            <a:ext cx="675471" cy="958309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31754" y="6139002"/>
            <a:ext cx="780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Se não elevarmos o erro ao quadrado, pontos positivos e negativos se anularão</a:t>
            </a:r>
          </a:p>
        </p:txBody>
      </p:sp>
    </p:spTree>
    <p:extLst>
      <p:ext uri="{BB962C8B-B14F-4D97-AF65-F5344CB8AC3E}">
        <p14:creationId xmlns:p14="http://schemas.microsoft.com/office/powerpoint/2010/main" val="327397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4342500" cy="428854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>
                    <a:solidFill>
                      <a:schemeClr val="tx2"/>
                    </a:solidFill>
                  </a:rPr>
                  <a:t>Deriva-se L em relação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2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2"/>
                    </a:solidFill>
                  </a:rPr>
                  <a:t>: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tx2"/>
                    </a:solidFill>
                  </a:rPr>
                  <a:t>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4342500" cy="4288543"/>
              </a:xfrm>
              <a:blipFill>
                <a:blip r:embed="rId2"/>
                <a:stretch>
                  <a:fillRect l="-561" t="-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have esquerda 15"/>
          <p:cNvSpPr/>
          <p:nvPr/>
        </p:nvSpPr>
        <p:spPr>
          <a:xfrm>
            <a:off x="465186" y="2548810"/>
            <a:ext cx="232012" cy="19080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spaço Reservado para Conteúdo 3"/>
              <p:cNvSpPr txBox="1">
                <a:spLocks/>
              </p:cNvSpPr>
              <p:nvPr/>
            </p:nvSpPr>
            <p:spPr>
              <a:xfrm>
                <a:off x="6444691" y="2503430"/>
                <a:ext cx="3411730" cy="2091282"/>
              </a:xfrm>
              <a:prstGeom prst="rect">
                <a:avLst/>
              </a:prstGeom>
            </p:spPr>
            <p:txBody>
              <a:bodyPr/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0"/>
                  </a:spcAft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 marL="0" indent="0" algn="ctr">
                  <a:spcAft>
                    <a:spcPts val="0"/>
                  </a:spcAft>
                  <a:buFont typeface="Wingdings 2" panose="05020102010507070707" pitchFamily="18" charset="2"/>
                  <a:buNone/>
                </a:pPr>
                <a:r>
                  <a:rPr lang="pt-BR" dirty="0">
                    <a:solidFill>
                      <a:schemeClr val="tx2"/>
                    </a:solidFill>
                  </a:rPr>
                  <a:t>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Espaço Reservado para Conteú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91" y="2503430"/>
                <a:ext cx="3411730" cy="209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have esquerda 23"/>
          <p:cNvSpPr/>
          <p:nvPr/>
        </p:nvSpPr>
        <p:spPr>
          <a:xfrm>
            <a:off x="6212679" y="2548810"/>
            <a:ext cx="232012" cy="19080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5121943" y="3502810"/>
            <a:ext cx="87089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spaço Reservado para Conteúdo 3"/>
              <p:cNvSpPr txBox="1">
                <a:spLocks/>
              </p:cNvSpPr>
              <p:nvPr/>
            </p:nvSpPr>
            <p:spPr>
              <a:xfrm>
                <a:off x="581191" y="4692141"/>
                <a:ext cx="3596321" cy="2091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pt-BR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800" dirty="0">
                  <a:solidFill>
                    <a:schemeClr val="tx2"/>
                  </a:solidFill>
                </a:endParaRPr>
              </a:p>
              <a:p>
                <a:pPr marL="0" indent="0" algn="ctr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pt-BR" sz="1800" dirty="0">
                    <a:solidFill>
                      <a:schemeClr val="tx2"/>
                    </a:solidFill>
                  </a:rPr>
                  <a:t>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Espaço Reservado para Conteú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4692141"/>
                <a:ext cx="3596321" cy="209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0C66F3A-018B-49D4-B4F1-5D4D50254FA4}"/>
                  </a:ext>
                </a:extLst>
              </p:cNvPr>
              <p:cNvSpPr/>
              <p:nvPr/>
            </p:nvSpPr>
            <p:spPr>
              <a:xfrm>
                <a:off x="6455152" y="4889842"/>
                <a:ext cx="1728615" cy="38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0C66F3A-018B-49D4-B4F1-5D4D50254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152" y="4889842"/>
                <a:ext cx="1728615" cy="383951"/>
              </a:xfrm>
              <a:prstGeom prst="rect">
                <a:avLst/>
              </a:prstGeom>
              <a:blipFill>
                <a:blip r:embed="rId5"/>
                <a:stretch>
                  <a:fillRect r="-16961" b="-158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AFD2E96-724F-4705-9A51-2E9569CD215F}"/>
                  </a:ext>
                </a:extLst>
              </p:cNvPr>
              <p:cNvSpPr/>
              <p:nvPr/>
            </p:nvSpPr>
            <p:spPr>
              <a:xfrm>
                <a:off x="6455152" y="5763804"/>
                <a:ext cx="2828916" cy="741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AFD2E96-724F-4705-9A51-2E9569CD2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152" y="5763804"/>
                <a:ext cx="2828916" cy="741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24">
            <a:extLst>
              <a:ext uri="{FF2B5EF4-FFF2-40B4-BE49-F238E27FC236}">
                <a16:creationId xmlns:a16="http://schemas.microsoft.com/office/drawing/2014/main" id="{7383F86C-57BE-49FB-9110-3BC061B0C0B3}"/>
              </a:ext>
            </a:extLst>
          </p:cNvPr>
          <p:cNvCxnSpPr/>
          <p:nvPr/>
        </p:nvCxnSpPr>
        <p:spPr>
          <a:xfrm>
            <a:off x="5121943" y="5744270"/>
            <a:ext cx="87089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5">
            <a:extLst>
              <a:ext uri="{FF2B5EF4-FFF2-40B4-BE49-F238E27FC236}">
                <a16:creationId xmlns:a16="http://schemas.microsoft.com/office/drawing/2014/main" id="{4155B9A0-22FD-4D26-B40A-9EE0CA52DDC7}"/>
              </a:ext>
            </a:extLst>
          </p:cNvPr>
          <p:cNvSpPr/>
          <p:nvPr/>
        </p:nvSpPr>
        <p:spPr>
          <a:xfrm>
            <a:off x="465186" y="4796370"/>
            <a:ext cx="232012" cy="19080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Chave esquerda 23">
            <a:extLst>
              <a:ext uri="{FF2B5EF4-FFF2-40B4-BE49-F238E27FC236}">
                <a16:creationId xmlns:a16="http://schemas.microsoft.com/office/drawing/2014/main" id="{5471CC6E-4B82-424B-ADA0-C610BC853A36}"/>
              </a:ext>
            </a:extLst>
          </p:cNvPr>
          <p:cNvSpPr/>
          <p:nvPr/>
        </p:nvSpPr>
        <p:spPr>
          <a:xfrm>
            <a:off x="6223140" y="4783782"/>
            <a:ext cx="232012" cy="19080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1104F5-9E13-4DD5-8792-7176A9F84FE9}"/>
              </a:ext>
            </a:extLst>
          </p:cNvPr>
          <p:cNvSpPr txBox="1"/>
          <p:nvPr/>
        </p:nvSpPr>
        <p:spPr>
          <a:xfrm>
            <a:off x="5102778" y="536845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91825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5214697" cy="4288543"/>
              </a:xfrm>
            </p:spPr>
            <p:txBody>
              <a:bodyPr anchor="t"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sz="2100" dirty="0"/>
                  <a:t>Desenvolvendo a primeira expressão, temos: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50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rgbClr val="0050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rgbClr val="00508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rgbClr val="00508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rgbClr val="0050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508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50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508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i="1">
                              <a:solidFill>
                                <a:srgbClr val="0050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7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rgbClr val="0077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rgbClr val="0077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rgbClr val="0077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rgbClr val="0077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77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77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77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i="1">
                              <a:solidFill>
                                <a:srgbClr val="0077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rgbClr val="005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508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rgbClr val="0077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77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rgbClr val="0707BD"/>
                  </a:solidFill>
                </a:endParaRPr>
              </a:p>
              <a:p>
                <a:r>
                  <a:rPr lang="pt-BR" sz="2100" dirty="0"/>
                  <a:t>Substituindo na segunda 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5214697" cy="4288543"/>
              </a:xfrm>
              <a:blipFill>
                <a:blip r:embed="rId2"/>
                <a:stretch>
                  <a:fillRect l="-467" t="-14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3"/>
              <p:cNvSpPr txBox="1">
                <a:spLocks/>
              </p:cNvSpPr>
              <p:nvPr/>
            </p:nvSpPr>
            <p:spPr>
              <a:xfrm>
                <a:off x="6158132" y="3668105"/>
                <a:ext cx="5181600" cy="2860557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2" panose="05020102010507070707" pitchFamily="18" charset="2"/>
                  <a:buNone/>
                </a:pPr>
                <a:endParaRPr lang="pt-BR" dirty="0">
                  <a:solidFill>
                    <a:schemeClr val="tx2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 marL="0" indent="0" algn="ctr">
                  <a:spcAft>
                    <a:spcPts val="1200"/>
                  </a:spcAft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Espaço Reservado para Conteú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132" y="3668105"/>
                <a:ext cx="5181600" cy="28605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em curva 22"/>
          <p:cNvCxnSpPr/>
          <p:nvPr/>
        </p:nvCxnSpPr>
        <p:spPr>
          <a:xfrm flipV="1">
            <a:off x="5558207" y="4282256"/>
            <a:ext cx="936000" cy="1620000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383019" y="5692177"/>
            <a:ext cx="2743200" cy="7506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cxnSp>
        <p:nvCxnSpPr>
          <p:cNvPr id="25" name="Conector em curva 24"/>
          <p:cNvCxnSpPr/>
          <p:nvPr/>
        </p:nvCxnSpPr>
        <p:spPr>
          <a:xfrm rot="7860000" flipV="1">
            <a:off x="895972" y="4157944"/>
            <a:ext cx="612000" cy="43200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/>
          <p:nvPr/>
        </p:nvCxnSpPr>
        <p:spPr>
          <a:xfrm rot="7860000" flipV="1">
            <a:off x="532200" y="4961905"/>
            <a:ext cx="612000" cy="43200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/>
          <p:nvPr/>
        </p:nvCxnSpPr>
        <p:spPr>
          <a:xfrm rot="13740000" flipH="1" flipV="1">
            <a:off x="10822360" y="4438906"/>
            <a:ext cx="612000" cy="43200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27"/>
          <p:cNvCxnSpPr/>
          <p:nvPr/>
        </p:nvCxnSpPr>
        <p:spPr>
          <a:xfrm rot="13740000" flipH="1" flipV="1">
            <a:off x="10245227" y="5474995"/>
            <a:ext cx="324000" cy="32400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5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6" cy="4288543"/>
          </a:xfrm>
        </p:spPr>
        <p:txBody>
          <a:bodyPr anchor="t">
            <a:normAutofit/>
          </a:bodyPr>
          <a:lstStyle/>
          <a:p>
            <a:r>
              <a:rPr lang="pt-BR" dirty="0"/>
              <a:t>Podemos resolver a regressão de uma outra maneira, quantificando o erro aleatório do modelo em funções de custo</a:t>
            </a:r>
          </a:p>
          <a:p>
            <a:r>
              <a:rPr lang="pt-BR" dirty="0"/>
              <a:t>Em problemas envolvendo regressão, podemos utilizar o Erro Médio Quadrático (MSE)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Assim como o Método dos Mínimos Quadrados, o objetivo é minimizar o erro, mas agora de forma iterativa, utilizando a derivada da função de custo como bússola para guiar as atualizações dos parâmetros do modelo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607BFAC-BDE9-4401-AA8E-1680707E789E}"/>
                  </a:ext>
                </a:extLst>
              </p:cNvPr>
              <p:cNvSpPr/>
              <p:nvPr/>
            </p:nvSpPr>
            <p:spPr>
              <a:xfrm>
                <a:off x="4409481" y="3429000"/>
                <a:ext cx="356796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607BFAC-BDE9-4401-AA8E-1680707E7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81" y="3429000"/>
                <a:ext cx="3567964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53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6" cy="4288543"/>
          </a:xfrm>
        </p:spPr>
        <p:txBody>
          <a:bodyPr anchor="t">
            <a:normAutofit/>
          </a:bodyPr>
          <a:lstStyle/>
          <a:p>
            <a:r>
              <a:rPr lang="pt-BR" dirty="0"/>
              <a:t>O método do gradiente descendente consiste em</a:t>
            </a:r>
          </a:p>
          <a:p>
            <a:pPr lvl="1"/>
            <a:r>
              <a:rPr lang="pt-BR" dirty="0"/>
              <a:t>Determinar um parâmetro alpha, que determina a taxa de aprendizado, o quanto os pesos do modelo serão atualizados</a:t>
            </a:r>
          </a:p>
          <a:p>
            <a:pPr lvl="1"/>
            <a:r>
              <a:rPr lang="pt-BR" dirty="0"/>
              <a:t>Inicializar os pesos do modelo de forma aleatória</a:t>
            </a:r>
          </a:p>
          <a:p>
            <a:pPr lvl="1"/>
            <a:r>
              <a:rPr lang="pt-BR" dirty="0"/>
              <a:t>Utilizar a derivada da função de custo para determinar como ajustar os parâmetros do modelo</a:t>
            </a:r>
          </a:p>
          <a:p>
            <a:pPr lvl="1"/>
            <a:r>
              <a:rPr lang="pt-BR" dirty="0"/>
              <a:t>Repetir até atingir o número de iterações determinado ou até atingir um valor pré-estabelecido para a pausa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61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5214697" cy="428854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/>
                  <a:t>Resolvendo por gradiente descendente,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Deriva-se o MSE em relação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5214697" cy="4288543"/>
              </a:xfrm>
              <a:blipFill>
                <a:blip r:embed="rId2"/>
                <a:stretch>
                  <a:fillRect l="-467" t="-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CB41D677-7B67-41BC-84DD-8BFC9337E2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5889" y="2180495"/>
                <a:ext cx="5214697" cy="428854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Gradiente descendente: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a taxa de aprendizado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é a derivada parcial em relação ao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é a derivada parcial em relação ao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11" name="Espaço Reservado para Conteúdo 2">
                <a:extLst>
                  <a:ext uri="{FF2B5EF4-FFF2-40B4-BE49-F238E27FC236}">
                    <a16:creationId xmlns:a16="http://schemas.microsoft.com/office/drawing/2014/main" id="{CB41D677-7B67-41BC-84DD-8BFC9337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889" y="2180495"/>
                <a:ext cx="5214697" cy="4288543"/>
              </a:xfrm>
              <a:prstGeom prst="rect">
                <a:avLst/>
              </a:prstGeom>
              <a:blipFill>
                <a:blip r:embed="rId3"/>
                <a:stretch>
                  <a:fillRect l="-468" t="-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5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000" dirty="0"/>
              <a:t>Unidade 1 – Conceitos sobre Aprendizado de Máquina</a:t>
            </a:r>
          </a:p>
          <a:p>
            <a:r>
              <a:rPr lang="pt-BR" sz="2000" b="1" dirty="0"/>
              <a:t>Unidade 2 – Aprendizagem Estatística</a:t>
            </a:r>
          </a:p>
          <a:p>
            <a:r>
              <a:rPr lang="pt-BR" sz="2000" dirty="0"/>
              <a:t>Unidade 3 – Aprendizagem Simbólica</a:t>
            </a:r>
          </a:p>
          <a:p>
            <a:r>
              <a:rPr lang="pt-BR" sz="2000" dirty="0"/>
              <a:t>Unidade 4 – Aprendizagem Baseada em Instâncias</a:t>
            </a:r>
          </a:p>
          <a:p>
            <a:r>
              <a:rPr lang="pt-BR" sz="2000" dirty="0"/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126366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6" cy="4288543"/>
          </a:xfrm>
        </p:spPr>
        <p:txBody>
          <a:bodyPr anchor="t">
            <a:normAutofit/>
          </a:bodyPr>
          <a:lstStyle/>
          <a:p>
            <a:r>
              <a:rPr lang="pt-BR" dirty="0"/>
              <a:t>Existem várias outras funções de medir o erro de modelos de regressão, as mais comuns são: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FD328A8-AE35-403D-84B0-032EBEF8C064}"/>
                  </a:ext>
                </a:extLst>
              </p:cNvPr>
              <p:cNvSpPr/>
              <p:nvPr/>
            </p:nvSpPr>
            <p:spPr>
              <a:xfrm>
                <a:off x="4004433" y="3811962"/>
                <a:ext cx="356796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FD328A8-AE35-403D-84B0-032EBEF8C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33" y="3811962"/>
                <a:ext cx="3567964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3CF1474-0F10-41B3-A7E8-90862FB8F990}"/>
                  </a:ext>
                </a:extLst>
              </p:cNvPr>
              <p:cNvSpPr/>
              <p:nvPr/>
            </p:nvSpPr>
            <p:spPr>
              <a:xfrm>
                <a:off x="4004433" y="2665365"/>
                <a:ext cx="343837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3CF1474-0F10-41B3-A7E8-90862FB8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33" y="2665365"/>
                <a:ext cx="343837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668A32-32E0-4C72-BF74-F76A2F185F0C}"/>
                  </a:ext>
                </a:extLst>
              </p:cNvPr>
              <p:cNvSpPr/>
              <p:nvPr/>
            </p:nvSpPr>
            <p:spPr>
              <a:xfrm>
                <a:off x="4004433" y="4958559"/>
                <a:ext cx="4183133" cy="914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B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668A32-32E0-4C72-BF74-F76A2F185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33" y="4958559"/>
                <a:ext cx="4183133" cy="9144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67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Múltipla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pt-BR" dirty="0"/>
                  <a:t>A equação para múltiplas variáveis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</a:t>
                </a:r>
                <a:r>
                  <a:rPr lang="pt-BR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são as variáveis independentes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os parâmetros da regressão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erro aleatório</a:t>
                </a:r>
              </a:p>
              <a:p>
                <a:r>
                  <a:rPr lang="pt-BR" dirty="0"/>
                  <a:t>Resolvemos a regressão múltipla da mesma forma que a regressão simples, seja com por MMQ ou por Gradiente Descendente</a:t>
                </a:r>
              </a:p>
              <a:p>
                <a:r>
                  <a:rPr lang="pt-BR" dirty="0"/>
                  <a:t>Na prática, para mais de um parâmetro é utilizada a notação vetorial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1658" r="-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8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A equação para representar polinômios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</a:t>
                </a:r>
                <a:r>
                  <a:rPr lang="pt-BR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/>
                  <a:t>são as variáveis independentes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são os parâmetros da regressão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erro aleatório</a:t>
                </a:r>
              </a:p>
              <a:p>
                <a:r>
                  <a:rPr lang="pt-BR" dirty="0"/>
                  <a:t>Resolvemos a regressão polinomial da mesma forma que a regressão simples, seja com por MMQ ou por Gradiente Descendente, o que muda é a representação das variáveis independentes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24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err="1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pt-BR" dirty="0"/>
                  <a:t>A equação para representar a regressão </a:t>
                </a:r>
                <a:r>
                  <a:rPr lang="pt-BR" dirty="0" err="1"/>
                  <a:t>ridge</a:t>
                </a:r>
                <a:r>
                  <a:rPr lang="pt-BR" dirty="0"/>
                  <a:t> é a mesma de qualquer regressão, o que a regressão </a:t>
                </a:r>
                <a:r>
                  <a:rPr lang="pt-BR" dirty="0" err="1"/>
                  <a:t>ridge</a:t>
                </a:r>
                <a:r>
                  <a:rPr lang="pt-BR" dirty="0"/>
                  <a:t> faz é adicionar uma penalidade na função de custo que queremos minimizar: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𝑅𝑖𝑑𝑔𝑒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independente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os parâmetros da regressão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determina o grau da regularização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1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61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Assim como a regressão </a:t>
                </a:r>
                <a:r>
                  <a:rPr lang="pt-BR" dirty="0" err="1"/>
                  <a:t>ridge</a:t>
                </a:r>
                <a:r>
                  <a:rPr lang="pt-BR" dirty="0"/>
                  <a:t>, a função da regressão lasso é a mesma de qualquer regressão, o que a regressão lasso faz é adicionar uma penalidade na função de custo que queremos minimizar: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𝐿𝑎𝑠𝑠𝑜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a variável independente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os parâmetros da regressão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determina o grau da regularização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6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R² - Coeficiente de determinação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/>
                  <a:t>Para medir o quanto o nosso modelo explica a variabilidade da nossa variável independente, utilizamos o coeficiente de determinação</a:t>
                </a:r>
              </a:p>
              <a:p>
                <a:r>
                  <a:rPr lang="pt-BR" dirty="0"/>
                  <a:t>Essa medida é vista como uma forma de mensurar a qualidade do nosso modelo</a:t>
                </a:r>
              </a:p>
              <a:p>
                <a:r>
                  <a:rPr lang="pt-BR" dirty="0"/>
                  <a:t>Os valores variam de 0 a 1, onde o menor valor indica um mau ajuste do modelo aos dados e o maior valor indica um ajuste perfeito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7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resíduos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pt-BR" dirty="0"/>
              <a:t>Um gráfico de resíduos mostra os resíduos no eixo y e a variável independente no eixo x</a:t>
            </a:r>
          </a:p>
          <a:p>
            <a:r>
              <a:rPr lang="pt-BR" dirty="0"/>
              <a:t>Se os pontos tiverem uma dispersão aleatória no eixo x, o modelo linear é uma boa escolha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8" name="Picture 4" descr="Residuals Plot — Yellowbrick v1.1 documentation">
            <a:extLst>
              <a:ext uri="{FF2B5EF4-FFF2-40B4-BE49-F238E27FC236}">
                <a16:creationId xmlns:a16="http://schemas.microsoft.com/office/drawing/2014/main" id="{4AD30054-1BFC-4372-920D-5DA0C85B6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t="11090" r="-500" b="2666"/>
          <a:stretch/>
        </p:blipFill>
        <p:spPr bwMode="auto">
          <a:xfrm>
            <a:off x="863515" y="3200400"/>
            <a:ext cx="5479117" cy="32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preting residual plots to improve your regression | Statwing ...">
            <a:extLst>
              <a:ext uri="{FF2B5EF4-FFF2-40B4-BE49-F238E27FC236}">
                <a16:creationId xmlns:a16="http://schemas.microsoft.com/office/drawing/2014/main" id="{8E7E3A7A-49FF-475E-9A4A-2EF85D76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55" y="3129279"/>
            <a:ext cx="3550285" cy="35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3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1 – Conceitos sobre Aprendizado de Máquina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Unidade 2 – Aprendizagem Estatística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linear simples e múltipla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polinomial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Lasso e </a:t>
            </a:r>
            <a:r>
              <a:rPr lang="pt-BR" sz="1800" dirty="0" err="1">
                <a:solidFill>
                  <a:schemeClr val="tx1"/>
                </a:solidFill>
              </a:rPr>
              <a:t>Ridge</a:t>
            </a:r>
            <a:endParaRPr lang="pt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Regressão logística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3 – Aprendizagem Simbólica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4 – Aprendizagem Baseada em Instâncias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8977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020/0*nsTlwYxVLuUV-7v4">
            <a:extLst>
              <a:ext uri="{FF2B5EF4-FFF2-40B4-BE49-F238E27FC236}">
                <a16:creationId xmlns:a16="http://schemas.microsoft.com/office/drawing/2014/main" id="{0F4DD2AA-9AA3-4A2C-9716-0EA9D8CD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5139"/>
            <a:ext cx="5695620" cy="2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 anchor="t">
            <a:normAutofit/>
          </a:bodyPr>
          <a:lstStyle/>
          <a:p>
            <a:pPr algn="just"/>
            <a:r>
              <a:rPr lang="pt-BR" dirty="0"/>
              <a:t>Para entender os conceitos de </a:t>
            </a:r>
            <a:r>
              <a:rPr lang="pt-BR" b="1" dirty="0"/>
              <a:t>viés </a:t>
            </a:r>
            <a:r>
              <a:rPr lang="pt-BR" dirty="0"/>
              <a:t>e </a:t>
            </a:r>
            <a:r>
              <a:rPr lang="pt-BR" b="1" dirty="0"/>
              <a:t>variância</a:t>
            </a:r>
            <a:r>
              <a:rPr lang="pt-BR" dirty="0"/>
              <a:t>, é necessário relacioná-los com o </a:t>
            </a:r>
            <a:r>
              <a:rPr lang="pt-BR" b="1" dirty="0"/>
              <a:t>erro irredutível</a:t>
            </a:r>
            <a:r>
              <a:rPr lang="pt-BR" dirty="0"/>
              <a:t>, ou erro aleatório</a:t>
            </a:r>
          </a:p>
          <a:p>
            <a:pPr algn="just"/>
            <a:r>
              <a:rPr lang="pt-BR" dirty="0"/>
              <a:t>O erro irredutível surge de dados faltantes, erros na medição da variável ou são relacionados ao próprio fenômeno sendo estudado</a:t>
            </a:r>
          </a:p>
          <a:p>
            <a:pPr algn="just"/>
            <a:r>
              <a:rPr lang="pt-BR" dirty="0"/>
              <a:t>Matematicamente, o erro irredutível é a diferença entre o resultado observado e o resultado predito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A2FE559-CF4C-4D43-ACBB-BA75DD03E63B}"/>
                  </a:ext>
                </a:extLst>
              </p:cNvPr>
              <p:cNvSpPr/>
              <p:nvPr/>
            </p:nvSpPr>
            <p:spPr>
              <a:xfrm>
                <a:off x="2561782" y="5022824"/>
                <a:ext cx="155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A2FE559-CF4C-4D43-ACBB-BA75DD03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782" y="5022824"/>
                <a:ext cx="155363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9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dirty="0"/>
              <a:t>Além do </a:t>
            </a:r>
            <a:r>
              <a:rPr lang="pt-BR" b="1" dirty="0"/>
              <a:t>erro irredutível</a:t>
            </a:r>
            <a:r>
              <a:rPr lang="pt-BR" dirty="0"/>
              <a:t>, os erros apresentados pelos nossos modelos consistem em erros de </a:t>
            </a:r>
            <a:r>
              <a:rPr lang="pt-BR" b="1" dirty="0"/>
              <a:t>viés</a:t>
            </a:r>
            <a:r>
              <a:rPr lang="pt-BR" dirty="0"/>
              <a:t> ou de </a:t>
            </a:r>
            <a:r>
              <a:rPr lang="pt-BR" b="1" dirty="0"/>
              <a:t>variância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75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b="1" dirty="0"/>
              <a:t>Viés</a:t>
            </a:r>
            <a:r>
              <a:rPr lang="pt-BR" dirty="0"/>
              <a:t> é a inabilidade do modelo de aprender o relacionamento das variáveis independentes X e a variável dependente Y</a:t>
            </a:r>
          </a:p>
          <a:p>
            <a:r>
              <a:rPr lang="pt-BR" dirty="0"/>
              <a:t>Um modelo com </a:t>
            </a:r>
            <a:r>
              <a:rPr lang="pt-BR" b="1" dirty="0"/>
              <a:t>viés, </a:t>
            </a:r>
            <a:r>
              <a:rPr lang="pt-BR" dirty="0"/>
              <a:t>para diferentes conjuntos de dados, vai ter algumas regiões com erros positivos e algumas regiões com erros negativos, mas na média, apresentará um alto valor de erro</a:t>
            </a:r>
          </a:p>
          <a:p>
            <a:r>
              <a:rPr lang="pt-BR" dirty="0"/>
              <a:t>Modelos com alto </a:t>
            </a:r>
            <a:r>
              <a:rPr lang="pt-BR" b="1" dirty="0"/>
              <a:t>viés </a:t>
            </a:r>
            <a:r>
              <a:rPr lang="pt-BR" dirty="0"/>
              <a:t>sofrem de </a:t>
            </a:r>
            <a:r>
              <a:rPr lang="pt-BR" i="1" dirty="0" err="1"/>
              <a:t>underfitting</a:t>
            </a:r>
            <a:r>
              <a:rPr lang="pt-BR" dirty="0"/>
              <a:t>, ou seja, possuem um alto erro no conjunto de dados de treino e simplificam o relacionamento entre as variáveis X e 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14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5514808" cy="367830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dirty="0"/>
                  <a:t>Matematicamente, o erro causado pelo </a:t>
                </a:r>
                <a:r>
                  <a:rPr lang="pt-BR" b="1" dirty="0"/>
                  <a:t>viés </a:t>
                </a:r>
                <a:r>
                  <a:rPr lang="pt-BR" dirty="0"/>
                  <a:t>é a diferença entre o valor esperado pela predição do modelo e o valor predito pelo relacionamento real entre as variáveis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1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5514808" cy="3678303"/>
              </a:xfrm>
              <a:blipFill>
                <a:blip r:embed="rId2"/>
                <a:stretch>
                  <a:fillRect l="-442" t="-995" r="-8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020/0*-CHTRitGHRqTZ_Tc">
            <a:extLst>
              <a:ext uri="{FF2B5EF4-FFF2-40B4-BE49-F238E27FC236}">
                <a16:creationId xmlns:a16="http://schemas.microsoft.com/office/drawing/2014/main" id="{CA925CDD-4F34-46F1-98E2-1B5ACD12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64" y="2786781"/>
            <a:ext cx="6149636" cy="26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2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2FA5-85CF-4E10-91F2-D471171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variância</a:t>
            </a:r>
            <a:r>
              <a:rPr lang="pt-BR" dirty="0"/>
              <a:t> quantifica a tendência do modelo aprender muito sobre o relacionamento das variáveis independentes X e a variável independente Y</a:t>
            </a:r>
          </a:p>
          <a:p>
            <a:r>
              <a:rPr lang="pt-BR" dirty="0"/>
              <a:t>Modelos com alta </a:t>
            </a:r>
            <a:r>
              <a:rPr lang="pt-BR" b="1" dirty="0"/>
              <a:t>variância</a:t>
            </a:r>
            <a:r>
              <a:rPr lang="pt-BR" dirty="0"/>
              <a:t> aprendem ao ponto de capturar a aleatoriedade dos dados, em outras palavras, o modelo decora o conjunto de dados. Esse fenômeno é chamado de </a:t>
            </a:r>
            <a:r>
              <a:rPr lang="en-US" i="1" dirty="0"/>
              <a:t>overfitting</a:t>
            </a:r>
          </a:p>
          <a:p>
            <a:r>
              <a:rPr lang="pt-BR" dirty="0"/>
              <a:t>Modelos que sofrem de </a:t>
            </a:r>
            <a:r>
              <a:rPr lang="pt-BR" i="1" dirty="0" err="1"/>
              <a:t>overfitting</a:t>
            </a:r>
            <a:r>
              <a:rPr lang="pt-BR" dirty="0"/>
              <a:t> possuem uma tendência de generalizar muito mal para outros conjuntos de dados, resultando em um alto erro de teste</a:t>
            </a:r>
          </a:p>
        </p:txBody>
      </p:sp>
    </p:spTree>
    <p:extLst>
      <p:ext uri="{BB962C8B-B14F-4D97-AF65-F5344CB8AC3E}">
        <p14:creationId xmlns:p14="http://schemas.microsoft.com/office/powerpoint/2010/main" val="40729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miro.medium.com/max/1400/0*atPtzz4zAjQvzt_S">
            <a:extLst>
              <a:ext uri="{FF2B5EF4-FFF2-40B4-BE49-F238E27FC236}">
                <a16:creationId xmlns:a16="http://schemas.microsoft.com/office/drawing/2014/main" id="{70D4DCCF-6920-4D3A-A95A-F2A9AC6F2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52" y="3119449"/>
            <a:ext cx="6196755" cy="243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D6AE05-2ECE-4F67-9B6C-93FBD0F0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Viés e 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5514808" cy="3678303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dirty="0"/>
                  <a:t>Matematicamente, o erro causado pela </a:t>
                </a:r>
                <a:r>
                  <a:rPr lang="pt-BR" b="1" dirty="0"/>
                  <a:t>variância </a:t>
                </a:r>
                <a:r>
                  <a:rPr lang="pt-BR" dirty="0"/>
                  <a:t>é a diferença ao quadrado do valor esperado pela predição do modelo em um único conjunto de dados de treino e a predição média em todos os conjuntos de dados de treino.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b="1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1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F52FA5-85CF-4E10-91F2-D471171E6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5514808" cy="3678303"/>
              </a:xfrm>
              <a:blipFill>
                <a:blip r:embed="rId3"/>
                <a:stretch>
                  <a:fillRect l="-442" t="-995" r="-8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s://miro.medium.com/max/1134/0*atPtzz4zAjQvzt_S">
            <a:extLst>
              <a:ext uri="{FF2B5EF4-FFF2-40B4-BE49-F238E27FC236}">
                <a16:creationId xmlns:a16="http://schemas.microsoft.com/office/drawing/2014/main" id="{4BCCD5F8-9273-4239-9FE4-62977833F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325" y="1309688"/>
            <a:ext cx="108013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miro.medium.com/max/1134/0*atPtzz4zAjQvzt_S">
            <a:extLst>
              <a:ext uri="{FF2B5EF4-FFF2-40B4-BE49-F238E27FC236}">
                <a16:creationId xmlns:a16="http://schemas.microsoft.com/office/drawing/2014/main" id="{6F23EE25-849D-433A-9E21-1D5002E0B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725" y="1462088"/>
            <a:ext cx="108013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ttps://miro.medium.com/max/1134/0*atPtzz4zAjQvzt_S">
            <a:extLst>
              <a:ext uri="{FF2B5EF4-FFF2-40B4-BE49-F238E27FC236}">
                <a16:creationId xmlns:a16="http://schemas.microsoft.com/office/drawing/2014/main" id="{6C712DC5-71FF-4F81-8D89-A08CFFFB5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0125" y="1614488"/>
            <a:ext cx="108013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79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8977</TotalTime>
  <Words>1645</Words>
  <Application>Microsoft Office PowerPoint</Application>
  <PresentationFormat>Widescreen</PresentationFormat>
  <Paragraphs>214</Paragraphs>
  <Slides>26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Wingdings</vt:lpstr>
      <vt:lpstr>Wingdings 2</vt:lpstr>
      <vt:lpstr>Dividendo</vt:lpstr>
      <vt:lpstr>Aprendizado de máquina 1: aprendizado supervisionado</vt:lpstr>
      <vt:lpstr>Conteúdo programático</vt:lpstr>
      <vt:lpstr>Conteúdo programático</vt:lpstr>
      <vt:lpstr>Viés e variância</vt:lpstr>
      <vt:lpstr>Viés e variância</vt:lpstr>
      <vt:lpstr>Viés e variância</vt:lpstr>
      <vt:lpstr>Viés e variância</vt:lpstr>
      <vt:lpstr>Viés e variância</vt:lpstr>
      <vt:lpstr>Viés e variância</vt:lpstr>
      <vt:lpstr>Viés e variância</vt:lpstr>
      <vt:lpstr>Viés e variância</vt:lpstr>
      <vt:lpstr>Viés e variância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Regressão linear Múltipla</vt:lpstr>
      <vt:lpstr>Regressão polinomial</vt:lpstr>
      <vt:lpstr>Regressão ridge</vt:lpstr>
      <vt:lpstr>Regressão Lasso</vt:lpstr>
      <vt:lpstr>R² - Coeficiente de determinação</vt:lpstr>
      <vt:lpstr>Gráfico de resíduos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Aurelio Beber</dc:creator>
  <cp:lastModifiedBy>Marco Aurelio Beber</cp:lastModifiedBy>
  <cp:revision>245</cp:revision>
  <dcterms:created xsi:type="dcterms:W3CDTF">2020-06-03T23:35:45Z</dcterms:created>
  <dcterms:modified xsi:type="dcterms:W3CDTF">2020-06-24T00:27:09Z</dcterms:modified>
</cp:coreProperties>
</file>