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6" r:id="rId17"/>
    <p:sldId id="278" r:id="rId18"/>
    <p:sldId id="279" r:id="rId19"/>
    <p:sldId id="280" r:id="rId20"/>
    <p:sldId id="281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A901C-8522-4DEB-8ACF-9B28D616DCC0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AB147-7CFA-4F12-B362-327A33F2CE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94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657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145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846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31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5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15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610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6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733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958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02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34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73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06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1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892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42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696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AB147-7CFA-4F12-B362-327A33F2CE8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68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9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4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2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04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98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01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96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1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0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66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98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7422-77AE-415A-8C40-5B7580B12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Aprendizado de máquina 1:</a:t>
            </a:r>
            <a:br>
              <a:rPr lang="pt-BR" dirty="0"/>
            </a:br>
            <a:r>
              <a:rPr lang="pt-BR" dirty="0"/>
              <a:t>aprendizado supervisionado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4A9691-F669-45F6-85E7-86E045704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Unidade 2 – Aprendizagem estatística</a:t>
            </a:r>
          </a:p>
        </p:txBody>
      </p:sp>
    </p:spTree>
    <p:extLst>
      <p:ext uri="{BB962C8B-B14F-4D97-AF65-F5344CB8AC3E}">
        <p14:creationId xmlns:p14="http://schemas.microsoft.com/office/powerpoint/2010/main" val="309227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/>
          <a:p>
            <a:r>
              <a:rPr lang="pt-BR" dirty="0"/>
              <a:t>Não podemos utilizar escolher a melhor linha minimizando os resíduos porque eles serão iguais à +</a:t>
            </a:r>
            <a:r>
              <a:rPr lang="pt-BR" dirty="0" err="1"/>
              <a:t>Inf</a:t>
            </a:r>
            <a:r>
              <a:rPr lang="pt-BR" dirty="0"/>
              <a:t> ou –</a:t>
            </a:r>
            <a:r>
              <a:rPr lang="pt-BR" dirty="0" err="1"/>
              <a:t>Inf</a:t>
            </a:r>
            <a:endParaRPr lang="pt-BR" dirty="0"/>
          </a:p>
          <a:p>
            <a:r>
              <a:rPr lang="pt-BR" dirty="0"/>
              <a:t>Dessa forma, não podemos utilizar o método dos mínimos quadrados para resolver o problema</a:t>
            </a:r>
          </a:p>
          <a:p>
            <a:r>
              <a:rPr lang="pt-BR" dirty="0"/>
              <a:t>Mas podemos utilizar a </a:t>
            </a:r>
            <a:r>
              <a:rPr lang="pt-BR" b="1" dirty="0"/>
              <a:t>máxima verossimilhança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pt-B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					</a:t>
            </a: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7891DC9F-23E1-4E89-885F-EAD8582570EA}"/>
              </a:ext>
            </a:extLst>
          </p:cNvPr>
          <p:cNvGrpSpPr/>
          <p:nvPr/>
        </p:nvGrpSpPr>
        <p:grpSpPr>
          <a:xfrm>
            <a:off x="1338573" y="3536151"/>
            <a:ext cx="2980703" cy="2322648"/>
            <a:chOff x="581192" y="3536151"/>
            <a:chExt cx="2980703" cy="2322648"/>
          </a:xfrm>
        </p:grpSpPr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1317ABFA-CC46-43BF-8928-2E1F054F271E}"/>
                </a:ext>
              </a:extLst>
            </p:cNvPr>
            <p:cNvCxnSpPr/>
            <p:nvPr/>
          </p:nvCxnSpPr>
          <p:spPr>
            <a:xfrm flipV="1">
              <a:off x="1410617" y="3536151"/>
              <a:ext cx="0" cy="197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A4D8091B-3EED-47E5-80B4-8383966B4FB8}"/>
                </a:ext>
              </a:extLst>
            </p:cNvPr>
            <p:cNvCxnSpPr>
              <a:cxnSpLocks/>
            </p:cNvCxnSpPr>
            <p:nvPr/>
          </p:nvCxnSpPr>
          <p:spPr>
            <a:xfrm>
              <a:off x="1410617" y="5507191"/>
              <a:ext cx="197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FB81CDD5-4B31-4BA5-A13C-74DFDFFA9B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13" y="5241349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43F9D69D-EFF3-48D2-BC80-09B6A8DA0DE4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13" y="3943640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213A2F74-E02D-4C00-A8D7-CE69799BAA7C}"/>
                </a:ext>
              </a:extLst>
            </p:cNvPr>
            <p:cNvSpPr txBox="1"/>
            <p:nvPr/>
          </p:nvSpPr>
          <p:spPr>
            <a:xfrm>
              <a:off x="581192" y="3758974"/>
              <a:ext cx="630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BR" dirty="0"/>
                <a:t>1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E2748C97-C1E6-4ABD-8826-54660D189019}"/>
                </a:ext>
              </a:extLst>
            </p:cNvPr>
            <p:cNvSpPr txBox="1"/>
            <p:nvPr/>
          </p:nvSpPr>
          <p:spPr>
            <a:xfrm>
              <a:off x="581192" y="5056683"/>
              <a:ext cx="62807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BR" dirty="0"/>
                <a:t>0</a:t>
              </a: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70307D1E-D377-46F0-9972-80F9CC2FECA3}"/>
                </a:ext>
              </a:extLst>
            </p:cNvPr>
            <p:cNvSpPr/>
            <p:nvPr/>
          </p:nvSpPr>
          <p:spPr>
            <a:xfrm>
              <a:off x="2378361" y="3815960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8609E091-2B89-448D-81A7-CF3B4AE1490C}"/>
                </a:ext>
              </a:extLst>
            </p:cNvPr>
            <p:cNvSpPr/>
            <p:nvPr/>
          </p:nvSpPr>
          <p:spPr>
            <a:xfrm>
              <a:off x="1945921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D9AFEA8D-2A35-4AE4-AA07-DC83D78BCE25}"/>
                </a:ext>
              </a:extLst>
            </p:cNvPr>
            <p:cNvSpPr/>
            <p:nvPr/>
          </p:nvSpPr>
          <p:spPr>
            <a:xfrm>
              <a:off x="1720439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3B55B4CE-7DDA-4540-9778-9B460EF340AD}"/>
                </a:ext>
              </a:extLst>
            </p:cNvPr>
            <p:cNvSpPr/>
            <p:nvPr/>
          </p:nvSpPr>
          <p:spPr>
            <a:xfrm>
              <a:off x="1494957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D7C477C7-6379-4388-8014-7F694C5ACFCE}"/>
                </a:ext>
              </a:extLst>
            </p:cNvPr>
            <p:cNvSpPr/>
            <p:nvPr/>
          </p:nvSpPr>
          <p:spPr>
            <a:xfrm>
              <a:off x="2171403" y="5188135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3E2CA279-5424-44F3-9BDD-F91A5A539F7C}"/>
                </a:ext>
              </a:extLst>
            </p:cNvPr>
            <p:cNvSpPr/>
            <p:nvPr/>
          </p:nvSpPr>
          <p:spPr>
            <a:xfrm>
              <a:off x="2643702" y="3815960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FA4FC2C2-AF69-4878-A7CA-368C4F3E8A01}"/>
                </a:ext>
              </a:extLst>
            </p:cNvPr>
            <p:cNvSpPr/>
            <p:nvPr/>
          </p:nvSpPr>
          <p:spPr>
            <a:xfrm>
              <a:off x="3109732" y="3815960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509E5F1C-6EA5-4291-B727-E765C7E4FACF}"/>
                </a:ext>
              </a:extLst>
            </p:cNvPr>
            <p:cNvSpPr/>
            <p:nvPr/>
          </p:nvSpPr>
          <p:spPr>
            <a:xfrm>
              <a:off x="2872099" y="3815960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5FF947AD-8F2F-45E7-9B9C-BE086DF440E9}"/>
                </a:ext>
              </a:extLst>
            </p:cNvPr>
            <p:cNvSpPr/>
            <p:nvPr/>
          </p:nvSpPr>
          <p:spPr>
            <a:xfrm rot="21064178">
              <a:off x="1555186" y="4013609"/>
              <a:ext cx="2006709" cy="1179179"/>
            </a:xfrm>
            <a:custGeom>
              <a:avLst/>
              <a:gdLst>
                <a:gd name="connsiteX0" fmla="*/ 0 w 2373746"/>
                <a:gd name="connsiteY0" fmla="*/ 1054674 h 1140936"/>
                <a:gd name="connsiteX1" fmla="*/ 886691 w 2373746"/>
                <a:gd name="connsiteY1" fmla="*/ 1045438 h 1140936"/>
                <a:gd name="connsiteX2" fmla="*/ 1459346 w 2373746"/>
                <a:gd name="connsiteY2" fmla="*/ 84856 h 1140936"/>
                <a:gd name="connsiteX3" fmla="*/ 2373746 w 2373746"/>
                <a:gd name="connsiteY3" fmla="*/ 47910 h 1140936"/>
                <a:gd name="connsiteX4" fmla="*/ 2373746 w 2373746"/>
                <a:gd name="connsiteY4" fmla="*/ 47910 h 1140936"/>
                <a:gd name="connsiteX5" fmla="*/ 2373746 w 2373746"/>
                <a:gd name="connsiteY5" fmla="*/ 47910 h 114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746" h="1140936">
                  <a:moveTo>
                    <a:pt x="0" y="1054674"/>
                  </a:moveTo>
                  <a:cubicBezTo>
                    <a:pt x="321733" y="1130874"/>
                    <a:pt x="643467" y="1207074"/>
                    <a:pt x="886691" y="1045438"/>
                  </a:cubicBezTo>
                  <a:cubicBezTo>
                    <a:pt x="1129915" y="883802"/>
                    <a:pt x="1211504" y="251111"/>
                    <a:pt x="1459346" y="84856"/>
                  </a:cubicBezTo>
                  <a:cubicBezTo>
                    <a:pt x="1707188" y="-81399"/>
                    <a:pt x="2373746" y="47910"/>
                    <a:pt x="2373746" y="47910"/>
                  </a:cubicBezTo>
                  <a:lnTo>
                    <a:pt x="2373746" y="47910"/>
                  </a:lnTo>
                  <a:lnTo>
                    <a:pt x="2373746" y="4791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3C0D65A6-520A-4C74-8E36-7920EFD70483}"/>
                </a:ext>
              </a:extLst>
            </p:cNvPr>
            <p:cNvSpPr/>
            <p:nvPr/>
          </p:nvSpPr>
          <p:spPr>
            <a:xfrm>
              <a:off x="2396885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aixaDeTexto 124">
                  <a:extLst>
                    <a:ext uri="{FF2B5EF4-FFF2-40B4-BE49-F238E27FC236}">
                      <a16:creationId xmlns:a16="http://schemas.microsoft.com/office/drawing/2014/main" id="{BB42DCCB-4FA1-4AB5-A2DB-FCAEFB5BB453}"/>
                    </a:ext>
                  </a:extLst>
                </p:cNvPr>
                <p:cNvSpPr txBox="1"/>
                <p:nvPr/>
              </p:nvSpPr>
              <p:spPr>
                <a:xfrm>
                  <a:off x="2171403" y="5520245"/>
                  <a:ext cx="3742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5" name="CaixaDeTexto 124">
                  <a:extLst>
                    <a:ext uri="{FF2B5EF4-FFF2-40B4-BE49-F238E27FC236}">
                      <a16:creationId xmlns:a16="http://schemas.microsoft.com/office/drawing/2014/main" id="{BB42DCCB-4FA1-4AB5-A2DB-FCAEFB5BB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403" y="5520245"/>
                  <a:ext cx="374247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Conector de Seta Reta 125">
              <a:extLst>
                <a:ext uri="{FF2B5EF4-FFF2-40B4-BE49-F238E27FC236}">
                  <a16:creationId xmlns:a16="http://schemas.microsoft.com/office/drawing/2014/main" id="{85E67A9F-FF0D-4001-B847-ECFBE7A6A4AB}"/>
                </a:ext>
              </a:extLst>
            </p:cNvPr>
            <p:cNvCxnSpPr/>
            <p:nvPr/>
          </p:nvCxnSpPr>
          <p:spPr>
            <a:xfrm>
              <a:off x="1065178" y="4374776"/>
              <a:ext cx="0" cy="4601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Conector de Seta Reta 154">
            <a:extLst>
              <a:ext uri="{FF2B5EF4-FFF2-40B4-BE49-F238E27FC236}">
                <a16:creationId xmlns:a16="http://schemas.microsoft.com/office/drawing/2014/main" id="{853B27B9-693C-46B7-ABB3-429C3467FBAC}"/>
              </a:ext>
            </a:extLst>
          </p:cNvPr>
          <p:cNvCxnSpPr>
            <a:cxnSpLocks/>
          </p:cNvCxnSpPr>
          <p:nvPr/>
        </p:nvCxnSpPr>
        <p:spPr>
          <a:xfrm flipV="1">
            <a:off x="4734383" y="4603198"/>
            <a:ext cx="1993982" cy="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tângulo 155">
                <a:extLst>
                  <a:ext uri="{FF2B5EF4-FFF2-40B4-BE49-F238E27FC236}">
                    <a16:creationId xmlns:a16="http://schemas.microsoft.com/office/drawing/2014/main" id="{1E698D2E-1684-441A-A82B-55F8D3651F51}"/>
                  </a:ext>
                </a:extLst>
              </p:cNvPr>
              <p:cNvSpPr/>
              <p:nvPr/>
            </p:nvSpPr>
            <p:spPr>
              <a:xfrm>
                <a:off x="4709287" y="3899118"/>
                <a:ext cx="2009846" cy="671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𝑜𝑑𝑑𝑠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𝑜𝑑𝑑𝑠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6" name="Retângulo 155">
                <a:extLst>
                  <a:ext uri="{FF2B5EF4-FFF2-40B4-BE49-F238E27FC236}">
                    <a16:creationId xmlns:a16="http://schemas.microsoft.com/office/drawing/2014/main" id="{1E698D2E-1684-441A-A82B-55F8D3651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287" y="3899118"/>
                <a:ext cx="2009846" cy="671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Conector de Seta Reta 161">
            <a:extLst>
              <a:ext uri="{FF2B5EF4-FFF2-40B4-BE49-F238E27FC236}">
                <a16:creationId xmlns:a16="http://schemas.microsoft.com/office/drawing/2014/main" id="{344BCBEA-B7B3-4870-86A3-26FE75694A7D}"/>
              </a:ext>
            </a:extLst>
          </p:cNvPr>
          <p:cNvCxnSpPr>
            <a:cxnSpLocks/>
          </p:cNvCxnSpPr>
          <p:nvPr/>
        </p:nvCxnSpPr>
        <p:spPr>
          <a:xfrm flipH="1" flipV="1">
            <a:off x="7906326" y="5392888"/>
            <a:ext cx="2946" cy="249402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BA84252A-AD63-460F-AF5E-0D4A42A36C18}"/>
              </a:ext>
            </a:extLst>
          </p:cNvPr>
          <p:cNvCxnSpPr>
            <a:cxnSpLocks/>
          </p:cNvCxnSpPr>
          <p:nvPr/>
        </p:nvCxnSpPr>
        <p:spPr>
          <a:xfrm flipV="1">
            <a:off x="8134754" y="5131111"/>
            <a:ext cx="0" cy="511179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de Seta Reta 163">
            <a:extLst>
              <a:ext uri="{FF2B5EF4-FFF2-40B4-BE49-F238E27FC236}">
                <a16:creationId xmlns:a16="http://schemas.microsoft.com/office/drawing/2014/main" id="{F9B304E5-57D9-49D4-9346-B258338105D0}"/>
              </a:ext>
            </a:extLst>
          </p:cNvPr>
          <p:cNvCxnSpPr>
            <a:cxnSpLocks/>
          </p:cNvCxnSpPr>
          <p:nvPr/>
        </p:nvCxnSpPr>
        <p:spPr>
          <a:xfrm flipV="1">
            <a:off x="8360236" y="4966318"/>
            <a:ext cx="0" cy="675972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>
            <a:extLst>
              <a:ext uri="{FF2B5EF4-FFF2-40B4-BE49-F238E27FC236}">
                <a16:creationId xmlns:a16="http://schemas.microsoft.com/office/drawing/2014/main" id="{EBB131E3-1D34-414F-B981-8F2B56F12D38}"/>
              </a:ext>
            </a:extLst>
          </p:cNvPr>
          <p:cNvCxnSpPr>
            <a:cxnSpLocks/>
          </p:cNvCxnSpPr>
          <p:nvPr/>
        </p:nvCxnSpPr>
        <p:spPr>
          <a:xfrm flipV="1">
            <a:off x="8585718" y="4717429"/>
            <a:ext cx="0" cy="924861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>
            <a:extLst>
              <a:ext uri="{FF2B5EF4-FFF2-40B4-BE49-F238E27FC236}">
                <a16:creationId xmlns:a16="http://schemas.microsoft.com/office/drawing/2014/main" id="{C4C328BC-481C-499D-B00C-9459D6A2FB0F}"/>
              </a:ext>
            </a:extLst>
          </p:cNvPr>
          <p:cNvCxnSpPr>
            <a:cxnSpLocks/>
          </p:cNvCxnSpPr>
          <p:nvPr/>
        </p:nvCxnSpPr>
        <p:spPr>
          <a:xfrm flipV="1">
            <a:off x="8811200" y="4455598"/>
            <a:ext cx="0" cy="1140512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>
            <a:extLst>
              <a:ext uri="{FF2B5EF4-FFF2-40B4-BE49-F238E27FC236}">
                <a16:creationId xmlns:a16="http://schemas.microsoft.com/office/drawing/2014/main" id="{176901E7-394C-44C1-8528-AF165EB7EE51}"/>
              </a:ext>
            </a:extLst>
          </p:cNvPr>
          <p:cNvCxnSpPr>
            <a:cxnSpLocks/>
          </p:cNvCxnSpPr>
          <p:nvPr/>
        </p:nvCxnSpPr>
        <p:spPr>
          <a:xfrm>
            <a:off x="8768098" y="3722429"/>
            <a:ext cx="0" cy="85621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id="{32AEA66B-B5A6-4525-A7D9-1E853F1D738B}"/>
              </a:ext>
            </a:extLst>
          </p:cNvPr>
          <p:cNvCxnSpPr>
            <a:cxnSpLocks/>
          </p:cNvCxnSpPr>
          <p:nvPr/>
        </p:nvCxnSpPr>
        <p:spPr>
          <a:xfrm>
            <a:off x="9033439" y="3722429"/>
            <a:ext cx="0" cy="54844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5BADEB44-0A5B-40DD-82D3-6BBCF7AD64AD}"/>
              </a:ext>
            </a:extLst>
          </p:cNvPr>
          <p:cNvCxnSpPr>
            <a:cxnSpLocks/>
          </p:cNvCxnSpPr>
          <p:nvPr/>
        </p:nvCxnSpPr>
        <p:spPr>
          <a:xfrm>
            <a:off x="9261836" y="3722429"/>
            <a:ext cx="0" cy="321196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>
            <a:extLst>
              <a:ext uri="{FF2B5EF4-FFF2-40B4-BE49-F238E27FC236}">
                <a16:creationId xmlns:a16="http://schemas.microsoft.com/office/drawing/2014/main" id="{50FAFE88-4D35-4434-B34E-EEDF5932516B}"/>
              </a:ext>
            </a:extLst>
          </p:cNvPr>
          <p:cNvCxnSpPr>
            <a:cxnSpLocks/>
          </p:cNvCxnSpPr>
          <p:nvPr/>
        </p:nvCxnSpPr>
        <p:spPr>
          <a:xfrm>
            <a:off x="9499469" y="3722429"/>
            <a:ext cx="0" cy="162534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Elipse 170">
            <a:extLst>
              <a:ext uri="{FF2B5EF4-FFF2-40B4-BE49-F238E27FC236}">
                <a16:creationId xmlns:a16="http://schemas.microsoft.com/office/drawing/2014/main" id="{C087CD57-574A-4CD5-9E9F-76D0590DCC93}"/>
              </a:ext>
            </a:extLst>
          </p:cNvPr>
          <p:cNvSpPr/>
          <p:nvPr/>
        </p:nvSpPr>
        <p:spPr>
          <a:xfrm>
            <a:off x="7829574" y="5278559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5868DD23-3BCD-497B-8A80-F5A67C74CC50}"/>
              </a:ext>
            </a:extLst>
          </p:cNvPr>
          <p:cNvSpPr/>
          <p:nvPr/>
        </p:nvSpPr>
        <p:spPr>
          <a:xfrm>
            <a:off x="8057577" y="5067412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AD216CAD-572F-4041-8E22-9C4056493F35}"/>
              </a:ext>
            </a:extLst>
          </p:cNvPr>
          <p:cNvSpPr/>
          <p:nvPr/>
        </p:nvSpPr>
        <p:spPr>
          <a:xfrm>
            <a:off x="8276591" y="4862932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4870B38E-2F94-48E7-A9CC-77684C053A64}"/>
              </a:ext>
            </a:extLst>
          </p:cNvPr>
          <p:cNvSpPr/>
          <p:nvPr/>
        </p:nvSpPr>
        <p:spPr>
          <a:xfrm>
            <a:off x="8507119" y="4639615"/>
            <a:ext cx="167290" cy="166316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78A594C9-AFC2-4225-93EF-3E22768A8D44}"/>
              </a:ext>
            </a:extLst>
          </p:cNvPr>
          <p:cNvSpPr/>
          <p:nvPr/>
        </p:nvSpPr>
        <p:spPr>
          <a:xfrm>
            <a:off x="8736791" y="4400068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F2523EEB-5FB3-4E04-A7B2-C22BD64C10D8}"/>
              </a:ext>
            </a:extLst>
          </p:cNvPr>
          <p:cNvSpPr/>
          <p:nvPr/>
        </p:nvSpPr>
        <p:spPr>
          <a:xfrm>
            <a:off x="8679771" y="4477698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D6DAC79F-83F5-4D49-9FF8-20AC559F9BF3}"/>
              </a:ext>
            </a:extLst>
          </p:cNvPr>
          <p:cNvSpPr/>
          <p:nvPr/>
        </p:nvSpPr>
        <p:spPr>
          <a:xfrm>
            <a:off x="8954413" y="4179566"/>
            <a:ext cx="167290" cy="166316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5491872F-508B-462F-9F79-4769C971059B}"/>
              </a:ext>
            </a:extLst>
          </p:cNvPr>
          <p:cNvSpPr/>
          <p:nvPr/>
        </p:nvSpPr>
        <p:spPr>
          <a:xfrm>
            <a:off x="9189857" y="3957958"/>
            <a:ext cx="167290" cy="166316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3C3CD407-6FB7-4EBF-9D27-50B6C48E9CA2}"/>
              </a:ext>
            </a:extLst>
          </p:cNvPr>
          <p:cNvSpPr/>
          <p:nvPr/>
        </p:nvSpPr>
        <p:spPr>
          <a:xfrm>
            <a:off x="9420301" y="3752729"/>
            <a:ext cx="167290" cy="166316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0" name="Agrupar 179">
            <a:extLst>
              <a:ext uri="{FF2B5EF4-FFF2-40B4-BE49-F238E27FC236}">
                <a16:creationId xmlns:a16="http://schemas.microsoft.com/office/drawing/2014/main" id="{6EB7A473-44E1-4EEC-8114-16420B1EECAD}"/>
              </a:ext>
            </a:extLst>
          </p:cNvPr>
          <p:cNvGrpSpPr/>
          <p:nvPr/>
        </p:nvGrpSpPr>
        <p:grpSpPr>
          <a:xfrm>
            <a:off x="6995195" y="3459356"/>
            <a:ext cx="2838675" cy="2381162"/>
            <a:chOff x="6237814" y="3459356"/>
            <a:chExt cx="2838675" cy="2381162"/>
          </a:xfrm>
        </p:grpSpPr>
        <p:cxnSp>
          <p:nvCxnSpPr>
            <p:cNvPr id="181" name="Conector de Seta Reta 180">
              <a:extLst>
                <a:ext uri="{FF2B5EF4-FFF2-40B4-BE49-F238E27FC236}">
                  <a16:creationId xmlns:a16="http://schemas.microsoft.com/office/drawing/2014/main" id="{6E22EE89-91F8-4340-AAA4-6623310A0311}"/>
                </a:ext>
              </a:extLst>
            </p:cNvPr>
            <p:cNvCxnSpPr/>
            <p:nvPr/>
          </p:nvCxnSpPr>
          <p:spPr>
            <a:xfrm flipV="1">
              <a:off x="6965433" y="3540167"/>
              <a:ext cx="0" cy="197104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to 181">
              <a:extLst>
                <a:ext uri="{FF2B5EF4-FFF2-40B4-BE49-F238E27FC236}">
                  <a16:creationId xmlns:a16="http://schemas.microsoft.com/office/drawing/2014/main" id="{BE830208-3F3F-4E98-A121-CE393C4CCCD7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5346959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to 182">
              <a:extLst>
                <a:ext uri="{FF2B5EF4-FFF2-40B4-BE49-F238E27FC236}">
                  <a16:creationId xmlns:a16="http://schemas.microsoft.com/office/drawing/2014/main" id="{7101E147-AEB3-4413-A45E-A7E6F926DE13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3956836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87A0969C-52C7-4FF4-A27E-FD3803D8FF89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4183125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C15B03AE-5909-4C09-B0B6-165716BFF2C3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4404796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274CF12C-2D6A-485D-A1E3-067FEBBE086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4617230"/>
              <a:ext cx="2135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to 186">
              <a:extLst>
                <a:ext uri="{FF2B5EF4-FFF2-40B4-BE49-F238E27FC236}">
                  <a16:creationId xmlns:a16="http://schemas.microsoft.com/office/drawing/2014/main" id="{FDE2E79B-819E-4571-8D12-8CCC85D696EE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4848199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to 187">
              <a:extLst>
                <a:ext uri="{FF2B5EF4-FFF2-40B4-BE49-F238E27FC236}">
                  <a16:creationId xmlns:a16="http://schemas.microsoft.com/office/drawing/2014/main" id="{308C331A-EF08-4ED6-949B-4D326F9AF3C9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5092674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C6554A5F-5E49-46AF-B1EF-2284A43C1D73}"/>
                </a:ext>
              </a:extLst>
            </p:cNvPr>
            <p:cNvSpPr txBox="1"/>
            <p:nvPr/>
          </p:nvSpPr>
          <p:spPr>
            <a:xfrm>
              <a:off x="6335291" y="4463341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0</a:t>
              </a:r>
              <a:endParaRPr lang="pt-BR" dirty="0"/>
            </a:p>
          </p:txBody>
        </p:sp>
        <p:sp>
          <p:nvSpPr>
            <p:cNvPr id="190" name="CaixaDeTexto 189">
              <a:extLst>
                <a:ext uri="{FF2B5EF4-FFF2-40B4-BE49-F238E27FC236}">
                  <a16:creationId xmlns:a16="http://schemas.microsoft.com/office/drawing/2014/main" id="{D330F41E-4258-46CB-839E-1AD7A1B28C31}"/>
                </a:ext>
              </a:extLst>
            </p:cNvPr>
            <p:cNvSpPr txBox="1"/>
            <p:nvPr/>
          </p:nvSpPr>
          <p:spPr>
            <a:xfrm>
              <a:off x="6335291" y="4250907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1</a:t>
              </a:r>
              <a:endParaRPr lang="pt-BR" dirty="0"/>
            </a:p>
          </p:txBody>
        </p:sp>
        <p:sp>
          <p:nvSpPr>
            <p:cNvPr id="191" name="CaixaDeTexto 190">
              <a:extLst>
                <a:ext uri="{FF2B5EF4-FFF2-40B4-BE49-F238E27FC236}">
                  <a16:creationId xmlns:a16="http://schemas.microsoft.com/office/drawing/2014/main" id="{F8180B1D-02C5-4708-986A-AAD4DD41AE31}"/>
                </a:ext>
              </a:extLst>
            </p:cNvPr>
            <p:cNvSpPr txBox="1"/>
            <p:nvPr/>
          </p:nvSpPr>
          <p:spPr>
            <a:xfrm>
              <a:off x="6335291" y="4023663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2</a:t>
              </a:r>
              <a:endParaRPr lang="pt-BR" dirty="0"/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389BC287-733C-421F-8E7B-76F62C41ACC7}"/>
                </a:ext>
              </a:extLst>
            </p:cNvPr>
            <p:cNvSpPr txBox="1"/>
            <p:nvPr/>
          </p:nvSpPr>
          <p:spPr>
            <a:xfrm>
              <a:off x="6335291" y="3802947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3</a:t>
              </a:r>
              <a:endParaRPr lang="pt-BR" dirty="0"/>
            </a:p>
          </p:txBody>
        </p:sp>
        <p:sp>
          <p:nvSpPr>
            <p:cNvPr id="193" name="CaixaDeTexto 192">
              <a:extLst>
                <a:ext uri="{FF2B5EF4-FFF2-40B4-BE49-F238E27FC236}">
                  <a16:creationId xmlns:a16="http://schemas.microsoft.com/office/drawing/2014/main" id="{F39A9FDA-693E-4CC1-BB05-88754B3B07FE}"/>
                </a:ext>
              </a:extLst>
            </p:cNvPr>
            <p:cNvSpPr txBox="1"/>
            <p:nvPr/>
          </p:nvSpPr>
          <p:spPr>
            <a:xfrm>
              <a:off x="6335291" y="4678992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-1</a:t>
              </a:r>
              <a:endParaRPr lang="pt-BR" dirty="0"/>
            </a:p>
          </p:txBody>
        </p:sp>
        <p:sp>
          <p:nvSpPr>
            <p:cNvPr id="194" name="CaixaDeTexto 193">
              <a:extLst>
                <a:ext uri="{FF2B5EF4-FFF2-40B4-BE49-F238E27FC236}">
                  <a16:creationId xmlns:a16="http://schemas.microsoft.com/office/drawing/2014/main" id="{D97B7B8A-C2E1-4BB1-91F1-14C0CECDD34B}"/>
                </a:ext>
              </a:extLst>
            </p:cNvPr>
            <p:cNvSpPr txBox="1"/>
            <p:nvPr/>
          </p:nvSpPr>
          <p:spPr>
            <a:xfrm>
              <a:off x="6335291" y="4927881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-2</a:t>
              </a:r>
              <a:endParaRPr lang="pt-BR" dirty="0"/>
            </a:p>
          </p:txBody>
        </p:sp>
        <p:sp>
          <p:nvSpPr>
            <p:cNvPr id="195" name="CaixaDeTexto 194">
              <a:extLst>
                <a:ext uri="{FF2B5EF4-FFF2-40B4-BE49-F238E27FC236}">
                  <a16:creationId xmlns:a16="http://schemas.microsoft.com/office/drawing/2014/main" id="{1F47303B-6550-4887-9048-CA421EE299E8}"/>
                </a:ext>
              </a:extLst>
            </p:cNvPr>
            <p:cNvSpPr txBox="1"/>
            <p:nvPr/>
          </p:nvSpPr>
          <p:spPr>
            <a:xfrm>
              <a:off x="6335291" y="5195640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-3</a:t>
              </a:r>
              <a:endParaRPr lang="pt-BR" dirty="0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D9A5408D-98C3-411F-8F8E-35E17F29F3A7}"/>
                </a:ext>
              </a:extLst>
            </p:cNvPr>
            <p:cNvSpPr/>
            <p:nvPr/>
          </p:nvSpPr>
          <p:spPr>
            <a:xfrm>
              <a:off x="7519211" y="5603853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1BA224C9-B672-419D-A388-D9A6A5E815D7}"/>
                </a:ext>
              </a:extLst>
            </p:cNvPr>
            <p:cNvSpPr/>
            <p:nvPr/>
          </p:nvSpPr>
          <p:spPr>
            <a:xfrm>
              <a:off x="7293729" y="5603853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id="{9A7E6AC1-27A0-4A18-8CB4-3B51EEE2EE3F}"/>
                </a:ext>
              </a:extLst>
            </p:cNvPr>
            <p:cNvSpPr/>
            <p:nvPr/>
          </p:nvSpPr>
          <p:spPr>
            <a:xfrm>
              <a:off x="7068247" y="5603853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Elipse 198">
              <a:extLst>
                <a:ext uri="{FF2B5EF4-FFF2-40B4-BE49-F238E27FC236}">
                  <a16:creationId xmlns:a16="http://schemas.microsoft.com/office/drawing/2014/main" id="{EEA80F1C-3E72-4BC2-A65C-C99B71A5CC5A}"/>
                </a:ext>
              </a:extLst>
            </p:cNvPr>
            <p:cNvSpPr/>
            <p:nvPr/>
          </p:nvSpPr>
          <p:spPr>
            <a:xfrm>
              <a:off x="7744693" y="5603853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CC6D92C9-FD7B-4B7A-AC90-25B52480F65B}"/>
                </a:ext>
              </a:extLst>
            </p:cNvPr>
            <p:cNvSpPr/>
            <p:nvPr/>
          </p:nvSpPr>
          <p:spPr>
            <a:xfrm>
              <a:off x="7970175" y="5603853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443B0AA2-88AD-47F2-85B6-65BA92B1402E}"/>
                </a:ext>
              </a:extLst>
            </p:cNvPr>
            <p:cNvSpPr/>
            <p:nvPr/>
          </p:nvSpPr>
          <p:spPr>
            <a:xfrm>
              <a:off x="7927073" y="3536151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Elipse 201">
              <a:extLst>
                <a:ext uri="{FF2B5EF4-FFF2-40B4-BE49-F238E27FC236}">
                  <a16:creationId xmlns:a16="http://schemas.microsoft.com/office/drawing/2014/main" id="{7404444C-7DD4-4BBB-9855-1F94A5CFC6A6}"/>
                </a:ext>
              </a:extLst>
            </p:cNvPr>
            <p:cNvSpPr/>
            <p:nvPr/>
          </p:nvSpPr>
          <p:spPr>
            <a:xfrm>
              <a:off x="8192414" y="3536151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202">
              <a:extLst>
                <a:ext uri="{FF2B5EF4-FFF2-40B4-BE49-F238E27FC236}">
                  <a16:creationId xmlns:a16="http://schemas.microsoft.com/office/drawing/2014/main" id="{950C0950-9676-4CD6-8F60-58A79FA6C460}"/>
                </a:ext>
              </a:extLst>
            </p:cNvPr>
            <p:cNvSpPr/>
            <p:nvPr/>
          </p:nvSpPr>
          <p:spPr>
            <a:xfrm>
              <a:off x="8658444" y="3536151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0680E389-EBE9-425C-9AEB-899DC17BDE5D}"/>
                </a:ext>
              </a:extLst>
            </p:cNvPr>
            <p:cNvSpPr/>
            <p:nvPr/>
          </p:nvSpPr>
          <p:spPr>
            <a:xfrm>
              <a:off x="8420811" y="3536151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5" name="Conector de Seta Reta 204">
              <a:extLst>
                <a:ext uri="{FF2B5EF4-FFF2-40B4-BE49-F238E27FC236}">
                  <a16:creationId xmlns:a16="http://schemas.microsoft.com/office/drawing/2014/main" id="{53CBCDE4-FAE9-431D-B418-D89CE1D04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1003" y="3521179"/>
              <a:ext cx="2205486" cy="2128787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CaixaDeTexto 205">
              <a:extLst>
                <a:ext uri="{FF2B5EF4-FFF2-40B4-BE49-F238E27FC236}">
                  <a16:creationId xmlns:a16="http://schemas.microsoft.com/office/drawing/2014/main" id="{69D34DC6-4A51-4B16-B343-32217E4C350C}"/>
                </a:ext>
              </a:extLst>
            </p:cNvPr>
            <p:cNvSpPr txBox="1"/>
            <p:nvPr/>
          </p:nvSpPr>
          <p:spPr>
            <a:xfrm>
              <a:off x="6242680" y="3459356"/>
              <a:ext cx="4838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+</a:t>
              </a:r>
              <a:r>
                <a:rPr lang="pt-BR" sz="1400" dirty="0" err="1"/>
                <a:t>Inf</a:t>
              </a:r>
              <a:endParaRPr lang="pt-BR" dirty="0"/>
            </a:p>
          </p:txBody>
        </p:sp>
        <p:sp>
          <p:nvSpPr>
            <p:cNvPr id="207" name="CaixaDeTexto 206">
              <a:extLst>
                <a:ext uri="{FF2B5EF4-FFF2-40B4-BE49-F238E27FC236}">
                  <a16:creationId xmlns:a16="http://schemas.microsoft.com/office/drawing/2014/main" id="{F3505401-8DBA-426C-9F62-9DAED1BE6A1A}"/>
                </a:ext>
              </a:extLst>
            </p:cNvPr>
            <p:cNvSpPr txBox="1"/>
            <p:nvPr/>
          </p:nvSpPr>
          <p:spPr>
            <a:xfrm>
              <a:off x="6237814" y="5532741"/>
              <a:ext cx="4838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-</a:t>
              </a:r>
              <a:r>
                <a:rPr lang="pt-BR" sz="1400" dirty="0" err="1"/>
                <a:t>Inf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220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</p:spPr>
            <p:txBody>
              <a:bodyPr anchor="t">
                <a:normAutofit/>
              </a:bodyPr>
              <a:lstStyle/>
              <a:p>
                <a:r>
                  <a:rPr lang="pt-BR" dirty="0"/>
                  <a:t>A verossimilhança dado a nossa curva é calculada como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0,25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×0,85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0,91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0,92</m:t>
                    </m:r>
                    <m:r>
                      <a:rPr lang="pt-BR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(1−0,10)</m:t>
                    </m:r>
                    <m:r>
                      <a:rPr lang="pt-BR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(1−0,15)</m:t>
                    </m:r>
                    <m:r>
                      <a:rPr lang="pt-BR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(1−0,20)</m:t>
                    </m:r>
                    <m:r>
                      <a:rPr lang="pt-BR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(1−0,45)</m:t>
                    </m:r>
                    <m:r>
                      <a:rPr lang="pt-BR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(1−0,90)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Na prática, é utilizado o </a:t>
                </a:r>
                <a:r>
                  <a:rPr lang="pt-BR" b="1" dirty="0"/>
                  <a:t>log da verossimilhança</a:t>
                </a:r>
                <a:r>
                  <a:rPr lang="pt-BR" dirty="0"/>
                  <a:t>, e ao invés de multiplicar, é feita a soma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0,25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0,85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0,91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0,92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1−0,10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1−0,15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1−0,20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1−0,45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pt-B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1−0,90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=−5,11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pt-BR" b="1" dirty="0"/>
              </a:p>
              <a:p>
                <a:pPr marL="0" indent="0">
                  <a:buNone/>
                </a:pPr>
                <a:endParaRPr lang="pt-BR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		</a:t>
                </a:r>
                <a:endParaRPr lang="pt-BR" b="1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  <a:blipFill>
                <a:blip r:embed="rId3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7891DC9F-23E1-4E89-885F-EAD8582570EA}"/>
              </a:ext>
            </a:extLst>
          </p:cNvPr>
          <p:cNvGrpSpPr/>
          <p:nvPr/>
        </p:nvGrpSpPr>
        <p:grpSpPr>
          <a:xfrm>
            <a:off x="4248027" y="3869854"/>
            <a:ext cx="2980703" cy="2322648"/>
            <a:chOff x="581192" y="3536151"/>
            <a:chExt cx="2980703" cy="2322648"/>
          </a:xfrm>
        </p:grpSpPr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1317ABFA-CC46-43BF-8928-2E1F054F271E}"/>
                </a:ext>
              </a:extLst>
            </p:cNvPr>
            <p:cNvCxnSpPr/>
            <p:nvPr/>
          </p:nvCxnSpPr>
          <p:spPr>
            <a:xfrm flipV="1">
              <a:off x="1410617" y="3536151"/>
              <a:ext cx="0" cy="197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A4D8091B-3EED-47E5-80B4-8383966B4FB8}"/>
                </a:ext>
              </a:extLst>
            </p:cNvPr>
            <p:cNvCxnSpPr>
              <a:cxnSpLocks/>
            </p:cNvCxnSpPr>
            <p:nvPr/>
          </p:nvCxnSpPr>
          <p:spPr>
            <a:xfrm>
              <a:off x="1410617" y="5507191"/>
              <a:ext cx="197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FB81CDD5-4B31-4BA5-A13C-74DFDFFA9B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13" y="5241349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43F9D69D-EFF3-48D2-BC80-09B6A8DA0DE4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13" y="3943640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213A2F74-E02D-4C00-A8D7-CE69799BAA7C}"/>
                </a:ext>
              </a:extLst>
            </p:cNvPr>
            <p:cNvSpPr txBox="1"/>
            <p:nvPr/>
          </p:nvSpPr>
          <p:spPr>
            <a:xfrm>
              <a:off x="581192" y="3758974"/>
              <a:ext cx="630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BR" dirty="0"/>
                <a:t>1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E2748C97-C1E6-4ABD-8826-54660D189019}"/>
                </a:ext>
              </a:extLst>
            </p:cNvPr>
            <p:cNvSpPr txBox="1"/>
            <p:nvPr/>
          </p:nvSpPr>
          <p:spPr>
            <a:xfrm>
              <a:off x="581192" y="5056683"/>
              <a:ext cx="62807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BR" dirty="0"/>
                <a:t>0</a:t>
              </a: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70307D1E-D377-46F0-9972-80F9CC2FECA3}"/>
                </a:ext>
              </a:extLst>
            </p:cNvPr>
            <p:cNvSpPr/>
            <p:nvPr/>
          </p:nvSpPr>
          <p:spPr>
            <a:xfrm>
              <a:off x="2788454" y="3815960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8609E091-2B89-448D-81A7-CF3B4AE1490C}"/>
                </a:ext>
              </a:extLst>
            </p:cNvPr>
            <p:cNvSpPr/>
            <p:nvPr/>
          </p:nvSpPr>
          <p:spPr>
            <a:xfrm>
              <a:off x="1945921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D9AFEA8D-2A35-4AE4-AA07-DC83D78BCE25}"/>
                </a:ext>
              </a:extLst>
            </p:cNvPr>
            <p:cNvSpPr/>
            <p:nvPr/>
          </p:nvSpPr>
          <p:spPr>
            <a:xfrm>
              <a:off x="1720439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3B55B4CE-7DDA-4540-9778-9B460EF340AD}"/>
                </a:ext>
              </a:extLst>
            </p:cNvPr>
            <p:cNvSpPr/>
            <p:nvPr/>
          </p:nvSpPr>
          <p:spPr>
            <a:xfrm>
              <a:off x="1494957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D7C477C7-6379-4388-8014-7F694C5ACFCE}"/>
                </a:ext>
              </a:extLst>
            </p:cNvPr>
            <p:cNvSpPr/>
            <p:nvPr/>
          </p:nvSpPr>
          <p:spPr>
            <a:xfrm>
              <a:off x="2171403" y="5188135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3E2CA279-5424-44F3-9BDD-F91A5A539F7C}"/>
                </a:ext>
              </a:extLst>
            </p:cNvPr>
            <p:cNvSpPr/>
            <p:nvPr/>
          </p:nvSpPr>
          <p:spPr>
            <a:xfrm>
              <a:off x="2643702" y="3815960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FA4FC2C2-AF69-4878-A7CA-368C4F3E8A01}"/>
                </a:ext>
              </a:extLst>
            </p:cNvPr>
            <p:cNvSpPr/>
            <p:nvPr/>
          </p:nvSpPr>
          <p:spPr>
            <a:xfrm>
              <a:off x="3109732" y="3815960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509E5F1C-6EA5-4291-B727-E765C7E4FACF}"/>
                </a:ext>
              </a:extLst>
            </p:cNvPr>
            <p:cNvSpPr/>
            <p:nvPr/>
          </p:nvSpPr>
          <p:spPr>
            <a:xfrm>
              <a:off x="2872099" y="3815960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5FF947AD-8F2F-45E7-9B9C-BE086DF440E9}"/>
                </a:ext>
              </a:extLst>
            </p:cNvPr>
            <p:cNvSpPr/>
            <p:nvPr/>
          </p:nvSpPr>
          <p:spPr>
            <a:xfrm rot="21064178">
              <a:off x="1555186" y="4013609"/>
              <a:ext cx="2006709" cy="1179179"/>
            </a:xfrm>
            <a:custGeom>
              <a:avLst/>
              <a:gdLst>
                <a:gd name="connsiteX0" fmla="*/ 0 w 2373746"/>
                <a:gd name="connsiteY0" fmla="*/ 1054674 h 1140936"/>
                <a:gd name="connsiteX1" fmla="*/ 886691 w 2373746"/>
                <a:gd name="connsiteY1" fmla="*/ 1045438 h 1140936"/>
                <a:gd name="connsiteX2" fmla="*/ 1459346 w 2373746"/>
                <a:gd name="connsiteY2" fmla="*/ 84856 h 1140936"/>
                <a:gd name="connsiteX3" fmla="*/ 2373746 w 2373746"/>
                <a:gd name="connsiteY3" fmla="*/ 47910 h 1140936"/>
                <a:gd name="connsiteX4" fmla="*/ 2373746 w 2373746"/>
                <a:gd name="connsiteY4" fmla="*/ 47910 h 1140936"/>
                <a:gd name="connsiteX5" fmla="*/ 2373746 w 2373746"/>
                <a:gd name="connsiteY5" fmla="*/ 47910 h 114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746" h="1140936">
                  <a:moveTo>
                    <a:pt x="0" y="1054674"/>
                  </a:moveTo>
                  <a:cubicBezTo>
                    <a:pt x="321733" y="1130874"/>
                    <a:pt x="643467" y="1207074"/>
                    <a:pt x="886691" y="1045438"/>
                  </a:cubicBezTo>
                  <a:cubicBezTo>
                    <a:pt x="1129915" y="883802"/>
                    <a:pt x="1211504" y="251111"/>
                    <a:pt x="1459346" y="84856"/>
                  </a:cubicBezTo>
                  <a:cubicBezTo>
                    <a:pt x="1707188" y="-81399"/>
                    <a:pt x="2373746" y="47910"/>
                    <a:pt x="2373746" y="47910"/>
                  </a:cubicBezTo>
                  <a:lnTo>
                    <a:pt x="2373746" y="47910"/>
                  </a:lnTo>
                  <a:lnTo>
                    <a:pt x="2373746" y="4791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3C0D65A6-520A-4C74-8E36-7920EFD70483}"/>
                </a:ext>
              </a:extLst>
            </p:cNvPr>
            <p:cNvSpPr/>
            <p:nvPr/>
          </p:nvSpPr>
          <p:spPr>
            <a:xfrm>
              <a:off x="2396885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aixaDeTexto 124">
                  <a:extLst>
                    <a:ext uri="{FF2B5EF4-FFF2-40B4-BE49-F238E27FC236}">
                      <a16:creationId xmlns:a16="http://schemas.microsoft.com/office/drawing/2014/main" id="{BB42DCCB-4FA1-4AB5-A2DB-FCAEFB5BB453}"/>
                    </a:ext>
                  </a:extLst>
                </p:cNvPr>
                <p:cNvSpPr txBox="1"/>
                <p:nvPr/>
              </p:nvSpPr>
              <p:spPr>
                <a:xfrm>
                  <a:off x="2171403" y="5520245"/>
                  <a:ext cx="3742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5" name="CaixaDeTexto 124">
                  <a:extLst>
                    <a:ext uri="{FF2B5EF4-FFF2-40B4-BE49-F238E27FC236}">
                      <a16:creationId xmlns:a16="http://schemas.microsoft.com/office/drawing/2014/main" id="{BB42DCCB-4FA1-4AB5-A2DB-FCAEFB5BB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403" y="5520245"/>
                  <a:ext cx="37424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Conector de Seta Reta 125">
              <a:extLst>
                <a:ext uri="{FF2B5EF4-FFF2-40B4-BE49-F238E27FC236}">
                  <a16:creationId xmlns:a16="http://schemas.microsoft.com/office/drawing/2014/main" id="{85E67A9F-FF0D-4001-B847-ECFBE7A6A4AB}"/>
                </a:ext>
              </a:extLst>
            </p:cNvPr>
            <p:cNvCxnSpPr/>
            <p:nvPr/>
          </p:nvCxnSpPr>
          <p:spPr>
            <a:xfrm>
              <a:off x="1065178" y="4374776"/>
              <a:ext cx="0" cy="4601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410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</p:spPr>
            <p:txBody>
              <a:bodyPr anchor="t">
                <a:normAutofit/>
              </a:bodyPr>
              <a:lstStyle/>
              <a:p>
                <a:r>
                  <a:rPr lang="pt-BR" dirty="0"/>
                  <a:t>Isso significa que o log da verossimilhança da nossa linha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−5,11</m:t>
                    </m:r>
                  </m:oMath>
                </a14:m>
                <a:endParaRPr lang="pt-BR" dirty="0"/>
              </a:p>
              <a:p>
                <a:r>
                  <a:rPr lang="pt-BR" dirty="0"/>
                  <a:t>Na literatura e nas bibliotecas de aprendizado de máquina é mais comum </a:t>
                </a:r>
                <a:r>
                  <a:rPr lang="pt-BR" b="1" dirty="0"/>
                  <a:t>minimizar o log da verossimilhança negativa</a:t>
                </a:r>
                <a:r>
                  <a:rPr lang="pt-BR" dirty="0"/>
                  <a:t> ao invés de maximizar o log da verossimilhança</a:t>
                </a:r>
              </a:p>
              <a:p>
                <a:r>
                  <a:rPr lang="pt-BR" dirty="0"/>
                  <a:t>Essa é a função de custo utilizada para minimizar o erro da regressão logística</a:t>
                </a:r>
              </a:p>
              <a:p>
                <a:pPr marL="0" indent="0">
                  <a:buNone/>
                </a:pPr>
                <a:endParaRPr lang="pt-BR" b="1" dirty="0"/>
              </a:p>
              <a:p>
                <a:pPr marL="0" indent="0">
                  <a:buNone/>
                </a:pPr>
                <a:endParaRPr lang="pt-BR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		</a:t>
                </a:r>
                <a:endParaRPr lang="pt-BR" b="1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  <a:blipFill>
                <a:blip r:embed="rId3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35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 – </a:t>
            </a:r>
            <a:r>
              <a:rPr lang="pt-BR" dirty="0" err="1"/>
              <a:t>Multi</a:t>
            </a:r>
            <a:r>
              <a:rPr lang="pt-BR" dirty="0"/>
              <a:t>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 lnSpcReduction="10000"/>
          </a:bodyPr>
          <a:lstStyle/>
          <a:p>
            <a:r>
              <a:rPr lang="pt-BR" dirty="0"/>
              <a:t>Para problemas com mais de duas classes, existem duas abordagens:</a:t>
            </a:r>
          </a:p>
          <a:p>
            <a:pPr lvl="1"/>
            <a:r>
              <a:rPr lang="pt-BR" dirty="0"/>
              <a:t>Regressão </a:t>
            </a:r>
            <a:r>
              <a:rPr lang="pt-BR" dirty="0" err="1"/>
              <a:t>softmax</a:t>
            </a:r>
            <a:endParaRPr lang="pt-BR" dirty="0"/>
          </a:p>
          <a:p>
            <a:pPr lvl="1"/>
            <a:r>
              <a:rPr lang="pt-BR" dirty="0"/>
              <a:t>Classificação </a:t>
            </a:r>
            <a:r>
              <a:rPr lang="pt-BR" dirty="0" err="1"/>
              <a:t>OvR</a:t>
            </a:r>
            <a:endParaRPr lang="pt-BR" dirty="0"/>
          </a:p>
          <a:p>
            <a:r>
              <a:rPr lang="pt-BR" dirty="0"/>
              <a:t>Na classificação </a:t>
            </a:r>
            <a:r>
              <a:rPr lang="pt-BR" dirty="0" err="1"/>
              <a:t>OvR</a:t>
            </a:r>
            <a:r>
              <a:rPr lang="pt-BR" dirty="0"/>
              <a:t> é criado um classificador para cada classe, onde os exemplos positivos são os exemplos da classe e os exemplos negativos são o restante dos exemplos</a:t>
            </a:r>
          </a:p>
          <a:p>
            <a:r>
              <a:rPr lang="pt-BR" dirty="0"/>
              <a:t>Para fazer uma predição, são usados todos os classificadores e escolhido como resultado a classe representada pelo classificador com a maior probabilidade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pt-B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					</a:t>
            </a: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A74E05F3-4F7B-4E47-8AC6-65401E60B8A2}"/>
              </a:ext>
            </a:extLst>
          </p:cNvPr>
          <p:cNvGrpSpPr/>
          <p:nvPr/>
        </p:nvGrpSpPr>
        <p:grpSpPr>
          <a:xfrm>
            <a:off x="666914" y="4535352"/>
            <a:ext cx="2347047" cy="2322648"/>
            <a:chOff x="666914" y="4535352"/>
            <a:chExt cx="2347047" cy="2322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D3A753AA-12D5-4905-858A-6DAA29E539D1}"/>
                    </a:ext>
                  </a:extLst>
                </p:cNvPr>
                <p:cNvSpPr txBox="1"/>
                <p:nvPr/>
              </p:nvSpPr>
              <p:spPr>
                <a:xfrm>
                  <a:off x="1801947" y="6519446"/>
                  <a:ext cx="3742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D3A753AA-12D5-4905-858A-6DAA29E539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947" y="6519446"/>
                  <a:ext cx="374247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7EE9F07-FF70-44F3-8E69-30D2683C26BC}"/>
                </a:ext>
              </a:extLst>
            </p:cNvPr>
            <p:cNvGrpSpPr/>
            <p:nvPr/>
          </p:nvGrpSpPr>
          <p:grpSpPr>
            <a:xfrm>
              <a:off x="666914" y="4535352"/>
              <a:ext cx="2347047" cy="1971040"/>
              <a:chOff x="666914" y="4535352"/>
              <a:chExt cx="2347047" cy="1971040"/>
            </a:xfrm>
          </p:grpSpPr>
          <p:cxnSp>
            <p:nvCxnSpPr>
              <p:cNvPr id="4" name="Conector de Seta Reta 3">
                <a:extLst>
                  <a:ext uri="{FF2B5EF4-FFF2-40B4-BE49-F238E27FC236}">
                    <a16:creationId xmlns:a16="http://schemas.microsoft.com/office/drawing/2014/main" id="{73A9BE40-0B66-4B46-A2E5-54898A2C52F5}"/>
                  </a:ext>
                </a:extLst>
              </p:cNvPr>
              <p:cNvCxnSpPr/>
              <p:nvPr/>
            </p:nvCxnSpPr>
            <p:spPr>
              <a:xfrm flipV="1">
                <a:off x="1041161" y="4535352"/>
                <a:ext cx="0" cy="1971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id="{AB327952-CE74-4259-B565-1FCA0B1AE8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161" y="6506392"/>
                <a:ext cx="197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aixaDeTexto 6">
                    <a:extLst>
                      <a:ext uri="{FF2B5EF4-FFF2-40B4-BE49-F238E27FC236}">
                        <a16:creationId xmlns:a16="http://schemas.microsoft.com/office/drawing/2014/main" id="{3FAF3250-19B0-4AF9-B976-D32A24D05E20}"/>
                      </a:ext>
                    </a:extLst>
                  </p:cNvPr>
                  <p:cNvSpPr txBox="1"/>
                  <p:nvPr/>
                </p:nvSpPr>
                <p:spPr>
                  <a:xfrm>
                    <a:off x="666914" y="5357495"/>
                    <a:ext cx="37424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CaixaDeTexto 6">
                    <a:extLst>
                      <a:ext uri="{FF2B5EF4-FFF2-40B4-BE49-F238E27FC236}">
                        <a16:creationId xmlns:a16="http://schemas.microsoft.com/office/drawing/2014/main" id="{3FAF3250-19B0-4AF9-B976-D32A24D05E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914" y="5357495"/>
                    <a:ext cx="374247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0568B0F7-F6D0-4384-BA6F-E927E90D48E3}"/>
                  </a:ext>
                </a:extLst>
              </p:cNvPr>
              <p:cNvSpPr/>
              <p:nvPr/>
            </p:nvSpPr>
            <p:spPr>
              <a:xfrm>
                <a:off x="1438403" y="5087729"/>
                <a:ext cx="167290" cy="166316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EB0214DB-1B13-411B-894E-749399319487}"/>
                  </a:ext>
                </a:extLst>
              </p:cNvPr>
              <p:cNvSpPr/>
              <p:nvPr/>
            </p:nvSpPr>
            <p:spPr>
              <a:xfrm>
                <a:off x="2465831" y="5858799"/>
                <a:ext cx="167290" cy="166316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FB8619F0-5F47-4B48-A2AB-0F4D90B14DBE}"/>
                  </a:ext>
                </a:extLst>
              </p:cNvPr>
              <p:cNvSpPr/>
              <p:nvPr/>
            </p:nvSpPr>
            <p:spPr>
              <a:xfrm>
                <a:off x="2253117" y="6025115"/>
                <a:ext cx="167290" cy="166316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75DB81D2-9EFC-431E-8D18-B7F37C1452B4}"/>
                  </a:ext>
                </a:extLst>
              </p:cNvPr>
              <p:cNvSpPr/>
              <p:nvPr/>
            </p:nvSpPr>
            <p:spPr>
              <a:xfrm>
                <a:off x="2530725" y="6167621"/>
                <a:ext cx="167290" cy="166316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C37277C0-DF3F-49BC-B553-25B4F6BAEAD9}"/>
                  </a:ext>
                </a:extLst>
              </p:cNvPr>
              <p:cNvSpPr/>
              <p:nvPr/>
            </p:nvSpPr>
            <p:spPr>
              <a:xfrm>
                <a:off x="1354758" y="5362648"/>
                <a:ext cx="167290" cy="166316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3920704-ED95-4AB3-BEE4-80743EF1A29B}"/>
                  </a:ext>
                </a:extLst>
              </p:cNvPr>
              <p:cNvSpPr/>
              <p:nvPr/>
            </p:nvSpPr>
            <p:spPr>
              <a:xfrm>
                <a:off x="1603761" y="5279490"/>
                <a:ext cx="167290" cy="166316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4A4C2E94-E6BB-4790-9953-21CD094401B8}"/>
                  </a:ext>
                </a:extLst>
              </p:cNvPr>
              <p:cNvSpPr/>
              <p:nvPr/>
            </p:nvSpPr>
            <p:spPr>
              <a:xfrm>
                <a:off x="1687406" y="4955694"/>
                <a:ext cx="167290" cy="166316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B1D7D303-DF42-474C-8711-E95EEB75DF05}"/>
                  </a:ext>
                </a:extLst>
              </p:cNvPr>
              <p:cNvSpPr/>
              <p:nvPr/>
            </p:nvSpPr>
            <p:spPr>
              <a:xfrm>
                <a:off x="1373493" y="5994860"/>
                <a:ext cx="167290" cy="166316"/>
              </a:xfrm>
              <a:prstGeom prst="ellipse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A86BAFF3-0FAA-402E-B72A-83CF00823AAD}"/>
                  </a:ext>
                </a:extLst>
              </p:cNvPr>
              <p:cNvSpPr/>
              <p:nvPr/>
            </p:nvSpPr>
            <p:spPr>
              <a:xfrm>
                <a:off x="1540783" y="6191431"/>
                <a:ext cx="167290" cy="166316"/>
              </a:xfrm>
              <a:prstGeom prst="ellipse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CB154BBA-ECDC-4149-BD4D-FEC733FDB5F9}"/>
                  </a:ext>
                </a:extLst>
              </p:cNvPr>
              <p:cNvSpPr/>
              <p:nvPr/>
            </p:nvSpPr>
            <p:spPr>
              <a:xfrm>
                <a:off x="1606310" y="6001305"/>
                <a:ext cx="167290" cy="166316"/>
              </a:xfrm>
              <a:prstGeom prst="ellipse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5B33FD3C-8F61-4420-804E-2FEA72C119A2}"/>
                  </a:ext>
                </a:extLst>
              </p:cNvPr>
              <p:cNvSpPr/>
              <p:nvPr/>
            </p:nvSpPr>
            <p:spPr>
              <a:xfrm>
                <a:off x="1354758" y="6309821"/>
                <a:ext cx="167290" cy="166316"/>
              </a:xfrm>
              <a:prstGeom prst="ellipse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889A7D3-D296-4F13-8A6E-9258C77E9529}"/>
              </a:ext>
            </a:extLst>
          </p:cNvPr>
          <p:cNvCxnSpPr/>
          <p:nvPr/>
        </p:nvCxnSpPr>
        <p:spPr>
          <a:xfrm>
            <a:off x="3094182" y="5520872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D10BC51-015C-400D-B7FC-93A5BCCBC18A}"/>
              </a:ext>
            </a:extLst>
          </p:cNvPr>
          <p:cNvGrpSpPr/>
          <p:nvPr/>
        </p:nvGrpSpPr>
        <p:grpSpPr>
          <a:xfrm>
            <a:off x="3764186" y="4535352"/>
            <a:ext cx="2347047" cy="2322648"/>
            <a:chOff x="666914" y="4535352"/>
            <a:chExt cx="2347047" cy="2322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8EFE9C34-8A29-4971-9FCE-03FB90112D32}"/>
                    </a:ext>
                  </a:extLst>
                </p:cNvPr>
                <p:cNvSpPr txBox="1"/>
                <p:nvPr/>
              </p:nvSpPr>
              <p:spPr>
                <a:xfrm>
                  <a:off x="1801947" y="6519446"/>
                  <a:ext cx="3742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8EFE9C34-8A29-4971-9FCE-03FB90112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947" y="6519446"/>
                  <a:ext cx="374247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C5D0F17-FF70-4ADA-8FC7-16DCB15DBE58}"/>
                </a:ext>
              </a:extLst>
            </p:cNvPr>
            <p:cNvGrpSpPr/>
            <p:nvPr/>
          </p:nvGrpSpPr>
          <p:grpSpPr>
            <a:xfrm>
              <a:off x="666914" y="4535352"/>
              <a:ext cx="2347047" cy="1971040"/>
              <a:chOff x="666914" y="4535352"/>
              <a:chExt cx="2347047" cy="1971040"/>
            </a:xfrm>
          </p:grpSpPr>
          <p:cxnSp>
            <p:nvCxnSpPr>
              <p:cNvPr id="42" name="Conector de Seta Reta 41">
                <a:extLst>
                  <a:ext uri="{FF2B5EF4-FFF2-40B4-BE49-F238E27FC236}">
                    <a16:creationId xmlns:a16="http://schemas.microsoft.com/office/drawing/2014/main" id="{1808AB02-431B-411D-A8D8-1793681C13F9}"/>
                  </a:ext>
                </a:extLst>
              </p:cNvPr>
              <p:cNvCxnSpPr/>
              <p:nvPr/>
            </p:nvCxnSpPr>
            <p:spPr>
              <a:xfrm flipV="1">
                <a:off x="1041161" y="4535352"/>
                <a:ext cx="0" cy="1971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de Seta Reta 42">
                <a:extLst>
                  <a:ext uri="{FF2B5EF4-FFF2-40B4-BE49-F238E27FC236}">
                    <a16:creationId xmlns:a16="http://schemas.microsoft.com/office/drawing/2014/main" id="{4F019F35-9CE7-47CB-8F92-148C59ED8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161" y="6506392"/>
                <a:ext cx="197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F90364A4-DD10-4F36-85AC-B4A7C8400454}"/>
                      </a:ext>
                    </a:extLst>
                  </p:cNvPr>
                  <p:cNvSpPr txBox="1"/>
                  <p:nvPr/>
                </p:nvSpPr>
                <p:spPr>
                  <a:xfrm>
                    <a:off x="666914" y="5357495"/>
                    <a:ext cx="37424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F90364A4-DD10-4F36-85AC-B4A7C84004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914" y="5357495"/>
                    <a:ext cx="374247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B72BBAB6-EBA6-4DCF-A3A7-29DECCDEE063}"/>
                  </a:ext>
                </a:extLst>
              </p:cNvPr>
              <p:cNvSpPr/>
              <p:nvPr/>
            </p:nvSpPr>
            <p:spPr>
              <a:xfrm>
                <a:off x="1438403" y="5087729"/>
                <a:ext cx="167290" cy="166316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E5B588FE-5BA9-4CD0-AC4A-95EFD897210D}"/>
                  </a:ext>
                </a:extLst>
              </p:cNvPr>
              <p:cNvSpPr/>
              <p:nvPr/>
            </p:nvSpPr>
            <p:spPr>
              <a:xfrm>
                <a:off x="2465831" y="5858799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9B8FCBB4-7E40-4D8A-BD95-EC67E2617540}"/>
                  </a:ext>
                </a:extLst>
              </p:cNvPr>
              <p:cNvSpPr/>
              <p:nvPr/>
            </p:nvSpPr>
            <p:spPr>
              <a:xfrm>
                <a:off x="2253117" y="6025115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4036109D-DEA6-4F39-AC2F-5A45CE3CB85C}"/>
                  </a:ext>
                </a:extLst>
              </p:cNvPr>
              <p:cNvSpPr/>
              <p:nvPr/>
            </p:nvSpPr>
            <p:spPr>
              <a:xfrm>
                <a:off x="2530725" y="6167621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1E2ED001-7C6F-4B70-9761-6AB806A3CBD3}"/>
                  </a:ext>
                </a:extLst>
              </p:cNvPr>
              <p:cNvSpPr/>
              <p:nvPr/>
            </p:nvSpPr>
            <p:spPr>
              <a:xfrm>
                <a:off x="1354758" y="5362648"/>
                <a:ext cx="167290" cy="166316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CACEF8A8-413A-4D92-B286-2F7ECDB22CC1}"/>
                  </a:ext>
                </a:extLst>
              </p:cNvPr>
              <p:cNvSpPr/>
              <p:nvPr/>
            </p:nvSpPr>
            <p:spPr>
              <a:xfrm>
                <a:off x="1603761" y="5279490"/>
                <a:ext cx="167290" cy="166316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DA3E4372-9CB9-42CD-89CF-D5E4CE00395C}"/>
                  </a:ext>
                </a:extLst>
              </p:cNvPr>
              <p:cNvSpPr/>
              <p:nvPr/>
            </p:nvSpPr>
            <p:spPr>
              <a:xfrm>
                <a:off x="1687406" y="4955694"/>
                <a:ext cx="167290" cy="166316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0231D8B7-074E-4512-96C0-CFB141877704}"/>
                  </a:ext>
                </a:extLst>
              </p:cNvPr>
              <p:cNvSpPr/>
              <p:nvPr/>
            </p:nvSpPr>
            <p:spPr>
              <a:xfrm>
                <a:off x="1373493" y="5994860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519F4EAF-74F1-4098-9DED-CBEB3221F953}"/>
                  </a:ext>
                </a:extLst>
              </p:cNvPr>
              <p:cNvSpPr/>
              <p:nvPr/>
            </p:nvSpPr>
            <p:spPr>
              <a:xfrm>
                <a:off x="1540783" y="6191431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01420F60-F8A0-465F-B94A-AC56933B4681}"/>
                  </a:ext>
                </a:extLst>
              </p:cNvPr>
              <p:cNvSpPr/>
              <p:nvPr/>
            </p:nvSpPr>
            <p:spPr>
              <a:xfrm>
                <a:off x="1606310" y="6001305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F5F2E08F-A13B-4925-BEBD-CB31E78128AA}"/>
                  </a:ext>
                </a:extLst>
              </p:cNvPr>
              <p:cNvSpPr/>
              <p:nvPr/>
            </p:nvSpPr>
            <p:spPr>
              <a:xfrm>
                <a:off x="1354758" y="6309821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29499F22-B322-4F12-91DD-B5A941D749D0}"/>
              </a:ext>
            </a:extLst>
          </p:cNvPr>
          <p:cNvGrpSpPr/>
          <p:nvPr/>
        </p:nvGrpSpPr>
        <p:grpSpPr>
          <a:xfrm>
            <a:off x="6354846" y="4535352"/>
            <a:ext cx="2347047" cy="2322648"/>
            <a:chOff x="666914" y="4535352"/>
            <a:chExt cx="2347047" cy="2322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aixaDeTexto 56">
                  <a:extLst>
                    <a:ext uri="{FF2B5EF4-FFF2-40B4-BE49-F238E27FC236}">
                      <a16:creationId xmlns:a16="http://schemas.microsoft.com/office/drawing/2014/main" id="{ECD63C64-294D-451C-B3E0-FA25572B7D2F}"/>
                    </a:ext>
                  </a:extLst>
                </p:cNvPr>
                <p:cNvSpPr txBox="1"/>
                <p:nvPr/>
              </p:nvSpPr>
              <p:spPr>
                <a:xfrm>
                  <a:off x="1801947" y="6519446"/>
                  <a:ext cx="3742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7" name="CaixaDeTexto 56">
                  <a:extLst>
                    <a:ext uri="{FF2B5EF4-FFF2-40B4-BE49-F238E27FC236}">
                      <a16:creationId xmlns:a16="http://schemas.microsoft.com/office/drawing/2014/main" id="{ECD63C64-294D-451C-B3E0-FA25572B7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947" y="6519446"/>
                  <a:ext cx="374247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4FDF09ED-DA17-427D-A48A-A25504090B5F}"/>
                </a:ext>
              </a:extLst>
            </p:cNvPr>
            <p:cNvGrpSpPr/>
            <p:nvPr/>
          </p:nvGrpSpPr>
          <p:grpSpPr>
            <a:xfrm>
              <a:off x="666914" y="4535352"/>
              <a:ext cx="2347047" cy="1971040"/>
              <a:chOff x="666914" y="4535352"/>
              <a:chExt cx="2347047" cy="1971040"/>
            </a:xfrm>
          </p:grpSpPr>
          <p:cxnSp>
            <p:nvCxnSpPr>
              <p:cNvPr id="59" name="Conector de Seta Reta 58">
                <a:extLst>
                  <a:ext uri="{FF2B5EF4-FFF2-40B4-BE49-F238E27FC236}">
                    <a16:creationId xmlns:a16="http://schemas.microsoft.com/office/drawing/2014/main" id="{9F204AC6-A1B3-4EE0-9EA3-79004B034AD0}"/>
                  </a:ext>
                </a:extLst>
              </p:cNvPr>
              <p:cNvCxnSpPr/>
              <p:nvPr/>
            </p:nvCxnSpPr>
            <p:spPr>
              <a:xfrm flipV="1">
                <a:off x="1041161" y="4535352"/>
                <a:ext cx="0" cy="1971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de Seta Reta 59">
                <a:extLst>
                  <a:ext uri="{FF2B5EF4-FFF2-40B4-BE49-F238E27FC236}">
                    <a16:creationId xmlns:a16="http://schemas.microsoft.com/office/drawing/2014/main" id="{64EA1701-FB46-41A7-B4D8-8ACA37950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161" y="6506392"/>
                <a:ext cx="197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ixaDeTexto 60">
                    <a:extLst>
                      <a:ext uri="{FF2B5EF4-FFF2-40B4-BE49-F238E27FC236}">
                        <a16:creationId xmlns:a16="http://schemas.microsoft.com/office/drawing/2014/main" id="{1250E671-C584-422E-81C7-9D73CDA7A1EB}"/>
                      </a:ext>
                    </a:extLst>
                  </p:cNvPr>
                  <p:cNvSpPr txBox="1"/>
                  <p:nvPr/>
                </p:nvSpPr>
                <p:spPr>
                  <a:xfrm>
                    <a:off x="666914" y="5357495"/>
                    <a:ext cx="37424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CaixaDeTexto 60">
                    <a:extLst>
                      <a:ext uri="{FF2B5EF4-FFF2-40B4-BE49-F238E27FC236}">
                        <a16:creationId xmlns:a16="http://schemas.microsoft.com/office/drawing/2014/main" id="{1250E671-C584-422E-81C7-9D73CDA7A1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914" y="5357495"/>
                    <a:ext cx="374247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DF391724-5AD9-451B-BB30-E6433849F03A}"/>
                  </a:ext>
                </a:extLst>
              </p:cNvPr>
              <p:cNvSpPr/>
              <p:nvPr/>
            </p:nvSpPr>
            <p:spPr>
              <a:xfrm>
                <a:off x="1438403" y="5087729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7A9522B-EF56-4BB0-BF56-F078B3234E16}"/>
                  </a:ext>
                </a:extLst>
              </p:cNvPr>
              <p:cNvSpPr/>
              <p:nvPr/>
            </p:nvSpPr>
            <p:spPr>
              <a:xfrm>
                <a:off x="2465831" y="5858799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4926950D-B9F5-4CFB-B66E-48D05FC6BB0C}"/>
                  </a:ext>
                </a:extLst>
              </p:cNvPr>
              <p:cNvSpPr/>
              <p:nvPr/>
            </p:nvSpPr>
            <p:spPr>
              <a:xfrm>
                <a:off x="2253117" y="6025115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4F0EE720-78F3-4A2F-912A-FC268168B968}"/>
                  </a:ext>
                </a:extLst>
              </p:cNvPr>
              <p:cNvSpPr/>
              <p:nvPr/>
            </p:nvSpPr>
            <p:spPr>
              <a:xfrm>
                <a:off x="2530725" y="6167621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03D3CCD5-1D86-41A6-80D5-B8161F0F2E8C}"/>
                  </a:ext>
                </a:extLst>
              </p:cNvPr>
              <p:cNvSpPr/>
              <p:nvPr/>
            </p:nvSpPr>
            <p:spPr>
              <a:xfrm>
                <a:off x="1354758" y="5362648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AC626842-F727-4047-AAB7-1077E6D43C26}"/>
                  </a:ext>
                </a:extLst>
              </p:cNvPr>
              <p:cNvSpPr/>
              <p:nvPr/>
            </p:nvSpPr>
            <p:spPr>
              <a:xfrm>
                <a:off x="1603761" y="5279490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AB660265-454D-4648-ACD6-8528B7278531}"/>
                  </a:ext>
                </a:extLst>
              </p:cNvPr>
              <p:cNvSpPr/>
              <p:nvPr/>
            </p:nvSpPr>
            <p:spPr>
              <a:xfrm>
                <a:off x="1687406" y="4955694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98F938F9-5CAE-47DA-9DDE-D17200878BAA}"/>
                  </a:ext>
                </a:extLst>
              </p:cNvPr>
              <p:cNvSpPr/>
              <p:nvPr/>
            </p:nvSpPr>
            <p:spPr>
              <a:xfrm>
                <a:off x="1373493" y="5994860"/>
                <a:ext cx="167290" cy="166316"/>
              </a:xfrm>
              <a:prstGeom prst="ellipse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526140AC-62BF-436A-8A0A-80C5219DAF12}"/>
                  </a:ext>
                </a:extLst>
              </p:cNvPr>
              <p:cNvSpPr/>
              <p:nvPr/>
            </p:nvSpPr>
            <p:spPr>
              <a:xfrm>
                <a:off x="1540783" y="6191431"/>
                <a:ext cx="167290" cy="166316"/>
              </a:xfrm>
              <a:prstGeom prst="ellipse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5F070C86-B8E7-49ED-BCCC-B8FC1BC88412}"/>
                  </a:ext>
                </a:extLst>
              </p:cNvPr>
              <p:cNvSpPr/>
              <p:nvPr/>
            </p:nvSpPr>
            <p:spPr>
              <a:xfrm>
                <a:off x="1606310" y="6001305"/>
                <a:ext cx="167290" cy="166316"/>
              </a:xfrm>
              <a:prstGeom prst="ellipse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570988AA-FD32-4DD7-B3C8-6CC9B349E67D}"/>
                  </a:ext>
                </a:extLst>
              </p:cNvPr>
              <p:cNvSpPr/>
              <p:nvPr/>
            </p:nvSpPr>
            <p:spPr>
              <a:xfrm>
                <a:off x="1354758" y="6309821"/>
                <a:ext cx="167290" cy="166316"/>
              </a:xfrm>
              <a:prstGeom prst="ellipse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B393D9A1-8CF8-42F5-B573-846B42711854}"/>
              </a:ext>
            </a:extLst>
          </p:cNvPr>
          <p:cNvGrpSpPr/>
          <p:nvPr/>
        </p:nvGrpSpPr>
        <p:grpSpPr>
          <a:xfrm>
            <a:off x="8792406" y="4535352"/>
            <a:ext cx="2347047" cy="2322648"/>
            <a:chOff x="666914" y="4535352"/>
            <a:chExt cx="2347047" cy="2322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ixaDeTexto 73">
                  <a:extLst>
                    <a:ext uri="{FF2B5EF4-FFF2-40B4-BE49-F238E27FC236}">
                      <a16:creationId xmlns:a16="http://schemas.microsoft.com/office/drawing/2014/main" id="{2428E2FB-5535-41C3-BB0F-A3D2A43063F8}"/>
                    </a:ext>
                  </a:extLst>
                </p:cNvPr>
                <p:cNvSpPr txBox="1"/>
                <p:nvPr/>
              </p:nvSpPr>
              <p:spPr>
                <a:xfrm>
                  <a:off x="1801947" y="6519446"/>
                  <a:ext cx="3742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4" name="CaixaDeTexto 73">
                  <a:extLst>
                    <a:ext uri="{FF2B5EF4-FFF2-40B4-BE49-F238E27FC236}">
                      <a16:creationId xmlns:a16="http://schemas.microsoft.com/office/drawing/2014/main" id="{2428E2FB-5535-41C3-BB0F-A3D2A4306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947" y="6519446"/>
                  <a:ext cx="37424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9538A612-650C-4157-8835-4021BDD9A2B5}"/>
                </a:ext>
              </a:extLst>
            </p:cNvPr>
            <p:cNvGrpSpPr/>
            <p:nvPr/>
          </p:nvGrpSpPr>
          <p:grpSpPr>
            <a:xfrm>
              <a:off x="666914" y="4535352"/>
              <a:ext cx="2347047" cy="1971040"/>
              <a:chOff x="666914" y="4535352"/>
              <a:chExt cx="2347047" cy="1971040"/>
            </a:xfrm>
          </p:grpSpPr>
          <p:cxnSp>
            <p:nvCxnSpPr>
              <p:cNvPr id="76" name="Conector de Seta Reta 75">
                <a:extLst>
                  <a:ext uri="{FF2B5EF4-FFF2-40B4-BE49-F238E27FC236}">
                    <a16:creationId xmlns:a16="http://schemas.microsoft.com/office/drawing/2014/main" id="{D75D19C2-045D-4863-A109-C94F94BD79C9}"/>
                  </a:ext>
                </a:extLst>
              </p:cNvPr>
              <p:cNvCxnSpPr/>
              <p:nvPr/>
            </p:nvCxnSpPr>
            <p:spPr>
              <a:xfrm flipV="1">
                <a:off x="1041161" y="4535352"/>
                <a:ext cx="0" cy="1971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de Seta Reta 76">
                <a:extLst>
                  <a:ext uri="{FF2B5EF4-FFF2-40B4-BE49-F238E27FC236}">
                    <a16:creationId xmlns:a16="http://schemas.microsoft.com/office/drawing/2014/main" id="{C184FBA6-1F2D-4EDB-BBCA-856C9EE66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161" y="6506392"/>
                <a:ext cx="197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aixaDeTexto 77">
                    <a:extLst>
                      <a:ext uri="{FF2B5EF4-FFF2-40B4-BE49-F238E27FC236}">
                        <a16:creationId xmlns:a16="http://schemas.microsoft.com/office/drawing/2014/main" id="{19001900-7F9A-4CBF-A31D-3A9731AAAE89}"/>
                      </a:ext>
                    </a:extLst>
                  </p:cNvPr>
                  <p:cNvSpPr txBox="1"/>
                  <p:nvPr/>
                </p:nvSpPr>
                <p:spPr>
                  <a:xfrm>
                    <a:off x="666914" y="5357495"/>
                    <a:ext cx="37424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CaixaDeTexto 77">
                    <a:extLst>
                      <a:ext uri="{FF2B5EF4-FFF2-40B4-BE49-F238E27FC236}">
                        <a16:creationId xmlns:a16="http://schemas.microsoft.com/office/drawing/2014/main" id="{19001900-7F9A-4CBF-A31D-3A9731AAAE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914" y="5357495"/>
                    <a:ext cx="374247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390F88D1-BE24-4708-BB69-9E50C85B0FB2}"/>
                  </a:ext>
                </a:extLst>
              </p:cNvPr>
              <p:cNvSpPr/>
              <p:nvPr/>
            </p:nvSpPr>
            <p:spPr>
              <a:xfrm>
                <a:off x="1438403" y="5087729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4F171C30-7C6A-4E80-9B32-B742F4AEA1FA}"/>
                  </a:ext>
                </a:extLst>
              </p:cNvPr>
              <p:cNvSpPr/>
              <p:nvPr/>
            </p:nvSpPr>
            <p:spPr>
              <a:xfrm>
                <a:off x="2465831" y="5858799"/>
                <a:ext cx="167290" cy="166316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57928B38-F246-41A7-9E8D-4C297DD50D6C}"/>
                  </a:ext>
                </a:extLst>
              </p:cNvPr>
              <p:cNvSpPr/>
              <p:nvPr/>
            </p:nvSpPr>
            <p:spPr>
              <a:xfrm>
                <a:off x="2253117" y="6025115"/>
                <a:ext cx="167290" cy="166316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7CF56188-CB9C-4BBE-B667-DD2AD8269D1B}"/>
                  </a:ext>
                </a:extLst>
              </p:cNvPr>
              <p:cNvSpPr/>
              <p:nvPr/>
            </p:nvSpPr>
            <p:spPr>
              <a:xfrm>
                <a:off x="2530725" y="6167621"/>
                <a:ext cx="167290" cy="166316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0CE52A03-DC42-496E-B4E9-5C9086508F6B}"/>
                  </a:ext>
                </a:extLst>
              </p:cNvPr>
              <p:cNvSpPr/>
              <p:nvPr/>
            </p:nvSpPr>
            <p:spPr>
              <a:xfrm>
                <a:off x="1354758" y="5362648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C305100F-D03D-46A7-B864-34EE5BBBA24D}"/>
                  </a:ext>
                </a:extLst>
              </p:cNvPr>
              <p:cNvSpPr/>
              <p:nvPr/>
            </p:nvSpPr>
            <p:spPr>
              <a:xfrm>
                <a:off x="1603761" y="5279490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3741D95D-18F5-401D-8976-EB202B305EB1}"/>
                  </a:ext>
                </a:extLst>
              </p:cNvPr>
              <p:cNvSpPr/>
              <p:nvPr/>
            </p:nvSpPr>
            <p:spPr>
              <a:xfrm>
                <a:off x="1687406" y="4955694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772FBF41-434C-4E5E-A7AD-D68CA1F4FD05}"/>
                  </a:ext>
                </a:extLst>
              </p:cNvPr>
              <p:cNvSpPr/>
              <p:nvPr/>
            </p:nvSpPr>
            <p:spPr>
              <a:xfrm>
                <a:off x="1373493" y="5994860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48D37315-0480-41EB-8DC7-164E40CBAFCD}"/>
                  </a:ext>
                </a:extLst>
              </p:cNvPr>
              <p:cNvSpPr/>
              <p:nvPr/>
            </p:nvSpPr>
            <p:spPr>
              <a:xfrm>
                <a:off x="1540783" y="6191431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9B555070-FE4E-47AE-AAA1-A39874602849}"/>
                  </a:ext>
                </a:extLst>
              </p:cNvPr>
              <p:cNvSpPr/>
              <p:nvPr/>
            </p:nvSpPr>
            <p:spPr>
              <a:xfrm>
                <a:off x="1606310" y="6001305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DB9E8253-AEE0-4ECA-9764-62FBA8ECDD44}"/>
                  </a:ext>
                </a:extLst>
              </p:cNvPr>
              <p:cNvSpPr/>
              <p:nvPr/>
            </p:nvSpPr>
            <p:spPr>
              <a:xfrm>
                <a:off x="1354758" y="6309821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F608B114-6CF7-49A6-87E1-E90199F253FD}"/>
              </a:ext>
            </a:extLst>
          </p:cNvPr>
          <p:cNvCxnSpPr>
            <a:cxnSpLocks/>
          </p:cNvCxnSpPr>
          <p:nvPr/>
        </p:nvCxnSpPr>
        <p:spPr>
          <a:xfrm flipV="1">
            <a:off x="4043252" y="4955693"/>
            <a:ext cx="2046554" cy="1093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18281FBD-899B-474C-8731-BE17905667F9}"/>
              </a:ext>
            </a:extLst>
          </p:cNvPr>
          <p:cNvCxnSpPr>
            <a:cxnSpLocks/>
          </p:cNvCxnSpPr>
          <p:nvPr/>
        </p:nvCxnSpPr>
        <p:spPr>
          <a:xfrm>
            <a:off x="6602788" y="5170887"/>
            <a:ext cx="1534156" cy="141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2DC8AE54-6532-4E77-8832-9799142E0FA7}"/>
              </a:ext>
            </a:extLst>
          </p:cNvPr>
          <p:cNvCxnSpPr>
            <a:cxnSpLocks/>
          </p:cNvCxnSpPr>
          <p:nvPr/>
        </p:nvCxnSpPr>
        <p:spPr>
          <a:xfrm flipH="1">
            <a:off x="9685010" y="4675488"/>
            <a:ext cx="1430576" cy="191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37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 – </a:t>
            </a:r>
            <a:r>
              <a:rPr lang="pt-BR" dirty="0" err="1"/>
              <a:t>Multi</a:t>
            </a:r>
            <a:r>
              <a:rPr lang="pt-BR" dirty="0"/>
              <a:t> </a:t>
            </a:r>
            <a:r>
              <a:rPr lang="pt-BR" dirty="0" err="1"/>
              <a:t>Label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/>
          <a:p>
            <a:r>
              <a:rPr lang="pt-BR" dirty="0"/>
              <a:t>Para problemas com mais de uma predição, existem várias abordagens, a mais simples é criar um classificador para cada classe</a:t>
            </a:r>
          </a:p>
          <a:p>
            <a:r>
              <a:rPr lang="pt-BR" dirty="0"/>
              <a:t>Diferente do </a:t>
            </a:r>
            <a:r>
              <a:rPr lang="pt-BR" dirty="0" err="1"/>
              <a:t>OvR</a:t>
            </a:r>
            <a:r>
              <a:rPr lang="pt-BR" dirty="0"/>
              <a:t> para problemas </a:t>
            </a:r>
            <a:r>
              <a:rPr lang="pt-BR" dirty="0" err="1"/>
              <a:t>multi</a:t>
            </a:r>
            <a:r>
              <a:rPr lang="pt-BR" dirty="0"/>
              <a:t> classe, para fazer a predição, são usados todos os classificadores e escolhidos como resultados as classes representadas pelos classificadores cuja probabilidade for maior que um </a:t>
            </a:r>
            <a:r>
              <a:rPr lang="pt-BR" dirty="0" err="1"/>
              <a:t>threshold</a:t>
            </a:r>
            <a:r>
              <a:rPr lang="pt-BR" dirty="0"/>
              <a:t> definido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pt-B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					</a:t>
            </a: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A74E05F3-4F7B-4E47-8AC6-65401E60B8A2}"/>
              </a:ext>
            </a:extLst>
          </p:cNvPr>
          <p:cNvGrpSpPr/>
          <p:nvPr/>
        </p:nvGrpSpPr>
        <p:grpSpPr>
          <a:xfrm>
            <a:off x="666914" y="4535352"/>
            <a:ext cx="2347047" cy="2322648"/>
            <a:chOff x="666914" y="4535352"/>
            <a:chExt cx="2347047" cy="2322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D3A753AA-12D5-4905-858A-6DAA29E539D1}"/>
                    </a:ext>
                  </a:extLst>
                </p:cNvPr>
                <p:cNvSpPr txBox="1"/>
                <p:nvPr/>
              </p:nvSpPr>
              <p:spPr>
                <a:xfrm>
                  <a:off x="1801947" y="6519446"/>
                  <a:ext cx="3742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D3A753AA-12D5-4905-858A-6DAA29E539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947" y="6519446"/>
                  <a:ext cx="374247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7EE9F07-FF70-44F3-8E69-30D2683C26BC}"/>
                </a:ext>
              </a:extLst>
            </p:cNvPr>
            <p:cNvGrpSpPr/>
            <p:nvPr/>
          </p:nvGrpSpPr>
          <p:grpSpPr>
            <a:xfrm>
              <a:off x="666914" y="4535352"/>
              <a:ext cx="2347047" cy="1971040"/>
              <a:chOff x="666914" y="4535352"/>
              <a:chExt cx="2347047" cy="1971040"/>
            </a:xfrm>
          </p:grpSpPr>
          <p:cxnSp>
            <p:nvCxnSpPr>
              <p:cNvPr id="4" name="Conector de Seta Reta 3">
                <a:extLst>
                  <a:ext uri="{FF2B5EF4-FFF2-40B4-BE49-F238E27FC236}">
                    <a16:creationId xmlns:a16="http://schemas.microsoft.com/office/drawing/2014/main" id="{73A9BE40-0B66-4B46-A2E5-54898A2C52F5}"/>
                  </a:ext>
                </a:extLst>
              </p:cNvPr>
              <p:cNvCxnSpPr/>
              <p:nvPr/>
            </p:nvCxnSpPr>
            <p:spPr>
              <a:xfrm flipV="1">
                <a:off x="1041161" y="4535352"/>
                <a:ext cx="0" cy="1971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id="{AB327952-CE74-4259-B565-1FCA0B1AE8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161" y="6506392"/>
                <a:ext cx="197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aixaDeTexto 6">
                    <a:extLst>
                      <a:ext uri="{FF2B5EF4-FFF2-40B4-BE49-F238E27FC236}">
                        <a16:creationId xmlns:a16="http://schemas.microsoft.com/office/drawing/2014/main" id="{3FAF3250-19B0-4AF9-B976-D32A24D05E20}"/>
                      </a:ext>
                    </a:extLst>
                  </p:cNvPr>
                  <p:cNvSpPr txBox="1"/>
                  <p:nvPr/>
                </p:nvSpPr>
                <p:spPr>
                  <a:xfrm>
                    <a:off x="666914" y="5357495"/>
                    <a:ext cx="37424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CaixaDeTexto 6">
                    <a:extLst>
                      <a:ext uri="{FF2B5EF4-FFF2-40B4-BE49-F238E27FC236}">
                        <a16:creationId xmlns:a16="http://schemas.microsoft.com/office/drawing/2014/main" id="{3FAF3250-19B0-4AF9-B976-D32A24D05E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914" y="5357495"/>
                    <a:ext cx="374247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0568B0F7-F6D0-4384-BA6F-E927E90D48E3}"/>
                  </a:ext>
                </a:extLst>
              </p:cNvPr>
              <p:cNvSpPr/>
              <p:nvPr/>
            </p:nvSpPr>
            <p:spPr>
              <a:xfrm>
                <a:off x="1438403" y="5087729"/>
                <a:ext cx="167290" cy="166316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EB0214DB-1B13-411B-894E-749399319487}"/>
                  </a:ext>
                </a:extLst>
              </p:cNvPr>
              <p:cNvSpPr/>
              <p:nvPr/>
            </p:nvSpPr>
            <p:spPr>
              <a:xfrm>
                <a:off x="2465831" y="5858799"/>
                <a:ext cx="167290" cy="166316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FB8619F0-5F47-4B48-A2AB-0F4D90B14DBE}"/>
                  </a:ext>
                </a:extLst>
              </p:cNvPr>
              <p:cNvSpPr/>
              <p:nvPr/>
            </p:nvSpPr>
            <p:spPr>
              <a:xfrm>
                <a:off x="2253117" y="6025115"/>
                <a:ext cx="167290" cy="166316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75DB81D2-9EFC-431E-8D18-B7F37C1452B4}"/>
                  </a:ext>
                </a:extLst>
              </p:cNvPr>
              <p:cNvSpPr/>
              <p:nvPr/>
            </p:nvSpPr>
            <p:spPr>
              <a:xfrm>
                <a:off x="2530725" y="6167621"/>
                <a:ext cx="167290" cy="166316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C37277C0-DF3F-49BC-B553-25B4F6BAEAD9}"/>
                  </a:ext>
                </a:extLst>
              </p:cNvPr>
              <p:cNvSpPr/>
              <p:nvPr/>
            </p:nvSpPr>
            <p:spPr>
              <a:xfrm>
                <a:off x="1354758" y="5362648"/>
                <a:ext cx="167290" cy="166316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3920704-ED95-4AB3-BEE4-80743EF1A29B}"/>
                  </a:ext>
                </a:extLst>
              </p:cNvPr>
              <p:cNvSpPr/>
              <p:nvPr/>
            </p:nvSpPr>
            <p:spPr>
              <a:xfrm>
                <a:off x="1603761" y="5279490"/>
                <a:ext cx="167290" cy="166316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4A4C2E94-E6BB-4790-9953-21CD094401B8}"/>
                  </a:ext>
                </a:extLst>
              </p:cNvPr>
              <p:cNvSpPr/>
              <p:nvPr/>
            </p:nvSpPr>
            <p:spPr>
              <a:xfrm>
                <a:off x="1687406" y="4955694"/>
                <a:ext cx="167290" cy="166316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B1D7D303-DF42-474C-8711-E95EEB75DF05}"/>
                  </a:ext>
                </a:extLst>
              </p:cNvPr>
              <p:cNvSpPr/>
              <p:nvPr/>
            </p:nvSpPr>
            <p:spPr>
              <a:xfrm>
                <a:off x="1373493" y="5994860"/>
                <a:ext cx="167290" cy="166316"/>
              </a:xfrm>
              <a:prstGeom prst="ellipse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A86BAFF3-0FAA-402E-B72A-83CF00823AAD}"/>
                  </a:ext>
                </a:extLst>
              </p:cNvPr>
              <p:cNvSpPr/>
              <p:nvPr/>
            </p:nvSpPr>
            <p:spPr>
              <a:xfrm>
                <a:off x="1540783" y="6191431"/>
                <a:ext cx="167290" cy="166316"/>
              </a:xfrm>
              <a:prstGeom prst="ellipse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CB154BBA-ECDC-4149-BD4D-FEC733FDB5F9}"/>
                  </a:ext>
                </a:extLst>
              </p:cNvPr>
              <p:cNvSpPr/>
              <p:nvPr/>
            </p:nvSpPr>
            <p:spPr>
              <a:xfrm>
                <a:off x="1606310" y="6001305"/>
                <a:ext cx="167290" cy="166316"/>
              </a:xfrm>
              <a:prstGeom prst="ellipse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5B33FD3C-8F61-4420-804E-2FEA72C119A2}"/>
                  </a:ext>
                </a:extLst>
              </p:cNvPr>
              <p:cNvSpPr/>
              <p:nvPr/>
            </p:nvSpPr>
            <p:spPr>
              <a:xfrm>
                <a:off x="1354758" y="6309821"/>
                <a:ext cx="167290" cy="166316"/>
              </a:xfrm>
              <a:prstGeom prst="ellipse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889A7D3-D296-4F13-8A6E-9258C77E9529}"/>
              </a:ext>
            </a:extLst>
          </p:cNvPr>
          <p:cNvCxnSpPr/>
          <p:nvPr/>
        </p:nvCxnSpPr>
        <p:spPr>
          <a:xfrm>
            <a:off x="3094182" y="5520872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D10BC51-015C-400D-B7FC-93A5BCCBC18A}"/>
              </a:ext>
            </a:extLst>
          </p:cNvPr>
          <p:cNvGrpSpPr/>
          <p:nvPr/>
        </p:nvGrpSpPr>
        <p:grpSpPr>
          <a:xfrm>
            <a:off x="3764186" y="4535352"/>
            <a:ext cx="2347047" cy="2322648"/>
            <a:chOff x="666914" y="4535352"/>
            <a:chExt cx="2347047" cy="2322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8EFE9C34-8A29-4971-9FCE-03FB90112D32}"/>
                    </a:ext>
                  </a:extLst>
                </p:cNvPr>
                <p:cNvSpPr txBox="1"/>
                <p:nvPr/>
              </p:nvSpPr>
              <p:spPr>
                <a:xfrm>
                  <a:off x="1801947" y="6519446"/>
                  <a:ext cx="3742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8EFE9C34-8A29-4971-9FCE-03FB90112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947" y="6519446"/>
                  <a:ext cx="374247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C5D0F17-FF70-4ADA-8FC7-16DCB15DBE58}"/>
                </a:ext>
              </a:extLst>
            </p:cNvPr>
            <p:cNvGrpSpPr/>
            <p:nvPr/>
          </p:nvGrpSpPr>
          <p:grpSpPr>
            <a:xfrm>
              <a:off x="666914" y="4535352"/>
              <a:ext cx="2347047" cy="1971040"/>
              <a:chOff x="666914" y="4535352"/>
              <a:chExt cx="2347047" cy="1971040"/>
            </a:xfrm>
          </p:grpSpPr>
          <p:cxnSp>
            <p:nvCxnSpPr>
              <p:cNvPr id="42" name="Conector de Seta Reta 41">
                <a:extLst>
                  <a:ext uri="{FF2B5EF4-FFF2-40B4-BE49-F238E27FC236}">
                    <a16:creationId xmlns:a16="http://schemas.microsoft.com/office/drawing/2014/main" id="{1808AB02-431B-411D-A8D8-1793681C13F9}"/>
                  </a:ext>
                </a:extLst>
              </p:cNvPr>
              <p:cNvCxnSpPr/>
              <p:nvPr/>
            </p:nvCxnSpPr>
            <p:spPr>
              <a:xfrm flipV="1">
                <a:off x="1041161" y="4535352"/>
                <a:ext cx="0" cy="1971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de Seta Reta 42">
                <a:extLst>
                  <a:ext uri="{FF2B5EF4-FFF2-40B4-BE49-F238E27FC236}">
                    <a16:creationId xmlns:a16="http://schemas.microsoft.com/office/drawing/2014/main" id="{4F019F35-9CE7-47CB-8F92-148C59ED8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161" y="6506392"/>
                <a:ext cx="197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F90364A4-DD10-4F36-85AC-B4A7C8400454}"/>
                      </a:ext>
                    </a:extLst>
                  </p:cNvPr>
                  <p:cNvSpPr txBox="1"/>
                  <p:nvPr/>
                </p:nvSpPr>
                <p:spPr>
                  <a:xfrm>
                    <a:off x="666914" y="5357495"/>
                    <a:ext cx="37424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F90364A4-DD10-4F36-85AC-B4A7C84004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914" y="5357495"/>
                    <a:ext cx="374247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B72BBAB6-EBA6-4DCF-A3A7-29DECCDEE063}"/>
                  </a:ext>
                </a:extLst>
              </p:cNvPr>
              <p:cNvSpPr/>
              <p:nvPr/>
            </p:nvSpPr>
            <p:spPr>
              <a:xfrm>
                <a:off x="1438403" y="5087729"/>
                <a:ext cx="167290" cy="166316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E5B588FE-5BA9-4CD0-AC4A-95EFD897210D}"/>
                  </a:ext>
                </a:extLst>
              </p:cNvPr>
              <p:cNvSpPr/>
              <p:nvPr/>
            </p:nvSpPr>
            <p:spPr>
              <a:xfrm>
                <a:off x="2465831" y="5858799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9B8FCBB4-7E40-4D8A-BD95-EC67E2617540}"/>
                  </a:ext>
                </a:extLst>
              </p:cNvPr>
              <p:cNvSpPr/>
              <p:nvPr/>
            </p:nvSpPr>
            <p:spPr>
              <a:xfrm>
                <a:off x="2253117" y="6025115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4036109D-DEA6-4F39-AC2F-5A45CE3CB85C}"/>
                  </a:ext>
                </a:extLst>
              </p:cNvPr>
              <p:cNvSpPr/>
              <p:nvPr/>
            </p:nvSpPr>
            <p:spPr>
              <a:xfrm>
                <a:off x="2530725" y="6167621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1E2ED001-7C6F-4B70-9761-6AB806A3CBD3}"/>
                  </a:ext>
                </a:extLst>
              </p:cNvPr>
              <p:cNvSpPr/>
              <p:nvPr/>
            </p:nvSpPr>
            <p:spPr>
              <a:xfrm>
                <a:off x="1354758" y="5362648"/>
                <a:ext cx="167290" cy="166316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CACEF8A8-413A-4D92-B286-2F7ECDB22CC1}"/>
                  </a:ext>
                </a:extLst>
              </p:cNvPr>
              <p:cNvSpPr/>
              <p:nvPr/>
            </p:nvSpPr>
            <p:spPr>
              <a:xfrm>
                <a:off x="1603761" y="5279490"/>
                <a:ext cx="167290" cy="166316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DA3E4372-9CB9-42CD-89CF-D5E4CE00395C}"/>
                  </a:ext>
                </a:extLst>
              </p:cNvPr>
              <p:cNvSpPr/>
              <p:nvPr/>
            </p:nvSpPr>
            <p:spPr>
              <a:xfrm>
                <a:off x="1687406" y="4955694"/>
                <a:ext cx="167290" cy="166316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0231D8B7-074E-4512-96C0-CFB141877704}"/>
                  </a:ext>
                </a:extLst>
              </p:cNvPr>
              <p:cNvSpPr/>
              <p:nvPr/>
            </p:nvSpPr>
            <p:spPr>
              <a:xfrm>
                <a:off x="1373493" y="5994860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519F4EAF-74F1-4098-9DED-CBEB3221F953}"/>
                  </a:ext>
                </a:extLst>
              </p:cNvPr>
              <p:cNvSpPr/>
              <p:nvPr/>
            </p:nvSpPr>
            <p:spPr>
              <a:xfrm>
                <a:off x="1540783" y="6191431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01420F60-F8A0-465F-B94A-AC56933B4681}"/>
                  </a:ext>
                </a:extLst>
              </p:cNvPr>
              <p:cNvSpPr/>
              <p:nvPr/>
            </p:nvSpPr>
            <p:spPr>
              <a:xfrm>
                <a:off x="1606310" y="6001305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F5F2E08F-A13B-4925-BEBD-CB31E78128AA}"/>
                  </a:ext>
                </a:extLst>
              </p:cNvPr>
              <p:cNvSpPr/>
              <p:nvPr/>
            </p:nvSpPr>
            <p:spPr>
              <a:xfrm>
                <a:off x="1354758" y="6309821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29499F22-B322-4F12-91DD-B5A941D749D0}"/>
              </a:ext>
            </a:extLst>
          </p:cNvPr>
          <p:cNvGrpSpPr/>
          <p:nvPr/>
        </p:nvGrpSpPr>
        <p:grpSpPr>
          <a:xfrm>
            <a:off x="6354846" y="4535352"/>
            <a:ext cx="2347047" cy="2322648"/>
            <a:chOff x="666914" y="4535352"/>
            <a:chExt cx="2347047" cy="2322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aixaDeTexto 56">
                  <a:extLst>
                    <a:ext uri="{FF2B5EF4-FFF2-40B4-BE49-F238E27FC236}">
                      <a16:creationId xmlns:a16="http://schemas.microsoft.com/office/drawing/2014/main" id="{ECD63C64-294D-451C-B3E0-FA25572B7D2F}"/>
                    </a:ext>
                  </a:extLst>
                </p:cNvPr>
                <p:cNvSpPr txBox="1"/>
                <p:nvPr/>
              </p:nvSpPr>
              <p:spPr>
                <a:xfrm>
                  <a:off x="1801947" y="6519446"/>
                  <a:ext cx="3742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7" name="CaixaDeTexto 56">
                  <a:extLst>
                    <a:ext uri="{FF2B5EF4-FFF2-40B4-BE49-F238E27FC236}">
                      <a16:creationId xmlns:a16="http://schemas.microsoft.com/office/drawing/2014/main" id="{ECD63C64-294D-451C-B3E0-FA25572B7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947" y="6519446"/>
                  <a:ext cx="374247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4FDF09ED-DA17-427D-A48A-A25504090B5F}"/>
                </a:ext>
              </a:extLst>
            </p:cNvPr>
            <p:cNvGrpSpPr/>
            <p:nvPr/>
          </p:nvGrpSpPr>
          <p:grpSpPr>
            <a:xfrm>
              <a:off x="666914" y="4535352"/>
              <a:ext cx="2347047" cy="1971040"/>
              <a:chOff x="666914" y="4535352"/>
              <a:chExt cx="2347047" cy="1971040"/>
            </a:xfrm>
          </p:grpSpPr>
          <p:cxnSp>
            <p:nvCxnSpPr>
              <p:cNvPr id="59" name="Conector de Seta Reta 58">
                <a:extLst>
                  <a:ext uri="{FF2B5EF4-FFF2-40B4-BE49-F238E27FC236}">
                    <a16:creationId xmlns:a16="http://schemas.microsoft.com/office/drawing/2014/main" id="{9F204AC6-A1B3-4EE0-9EA3-79004B034AD0}"/>
                  </a:ext>
                </a:extLst>
              </p:cNvPr>
              <p:cNvCxnSpPr/>
              <p:nvPr/>
            </p:nvCxnSpPr>
            <p:spPr>
              <a:xfrm flipV="1">
                <a:off x="1041161" y="4535352"/>
                <a:ext cx="0" cy="1971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de Seta Reta 59">
                <a:extLst>
                  <a:ext uri="{FF2B5EF4-FFF2-40B4-BE49-F238E27FC236}">
                    <a16:creationId xmlns:a16="http://schemas.microsoft.com/office/drawing/2014/main" id="{64EA1701-FB46-41A7-B4D8-8ACA37950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161" y="6506392"/>
                <a:ext cx="197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ixaDeTexto 60">
                    <a:extLst>
                      <a:ext uri="{FF2B5EF4-FFF2-40B4-BE49-F238E27FC236}">
                        <a16:creationId xmlns:a16="http://schemas.microsoft.com/office/drawing/2014/main" id="{1250E671-C584-422E-81C7-9D73CDA7A1EB}"/>
                      </a:ext>
                    </a:extLst>
                  </p:cNvPr>
                  <p:cNvSpPr txBox="1"/>
                  <p:nvPr/>
                </p:nvSpPr>
                <p:spPr>
                  <a:xfrm>
                    <a:off x="666914" y="5357495"/>
                    <a:ext cx="37424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CaixaDeTexto 60">
                    <a:extLst>
                      <a:ext uri="{FF2B5EF4-FFF2-40B4-BE49-F238E27FC236}">
                        <a16:creationId xmlns:a16="http://schemas.microsoft.com/office/drawing/2014/main" id="{1250E671-C584-422E-81C7-9D73CDA7A1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914" y="5357495"/>
                    <a:ext cx="374247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DF391724-5AD9-451B-BB30-E6433849F03A}"/>
                  </a:ext>
                </a:extLst>
              </p:cNvPr>
              <p:cNvSpPr/>
              <p:nvPr/>
            </p:nvSpPr>
            <p:spPr>
              <a:xfrm>
                <a:off x="1438403" y="5087729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7A9522B-EF56-4BB0-BF56-F078B3234E16}"/>
                  </a:ext>
                </a:extLst>
              </p:cNvPr>
              <p:cNvSpPr/>
              <p:nvPr/>
            </p:nvSpPr>
            <p:spPr>
              <a:xfrm>
                <a:off x="2465831" y="5858799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4926950D-B9F5-4CFB-B66E-48D05FC6BB0C}"/>
                  </a:ext>
                </a:extLst>
              </p:cNvPr>
              <p:cNvSpPr/>
              <p:nvPr/>
            </p:nvSpPr>
            <p:spPr>
              <a:xfrm>
                <a:off x="2253117" y="6025115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4F0EE720-78F3-4A2F-912A-FC268168B968}"/>
                  </a:ext>
                </a:extLst>
              </p:cNvPr>
              <p:cNvSpPr/>
              <p:nvPr/>
            </p:nvSpPr>
            <p:spPr>
              <a:xfrm>
                <a:off x="2530725" y="6167621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03D3CCD5-1D86-41A6-80D5-B8161F0F2E8C}"/>
                  </a:ext>
                </a:extLst>
              </p:cNvPr>
              <p:cNvSpPr/>
              <p:nvPr/>
            </p:nvSpPr>
            <p:spPr>
              <a:xfrm>
                <a:off x="1354758" y="5362648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AC626842-F727-4047-AAB7-1077E6D43C26}"/>
                  </a:ext>
                </a:extLst>
              </p:cNvPr>
              <p:cNvSpPr/>
              <p:nvPr/>
            </p:nvSpPr>
            <p:spPr>
              <a:xfrm>
                <a:off x="1603761" y="5279490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AB660265-454D-4648-ACD6-8528B7278531}"/>
                  </a:ext>
                </a:extLst>
              </p:cNvPr>
              <p:cNvSpPr/>
              <p:nvPr/>
            </p:nvSpPr>
            <p:spPr>
              <a:xfrm>
                <a:off x="1687406" y="4955694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98F938F9-5CAE-47DA-9DDE-D17200878BAA}"/>
                  </a:ext>
                </a:extLst>
              </p:cNvPr>
              <p:cNvSpPr/>
              <p:nvPr/>
            </p:nvSpPr>
            <p:spPr>
              <a:xfrm>
                <a:off x="1373493" y="5994860"/>
                <a:ext cx="167290" cy="166316"/>
              </a:xfrm>
              <a:prstGeom prst="ellipse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526140AC-62BF-436A-8A0A-80C5219DAF12}"/>
                  </a:ext>
                </a:extLst>
              </p:cNvPr>
              <p:cNvSpPr/>
              <p:nvPr/>
            </p:nvSpPr>
            <p:spPr>
              <a:xfrm>
                <a:off x="1540783" y="6191431"/>
                <a:ext cx="167290" cy="166316"/>
              </a:xfrm>
              <a:prstGeom prst="ellipse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5F070C86-B8E7-49ED-BCCC-B8FC1BC88412}"/>
                  </a:ext>
                </a:extLst>
              </p:cNvPr>
              <p:cNvSpPr/>
              <p:nvPr/>
            </p:nvSpPr>
            <p:spPr>
              <a:xfrm>
                <a:off x="1606310" y="6001305"/>
                <a:ext cx="167290" cy="166316"/>
              </a:xfrm>
              <a:prstGeom prst="ellipse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570988AA-FD32-4DD7-B3C8-6CC9B349E67D}"/>
                  </a:ext>
                </a:extLst>
              </p:cNvPr>
              <p:cNvSpPr/>
              <p:nvPr/>
            </p:nvSpPr>
            <p:spPr>
              <a:xfrm>
                <a:off x="1354758" y="6309821"/>
                <a:ext cx="167290" cy="166316"/>
              </a:xfrm>
              <a:prstGeom prst="ellipse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B393D9A1-8CF8-42F5-B573-846B42711854}"/>
              </a:ext>
            </a:extLst>
          </p:cNvPr>
          <p:cNvGrpSpPr/>
          <p:nvPr/>
        </p:nvGrpSpPr>
        <p:grpSpPr>
          <a:xfrm>
            <a:off x="8792406" y="4535352"/>
            <a:ext cx="2347047" cy="2322648"/>
            <a:chOff x="666914" y="4535352"/>
            <a:chExt cx="2347047" cy="2322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ixaDeTexto 73">
                  <a:extLst>
                    <a:ext uri="{FF2B5EF4-FFF2-40B4-BE49-F238E27FC236}">
                      <a16:creationId xmlns:a16="http://schemas.microsoft.com/office/drawing/2014/main" id="{2428E2FB-5535-41C3-BB0F-A3D2A43063F8}"/>
                    </a:ext>
                  </a:extLst>
                </p:cNvPr>
                <p:cNvSpPr txBox="1"/>
                <p:nvPr/>
              </p:nvSpPr>
              <p:spPr>
                <a:xfrm>
                  <a:off x="1801947" y="6519446"/>
                  <a:ext cx="3742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4" name="CaixaDeTexto 73">
                  <a:extLst>
                    <a:ext uri="{FF2B5EF4-FFF2-40B4-BE49-F238E27FC236}">
                      <a16:creationId xmlns:a16="http://schemas.microsoft.com/office/drawing/2014/main" id="{2428E2FB-5535-41C3-BB0F-A3D2A4306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947" y="6519446"/>
                  <a:ext cx="37424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9538A612-650C-4157-8835-4021BDD9A2B5}"/>
                </a:ext>
              </a:extLst>
            </p:cNvPr>
            <p:cNvGrpSpPr/>
            <p:nvPr/>
          </p:nvGrpSpPr>
          <p:grpSpPr>
            <a:xfrm>
              <a:off x="666914" y="4535352"/>
              <a:ext cx="2347047" cy="1971040"/>
              <a:chOff x="666914" y="4535352"/>
              <a:chExt cx="2347047" cy="1971040"/>
            </a:xfrm>
          </p:grpSpPr>
          <p:cxnSp>
            <p:nvCxnSpPr>
              <p:cNvPr id="76" name="Conector de Seta Reta 75">
                <a:extLst>
                  <a:ext uri="{FF2B5EF4-FFF2-40B4-BE49-F238E27FC236}">
                    <a16:creationId xmlns:a16="http://schemas.microsoft.com/office/drawing/2014/main" id="{D75D19C2-045D-4863-A109-C94F94BD79C9}"/>
                  </a:ext>
                </a:extLst>
              </p:cNvPr>
              <p:cNvCxnSpPr/>
              <p:nvPr/>
            </p:nvCxnSpPr>
            <p:spPr>
              <a:xfrm flipV="1">
                <a:off x="1041161" y="4535352"/>
                <a:ext cx="0" cy="1971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de Seta Reta 76">
                <a:extLst>
                  <a:ext uri="{FF2B5EF4-FFF2-40B4-BE49-F238E27FC236}">
                    <a16:creationId xmlns:a16="http://schemas.microsoft.com/office/drawing/2014/main" id="{C184FBA6-1F2D-4EDB-BBCA-856C9EE66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161" y="6506392"/>
                <a:ext cx="197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aixaDeTexto 77">
                    <a:extLst>
                      <a:ext uri="{FF2B5EF4-FFF2-40B4-BE49-F238E27FC236}">
                        <a16:creationId xmlns:a16="http://schemas.microsoft.com/office/drawing/2014/main" id="{19001900-7F9A-4CBF-A31D-3A9731AAAE89}"/>
                      </a:ext>
                    </a:extLst>
                  </p:cNvPr>
                  <p:cNvSpPr txBox="1"/>
                  <p:nvPr/>
                </p:nvSpPr>
                <p:spPr>
                  <a:xfrm>
                    <a:off x="666914" y="5357495"/>
                    <a:ext cx="37424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CaixaDeTexto 77">
                    <a:extLst>
                      <a:ext uri="{FF2B5EF4-FFF2-40B4-BE49-F238E27FC236}">
                        <a16:creationId xmlns:a16="http://schemas.microsoft.com/office/drawing/2014/main" id="{19001900-7F9A-4CBF-A31D-3A9731AAAE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914" y="5357495"/>
                    <a:ext cx="374247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390F88D1-BE24-4708-BB69-9E50C85B0FB2}"/>
                  </a:ext>
                </a:extLst>
              </p:cNvPr>
              <p:cNvSpPr/>
              <p:nvPr/>
            </p:nvSpPr>
            <p:spPr>
              <a:xfrm>
                <a:off x="1438403" y="5087729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4F171C30-7C6A-4E80-9B32-B742F4AEA1FA}"/>
                  </a:ext>
                </a:extLst>
              </p:cNvPr>
              <p:cNvSpPr/>
              <p:nvPr/>
            </p:nvSpPr>
            <p:spPr>
              <a:xfrm>
                <a:off x="2465831" y="5858799"/>
                <a:ext cx="167290" cy="166316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57928B38-F246-41A7-9E8D-4C297DD50D6C}"/>
                  </a:ext>
                </a:extLst>
              </p:cNvPr>
              <p:cNvSpPr/>
              <p:nvPr/>
            </p:nvSpPr>
            <p:spPr>
              <a:xfrm>
                <a:off x="2253117" y="6025115"/>
                <a:ext cx="167290" cy="166316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7CF56188-CB9C-4BBE-B667-DD2AD8269D1B}"/>
                  </a:ext>
                </a:extLst>
              </p:cNvPr>
              <p:cNvSpPr/>
              <p:nvPr/>
            </p:nvSpPr>
            <p:spPr>
              <a:xfrm>
                <a:off x="2530725" y="6167621"/>
                <a:ext cx="167290" cy="166316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0CE52A03-DC42-496E-B4E9-5C9086508F6B}"/>
                  </a:ext>
                </a:extLst>
              </p:cNvPr>
              <p:cNvSpPr/>
              <p:nvPr/>
            </p:nvSpPr>
            <p:spPr>
              <a:xfrm>
                <a:off x="1354758" y="5362648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C305100F-D03D-46A7-B864-34EE5BBBA24D}"/>
                  </a:ext>
                </a:extLst>
              </p:cNvPr>
              <p:cNvSpPr/>
              <p:nvPr/>
            </p:nvSpPr>
            <p:spPr>
              <a:xfrm>
                <a:off x="1603761" y="5279490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3741D95D-18F5-401D-8976-EB202B305EB1}"/>
                  </a:ext>
                </a:extLst>
              </p:cNvPr>
              <p:cNvSpPr/>
              <p:nvPr/>
            </p:nvSpPr>
            <p:spPr>
              <a:xfrm>
                <a:off x="1687406" y="4955694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772FBF41-434C-4E5E-A7AD-D68CA1F4FD05}"/>
                  </a:ext>
                </a:extLst>
              </p:cNvPr>
              <p:cNvSpPr/>
              <p:nvPr/>
            </p:nvSpPr>
            <p:spPr>
              <a:xfrm>
                <a:off x="1373493" y="5994860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48D37315-0480-41EB-8DC7-164E40CBAFCD}"/>
                  </a:ext>
                </a:extLst>
              </p:cNvPr>
              <p:cNvSpPr/>
              <p:nvPr/>
            </p:nvSpPr>
            <p:spPr>
              <a:xfrm>
                <a:off x="1540783" y="6191431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9B555070-FE4E-47AE-AAA1-A39874602849}"/>
                  </a:ext>
                </a:extLst>
              </p:cNvPr>
              <p:cNvSpPr/>
              <p:nvPr/>
            </p:nvSpPr>
            <p:spPr>
              <a:xfrm>
                <a:off x="1606310" y="6001305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DB9E8253-AEE0-4ECA-9764-62FBA8ECDD44}"/>
                  </a:ext>
                </a:extLst>
              </p:cNvPr>
              <p:cNvSpPr/>
              <p:nvPr/>
            </p:nvSpPr>
            <p:spPr>
              <a:xfrm>
                <a:off x="1354758" y="6309821"/>
                <a:ext cx="167290" cy="16631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F608B114-6CF7-49A6-87E1-E90199F253FD}"/>
              </a:ext>
            </a:extLst>
          </p:cNvPr>
          <p:cNvCxnSpPr>
            <a:cxnSpLocks/>
          </p:cNvCxnSpPr>
          <p:nvPr/>
        </p:nvCxnSpPr>
        <p:spPr>
          <a:xfrm flipV="1">
            <a:off x="4043252" y="4955693"/>
            <a:ext cx="2046554" cy="1093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18281FBD-899B-474C-8731-BE17905667F9}"/>
              </a:ext>
            </a:extLst>
          </p:cNvPr>
          <p:cNvCxnSpPr>
            <a:cxnSpLocks/>
          </p:cNvCxnSpPr>
          <p:nvPr/>
        </p:nvCxnSpPr>
        <p:spPr>
          <a:xfrm>
            <a:off x="6602788" y="5170887"/>
            <a:ext cx="1534156" cy="141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2DC8AE54-6532-4E77-8832-9799142E0FA7}"/>
              </a:ext>
            </a:extLst>
          </p:cNvPr>
          <p:cNvCxnSpPr>
            <a:cxnSpLocks/>
          </p:cNvCxnSpPr>
          <p:nvPr/>
        </p:nvCxnSpPr>
        <p:spPr>
          <a:xfrm flipH="1">
            <a:off x="9685010" y="4675488"/>
            <a:ext cx="1430576" cy="191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8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 –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/>
          <a:p>
            <a:r>
              <a:rPr lang="pt-BR" dirty="0"/>
              <a:t>Para avaliar a performance da regressão logística e de outros modelos de classificação, temos várias possível medidas, as mais comuns são:</a:t>
            </a:r>
          </a:p>
          <a:p>
            <a:pPr lvl="1"/>
            <a:r>
              <a:rPr lang="pt-BR" dirty="0"/>
              <a:t>Acurácia</a:t>
            </a:r>
          </a:p>
          <a:p>
            <a:pPr lvl="1"/>
            <a:r>
              <a:rPr lang="pt-BR" dirty="0"/>
              <a:t>Erro de classificação</a:t>
            </a:r>
          </a:p>
          <a:p>
            <a:pPr lvl="1"/>
            <a:r>
              <a:rPr lang="pt-BR" dirty="0"/>
              <a:t>Precisão</a:t>
            </a:r>
          </a:p>
          <a:p>
            <a:pPr lvl="1"/>
            <a:r>
              <a:rPr lang="pt-BR" dirty="0"/>
              <a:t>Cobertura</a:t>
            </a:r>
          </a:p>
          <a:p>
            <a:pPr lvl="1"/>
            <a:r>
              <a:rPr lang="pt-BR" dirty="0"/>
              <a:t>Medida F</a:t>
            </a:r>
            <a:endParaRPr lang="pt-BR" b="1" dirty="0"/>
          </a:p>
          <a:p>
            <a:pPr marL="0" indent="0">
              <a:buNone/>
            </a:pPr>
            <a:endParaRPr lang="pt-BR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pt-B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					</a:t>
            </a: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41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 –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 fontScale="92500" lnSpcReduction="20000"/>
          </a:bodyPr>
          <a:lstStyle/>
          <a:p>
            <a:r>
              <a:rPr lang="pt-BR" dirty="0"/>
              <a:t>Uma forma de extrair essas medidas é através de uma </a:t>
            </a:r>
            <a:r>
              <a:rPr lang="pt-BR" b="1" dirty="0"/>
              <a:t>matriz de confusão</a:t>
            </a:r>
            <a:endParaRPr lang="pt-BR" dirty="0"/>
          </a:p>
          <a:p>
            <a:r>
              <a:rPr lang="pt-BR" dirty="0"/>
              <a:t>Dado um problema de duas classes (positiva P e negativa N), a matriz de confusão é definida por: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pPr lvl="1"/>
            <a:r>
              <a:rPr lang="pt-BR" dirty="0"/>
              <a:t>VP (Verdadeiro Positivo) é o número de exemplos positivos classificados como positivos</a:t>
            </a:r>
          </a:p>
          <a:p>
            <a:pPr lvl="1"/>
            <a:r>
              <a:rPr lang="pt-BR" dirty="0"/>
              <a:t>VN (Verdadeiro Negativo) é o número de exemplos negativos classificados como negativos</a:t>
            </a:r>
          </a:p>
          <a:p>
            <a:pPr lvl="1"/>
            <a:r>
              <a:rPr lang="pt-BR" dirty="0"/>
              <a:t>FP (Falso Positivo) é o número de exemplos negativos classificados como positivos</a:t>
            </a:r>
          </a:p>
          <a:p>
            <a:pPr lvl="1"/>
            <a:r>
              <a:rPr lang="pt-BR" dirty="0"/>
              <a:t>FN (Falso Negativo) é o número de exemplos positivos classificados como negativos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B40C6196-D7D4-4E46-826F-FCC25FB5D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354549"/>
              </p:ext>
            </p:extLst>
          </p:nvPr>
        </p:nvGraphicFramePr>
        <p:xfrm>
          <a:off x="4050144" y="3068782"/>
          <a:ext cx="40917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30280686"/>
                    </a:ext>
                  </a:extLst>
                </a:gridCol>
                <a:gridCol w="1200727">
                  <a:extLst>
                    <a:ext uri="{9D8B030D-6E8A-4147-A177-3AD203B41FA5}">
                      <a16:colId xmlns:a16="http://schemas.microsoft.com/office/drawing/2014/main" val="2116790943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4114650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Predita P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Predita 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chemeClr val="bg1"/>
                          </a:solidFill>
                        </a:rPr>
                        <a:t>Observada P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82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Observada 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69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 –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 lnSpcReduction="10000"/>
          </a:bodyPr>
          <a:lstStyle/>
          <a:p>
            <a:r>
              <a:rPr lang="pt-BR" dirty="0"/>
              <a:t>Exemplo da avaliação de um modelo de classificação binária com 200 exemplos: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Do total de 200 exemplos:</a:t>
            </a:r>
          </a:p>
          <a:p>
            <a:pPr lvl="1"/>
            <a:r>
              <a:rPr lang="pt-BR" dirty="0"/>
              <a:t>90 exemplos da classe positiva foram classificados como positivos (correto)</a:t>
            </a:r>
          </a:p>
          <a:p>
            <a:pPr lvl="1"/>
            <a:r>
              <a:rPr lang="pt-BR" dirty="0"/>
              <a:t>10 exemplos da classe positiva foram classificados como negativos (incorreto)</a:t>
            </a:r>
          </a:p>
          <a:p>
            <a:pPr lvl="1"/>
            <a:r>
              <a:rPr lang="pt-BR" dirty="0"/>
              <a:t>80 exemplos da classe negativa foram classificados como negativos (correto)</a:t>
            </a:r>
          </a:p>
          <a:p>
            <a:pPr lvl="1"/>
            <a:r>
              <a:rPr lang="pt-BR" dirty="0"/>
              <a:t>20 exemplos da classe negativa foram classificados como positivos (incorreto)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B40C6196-D7D4-4E46-826F-FCC25FB5D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73943"/>
              </p:ext>
            </p:extLst>
          </p:nvPr>
        </p:nvGraphicFramePr>
        <p:xfrm>
          <a:off x="4050144" y="2791691"/>
          <a:ext cx="40917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30280686"/>
                    </a:ext>
                  </a:extLst>
                </a:gridCol>
                <a:gridCol w="1200727">
                  <a:extLst>
                    <a:ext uri="{9D8B030D-6E8A-4147-A177-3AD203B41FA5}">
                      <a16:colId xmlns:a16="http://schemas.microsoft.com/office/drawing/2014/main" val="2116790943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4114650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Predita P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Predita 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chemeClr val="bg1"/>
                          </a:solidFill>
                        </a:rPr>
                        <a:t>Observada P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VP = 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FN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82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Observada 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FP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VN = 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490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 – avaliação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</p:spPr>
            <p:txBody>
              <a:bodyPr anchor="t">
                <a:normAutofit/>
              </a:bodyPr>
              <a:lstStyle/>
              <a:p>
                <a:r>
                  <a:rPr lang="pt-BR" dirty="0"/>
                  <a:t>Baseado nessa matriz de confusão, podemos calcular as medidas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 </a:t>
                </a:r>
                <a:r>
                  <a:rPr lang="pt-BR" b="1" dirty="0"/>
                  <a:t>acurácia</a:t>
                </a:r>
                <a:r>
                  <a:rPr lang="pt-BR" dirty="0"/>
                  <a:t> consiste na proporção de exemplos classificados corretamente</a:t>
                </a:r>
                <a:endParaRPr lang="pt-BR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=0.85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  <a:blipFill>
                <a:blip r:embed="rId3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B40C6196-D7D4-4E46-826F-FCC25FB5D98D}"/>
              </a:ext>
            </a:extLst>
          </p:cNvPr>
          <p:cNvGraphicFramePr>
            <a:graphicFrameLocks noGrp="1"/>
          </p:cNvGraphicFramePr>
          <p:nvPr/>
        </p:nvGraphicFramePr>
        <p:xfrm>
          <a:off x="4050144" y="2791691"/>
          <a:ext cx="40917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30280686"/>
                    </a:ext>
                  </a:extLst>
                </a:gridCol>
                <a:gridCol w="1200727">
                  <a:extLst>
                    <a:ext uri="{9D8B030D-6E8A-4147-A177-3AD203B41FA5}">
                      <a16:colId xmlns:a16="http://schemas.microsoft.com/office/drawing/2014/main" val="2116790943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4114650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Predita P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Predita 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chemeClr val="bg1"/>
                          </a:solidFill>
                        </a:rPr>
                        <a:t>Observada P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VP = 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FN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82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Observada 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FP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VN = 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572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 – avaliação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</p:spPr>
            <p:txBody>
              <a:bodyPr anchor="t">
                <a:normAutofit/>
              </a:bodyPr>
              <a:lstStyle/>
              <a:p>
                <a:r>
                  <a:rPr lang="pt-BR" dirty="0"/>
                  <a:t>Baseado nessa matriz de confusão, podemos calcular as medidas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dirty="0"/>
                  <a:t>erro de classificação </a:t>
                </a:r>
                <a:r>
                  <a:rPr lang="pt-BR" dirty="0"/>
                  <a:t>consiste na proporção de exemplos classificados incorretamente</a:t>
                </a:r>
                <a:endParaRPr lang="pt-BR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  <a:blipFill>
                <a:blip r:embed="rId3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B40C6196-D7D4-4E46-826F-FCC25FB5D98D}"/>
              </a:ext>
            </a:extLst>
          </p:cNvPr>
          <p:cNvGraphicFramePr>
            <a:graphicFrameLocks noGrp="1"/>
          </p:cNvGraphicFramePr>
          <p:nvPr/>
        </p:nvGraphicFramePr>
        <p:xfrm>
          <a:off x="4050144" y="2791691"/>
          <a:ext cx="40917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30280686"/>
                    </a:ext>
                  </a:extLst>
                </a:gridCol>
                <a:gridCol w="1200727">
                  <a:extLst>
                    <a:ext uri="{9D8B030D-6E8A-4147-A177-3AD203B41FA5}">
                      <a16:colId xmlns:a16="http://schemas.microsoft.com/office/drawing/2014/main" val="2116790943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4114650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Predita P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Predita 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chemeClr val="bg1"/>
                          </a:solidFill>
                        </a:rPr>
                        <a:t>Observada P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VP = 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FN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82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Observada 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FP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VN = 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14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038FA-D42D-4DAB-95B8-4582AFFA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16FF3-3A5F-4EA4-B3F8-631DD176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sz="2000" dirty="0"/>
              <a:t>Unidade 1 – Conceitos sobre Aprendizado de Máquina</a:t>
            </a:r>
          </a:p>
          <a:p>
            <a:r>
              <a:rPr lang="pt-BR" sz="2000" b="1" dirty="0"/>
              <a:t>Unidade 2 – Aprendizagem Estatística</a:t>
            </a:r>
          </a:p>
          <a:p>
            <a:r>
              <a:rPr lang="pt-BR" sz="2000" dirty="0"/>
              <a:t>Unidade 3 – Aprendizagem Simbólica</a:t>
            </a:r>
          </a:p>
          <a:p>
            <a:r>
              <a:rPr lang="pt-BR" sz="2000" dirty="0"/>
              <a:t>Unidade 4 – Aprendizagem Baseada em Instâncias</a:t>
            </a:r>
          </a:p>
          <a:p>
            <a:r>
              <a:rPr lang="pt-BR" sz="2000" dirty="0"/>
              <a:t>Unidade 5 – Aplicações de Aprendizado de Máquina</a:t>
            </a:r>
          </a:p>
        </p:txBody>
      </p:sp>
    </p:spTree>
    <p:extLst>
      <p:ext uri="{BB962C8B-B14F-4D97-AF65-F5344CB8AC3E}">
        <p14:creationId xmlns:p14="http://schemas.microsoft.com/office/powerpoint/2010/main" val="126366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 – avaliação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pt-BR" dirty="0"/>
                  <a:t>Baseado nessa matriz de confusão, podemos calcular as medidas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 </a:t>
                </a:r>
                <a:r>
                  <a:rPr lang="pt-BR" b="1" dirty="0"/>
                  <a:t>precisão </a:t>
                </a:r>
                <a:r>
                  <a:rPr lang="pt-BR" dirty="0"/>
                  <a:t>consiste na proporção de exemplos classificados corretamente dentre os exemplos classificados como positivos</a:t>
                </a:r>
                <a:endParaRPr lang="pt-BR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=0.82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  <a:blipFill>
                <a:blip r:embed="rId3"/>
                <a:stretch>
                  <a:fillRect l="-166" t="-1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B40C6196-D7D4-4E46-826F-FCC25FB5D98D}"/>
              </a:ext>
            </a:extLst>
          </p:cNvPr>
          <p:cNvGraphicFramePr>
            <a:graphicFrameLocks noGrp="1"/>
          </p:cNvGraphicFramePr>
          <p:nvPr/>
        </p:nvGraphicFramePr>
        <p:xfrm>
          <a:off x="4050144" y="2791691"/>
          <a:ext cx="40917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30280686"/>
                    </a:ext>
                  </a:extLst>
                </a:gridCol>
                <a:gridCol w="1200727">
                  <a:extLst>
                    <a:ext uri="{9D8B030D-6E8A-4147-A177-3AD203B41FA5}">
                      <a16:colId xmlns:a16="http://schemas.microsoft.com/office/drawing/2014/main" val="2116790943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4114650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Predita P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Predita 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chemeClr val="bg1"/>
                          </a:solidFill>
                        </a:rPr>
                        <a:t>Observada P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VP = 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FN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82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Observada 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FP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VN = 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23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 – avaliação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</p:spPr>
            <p:txBody>
              <a:bodyPr anchor="t">
                <a:normAutofit fontScale="92500"/>
              </a:bodyPr>
              <a:lstStyle/>
              <a:p>
                <a:r>
                  <a:rPr lang="pt-BR" dirty="0"/>
                  <a:t>Baseado nessa matriz de confusão, podemos calcular as medidas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 </a:t>
                </a:r>
                <a:r>
                  <a:rPr lang="pt-BR" b="1" dirty="0"/>
                  <a:t>cobertura </a:t>
                </a:r>
                <a:r>
                  <a:rPr lang="pt-BR" dirty="0"/>
                  <a:t>consiste na proporção de exemplos classificados corretamente dentre os exemplos da classe positiva</a:t>
                </a:r>
                <a:endParaRPr lang="pt-BR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=0.90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  <a:blipFill>
                <a:blip r:embed="rId3"/>
                <a:stretch>
                  <a:fillRect l="-166" t="-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B40C6196-D7D4-4E46-826F-FCC25FB5D98D}"/>
              </a:ext>
            </a:extLst>
          </p:cNvPr>
          <p:cNvGraphicFramePr>
            <a:graphicFrameLocks noGrp="1"/>
          </p:cNvGraphicFramePr>
          <p:nvPr/>
        </p:nvGraphicFramePr>
        <p:xfrm>
          <a:off x="4050144" y="2791691"/>
          <a:ext cx="40917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30280686"/>
                    </a:ext>
                  </a:extLst>
                </a:gridCol>
                <a:gridCol w="1200727">
                  <a:extLst>
                    <a:ext uri="{9D8B030D-6E8A-4147-A177-3AD203B41FA5}">
                      <a16:colId xmlns:a16="http://schemas.microsoft.com/office/drawing/2014/main" val="2116790943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4114650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Predita P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Predita 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chemeClr val="bg1"/>
                          </a:solidFill>
                        </a:rPr>
                        <a:t>Observada P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VP = 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FN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82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Observada 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FP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VN = 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7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 – avaliação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pt-BR" dirty="0"/>
                  <a:t>Baseado nessa matriz de confusão, podemos calcular as medidas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 </a:t>
                </a:r>
                <a:r>
                  <a:rPr lang="pt-BR" b="1" dirty="0"/>
                  <a:t>medida F </a:t>
                </a:r>
                <a:r>
                  <a:rPr lang="pt-BR" dirty="0"/>
                  <a:t>permite balancear os valores de precisão e cobertura através da média harmônica de ambas</a:t>
                </a:r>
                <a:endParaRPr lang="pt-BR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0,82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0,90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0,82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0,90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=0,8581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  <a:blipFill>
                <a:blip r:embed="rId3"/>
                <a:stretch>
                  <a:fillRect l="-221" t="-1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B40C6196-D7D4-4E46-826F-FCC25FB5D98D}"/>
              </a:ext>
            </a:extLst>
          </p:cNvPr>
          <p:cNvGraphicFramePr>
            <a:graphicFrameLocks noGrp="1"/>
          </p:cNvGraphicFramePr>
          <p:nvPr/>
        </p:nvGraphicFramePr>
        <p:xfrm>
          <a:off x="4050144" y="2791691"/>
          <a:ext cx="40917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30280686"/>
                    </a:ext>
                  </a:extLst>
                </a:gridCol>
                <a:gridCol w="1200727">
                  <a:extLst>
                    <a:ext uri="{9D8B030D-6E8A-4147-A177-3AD203B41FA5}">
                      <a16:colId xmlns:a16="http://schemas.microsoft.com/office/drawing/2014/main" val="2116790943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4114650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Predita P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Predita 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chemeClr val="bg1"/>
                          </a:solidFill>
                        </a:rPr>
                        <a:t>Observada P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VP = 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FN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82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Observada 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FP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VN = 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944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 –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/>
          <a:p>
            <a:r>
              <a:rPr lang="pt-BR" dirty="0"/>
              <a:t>Para problemas envolvendo mais de duas classes as métricas de precisão, cobertura e medida F podem ser sumarizadas de duas formas</a:t>
            </a:r>
          </a:p>
          <a:p>
            <a:pPr lvl="1"/>
            <a:r>
              <a:rPr lang="pt-BR" dirty="0"/>
              <a:t>Micro, onde as métricas são calculadas de forma global, contando o número de VP, FN e FP</a:t>
            </a:r>
          </a:p>
          <a:p>
            <a:pPr lvl="1"/>
            <a:r>
              <a:rPr lang="pt-BR" dirty="0"/>
              <a:t>Macro, onde é tirada a média aritmética das medidas por classe</a:t>
            </a:r>
          </a:p>
          <a:p>
            <a:pPr lvl="1"/>
            <a:r>
              <a:rPr lang="pt-BR" dirty="0"/>
              <a:t>Ponderada, onde é tirada a média ponderada das medidas por classe</a:t>
            </a:r>
          </a:p>
        </p:txBody>
      </p:sp>
    </p:spTree>
    <p:extLst>
      <p:ext uri="{BB962C8B-B14F-4D97-AF65-F5344CB8AC3E}">
        <p14:creationId xmlns:p14="http://schemas.microsoft.com/office/powerpoint/2010/main" val="394105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038FA-D42D-4DAB-95B8-4582AFFA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16FF3-3A5F-4EA4-B3F8-631DD176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Unidade 1 – Conceitos sobre Aprendizado de Máquina</a:t>
            </a:r>
          </a:p>
          <a:p>
            <a:r>
              <a:rPr lang="pt-BR" sz="2000" b="1" dirty="0">
                <a:solidFill>
                  <a:schemeClr val="tx1"/>
                </a:solidFill>
              </a:rPr>
              <a:t>Unidade 2 – Aprendizagem Estatística</a:t>
            </a: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Regressão linear simples e múltipla</a:t>
            </a: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Regressão polinomial</a:t>
            </a: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Regressão Lasso e </a:t>
            </a:r>
            <a:r>
              <a:rPr lang="pt-BR" sz="1800" dirty="0" err="1">
                <a:solidFill>
                  <a:schemeClr val="tx1"/>
                </a:solidFill>
              </a:rPr>
              <a:t>Ridge</a:t>
            </a:r>
            <a:endParaRPr lang="pt-BR" sz="1800" dirty="0">
              <a:solidFill>
                <a:schemeClr val="tx1"/>
              </a:solidFill>
            </a:endParaRP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Regressão logística</a:t>
            </a:r>
          </a:p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Unidade 3 – Aprendizagem Simbólica</a:t>
            </a:r>
          </a:p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Unidade 4 – Aprendizagem Baseada em Instâncias</a:t>
            </a:r>
          </a:p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Unidade 5 – Aplicações de Aprendizado de Máquina</a:t>
            </a:r>
          </a:p>
        </p:txBody>
      </p:sp>
    </p:spTree>
    <p:extLst>
      <p:ext uri="{BB962C8B-B14F-4D97-AF65-F5344CB8AC3E}">
        <p14:creationId xmlns:p14="http://schemas.microsoft.com/office/powerpoint/2010/main" val="389779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dirty="0"/>
                  <a:t>Equação da reta é definida como:</a:t>
                </a:r>
              </a:p>
              <a:p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=1,2,3,…,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Onde: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variável dependente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variável independente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o coeficiente angular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intercepto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5">
            <a:extLst>
              <a:ext uri="{FF2B5EF4-FFF2-40B4-BE49-F238E27FC236}">
                <a16:creationId xmlns:a16="http://schemas.microsoft.com/office/drawing/2014/main" id="{C17BB55B-B10F-4797-B4AF-31459E61DA6E}"/>
              </a:ext>
            </a:extLst>
          </p:cNvPr>
          <p:cNvGrpSpPr/>
          <p:nvPr/>
        </p:nvGrpSpPr>
        <p:grpSpPr>
          <a:xfrm>
            <a:off x="3683165" y="4573645"/>
            <a:ext cx="3094379" cy="640684"/>
            <a:chOff x="5602309" y="4812706"/>
            <a:chExt cx="3094379" cy="909504"/>
          </a:xfrm>
        </p:grpSpPr>
        <p:sp>
          <p:nvSpPr>
            <p:cNvPr id="5" name="Chave direita 3">
              <a:extLst>
                <a:ext uri="{FF2B5EF4-FFF2-40B4-BE49-F238E27FC236}">
                  <a16:creationId xmlns:a16="http://schemas.microsoft.com/office/drawing/2014/main" id="{DD648CBD-5579-4A4D-9B5C-F46E41A97BDF}"/>
                </a:ext>
              </a:extLst>
            </p:cNvPr>
            <p:cNvSpPr/>
            <p:nvPr/>
          </p:nvSpPr>
          <p:spPr>
            <a:xfrm>
              <a:off x="5602309" y="4812706"/>
              <a:ext cx="167425" cy="90950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071384B-2FB0-441A-907A-63E0B8EB2DE7}"/>
                </a:ext>
              </a:extLst>
            </p:cNvPr>
            <p:cNvSpPr txBox="1"/>
            <p:nvPr/>
          </p:nvSpPr>
          <p:spPr>
            <a:xfrm>
              <a:off x="5950039" y="5021236"/>
              <a:ext cx="2746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Parâmetros a serem estimados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E251172-167B-4040-B9E2-B6F5D18395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799" y="3046502"/>
            <a:ext cx="3132103" cy="2922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086E437-B361-4E37-8790-08787E1F2359}"/>
                  </a:ext>
                </a:extLst>
              </p:cNvPr>
              <p:cNvSpPr txBox="1"/>
              <p:nvPr/>
            </p:nvSpPr>
            <p:spPr>
              <a:xfrm>
                <a:off x="8825920" y="5172839"/>
                <a:ext cx="469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086E437-B361-4E37-8790-08787E1F2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20" y="5172839"/>
                <a:ext cx="469680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8E89979-2E13-4EDB-99D5-270FD01A8F8D}"/>
                  </a:ext>
                </a:extLst>
              </p:cNvPr>
              <p:cNvSpPr txBox="1"/>
              <p:nvPr/>
            </p:nvSpPr>
            <p:spPr>
              <a:xfrm>
                <a:off x="9971628" y="4481029"/>
                <a:ext cx="469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8E89979-2E13-4EDB-99D5-270FD01A8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628" y="4481029"/>
                <a:ext cx="46968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D6B221E-C103-4609-B721-C4F8E35D18B7}"/>
                  </a:ext>
                </a:extLst>
              </p:cNvPr>
              <p:cNvSpPr/>
              <p:nvPr/>
            </p:nvSpPr>
            <p:spPr>
              <a:xfrm rot="-1680000">
                <a:off x="8581171" y="4481029"/>
                <a:ext cx="1270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AE5E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AE5E9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b="0" i="1" smtClean="0">
                          <a:solidFill>
                            <a:srgbClr val="AE5E9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D6B221E-C103-4609-B721-C4F8E35D1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8581171" y="4481029"/>
                <a:ext cx="1270925" cy="369332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9BF6945-AB6A-41D6-A17C-B0D0128EAA19}"/>
                  </a:ext>
                </a:extLst>
              </p:cNvPr>
              <p:cNvSpPr txBox="1"/>
              <p:nvPr/>
            </p:nvSpPr>
            <p:spPr>
              <a:xfrm>
                <a:off x="9674807" y="5599914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9BF6945-AB6A-41D6-A17C-B0D0128EA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807" y="5599914"/>
                <a:ext cx="379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338C5B7-3E44-47EC-A0F4-E287D12067C9}"/>
                  </a:ext>
                </a:extLst>
              </p:cNvPr>
              <p:cNvSpPr txBox="1"/>
              <p:nvPr/>
            </p:nvSpPr>
            <p:spPr>
              <a:xfrm>
                <a:off x="8272036" y="4204313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338C5B7-3E44-47EC-A0F4-E287D120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036" y="4204313"/>
                <a:ext cx="379206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16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r>
                  <a:rPr lang="pt-BR" dirty="0"/>
                  <a:t>Na regressão logística, utilizamos a mesma equação da reta, mas modelamos a probabilidade transformada como uma relação linear com as variáveis independentes:</a:t>
                </a:r>
              </a:p>
              <a:p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=1,2,3,…,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Onde: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variável dependente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variável independente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o coeficiente angular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intercepto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é a função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sigmoid</a:t>
                </a: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1" t="-1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5">
            <a:extLst>
              <a:ext uri="{FF2B5EF4-FFF2-40B4-BE49-F238E27FC236}">
                <a16:creationId xmlns:a16="http://schemas.microsoft.com/office/drawing/2014/main" id="{C17BB55B-B10F-4797-B4AF-31459E61DA6E}"/>
              </a:ext>
            </a:extLst>
          </p:cNvPr>
          <p:cNvGrpSpPr/>
          <p:nvPr/>
        </p:nvGrpSpPr>
        <p:grpSpPr>
          <a:xfrm>
            <a:off x="3683828" y="4720540"/>
            <a:ext cx="3094379" cy="640684"/>
            <a:chOff x="5602309" y="4812706"/>
            <a:chExt cx="3094379" cy="909504"/>
          </a:xfrm>
        </p:grpSpPr>
        <p:sp>
          <p:nvSpPr>
            <p:cNvPr id="5" name="Chave direita 3">
              <a:extLst>
                <a:ext uri="{FF2B5EF4-FFF2-40B4-BE49-F238E27FC236}">
                  <a16:creationId xmlns:a16="http://schemas.microsoft.com/office/drawing/2014/main" id="{DD648CBD-5579-4A4D-9B5C-F46E41A97BDF}"/>
                </a:ext>
              </a:extLst>
            </p:cNvPr>
            <p:cNvSpPr/>
            <p:nvPr/>
          </p:nvSpPr>
          <p:spPr>
            <a:xfrm>
              <a:off x="5602309" y="4812706"/>
              <a:ext cx="167425" cy="90950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071384B-2FB0-441A-907A-63E0B8EB2DE7}"/>
                </a:ext>
              </a:extLst>
            </p:cNvPr>
            <p:cNvSpPr txBox="1"/>
            <p:nvPr/>
          </p:nvSpPr>
          <p:spPr>
            <a:xfrm>
              <a:off x="5950039" y="5021236"/>
              <a:ext cx="2746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Parâmetros a serem estimados</a:t>
              </a:r>
            </a:p>
          </p:txBody>
        </p:sp>
      </p:grp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6C0D7BB-053D-47C9-9DB0-BD7459D763E5}"/>
              </a:ext>
            </a:extLst>
          </p:cNvPr>
          <p:cNvCxnSpPr/>
          <p:nvPr/>
        </p:nvCxnSpPr>
        <p:spPr>
          <a:xfrm flipV="1">
            <a:off x="8371840" y="3735020"/>
            <a:ext cx="0" cy="197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C8E7D97-1300-46D2-BCC9-E3E63DBA7ADD}"/>
              </a:ext>
            </a:extLst>
          </p:cNvPr>
          <p:cNvCxnSpPr>
            <a:cxnSpLocks/>
          </p:cNvCxnSpPr>
          <p:nvPr/>
        </p:nvCxnSpPr>
        <p:spPr>
          <a:xfrm>
            <a:off x="8371840" y="5706060"/>
            <a:ext cx="197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A67EB3-FFF6-40F8-A821-F4E831F9B42E}"/>
              </a:ext>
            </a:extLst>
          </p:cNvPr>
          <p:cNvCxnSpPr>
            <a:cxnSpLocks/>
          </p:cNvCxnSpPr>
          <p:nvPr/>
        </p:nvCxnSpPr>
        <p:spPr>
          <a:xfrm>
            <a:off x="8137236" y="5440218"/>
            <a:ext cx="234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52209B3-9558-4684-9A2C-9BD26DDCA66D}"/>
              </a:ext>
            </a:extLst>
          </p:cNvPr>
          <p:cNvCxnSpPr>
            <a:cxnSpLocks/>
          </p:cNvCxnSpPr>
          <p:nvPr/>
        </p:nvCxnSpPr>
        <p:spPr>
          <a:xfrm>
            <a:off x="8137236" y="4142509"/>
            <a:ext cx="234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2625C20-1F3F-4FA6-A88F-04BB006A77B9}"/>
              </a:ext>
            </a:extLst>
          </p:cNvPr>
          <p:cNvSpPr txBox="1"/>
          <p:nvPr/>
        </p:nvSpPr>
        <p:spPr>
          <a:xfrm>
            <a:off x="7542415" y="3957843"/>
            <a:ext cx="63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7A44ADE-FDA2-488F-9602-794E3997DD33}"/>
              </a:ext>
            </a:extLst>
          </p:cNvPr>
          <p:cNvSpPr txBox="1"/>
          <p:nvPr/>
        </p:nvSpPr>
        <p:spPr>
          <a:xfrm>
            <a:off x="7542415" y="5255552"/>
            <a:ext cx="6280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9C9BE45-48E5-43C2-8C1D-58842197F436}"/>
              </a:ext>
            </a:extLst>
          </p:cNvPr>
          <p:cNvSpPr/>
          <p:nvPr/>
        </p:nvSpPr>
        <p:spPr>
          <a:xfrm>
            <a:off x="9339584" y="4014829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75D2E44-219C-4F6B-8332-EA6E64EF70AA}"/>
              </a:ext>
            </a:extLst>
          </p:cNvPr>
          <p:cNvSpPr/>
          <p:nvPr/>
        </p:nvSpPr>
        <p:spPr>
          <a:xfrm>
            <a:off x="8907144" y="5387004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D9C06B0-0819-47E1-85C4-EC0F3D726576}"/>
              </a:ext>
            </a:extLst>
          </p:cNvPr>
          <p:cNvSpPr/>
          <p:nvPr/>
        </p:nvSpPr>
        <p:spPr>
          <a:xfrm>
            <a:off x="8681662" y="5387004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C2C22D-5351-41CC-8C13-F13BCD344DCB}"/>
              </a:ext>
            </a:extLst>
          </p:cNvPr>
          <p:cNvSpPr/>
          <p:nvPr/>
        </p:nvSpPr>
        <p:spPr>
          <a:xfrm>
            <a:off x="8456180" y="5387004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BE2596D-F4AB-44C0-A6F5-D09E6172DE5E}"/>
              </a:ext>
            </a:extLst>
          </p:cNvPr>
          <p:cNvSpPr/>
          <p:nvPr/>
        </p:nvSpPr>
        <p:spPr>
          <a:xfrm>
            <a:off x="9132626" y="5387004"/>
            <a:ext cx="167290" cy="166316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009B1C1-5EB2-428E-88CA-8FE92C039888}"/>
              </a:ext>
            </a:extLst>
          </p:cNvPr>
          <p:cNvSpPr/>
          <p:nvPr/>
        </p:nvSpPr>
        <p:spPr>
          <a:xfrm>
            <a:off x="9604925" y="4014829"/>
            <a:ext cx="167290" cy="166316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F4F21716-14E5-4342-9C7B-4E42C85E9FBA}"/>
              </a:ext>
            </a:extLst>
          </p:cNvPr>
          <p:cNvSpPr/>
          <p:nvPr/>
        </p:nvSpPr>
        <p:spPr>
          <a:xfrm>
            <a:off x="10070955" y="4014829"/>
            <a:ext cx="167290" cy="166316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1D5AA8C-CE52-42B9-B9EC-2FCE64B79ACD}"/>
              </a:ext>
            </a:extLst>
          </p:cNvPr>
          <p:cNvSpPr/>
          <p:nvPr/>
        </p:nvSpPr>
        <p:spPr>
          <a:xfrm>
            <a:off x="9833322" y="4014829"/>
            <a:ext cx="167290" cy="166316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C87D5F3-445E-4068-BE3F-F829FAB5A90E}"/>
              </a:ext>
            </a:extLst>
          </p:cNvPr>
          <p:cNvSpPr/>
          <p:nvPr/>
        </p:nvSpPr>
        <p:spPr>
          <a:xfrm>
            <a:off x="9358108" y="5387004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CF0C951B-3F5A-4C76-A421-A7B78357B8A0}"/>
                  </a:ext>
                </a:extLst>
              </p:cNvPr>
              <p:cNvSpPr txBox="1"/>
              <p:nvPr/>
            </p:nvSpPr>
            <p:spPr>
              <a:xfrm>
                <a:off x="9132626" y="5719114"/>
                <a:ext cx="3742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CF0C951B-3F5A-4C76-A421-A7B78357B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626" y="5719114"/>
                <a:ext cx="37424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4B688219-0DFB-41A4-84B4-04E55B8DF4CE}"/>
              </a:ext>
            </a:extLst>
          </p:cNvPr>
          <p:cNvSpPr/>
          <p:nvPr/>
        </p:nvSpPr>
        <p:spPr>
          <a:xfrm rot="21064178">
            <a:off x="8516409" y="4212478"/>
            <a:ext cx="2006709" cy="1179179"/>
          </a:xfrm>
          <a:custGeom>
            <a:avLst/>
            <a:gdLst>
              <a:gd name="connsiteX0" fmla="*/ 0 w 2373746"/>
              <a:gd name="connsiteY0" fmla="*/ 1054674 h 1140936"/>
              <a:gd name="connsiteX1" fmla="*/ 886691 w 2373746"/>
              <a:gd name="connsiteY1" fmla="*/ 1045438 h 1140936"/>
              <a:gd name="connsiteX2" fmla="*/ 1459346 w 2373746"/>
              <a:gd name="connsiteY2" fmla="*/ 84856 h 1140936"/>
              <a:gd name="connsiteX3" fmla="*/ 2373746 w 2373746"/>
              <a:gd name="connsiteY3" fmla="*/ 47910 h 1140936"/>
              <a:gd name="connsiteX4" fmla="*/ 2373746 w 2373746"/>
              <a:gd name="connsiteY4" fmla="*/ 47910 h 1140936"/>
              <a:gd name="connsiteX5" fmla="*/ 2373746 w 2373746"/>
              <a:gd name="connsiteY5" fmla="*/ 47910 h 114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3746" h="1140936">
                <a:moveTo>
                  <a:pt x="0" y="1054674"/>
                </a:moveTo>
                <a:cubicBezTo>
                  <a:pt x="321733" y="1130874"/>
                  <a:pt x="643467" y="1207074"/>
                  <a:pt x="886691" y="1045438"/>
                </a:cubicBezTo>
                <a:cubicBezTo>
                  <a:pt x="1129915" y="883802"/>
                  <a:pt x="1211504" y="251111"/>
                  <a:pt x="1459346" y="84856"/>
                </a:cubicBezTo>
                <a:cubicBezTo>
                  <a:pt x="1707188" y="-81399"/>
                  <a:pt x="2373746" y="47910"/>
                  <a:pt x="2373746" y="47910"/>
                </a:cubicBezTo>
                <a:lnTo>
                  <a:pt x="2373746" y="47910"/>
                </a:lnTo>
                <a:lnTo>
                  <a:pt x="2373746" y="47910"/>
                </a:ln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2085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r>
                  <a:rPr lang="pt-BR" dirty="0"/>
                  <a:t>Na regressão logística, utilizamos a mesma equação da reta, mas modelamos a probabilidade transformada como uma relação linear com as variáveis independentes:</a:t>
                </a:r>
              </a:p>
              <a:p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=1,2,3,…,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Onde: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variável dependente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variável independente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o coeficiente angular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intercepto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é a função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sigmoid</a:t>
                </a: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1" t="-1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6C0D7BB-053D-47C9-9DB0-BD7459D763E5}"/>
              </a:ext>
            </a:extLst>
          </p:cNvPr>
          <p:cNvCxnSpPr/>
          <p:nvPr/>
        </p:nvCxnSpPr>
        <p:spPr>
          <a:xfrm flipV="1">
            <a:off x="8371840" y="3735020"/>
            <a:ext cx="0" cy="197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C8E7D97-1300-46D2-BCC9-E3E63DBA7ADD}"/>
              </a:ext>
            </a:extLst>
          </p:cNvPr>
          <p:cNvCxnSpPr>
            <a:cxnSpLocks/>
          </p:cNvCxnSpPr>
          <p:nvPr/>
        </p:nvCxnSpPr>
        <p:spPr>
          <a:xfrm>
            <a:off x="8371840" y="5706060"/>
            <a:ext cx="197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A67EB3-FFF6-40F8-A821-F4E831F9B42E}"/>
              </a:ext>
            </a:extLst>
          </p:cNvPr>
          <p:cNvCxnSpPr>
            <a:cxnSpLocks/>
          </p:cNvCxnSpPr>
          <p:nvPr/>
        </p:nvCxnSpPr>
        <p:spPr>
          <a:xfrm>
            <a:off x="8137236" y="5440218"/>
            <a:ext cx="234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52209B3-9558-4684-9A2C-9BD26DDCA66D}"/>
              </a:ext>
            </a:extLst>
          </p:cNvPr>
          <p:cNvCxnSpPr>
            <a:cxnSpLocks/>
          </p:cNvCxnSpPr>
          <p:nvPr/>
        </p:nvCxnSpPr>
        <p:spPr>
          <a:xfrm>
            <a:off x="8137236" y="4142509"/>
            <a:ext cx="234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2625C20-1F3F-4FA6-A88F-04BB006A77B9}"/>
              </a:ext>
            </a:extLst>
          </p:cNvPr>
          <p:cNvSpPr txBox="1"/>
          <p:nvPr/>
        </p:nvSpPr>
        <p:spPr>
          <a:xfrm>
            <a:off x="7542415" y="3957843"/>
            <a:ext cx="63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dirty="0"/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7A44ADE-FDA2-488F-9602-794E3997DD33}"/>
              </a:ext>
            </a:extLst>
          </p:cNvPr>
          <p:cNvSpPr txBox="1"/>
          <p:nvPr/>
        </p:nvSpPr>
        <p:spPr>
          <a:xfrm>
            <a:off x="7542415" y="5255552"/>
            <a:ext cx="6280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dirty="0"/>
              <a:t>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9C9BE45-48E5-43C2-8C1D-58842197F436}"/>
              </a:ext>
            </a:extLst>
          </p:cNvPr>
          <p:cNvSpPr/>
          <p:nvPr/>
        </p:nvSpPr>
        <p:spPr>
          <a:xfrm>
            <a:off x="9339584" y="4014829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75D2E44-219C-4F6B-8332-EA6E64EF70AA}"/>
              </a:ext>
            </a:extLst>
          </p:cNvPr>
          <p:cNvSpPr/>
          <p:nvPr/>
        </p:nvSpPr>
        <p:spPr>
          <a:xfrm>
            <a:off x="8907144" y="5387004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D9C06B0-0819-47E1-85C4-EC0F3D726576}"/>
              </a:ext>
            </a:extLst>
          </p:cNvPr>
          <p:cNvSpPr/>
          <p:nvPr/>
        </p:nvSpPr>
        <p:spPr>
          <a:xfrm>
            <a:off x="8681662" y="5387004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C2C22D-5351-41CC-8C13-F13BCD344DCB}"/>
              </a:ext>
            </a:extLst>
          </p:cNvPr>
          <p:cNvSpPr/>
          <p:nvPr/>
        </p:nvSpPr>
        <p:spPr>
          <a:xfrm>
            <a:off x="8456180" y="5387004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BE2596D-F4AB-44C0-A6F5-D09E6172DE5E}"/>
              </a:ext>
            </a:extLst>
          </p:cNvPr>
          <p:cNvSpPr/>
          <p:nvPr/>
        </p:nvSpPr>
        <p:spPr>
          <a:xfrm>
            <a:off x="9132626" y="5387004"/>
            <a:ext cx="167290" cy="166316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009B1C1-5EB2-428E-88CA-8FE92C039888}"/>
              </a:ext>
            </a:extLst>
          </p:cNvPr>
          <p:cNvSpPr/>
          <p:nvPr/>
        </p:nvSpPr>
        <p:spPr>
          <a:xfrm>
            <a:off x="9604925" y="4014829"/>
            <a:ext cx="167290" cy="166316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F4F21716-14E5-4342-9C7B-4E42C85E9FBA}"/>
              </a:ext>
            </a:extLst>
          </p:cNvPr>
          <p:cNvSpPr/>
          <p:nvPr/>
        </p:nvSpPr>
        <p:spPr>
          <a:xfrm>
            <a:off x="10070955" y="4014829"/>
            <a:ext cx="167290" cy="166316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1D5AA8C-CE52-42B9-B9EC-2FCE64B79ACD}"/>
              </a:ext>
            </a:extLst>
          </p:cNvPr>
          <p:cNvSpPr/>
          <p:nvPr/>
        </p:nvSpPr>
        <p:spPr>
          <a:xfrm>
            <a:off x="9833322" y="4014829"/>
            <a:ext cx="167290" cy="166316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C87D5F3-445E-4068-BE3F-F829FAB5A90E}"/>
              </a:ext>
            </a:extLst>
          </p:cNvPr>
          <p:cNvSpPr/>
          <p:nvPr/>
        </p:nvSpPr>
        <p:spPr>
          <a:xfrm>
            <a:off x="9358108" y="5387004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CF0C951B-3F5A-4C76-A421-A7B78357B8A0}"/>
                  </a:ext>
                </a:extLst>
              </p:cNvPr>
              <p:cNvSpPr txBox="1"/>
              <p:nvPr/>
            </p:nvSpPr>
            <p:spPr>
              <a:xfrm>
                <a:off x="9132626" y="5719114"/>
                <a:ext cx="3742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CF0C951B-3F5A-4C76-A421-A7B78357B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626" y="5719114"/>
                <a:ext cx="37424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DA715B5-5DB0-40B1-8119-4CDBE5B5D792}"/>
              </a:ext>
            </a:extLst>
          </p:cNvPr>
          <p:cNvCxnSpPr/>
          <p:nvPr/>
        </p:nvCxnSpPr>
        <p:spPr>
          <a:xfrm>
            <a:off x="8026401" y="4573645"/>
            <a:ext cx="0" cy="460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71CF7EA7-B5FE-4D5A-9EC2-EDE31E7841A9}"/>
              </a:ext>
            </a:extLst>
          </p:cNvPr>
          <p:cNvSpPr/>
          <p:nvPr/>
        </p:nvSpPr>
        <p:spPr>
          <a:xfrm rot="21064178">
            <a:off x="8516409" y="4212478"/>
            <a:ext cx="2006709" cy="1179179"/>
          </a:xfrm>
          <a:custGeom>
            <a:avLst/>
            <a:gdLst>
              <a:gd name="connsiteX0" fmla="*/ 0 w 2373746"/>
              <a:gd name="connsiteY0" fmla="*/ 1054674 h 1140936"/>
              <a:gd name="connsiteX1" fmla="*/ 886691 w 2373746"/>
              <a:gd name="connsiteY1" fmla="*/ 1045438 h 1140936"/>
              <a:gd name="connsiteX2" fmla="*/ 1459346 w 2373746"/>
              <a:gd name="connsiteY2" fmla="*/ 84856 h 1140936"/>
              <a:gd name="connsiteX3" fmla="*/ 2373746 w 2373746"/>
              <a:gd name="connsiteY3" fmla="*/ 47910 h 1140936"/>
              <a:gd name="connsiteX4" fmla="*/ 2373746 w 2373746"/>
              <a:gd name="connsiteY4" fmla="*/ 47910 h 1140936"/>
              <a:gd name="connsiteX5" fmla="*/ 2373746 w 2373746"/>
              <a:gd name="connsiteY5" fmla="*/ 47910 h 114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3746" h="1140936">
                <a:moveTo>
                  <a:pt x="0" y="1054674"/>
                </a:moveTo>
                <a:cubicBezTo>
                  <a:pt x="321733" y="1130874"/>
                  <a:pt x="643467" y="1207074"/>
                  <a:pt x="886691" y="1045438"/>
                </a:cubicBezTo>
                <a:cubicBezTo>
                  <a:pt x="1129915" y="883802"/>
                  <a:pt x="1211504" y="251111"/>
                  <a:pt x="1459346" y="84856"/>
                </a:cubicBezTo>
                <a:cubicBezTo>
                  <a:pt x="1707188" y="-81399"/>
                  <a:pt x="2373746" y="47910"/>
                  <a:pt x="2373746" y="47910"/>
                </a:cubicBezTo>
                <a:lnTo>
                  <a:pt x="2373746" y="47910"/>
                </a:lnTo>
                <a:lnTo>
                  <a:pt x="2373746" y="47910"/>
                </a:ln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grpSp>
        <p:nvGrpSpPr>
          <p:cNvPr id="37" name="Grupo 5">
            <a:extLst>
              <a:ext uri="{FF2B5EF4-FFF2-40B4-BE49-F238E27FC236}">
                <a16:creationId xmlns:a16="http://schemas.microsoft.com/office/drawing/2014/main" id="{50EEBE8F-7BE4-43ED-84C7-59782FD01BF9}"/>
              </a:ext>
            </a:extLst>
          </p:cNvPr>
          <p:cNvGrpSpPr/>
          <p:nvPr/>
        </p:nvGrpSpPr>
        <p:grpSpPr>
          <a:xfrm>
            <a:off x="3683828" y="4720540"/>
            <a:ext cx="3094379" cy="640684"/>
            <a:chOff x="5602309" y="4812706"/>
            <a:chExt cx="3094379" cy="909504"/>
          </a:xfrm>
        </p:grpSpPr>
        <p:sp>
          <p:nvSpPr>
            <p:cNvPr id="38" name="Chave direita 3">
              <a:extLst>
                <a:ext uri="{FF2B5EF4-FFF2-40B4-BE49-F238E27FC236}">
                  <a16:creationId xmlns:a16="http://schemas.microsoft.com/office/drawing/2014/main" id="{CAB0576D-62A1-4D0F-92C0-2404EE80A568}"/>
                </a:ext>
              </a:extLst>
            </p:cNvPr>
            <p:cNvSpPr/>
            <p:nvPr/>
          </p:nvSpPr>
          <p:spPr>
            <a:xfrm>
              <a:off x="5602309" y="4812706"/>
              <a:ext cx="167425" cy="90950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95C04376-3A02-46BB-8466-A6BEDA593762}"/>
                </a:ext>
              </a:extLst>
            </p:cNvPr>
            <p:cNvSpPr txBox="1"/>
            <p:nvPr/>
          </p:nvSpPr>
          <p:spPr>
            <a:xfrm>
              <a:off x="5950039" y="5021236"/>
              <a:ext cx="2746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Parâmetros a serem estimados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91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/>
          <a:p>
            <a:r>
              <a:rPr lang="pt-BR" dirty="0"/>
              <a:t>Na regressão logística, queremos aprender a curva que melhor separa as classes</a:t>
            </a:r>
          </a:p>
          <a:p>
            <a:r>
              <a:rPr lang="pt-BR" dirty="0"/>
              <a:t>Para encontrar essa curva, transformamos a probabilidade no log da razão de chance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F984699-DDA6-4122-B908-E817344F590E}"/>
              </a:ext>
            </a:extLst>
          </p:cNvPr>
          <p:cNvGrpSpPr/>
          <p:nvPr/>
        </p:nvGrpSpPr>
        <p:grpSpPr>
          <a:xfrm>
            <a:off x="1338573" y="3536151"/>
            <a:ext cx="2980703" cy="2322648"/>
            <a:chOff x="581192" y="3536151"/>
            <a:chExt cx="2980703" cy="2322648"/>
          </a:xfrm>
        </p:grpSpPr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6C0D7BB-053D-47C9-9DB0-BD7459D763E5}"/>
                </a:ext>
              </a:extLst>
            </p:cNvPr>
            <p:cNvCxnSpPr/>
            <p:nvPr/>
          </p:nvCxnSpPr>
          <p:spPr>
            <a:xfrm flipV="1">
              <a:off x="1410617" y="3536151"/>
              <a:ext cx="0" cy="197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4C8E7D97-1300-46D2-BCC9-E3E63DBA7ADD}"/>
                </a:ext>
              </a:extLst>
            </p:cNvPr>
            <p:cNvCxnSpPr>
              <a:cxnSpLocks/>
            </p:cNvCxnSpPr>
            <p:nvPr/>
          </p:nvCxnSpPr>
          <p:spPr>
            <a:xfrm>
              <a:off x="1410617" y="5507191"/>
              <a:ext cx="197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F0A67EB3-FFF6-40F8-A821-F4E831F9B42E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13" y="5241349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252209B3-9558-4684-9A2C-9BD26DDCA66D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13" y="3943640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2625C20-1F3F-4FA6-A88F-04BB006A77B9}"/>
                </a:ext>
              </a:extLst>
            </p:cNvPr>
            <p:cNvSpPr txBox="1"/>
            <p:nvPr/>
          </p:nvSpPr>
          <p:spPr>
            <a:xfrm>
              <a:off x="581192" y="3758974"/>
              <a:ext cx="630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BR" dirty="0"/>
                <a:t>1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7A44ADE-FDA2-488F-9602-794E3997DD33}"/>
                </a:ext>
              </a:extLst>
            </p:cNvPr>
            <p:cNvSpPr txBox="1"/>
            <p:nvPr/>
          </p:nvSpPr>
          <p:spPr>
            <a:xfrm>
              <a:off x="581192" y="5056683"/>
              <a:ext cx="62807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BR" dirty="0"/>
                <a:t>0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49C9BE45-48E5-43C2-8C1D-58842197F436}"/>
                </a:ext>
              </a:extLst>
            </p:cNvPr>
            <p:cNvSpPr/>
            <p:nvPr/>
          </p:nvSpPr>
          <p:spPr>
            <a:xfrm>
              <a:off x="2378361" y="3815960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75D2E44-219C-4F6B-8332-EA6E64EF70AA}"/>
                </a:ext>
              </a:extLst>
            </p:cNvPr>
            <p:cNvSpPr/>
            <p:nvPr/>
          </p:nvSpPr>
          <p:spPr>
            <a:xfrm>
              <a:off x="1945921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D9C06B0-0819-47E1-85C4-EC0F3D726576}"/>
                </a:ext>
              </a:extLst>
            </p:cNvPr>
            <p:cNvSpPr/>
            <p:nvPr/>
          </p:nvSpPr>
          <p:spPr>
            <a:xfrm>
              <a:off x="1720439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5C2C22D-5351-41CC-8C13-F13BCD344DCB}"/>
                </a:ext>
              </a:extLst>
            </p:cNvPr>
            <p:cNvSpPr/>
            <p:nvPr/>
          </p:nvSpPr>
          <p:spPr>
            <a:xfrm>
              <a:off x="1494957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BE2596D-F4AB-44C0-A6F5-D09E6172DE5E}"/>
                </a:ext>
              </a:extLst>
            </p:cNvPr>
            <p:cNvSpPr/>
            <p:nvPr/>
          </p:nvSpPr>
          <p:spPr>
            <a:xfrm>
              <a:off x="2171403" y="5188135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009B1C1-5EB2-428E-88CA-8FE92C039888}"/>
                </a:ext>
              </a:extLst>
            </p:cNvPr>
            <p:cNvSpPr/>
            <p:nvPr/>
          </p:nvSpPr>
          <p:spPr>
            <a:xfrm>
              <a:off x="2643702" y="3815960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4F21716-14E5-4342-9C7B-4E42C85E9FBA}"/>
                </a:ext>
              </a:extLst>
            </p:cNvPr>
            <p:cNvSpPr/>
            <p:nvPr/>
          </p:nvSpPr>
          <p:spPr>
            <a:xfrm>
              <a:off x="3109732" y="3815960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1D5AA8C-CE52-42B9-B9EC-2FCE64B79ACD}"/>
                </a:ext>
              </a:extLst>
            </p:cNvPr>
            <p:cNvSpPr/>
            <p:nvPr/>
          </p:nvSpPr>
          <p:spPr>
            <a:xfrm>
              <a:off x="2872099" y="3815960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0951BAD9-C78A-4698-A880-6DF1515C3AC7}"/>
                </a:ext>
              </a:extLst>
            </p:cNvPr>
            <p:cNvSpPr/>
            <p:nvPr/>
          </p:nvSpPr>
          <p:spPr>
            <a:xfrm rot="21064178">
              <a:off x="1555186" y="4013609"/>
              <a:ext cx="2006709" cy="1179179"/>
            </a:xfrm>
            <a:custGeom>
              <a:avLst/>
              <a:gdLst>
                <a:gd name="connsiteX0" fmla="*/ 0 w 2373746"/>
                <a:gd name="connsiteY0" fmla="*/ 1054674 h 1140936"/>
                <a:gd name="connsiteX1" fmla="*/ 886691 w 2373746"/>
                <a:gd name="connsiteY1" fmla="*/ 1045438 h 1140936"/>
                <a:gd name="connsiteX2" fmla="*/ 1459346 w 2373746"/>
                <a:gd name="connsiteY2" fmla="*/ 84856 h 1140936"/>
                <a:gd name="connsiteX3" fmla="*/ 2373746 w 2373746"/>
                <a:gd name="connsiteY3" fmla="*/ 47910 h 1140936"/>
                <a:gd name="connsiteX4" fmla="*/ 2373746 w 2373746"/>
                <a:gd name="connsiteY4" fmla="*/ 47910 h 1140936"/>
                <a:gd name="connsiteX5" fmla="*/ 2373746 w 2373746"/>
                <a:gd name="connsiteY5" fmla="*/ 47910 h 114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746" h="1140936">
                  <a:moveTo>
                    <a:pt x="0" y="1054674"/>
                  </a:moveTo>
                  <a:cubicBezTo>
                    <a:pt x="321733" y="1130874"/>
                    <a:pt x="643467" y="1207074"/>
                    <a:pt x="886691" y="1045438"/>
                  </a:cubicBezTo>
                  <a:cubicBezTo>
                    <a:pt x="1129915" y="883802"/>
                    <a:pt x="1211504" y="251111"/>
                    <a:pt x="1459346" y="84856"/>
                  </a:cubicBezTo>
                  <a:cubicBezTo>
                    <a:pt x="1707188" y="-81399"/>
                    <a:pt x="2373746" y="47910"/>
                    <a:pt x="2373746" y="47910"/>
                  </a:cubicBezTo>
                  <a:lnTo>
                    <a:pt x="2373746" y="47910"/>
                  </a:lnTo>
                  <a:lnTo>
                    <a:pt x="2373746" y="4791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5C87D5F3-445E-4068-BE3F-F829FAB5A90E}"/>
                </a:ext>
              </a:extLst>
            </p:cNvPr>
            <p:cNvSpPr/>
            <p:nvPr/>
          </p:nvSpPr>
          <p:spPr>
            <a:xfrm>
              <a:off x="2396885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CF0C951B-3F5A-4C76-A421-A7B78357B8A0}"/>
                    </a:ext>
                  </a:extLst>
                </p:cNvPr>
                <p:cNvSpPr txBox="1"/>
                <p:nvPr/>
              </p:nvSpPr>
              <p:spPr>
                <a:xfrm>
                  <a:off x="2171403" y="5520245"/>
                  <a:ext cx="3742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CF0C951B-3F5A-4C76-A421-A7B78357B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403" y="5520245"/>
                  <a:ext cx="374247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1DA715B5-5DB0-40B1-8119-4CDBE5B5D792}"/>
                </a:ext>
              </a:extLst>
            </p:cNvPr>
            <p:cNvCxnSpPr/>
            <p:nvPr/>
          </p:nvCxnSpPr>
          <p:spPr>
            <a:xfrm>
              <a:off x="1065178" y="4374776"/>
              <a:ext cx="0" cy="4601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8A85458-F584-4762-8850-5C5409C6225B}"/>
              </a:ext>
            </a:extLst>
          </p:cNvPr>
          <p:cNvGrpSpPr/>
          <p:nvPr/>
        </p:nvGrpSpPr>
        <p:grpSpPr>
          <a:xfrm>
            <a:off x="6995195" y="3459356"/>
            <a:ext cx="2838675" cy="2381162"/>
            <a:chOff x="6237814" y="3459356"/>
            <a:chExt cx="2838675" cy="2381162"/>
          </a:xfrm>
        </p:grpSpPr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FFC7449A-20B9-49C1-9F42-DF910133C4AE}"/>
                </a:ext>
              </a:extLst>
            </p:cNvPr>
            <p:cNvCxnSpPr/>
            <p:nvPr/>
          </p:nvCxnSpPr>
          <p:spPr>
            <a:xfrm flipV="1">
              <a:off x="6965433" y="3540167"/>
              <a:ext cx="0" cy="197104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A48D3508-6570-4949-AC54-65FA93905852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5346959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7D63A625-E428-442C-BA52-45F0B7F3C864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3956836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400231C8-9549-429D-AAD9-2A7789901FE8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4183125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457FF6CA-664D-4823-B6E3-CEBB2E754B14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4404796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27BF9DC-C3D6-47E2-B852-3D778FF61BED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4617230"/>
              <a:ext cx="2135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9BAF26BC-01BD-4457-B802-5196B5D9D517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4848199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4E05B67E-7DE0-4B36-82A1-EE0365811850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5092674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F20A36EA-5607-4022-BC87-917634F83AF6}"/>
                </a:ext>
              </a:extLst>
            </p:cNvPr>
            <p:cNvSpPr txBox="1"/>
            <p:nvPr/>
          </p:nvSpPr>
          <p:spPr>
            <a:xfrm>
              <a:off x="6335291" y="4463341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0</a:t>
              </a:r>
              <a:endParaRPr lang="pt-BR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0E17E0DE-40E9-45E9-B874-C07BAF35A028}"/>
                </a:ext>
              </a:extLst>
            </p:cNvPr>
            <p:cNvSpPr txBox="1"/>
            <p:nvPr/>
          </p:nvSpPr>
          <p:spPr>
            <a:xfrm>
              <a:off x="6335291" y="4250907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1</a:t>
              </a:r>
              <a:endParaRPr lang="pt-BR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6014C8A5-F1C8-46B3-996E-BE1A6F0A70CC}"/>
                </a:ext>
              </a:extLst>
            </p:cNvPr>
            <p:cNvSpPr txBox="1"/>
            <p:nvPr/>
          </p:nvSpPr>
          <p:spPr>
            <a:xfrm>
              <a:off x="6335291" y="4023663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2</a:t>
              </a:r>
              <a:endParaRPr lang="pt-BR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B7B6BE3-F00C-47C5-8C5E-FD30F7EBAA5E}"/>
                </a:ext>
              </a:extLst>
            </p:cNvPr>
            <p:cNvSpPr txBox="1"/>
            <p:nvPr/>
          </p:nvSpPr>
          <p:spPr>
            <a:xfrm>
              <a:off x="6335291" y="3802947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3</a:t>
              </a:r>
              <a:endParaRPr lang="pt-BR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AB15A5E-4E38-4BDE-AFC2-C070E727369C}"/>
                </a:ext>
              </a:extLst>
            </p:cNvPr>
            <p:cNvSpPr txBox="1"/>
            <p:nvPr/>
          </p:nvSpPr>
          <p:spPr>
            <a:xfrm>
              <a:off x="6335291" y="4678992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-1</a:t>
              </a:r>
              <a:endParaRPr lang="pt-BR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6F154EFE-20F7-47F1-A17A-2ACC15B75079}"/>
                </a:ext>
              </a:extLst>
            </p:cNvPr>
            <p:cNvSpPr txBox="1"/>
            <p:nvPr/>
          </p:nvSpPr>
          <p:spPr>
            <a:xfrm>
              <a:off x="6335291" y="4927881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-2</a:t>
              </a:r>
              <a:endParaRPr lang="pt-BR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49C9B27-530B-4EA4-9B52-2C9A2C85BE09}"/>
                </a:ext>
              </a:extLst>
            </p:cNvPr>
            <p:cNvSpPr txBox="1"/>
            <p:nvPr/>
          </p:nvSpPr>
          <p:spPr>
            <a:xfrm>
              <a:off x="6335291" y="5195640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-3</a:t>
              </a:r>
              <a:endParaRPr lang="pt-BR" dirty="0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3DB0D38-6944-4D18-A51E-BBDE13839BB8}"/>
                </a:ext>
              </a:extLst>
            </p:cNvPr>
            <p:cNvSpPr/>
            <p:nvPr/>
          </p:nvSpPr>
          <p:spPr>
            <a:xfrm>
              <a:off x="7519211" y="5603853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654E0834-050A-43F3-A048-B64139CBA658}"/>
                </a:ext>
              </a:extLst>
            </p:cNvPr>
            <p:cNvSpPr/>
            <p:nvPr/>
          </p:nvSpPr>
          <p:spPr>
            <a:xfrm>
              <a:off x="7293729" y="5603853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2DFCB13E-FE47-47FC-84CB-DBFD331942DD}"/>
                </a:ext>
              </a:extLst>
            </p:cNvPr>
            <p:cNvSpPr/>
            <p:nvPr/>
          </p:nvSpPr>
          <p:spPr>
            <a:xfrm>
              <a:off x="7068247" y="5603853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7D987C01-A042-40BA-B0A6-2082074743F9}"/>
                </a:ext>
              </a:extLst>
            </p:cNvPr>
            <p:cNvSpPr/>
            <p:nvPr/>
          </p:nvSpPr>
          <p:spPr>
            <a:xfrm>
              <a:off x="7744693" y="5603853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86976489-4207-4415-B7EE-D76767009FE3}"/>
                </a:ext>
              </a:extLst>
            </p:cNvPr>
            <p:cNvSpPr/>
            <p:nvPr/>
          </p:nvSpPr>
          <p:spPr>
            <a:xfrm>
              <a:off x="7970175" y="5603853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4641086-8D77-4A2B-8557-4489149CD961}"/>
                </a:ext>
              </a:extLst>
            </p:cNvPr>
            <p:cNvSpPr/>
            <p:nvPr/>
          </p:nvSpPr>
          <p:spPr>
            <a:xfrm>
              <a:off x="7927073" y="3536151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F9C0AF3E-5D0D-41F9-BF5E-50D31F962F09}"/>
                </a:ext>
              </a:extLst>
            </p:cNvPr>
            <p:cNvSpPr/>
            <p:nvPr/>
          </p:nvSpPr>
          <p:spPr>
            <a:xfrm>
              <a:off x="8192414" y="3536151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B9CB0BF3-4A21-4976-9541-4D30611DB396}"/>
                </a:ext>
              </a:extLst>
            </p:cNvPr>
            <p:cNvSpPr/>
            <p:nvPr/>
          </p:nvSpPr>
          <p:spPr>
            <a:xfrm>
              <a:off x="8658444" y="3536151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ABF7A76B-8288-486C-B68F-E781388F5282}"/>
                </a:ext>
              </a:extLst>
            </p:cNvPr>
            <p:cNvSpPr/>
            <p:nvPr/>
          </p:nvSpPr>
          <p:spPr>
            <a:xfrm>
              <a:off x="8420811" y="3536151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C577B464-AF45-4521-BC3D-A6836F272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1003" y="3521179"/>
              <a:ext cx="2205486" cy="2128787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4D267F2C-53B6-4F6A-A013-02220B893DCE}"/>
                </a:ext>
              </a:extLst>
            </p:cNvPr>
            <p:cNvSpPr txBox="1"/>
            <p:nvPr/>
          </p:nvSpPr>
          <p:spPr>
            <a:xfrm>
              <a:off x="6242680" y="3459356"/>
              <a:ext cx="4838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+</a:t>
              </a:r>
              <a:r>
                <a:rPr lang="pt-BR" sz="1400" dirty="0" err="1"/>
                <a:t>Inf</a:t>
              </a:r>
              <a:endParaRPr lang="pt-BR" dirty="0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BD88AF20-75AC-4840-AE90-832263BB0686}"/>
                </a:ext>
              </a:extLst>
            </p:cNvPr>
            <p:cNvSpPr txBox="1"/>
            <p:nvPr/>
          </p:nvSpPr>
          <p:spPr>
            <a:xfrm>
              <a:off x="6237814" y="5532741"/>
              <a:ext cx="4838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-</a:t>
              </a:r>
              <a:r>
                <a:rPr lang="pt-BR" sz="1400" dirty="0" err="1"/>
                <a:t>Inf</a:t>
              </a:r>
              <a:endParaRPr lang="pt-BR" dirty="0"/>
            </a:p>
          </p:txBody>
        </p:sp>
      </p:grp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C978EC6-5E91-4C18-8A34-18014784E583}"/>
              </a:ext>
            </a:extLst>
          </p:cNvPr>
          <p:cNvCxnSpPr>
            <a:cxnSpLocks/>
          </p:cNvCxnSpPr>
          <p:nvPr/>
        </p:nvCxnSpPr>
        <p:spPr>
          <a:xfrm flipV="1">
            <a:off x="4734383" y="4603198"/>
            <a:ext cx="19939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E5D9539E-4B75-4286-8EEA-A0E4C490CF41}"/>
                  </a:ext>
                </a:extLst>
              </p:cNvPr>
              <p:cNvSpPr/>
              <p:nvPr/>
            </p:nvSpPr>
            <p:spPr>
              <a:xfrm>
                <a:off x="4401787" y="3870889"/>
                <a:ext cx="267804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𝑜𝑑𝑑𝑠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E5D9539E-4B75-4286-8EEA-A0E4C490C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787" y="3870889"/>
                <a:ext cx="2678041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54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/>
          <a:p>
            <a:r>
              <a:rPr lang="pt-BR" dirty="0"/>
              <a:t>Não podemos utilizar escolher a melhor linha minimizando os resíduos porque eles serão iguais à +</a:t>
            </a:r>
            <a:r>
              <a:rPr lang="pt-BR" dirty="0" err="1"/>
              <a:t>Inf</a:t>
            </a:r>
            <a:r>
              <a:rPr lang="pt-BR" dirty="0"/>
              <a:t> ou –</a:t>
            </a:r>
            <a:r>
              <a:rPr lang="pt-BR" dirty="0" err="1"/>
              <a:t>Inf</a:t>
            </a:r>
            <a:endParaRPr lang="pt-BR" dirty="0"/>
          </a:p>
          <a:p>
            <a:r>
              <a:rPr lang="pt-BR" dirty="0"/>
              <a:t>Dessa forma, não podemos utilizar o método dos mínimos quadrados para resolver o problema</a:t>
            </a:r>
          </a:p>
          <a:p>
            <a:r>
              <a:rPr lang="pt-BR" dirty="0"/>
              <a:t>Mas podemos utilizar a </a:t>
            </a:r>
            <a:r>
              <a:rPr lang="pt-BR" b="1" dirty="0"/>
              <a:t>máxima verossimilhança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83AF33AC-259C-4B0B-9484-2D6146D08BD5}"/>
              </a:ext>
            </a:extLst>
          </p:cNvPr>
          <p:cNvGrpSpPr/>
          <p:nvPr/>
        </p:nvGrpSpPr>
        <p:grpSpPr>
          <a:xfrm>
            <a:off x="1338573" y="3536151"/>
            <a:ext cx="2980703" cy="2322648"/>
            <a:chOff x="581192" y="3536151"/>
            <a:chExt cx="2980703" cy="2322648"/>
          </a:xfrm>
        </p:grpSpPr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52B2751F-B2B5-4D7C-AE9E-6A5935C0E5FB}"/>
                </a:ext>
              </a:extLst>
            </p:cNvPr>
            <p:cNvCxnSpPr/>
            <p:nvPr/>
          </p:nvCxnSpPr>
          <p:spPr>
            <a:xfrm flipV="1">
              <a:off x="1410617" y="3536151"/>
              <a:ext cx="0" cy="197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9316DBFF-ADDF-43BE-A970-09FD37D591D6}"/>
                </a:ext>
              </a:extLst>
            </p:cNvPr>
            <p:cNvCxnSpPr>
              <a:cxnSpLocks/>
            </p:cNvCxnSpPr>
            <p:nvPr/>
          </p:nvCxnSpPr>
          <p:spPr>
            <a:xfrm>
              <a:off x="1410617" y="5507191"/>
              <a:ext cx="197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56C352FC-64D8-4BA3-9307-6F2AC2DE61E5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13" y="5241349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3A4FB760-AB65-4B2C-8730-34497648A1D3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13" y="3943640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75973174-E977-4686-BA8E-DC9E1D18B2AD}"/>
                </a:ext>
              </a:extLst>
            </p:cNvPr>
            <p:cNvSpPr txBox="1"/>
            <p:nvPr/>
          </p:nvSpPr>
          <p:spPr>
            <a:xfrm>
              <a:off x="581192" y="3758974"/>
              <a:ext cx="630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BR" dirty="0"/>
                <a:t>1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2BB81B67-3E3E-47B1-9382-36ABA64B9B8C}"/>
                </a:ext>
              </a:extLst>
            </p:cNvPr>
            <p:cNvSpPr txBox="1"/>
            <p:nvPr/>
          </p:nvSpPr>
          <p:spPr>
            <a:xfrm>
              <a:off x="581192" y="5056683"/>
              <a:ext cx="62807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BR" dirty="0"/>
                <a:t>0</a:t>
              </a:r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6A5D3E90-4875-4777-BEE7-3BFCA389C2B0}"/>
                </a:ext>
              </a:extLst>
            </p:cNvPr>
            <p:cNvSpPr/>
            <p:nvPr/>
          </p:nvSpPr>
          <p:spPr>
            <a:xfrm>
              <a:off x="2378361" y="3815960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5874EE83-303E-4F26-8919-96044F28BFC3}"/>
                </a:ext>
              </a:extLst>
            </p:cNvPr>
            <p:cNvSpPr/>
            <p:nvPr/>
          </p:nvSpPr>
          <p:spPr>
            <a:xfrm>
              <a:off x="1945921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C806AEA5-B392-4092-A3A0-E823D6D0DF73}"/>
                </a:ext>
              </a:extLst>
            </p:cNvPr>
            <p:cNvSpPr/>
            <p:nvPr/>
          </p:nvSpPr>
          <p:spPr>
            <a:xfrm>
              <a:off x="1720439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61C91FBC-E482-43A4-A63C-97DA21E20A76}"/>
                </a:ext>
              </a:extLst>
            </p:cNvPr>
            <p:cNvSpPr/>
            <p:nvPr/>
          </p:nvSpPr>
          <p:spPr>
            <a:xfrm>
              <a:off x="1494957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B5E47829-BDEB-42C7-8646-40491AC0EFB8}"/>
                </a:ext>
              </a:extLst>
            </p:cNvPr>
            <p:cNvSpPr/>
            <p:nvPr/>
          </p:nvSpPr>
          <p:spPr>
            <a:xfrm>
              <a:off x="2171403" y="5188135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079DED82-4F30-4B52-9CD3-E0E5A1B7472B}"/>
                </a:ext>
              </a:extLst>
            </p:cNvPr>
            <p:cNvSpPr/>
            <p:nvPr/>
          </p:nvSpPr>
          <p:spPr>
            <a:xfrm>
              <a:off x="2643702" y="3815960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62FF0BD8-3CE1-40DC-9D21-52C19701DDB9}"/>
                </a:ext>
              </a:extLst>
            </p:cNvPr>
            <p:cNvSpPr/>
            <p:nvPr/>
          </p:nvSpPr>
          <p:spPr>
            <a:xfrm>
              <a:off x="3109732" y="3815960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A2F51570-72A5-4322-B73E-1728D53AFB7B}"/>
                </a:ext>
              </a:extLst>
            </p:cNvPr>
            <p:cNvSpPr/>
            <p:nvPr/>
          </p:nvSpPr>
          <p:spPr>
            <a:xfrm>
              <a:off x="2872099" y="3815960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51363F6F-FEC6-4B7C-BA53-03BB16F556ED}"/>
                </a:ext>
              </a:extLst>
            </p:cNvPr>
            <p:cNvSpPr/>
            <p:nvPr/>
          </p:nvSpPr>
          <p:spPr>
            <a:xfrm rot="21064178">
              <a:off x="1555186" y="4013609"/>
              <a:ext cx="2006709" cy="1179179"/>
            </a:xfrm>
            <a:custGeom>
              <a:avLst/>
              <a:gdLst>
                <a:gd name="connsiteX0" fmla="*/ 0 w 2373746"/>
                <a:gd name="connsiteY0" fmla="*/ 1054674 h 1140936"/>
                <a:gd name="connsiteX1" fmla="*/ 886691 w 2373746"/>
                <a:gd name="connsiteY1" fmla="*/ 1045438 h 1140936"/>
                <a:gd name="connsiteX2" fmla="*/ 1459346 w 2373746"/>
                <a:gd name="connsiteY2" fmla="*/ 84856 h 1140936"/>
                <a:gd name="connsiteX3" fmla="*/ 2373746 w 2373746"/>
                <a:gd name="connsiteY3" fmla="*/ 47910 h 1140936"/>
                <a:gd name="connsiteX4" fmla="*/ 2373746 w 2373746"/>
                <a:gd name="connsiteY4" fmla="*/ 47910 h 1140936"/>
                <a:gd name="connsiteX5" fmla="*/ 2373746 w 2373746"/>
                <a:gd name="connsiteY5" fmla="*/ 47910 h 114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746" h="1140936">
                  <a:moveTo>
                    <a:pt x="0" y="1054674"/>
                  </a:moveTo>
                  <a:cubicBezTo>
                    <a:pt x="321733" y="1130874"/>
                    <a:pt x="643467" y="1207074"/>
                    <a:pt x="886691" y="1045438"/>
                  </a:cubicBezTo>
                  <a:cubicBezTo>
                    <a:pt x="1129915" y="883802"/>
                    <a:pt x="1211504" y="251111"/>
                    <a:pt x="1459346" y="84856"/>
                  </a:cubicBezTo>
                  <a:cubicBezTo>
                    <a:pt x="1707188" y="-81399"/>
                    <a:pt x="2373746" y="47910"/>
                    <a:pt x="2373746" y="47910"/>
                  </a:cubicBezTo>
                  <a:lnTo>
                    <a:pt x="2373746" y="47910"/>
                  </a:lnTo>
                  <a:lnTo>
                    <a:pt x="2373746" y="4791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119AEB60-74F0-4EEE-A04D-1ACAE1C62222}"/>
                </a:ext>
              </a:extLst>
            </p:cNvPr>
            <p:cNvSpPr/>
            <p:nvPr/>
          </p:nvSpPr>
          <p:spPr>
            <a:xfrm>
              <a:off x="2396885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aixaDeTexto 111">
                  <a:extLst>
                    <a:ext uri="{FF2B5EF4-FFF2-40B4-BE49-F238E27FC236}">
                      <a16:creationId xmlns:a16="http://schemas.microsoft.com/office/drawing/2014/main" id="{B2B476F2-738A-434D-AC99-E0FA96E2F847}"/>
                    </a:ext>
                  </a:extLst>
                </p:cNvPr>
                <p:cNvSpPr txBox="1"/>
                <p:nvPr/>
              </p:nvSpPr>
              <p:spPr>
                <a:xfrm>
                  <a:off x="2171403" y="5520245"/>
                  <a:ext cx="3742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2" name="CaixaDeTexto 111">
                  <a:extLst>
                    <a:ext uri="{FF2B5EF4-FFF2-40B4-BE49-F238E27FC236}">
                      <a16:creationId xmlns:a16="http://schemas.microsoft.com/office/drawing/2014/main" id="{B2B476F2-738A-434D-AC99-E0FA96E2F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403" y="5520245"/>
                  <a:ext cx="374247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ector de Seta Reta 112">
              <a:extLst>
                <a:ext uri="{FF2B5EF4-FFF2-40B4-BE49-F238E27FC236}">
                  <a16:creationId xmlns:a16="http://schemas.microsoft.com/office/drawing/2014/main" id="{CD3CFED3-2796-4EC1-9D05-379392B6F4B6}"/>
                </a:ext>
              </a:extLst>
            </p:cNvPr>
            <p:cNvCxnSpPr/>
            <p:nvPr/>
          </p:nvCxnSpPr>
          <p:spPr>
            <a:xfrm>
              <a:off x="1065178" y="4374776"/>
              <a:ext cx="0" cy="4601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443FD9EF-B8AC-44AF-A9AE-D95FB6D25274}"/>
              </a:ext>
            </a:extLst>
          </p:cNvPr>
          <p:cNvGrpSpPr/>
          <p:nvPr/>
        </p:nvGrpSpPr>
        <p:grpSpPr>
          <a:xfrm>
            <a:off x="6995195" y="3459356"/>
            <a:ext cx="2838675" cy="2381162"/>
            <a:chOff x="6237814" y="3459356"/>
            <a:chExt cx="2838675" cy="2381162"/>
          </a:xfrm>
        </p:grpSpPr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19FC6B37-042E-48D7-B35E-8E9285888134}"/>
                </a:ext>
              </a:extLst>
            </p:cNvPr>
            <p:cNvCxnSpPr/>
            <p:nvPr/>
          </p:nvCxnSpPr>
          <p:spPr>
            <a:xfrm flipV="1">
              <a:off x="6965433" y="3540167"/>
              <a:ext cx="0" cy="197104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B9D8043D-9639-4EBF-B648-CA6411E26C81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5346959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3101025A-7AD0-4EBA-BA7F-DE675015BE62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3956836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5CBAB818-DA82-4254-8B4F-6A79F81E312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4183125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AB7861B4-1A97-46AD-9501-7CE60B9574B5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4404796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E2501B61-3E06-4E14-A6A3-915B60607E00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4617230"/>
              <a:ext cx="2135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B8867115-1C08-48D1-9003-E98A4D0BA988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4848199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8762F1B4-A546-47CA-AA44-8356830D73B0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5092674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BBF138E8-6110-4761-83E2-1A4088E075A0}"/>
                </a:ext>
              </a:extLst>
            </p:cNvPr>
            <p:cNvSpPr txBox="1"/>
            <p:nvPr/>
          </p:nvSpPr>
          <p:spPr>
            <a:xfrm>
              <a:off x="6335291" y="4463341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0</a:t>
              </a:r>
              <a:endParaRPr lang="pt-BR" dirty="0"/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BC159A51-5367-4407-AB42-4AD272E9047D}"/>
                </a:ext>
              </a:extLst>
            </p:cNvPr>
            <p:cNvSpPr txBox="1"/>
            <p:nvPr/>
          </p:nvSpPr>
          <p:spPr>
            <a:xfrm>
              <a:off x="6335291" y="4250907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1</a:t>
              </a:r>
              <a:endParaRPr lang="pt-BR" dirty="0"/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B76439F5-F712-4A67-A6B8-DF1319DD1249}"/>
                </a:ext>
              </a:extLst>
            </p:cNvPr>
            <p:cNvSpPr txBox="1"/>
            <p:nvPr/>
          </p:nvSpPr>
          <p:spPr>
            <a:xfrm>
              <a:off x="6335291" y="4023663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2</a:t>
              </a:r>
              <a:endParaRPr lang="pt-BR" dirty="0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06945468-8468-4AC1-8ECC-643F9E210D25}"/>
                </a:ext>
              </a:extLst>
            </p:cNvPr>
            <p:cNvSpPr txBox="1"/>
            <p:nvPr/>
          </p:nvSpPr>
          <p:spPr>
            <a:xfrm>
              <a:off x="6335291" y="3802947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3</a:t>
              </a:r>
              <a:endParaRPr lang="pt-BR" dirty="0"/>
            </a:p>
          </p:txBody>
        </p: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031A738B-F60E-47F6-8DD7-720F1A377AE2}"/>
                </a:ext>
              </a:extLst>
            </p:cNvPr>
            <p:cNvSpPr txBox="1"/>
            <p:nvPr/>
          </p:nvSpPr>
          <p:spPr>
            <a:xfrm>
              <a:off x="6335291" y="4678992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-1</a:t>
              </a:r>
              <a:endParaRPr lang="pt-BR" dirty="0"/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BBADC8B8-CD28-4C81-96A6-20718BF0F74F}"/>
                </a:ext>
              </a:extLst>
            </p:cNvPr>
            <p:cNvSpPr txBox="1"/>
            <p:nvPr/>
          </p:nvSpPr>
          <p:spPr>
            <a:xfrm>
              <a:off x="6335291" y="4927881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-2</a:t>
              </a:r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FE78C9ED-CCEA-4FA1-A9FB-C6BC9EA7F015}"/>
                </a:ext>
              </a:extLst>
            </p:cNvPr>
            <p:cNvSpPr txBox="1"/>
            <p:nvPr/>
          </p:nvSpPr>
          <p:spPr>
            <a:xfrm>
              <a:off x="6335291" y="5195640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-3</a:t>
              </a:r>
              <a:endParaRPr lang="pt-BR" dirty="0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353C6D98-544E-4859-ADD6-33A3361611C7}"/>
                </a:ext>
              </a:extLst>
            </p:cNvPr>
            <p:cNvSpPr/>
            <p:nvPr/>
          </p:nvSpPr>
          <p:spPr>
            <a:xfrm>
              <a:off x="7519211" y="5603853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40184D01-7DFE-480F-A397-580BF5E54493}"/>
                </a:ext>
              </a:extLst>
            </p:cNvPr>
            <p:cNvSpPr/>
            <p:nvPr/>
          </p:nvSpPr>
          <p:spPr>
            <a:xfrm>
              <a:off x="7293729" y="5603853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AF16DD2D-CC9A-4919-9B3F-B2A6B3D92840}"/>
                </a:ext>
              </a:extLst>
            </p:cNvPr>
            <p:cNvSpPr/>
            <p:nvPr/>
          </p:nvSpPr>
          <p:spPr>
            <a:xfrm>
              <a:off x="7068247" y="5603853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BE4A3840-4265-4DE5-BAD9-1996875F078E}"/>
                </a:ext>
              </a:extLst>
            </p:cNvPr>
            <p:cNvSpPr/>
            <p:nvPr/>
          </p:nvSpPr>
          <p:spPr>
            <a:xfrm>
              <a:off x="7744693" y="5603853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F04EC050-FE59-4E3C-ADF2-1DFFA5E65916}"/>
                </a:ext>
              </a:extLst>
            </p:cNvPr>
            <p:cNvSpPr/>
            <p:nvPr/>
          </p:nvSpPr>
          <p:spPr>
            <a:xfrm>
              <a:off x="7970175" y="5603853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E8FCCF43-4517-4AFE-828D-3081AFC88DEA}"/>
                </a:ext>
              </a:extLst>
            </p:cNvPr>
            <p:cNvSpPr/>
            <p:nvPr/>
          </p:nvSpPr>
          <p:spPr>
            <a:xfrm>
              <a:off x="7927073" y="3536151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E3F6B0D0-E36B-4BF7-AFA5-BB348A695776}"/>
                </a:ext>
              </a:extLst>
            </p:cNvPr>
            <p:cNvSpPr/>
            <p:nvPr/>
          </p:nvSpPr>
          <p:spPr>
            <a:xfrm>
              <a:off x="8192414" y="3536151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E30DBA5D-335E-43ED-8C59-3C6C1EC9A23A}"/>
                </a:ext>
              </a:extLst>
            </p:cNvPr>
            <p:cNvSpPr/>
            <p:nvPr/>
          </p:nvSpPr>
          <p:spPr>
            <a:xfrm>
              <a:off x="8658444" y="3536151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B424268F-0575-4B96-B2D0-AE1D843E4C1E}"/>
                </a:ext>
              </a:extLst>
            </p:cNvPr>
            <p:cNvSpPr/>
            <p:nvPr/>
          </p:nvSpPr>
          <p:spPr>
            <a:xfrm>
              <a:off x="8420811" y="3536151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9" name="Conector de Seta Reta 138">
              <a:extLst>
                <a:ext uri="{FF2B5EF4-FFF2-40B4-BE49-F238E27FC236}">
                  <a16:creationId xmlns:a16="http://schemas.microsoft.com/office/drawing/2014/main" id="{AD27790D-6EB3-4073-9BB3-26288D0A1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1003" y="3521179"/>
              <a:ext cx="2205486" cy="2128787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354C6A2B-2C0C-4779-92A2-89C8EA0F5A48}"/>
                </a:ext>
              </a:extLst>
            </p:cNvPr>
            <p:cNvSpPr txBox="1"/>
            <p:nvPr/>
          </p:nvSpPr>
          <p:spPr>
            <a:xfrm>
              <a:off x="6242680" y="3459356"/>
              <a:ext cx="4838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+</a:t>
              </a:r>
              <a:r>
                <a:rPr lang="pt-BR" sz="1400" dirty="0" err="1"/>
                <a:t>Inf</a:t>
              </a:r>
              <a:endParaRPr lang="pt-BR" dirty="0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63E9C4A9-3EB3-4312-B40E-2743267A82D1}"/>
                </a:ext>
              </a:extLst>
            </p:cNvPr>
            <p:cNvSpPr txBox="1"/>
            <p:nvPr/>
          </p:nvSpPr>
          <p:spPr>
            <a:xfrm>
              <a:off x="6237814" y="5532741"/>
              <a:ext cx="4838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-</a:t>
              </a:r>
              <a:r>
                <a:rPr lang="pt-BR" sz="1400" dirty="0" err="1"/>
                <a:t>Inf</a:t>
              </a:r>
              <a:endParaRPr lang="pt-BR" dirty="0"/>
            </a:p>
          </p:txBody>
        </p:sp>
      </p:grpSp>
      <p:cxnSp>
        <p:nvCxnSpPr>
          <p:cNvPr id="142" name="Conector de Seta Reta 141">
            <a:extLst>
              <a:ext uri="{FF2B5EF4-FFF2-40B4-BE49-F238E27FC236}">
                <a16:creationId xmlns:a16="http://schemas.microsoft.com/office/drawing/2014/main" id="{B5862183-B287-40C8-93F8-3C4E86B8B6FC}"/>
              </a:ext>
            </a:extLst>
          </p:cNvPr>
          <p:cNvCxnSpPr>
            <a:cxnSpLocks/>
          </p:cNvCxnSpPr>
          <p:nvPr/>
        </p:nvCxnSpPr>
        <p:spPr>
          <a:xfrm flipV="1">
            <a:off x="4734383" y="4603198"/>
            <a:ext cx="19939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F0FFD8A9-410A-4F43-AA11-0BB89363D7DE}"/>
                  </a:ext>
                </a:extLst>
              </p:cNvPr>
              <p:cNvSpPr/>
              <p:nvPr/>
            </p:nvSpPr>
            <p:spPr>
              <a:xfrm>
                <a:off x="4401787" y="3870889"/>
                <a:ext cx="267804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𝑜𝑑𝑑𝑠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F0FFD8A9-410A-4F43-AA11-0BB89363D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787" y="3870889"/>
                <a:ext cx="2678041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19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/>
          <a:p>
            <a:r>
              <a:rPr lang="pt-BR" dirty="0"/>
              <a:t>Não podemos utilizar escolher a melhor linha minimizando os resíduos porque eles serão iguais à +</a:t>
            </a:r>
            <a:r>
              <a:rPr lang="pt-BR" dirty="0" err="1"/>
              <a:t>Inf</a:t>
            </a:r>
            <a:r>
              <a:rPr lang="pt-BR" dirty="0"/>
              <a:t> ou –</a:t>
            </a:r>
            <a:r>
              <a:rPr lang="pt-BR" dirty="0" err="1"/>
              <a:t>Inf</a:t>
            </a:r>
            <a:endParaRPr lang="pt-BR" dirty="0"/>
          </a:p>
          <a:p>
            <a:r>
              <a:rPr lang="pt-BR" dirty="0"/>
              <a:t>Dessa forma, não podemos utilizar o método dos mínimos quadrados para resolver o problema</a:t>
            </a:r>
          </a:p>
          <a:p>
            <a:r>
              <a:rPr lang="pt-BR" dirty="0"/>
              <a:t>Mas podemos utilizar a </a:t>
            </a:r>
            <a:r>
              <a:rPr lang="pt-BR" b="1" dirty="0"/>
              <a:t>máxima verossimilhança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pt-B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					</a:t>
            </a: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0D933E5-16E4-4EC7-8514-1AFBF90518B3}"/>
              </a:ext>
            </a:extLst>
          </p:cNvPr>
          <p:cNvCxnSpPr>
            <a:cxnSpLocks/>
          </p:cNvCxnSpPr>
          <p:nvPr/>
        </p:nvCxnSpPr>
        <p:spPr>
          <a:xfrm flipH="1" flipV="1">
            <a:off x="7906326" y="5392888"/>
            <a:ext cx="2946" cy="249402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18541D2D-43B4-4AA9-9C1B-DC7E1AECC4C1}"/>
              </a:ext>
            </a:extLst>
          </p:cNvPr>
          <p:cNvCxnSpPr>
            <a:cxnSpLocks/>
          </p:cNvCxnSpPr>
          <p:nvPr/>
        </p:nvCxnSpPr>
        <p:spPr>
          <a:xfrm flipV="1">
            <a:off x="8134754" y="5131111"/>
            <a:ext cx="0" cy="511179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3819BE2A-E2F3-4B4F-9F1F-0C9281CCC3CA}"/>
              </a:ext>
            </a:extLst>
          </p:cNvPr>
          <p:cNvCxnSpPr>
            <a:cxnSpLocks/>
          </p:cNvCxnSpPr>
          <p:nvPr/>
        </p:nvCxnSpPr>
        <p:spPr>
          <a:xfrm flipV="1">
            <a:off x="8360236" y="4966318"/>
            <a:ext cx="0" cy="675972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60FE2D8E-65FE-4EB9-A2AC-7BCE3320286B}"/>
              </a:ext>
            </a:extLst>
          </p:cNvPr>
          <p:cNvCxnSpPr>
            <a:cxnSpLocks/>
          </p:cNvCxnSpPr>
          <p:nvPr/>
        </p:nvCxnSpPr>
        <p:spPr>
          <a:xfrm flipV="1">
            <a:off x="8585718" y="4717429"/>
            <a:ext cx="0" cy="924861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18625D81-6B14-4B02-AE68-8FF50E7B4AE3}"/>
              </a:ext>
            </a:extLst>
          </p:cNvPr>
          <p:cNvCxnSpPr>
            <a:cxnSpLocks/>
          </p:cNvCxnSpPr>
          <p:nvPr/>
        </p:nvCxnSpPr>
        <p:spPr>
          <a:xfrm flipV="1">
            <a:off x="8811200" y="4455598"/>
            <a:ext cx="0" cy="1140512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75C022CA-5324-4CA1-AF5D-31410143249B}"/>
              </a:ext>
            </a:extLst>
          </p:cNvPr>
          <p:cNvCxnSpPr>
            <a:cxnSpLocks/>
          </p:cNvCxnSpPr>
          <p:nvPr/>
        </p:nvCxnSpPr>
        <p:spPr>
          <a:xfrm>
            <a:off x="8768098" y="3722429"/>
            <a:ext cx="0" cy="85621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B56B95FA-6310-46EE-9CF7-95FD86F6EFF8}"/>
              </a:ext>
            </a:extLst>
          </p:cNvPr>
          <p:cNvCxnSpPr>
            <a:cxnSpLocks/>
          </p:cNvCxnSpPr>
          <p:nvPr/>
        </p:nvCxnSpPr>
        <p:spPr>
          <a:xfrm>
            <a:off x="9033439" y="3722429"/>
            <a:ext cx="0" cy="54844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D0408E07-1E5B-4C4D-988A-B1BFAB6D8282}"/>
              </a:ext>
            </a:extLst>
          </p:cNvPr>
          <p:cNvCxnSpPr>
            <a:cxnSpLocks/>
          </p:cNvCxnSpPr>
          <p:nvPr/>
        </p:nvCxnSpPr>
        <p:spPr>
          <a:xfrm>
            <a:off x="9261836" y="3722429"/>
            <a:ext cx="0" cy="321196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0CD5484F-FC25-48D2-B54F-77268A7215F5}"/>
              </a:ext>
            </a:extLst>
          </p:cNvPr>
          <p:cNvCxnSpPr>
            <a:cxnSpLocks/>
          </p:cNvCxnSpPr>
          <p:nvPr/>
        </p:nvCxnSpPr>
        <p:spPr>
          <a:xfrm>
            <a:off x="9499469" y="3722429"/>
            <a:ext cx="0" cy="162534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ipse 97">
            <a:extLst>
              <a:ext uri="{FF2B5EF4-FFF2-40B4-BE49-F238E27FC236}">
                <a16:creationId xmlns:a16="http://schemas.microsoft.com/office/drawing/2014/main" id="{6CE3334D-16A6-43CB-BB1E-F0CB2B3AA92A}"/>
              </a:ext>
            </a:extLst>
          </p:cNvPr>
          <p:cNvSpPr/>
          <p:nvPr/>
        </p:nvSpPr>
        <p:spPr>
          <a:xfrm>
            <a:off x="7829574" y="5278559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8A0FA2F4-A0A2-4D39-9A13-6F13E857DBC5}"/>
              </a:ext>
            </a:extLst>
          </p:cNvPr>
          <p:cNvSpPr/>
          <p:nvPr/>
        </p:nvSpPr>
        <p:spPr>
          <a:xfrm>
            <a:off x="8057577" y="5067412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566F5140-381A-41F4-8899-4E44002E9763}"/>
              </a:ext>
            </a:extLst>
          </p:cNvPr>
          <p:cNvSpPr/>
          <p:nvPr/>
        </p:nvSpPr>
        <p:spPr>
          <a:xfrm>
            <a:off x="8276591" y="4862932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97927B1-07E8-463A-AE5A-E979D199FBD0}"/>
              </a:ext>
            </a:extLst>
          </p:cNvPr>
          <p:cNvSpPr/>
          <p:nvPr/>
        </p:nvSpPr>
        <p:spPr>
          <a:xfrm>
            <a:off x="8507119" y="4639615"/>
            <a:ext cx="167290" cy="166316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A8A6763B-D4A4-465B-B5B5-4704E5AAF40A}"/>
              </a:ext>
            </a:extLst>
          </p:cNvPr>
          <p:cNvSpPr/>
          <p:nvPr/>
        </p:nvSpPr>
        <p:spPr>
          <a:xfrm>
            <a:off x="8736791" y="4400068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B2BAA6D1-CCA9-4B43-81AA-80C76111BCA8}"/>
              </a:ext>
            </a:extLst>
          </p:cNvPr>
          <p:cNvSpPr/>
          <p:nvPr/>
        </p:nvSpPr>
        <p:spPr>
          <a:xfrm>
            <a:off x="8679771" y="4477698"/>
            <a:ext cx="167290" cy="166316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20F8BE31-8EB6-4CBF-92BA-40DC1A4D56AE}"/>
              </a:ext>
            </a:extLst>
          </p:cNvPr>
          <p:cNvSpPr/>
          <p:nvPr/>
        </p:nvSpPr>
        <p:spPr>
          <a:xfrm>
            <a:off x="8954413" y="4179566"/>
            <a:ext cx="167290" cy="166316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3B6D9B1F-8D52-4D79-A4BE-0F932F226A3A}"/>
              </a:ext>
            </a:extLst>
          </p:cNvPr>
          <p:cNvSpPr/>
          <p:nvPr/>
        </p:nvSpPr>
        <p:spPr>
          <a:xfrm>
            <a:off x="9189857" y="3957958"/>
            <a:ext cx="167290" cy="166316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E640BB12-C000-4E85-96FD-7C097783041D}"/>
              </a:ext>
            </a:extLst>
          </p:cNvPr>
          <p:cNvSpPr/>
          <p:nvPr/>
        </p:nvSpPr>
        <p:spPr>
          <a:xfrm>
            <a:off x="9420301" y="3752729"/>
            <a:ext cx="167290" cy="166316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7891DC9F-23E1-4E89-885F-EAD8582570EA}"/>
              </a:ext>
            </a:extLst>
          </p:cNvPr>
          <p:cNvGrpSpPr/>
          <p:nvPr/>
        </p:nvGrpSpPr>
        <p:grpSpPr>
          <a:xfrm>
            <a:off x="1338573" y="3536151"/>
            <a:ext cx="2980703" cy="2322648"/>
            <a:chOff x="581192" y="3536151"/>
            <a:chExt cx="2980703" cy="2322648"/>
          </a:xfrm>
        </p:grpSpPr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1317ABFA-CC46-43BF-8928-2E1F054F271E}"/>
                </a:ext>
              </a:extLst>
            </p:cNvPr>
            <p:cNvCxnSpPr/>
            <p:nvPr/>
          </p:nvCxnSpPr>
          <p:spPr>
            <a:xfrm flipV="1">
              <a:off x="1410617" y="3536151"/>
              <a:ext cx="0" cy="197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A4D8091B-3EED-47E5-80B4-8383966B4FB8}"/>
                </a:ext>
              </a:extLst>
            </p:cNvPr>
            <p:cNvCxnSpPr>
              <a:cxnSpLocks/>
            </p:cNvCxnSpPr>
            <p:nvPr/>
          </p:nvCxnSpPr>
          <p:spPr>
            <a:xfrm>
              <a:off x="1410617" y="5507191"/>
              <a:ext cx="197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FB81CDD5-4B31-4BA5-A13C-74DFDFFA9B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13" y="5241349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43F9D69D-EFF3-48D2-BC80-09B6A8DA0DE4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13" y="3943640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213A2F74-E02D-4C00-A8D7-CE69799BAA7C}"/>
                </a:ext>
              </a:extLst>
            </p:cNvPr>
            <p:cNvSpPr txBox="1"/>
            <p:nvPr/>
          </p:nvSpPr>
          <p:spPr>
            <a:xfrm>
              <a:off x="581192" y="3758974"/>
              <a:ext cx="630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BR" dirty="0"/>
                <a:t>1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E2748C97-C1E6-4ABD-8826-54660D189019}"/>
                </a:ext>
              </a:extLst>
            </p:cNvPr>
            <p:cNvSpPr txBox="1"/>
            <p:nvPr/>
          </p:nvSpPr>
          <p:spPr>
            <a:xfrm>
              <a:off x="581192" y="5056683"/>
              <a:ext cx="62807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BR" dirty="0"/>
                <a:t>0</a:t>
              </a: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70307D1E-D377-46F0-9972-80F9CC2FECA3}"/>
                </a:ext>
              </a:extLst>
            </p:cNvPr>
            <p:cNvSpPr/>
            <p:nvPr/>
          </p:nvSpPr>
          <p:spPr>
            <a:xfrm>
              <a:off x="2378361" y="3815960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8609E091-2B89-448D-81A7-CF3B4AE1490C}"/>
                </a:ext>
              </a:extLst>
            </p:cNvPr>
            <p:cNvSpPr/>
            <p:nvPr/>
          </p:nvSpPr>
          <p:spPr>
            <a:xfrm>
              <a:off x="1945921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D9AFEA8D-2A35-4AE4-AA07-DC83D78BCE25}"/>
                </a:ext>
              </a:extLst>
            </p:cNvPr>
            <p:cNvSpPr/>
            <p:nvPr/>
          </p:nvSpPr>
          <p:spPr>
            <a:xfrm>
              <a:off x="1720439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3B55B4CE-7DDA-4540-9778-9B460EF340AD}"/>
                </a:ext>
              </a:extLst>
            </p:cNvPr>
            <p:cNvSpPr/>
            <p:nvPr/>
          </p:nvSpPr>
          <p:spPr>
            <a:xfrm>
              <a:off x="1494957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D7C477C7-6379-4388-8014-7F694C5ACFCE}"/>
                </a:ext>
              </a:extLst>
            </p:cNvPr>
            <p:cNvSpPr/>
            <p:nvPr/>
          </p:nvSpPr>
          <p:spPr>
            <a:xfrm>
              <a:off x="2171403" y="5188135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3E2CA279-5424-44F3-9BDD-F91A5A539F7C}"/>
                </a:ext>
              </a:extLst>
            </p:cNvPr>
            <p:cNvSpPr/>
            <p:nvPr/>
          </p:nvSpPr>
          <p:spPr>
            <a:xfrm>
              <a:off x="2643702" y="3815960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FA4FC2C2-AF69-4878-A7CA-368C4F3E8A01}"/>
                </a:ext>
              </a:extLst>
            </p:cNvPr>
            <p:cNvSpPr/>
            <p:nvPr/>
          </p:nvSpPr>
          <p:spPr>
            <a:xfrm>
              <a:off x="3109732" y="3815960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509E5F1C-6EA5-4291-B727-E765C7E4FACF}"/>
                </a:ext>
              </a:extLst>
            </p:cNvPr>
            <p:cNvSpPr/>
            <p:nvPr/>
          </p:nvSpPr>
          <p:spPr>
            <a:xfrm>
              <a:off x="2872099" y="3815960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5FF947AD-8F2F-45E7-9B9C-BE086DF440E9}"/>
                </a:ext>
              </a:extLst>
            </p:cNvPr>
            <p:cNvSpPr/>
            <p:nvPr/>
          </p:nvSpPr>
          <p:spPr>
            <a:xfrm rot="21064178">
              <a:off x="1555186" y="4013609"/>
              <a:ext cx="2006709" cy="1179179"/>
            </a:xfrm>
            <a:custGeom>
              <a:avLst/>
              <a:gdLst>
                <a:gd name="connsiteX0" fmla="*/ 0 w 2373746"/>
                <a:gd name="connsiteY0" fmla="*/ 1054674 h 1140936"/>
                <a:gd name="connsiteX1" fmla="*/ 886691 w 2373746"/>
                <a:gd name="connsiteY1" fmla="*/ 1045438 h 1140936"/>
                <a:gd name="connsiteX2" fmla="*/ 1459346 w 2373746"/>
                <a:gd name="connsiteY2" fmla="*/ 84856 h 1140936"/>
                <a:gd name="connsiteX3" fmla="*/ 2373746 w 2373746"/>
                <a:gd name="connsiteY3" fmla="*/ 47910 h 1140936"/>
                <a:gd name="connsiteX4" fmla="*/ 2373746 w 2373746"/>
                <a:gd name="connsiteY4" fmla="*/ 47910 h 1140936"/>
                <a:gd name="connsiteX5" fmla="*/ 2373746 w 2373746"/>
                <a:gd name="connsiteY5" fmla="*/ 47910 h 114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746" h="1140936">
                  <a:moveTo>
                    <a:pt x="0" y="1054674"/>
                  </a:moveTo>
                  <a:cubicBezTo>
                    <a:pt x="321733" y="1130874"/>
                    <a:pt x="643467" y="1207074"/>
                    <a:pt x="886691" y="1045438"/>
                  </a:cubicBezTo>
                  <a:cubicBezTo>
                    <a:pt x="1129915" y="883802"/>
                    <a:pt x="1211504" y="251111"/>
                    <a:pt x="1459346" y="84856"/>
                  </a:cubicBezTo>
                  <a:cubicBezTo>
                    <a:pt x="1707188" y="-81399"/>
                    <a:pt x="2373746" y="47910"/>
                    <a:pt x="2373746" y="47910"/>
                  </a:cubicBezTo>
                  <a:lnTo>
                    <a:pt x="2373746" y="47910"/>
                  </a:lnTo>
                  <a:lnTo>
                    <a:pt x="2373746" y="4791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3C0D65A6-520A-4C74-8E36-7920EFD70483}"/>
                </a:ext>
              </a:extLst>
            </p:cNvPr>
            <p:cNvSpPr/>
            <p:nvPr/>
          </p:nvSpPr>
          <p:spPr>
            <a:xfrm>
              <a:off x="2396885" y="5188135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aixaDeTexto 124">
                  <a:extLst>
                    <a:ext uri="{FF2B5EF4-FFF2-40B4-BE49-F238E27FC236}">
                      <a16:creationId xmlns:a16="http://schemas.microsoft.com/office/drawing/2014/main" id="{BB42DCCB-4FA1-4AB5-A2DB-FCAEFB5BB453}"/>
                    </a:ext>
                  </a:extLst>
                </p:cNvPr>
                <p:cNvSpPr txBox="1"/>
                <p:nvPr/>
              </p:nvSpPr>
              <p:spPr>
                <a:xfrm>
                  <a:off x="2171403" y="5520245"/>
                  <a:ext cx="3742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5" name="CaixaDeTexto 124">
                  <a:extLst>
                    <a:ext uri="{FF2B5EF4-FFF2-40B4-BE49-F238E27FC236}">
                      <a16:creationId xmlns:a16="http://schemas.microsoft.com/office/drawing/2014/main" id="{BB42DCCB-4FA1-4AB5-A2DB-FCAEFB5BB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403" y="5520245"/>
                  <a:ext cx="374247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Conector de Seta Reta 125">
              <a:extLst>
                <a:ext uri="{FF2B5EF4-FFF2-40B4-BE49-F238E27FC236}">
                  <a16:creationId xmlns:a16="http://schemas.microsoft.com/office/drawing/2014/main" id="{85E67A9F-FF0D-4001-B847-ECFBE7A6A4AB}"/>
                </a:ext>
              </a:extLst>
            </p:cNvPr>
            <p:cNvCxnSpPr/>
            <p:nvPr/>
          </p:nvCxnSpPr>
          <p:spPr>
            <a:xfrm>
              <a:off x="1065178" y="4374776"/>
              <a:ext cx="0" cy="4601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7C7ACE99-AC15-424E-964F-2519F0823DFA}"/>
              </a:ext>
            </a:extLst>
          </p:cNvPr>
          <p:cNvGrpSpPr/>
          <p:nvPr/>
        </p:nvGrpSpPr>
        <p:grpSpPr>
          <a:xfrm>
            <a:off x="6995195" y="3459356"/>
            <a:ext cx="2838675" cy="2381162"/>
            <a:chOff x="6237814" y="3459356"/>
            <a:chExt cx="2838675" cy="2381162"/>
          </a:xfrm>
        </p:grpSpPr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2816B374-0154-42CB-B33E-269BF701BC6C}"/>
                </a:ext>
              </a:extLst>
            </p:cNvPr>
            <p:cNvCxnSpPr/>
            <p:nvPr/>
          </p:nvCxnSpPr>
          <p:spPr>
            <a:xfrm flipV="1">
              <a:off x="6965433" y="3540167"/>
              <a:ext cx="0" cy="197104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693DEF15-B402-47F9-9AD1-FEF6887566E2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5346959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FFE7FFC8-B0BB-4D15-BDF4-63C25005DA06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3956836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21C60105-F1EF-4D2F-8F43-AFE27BD6BD72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4183125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C1610DD3-688B-47CF-95C2-D552A1097368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4404796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>
              <a:extLst>
                <a:ext uri="{FF2B5EF4-FFF2-40B4-BE49-F238E27FC236}">
                  <a16:creationId xmlns:a16="http://schemas.microsoft.com/office/drawing/2014/main" id="{AA34CA14-DC77-453F-94AC-0213494243FB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4617230"/>
              <a:ext cx="2135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B4E17914-7AC6-4EE8-8BE7-D59E70D34D7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4848199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D1DE749E-FF3B-4E03-8958-3EA1DE1C7397}"/>
                </a:ext>
              </a:extLst>
            </p:cNvPr>
            <p:cNvCxnSpPr>
              <a:cxnSpLocks/>
            </p:cNvCxnSpPr>
            <p:nvPr/>
          </p:nvCxnSpPr>
          <p:spPr>
            <a:xfrm>
              <a:off x="6717786" y="5092674"/>
              <a:ext cx="23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A4061A3D-9504-4BF6-AF7A-790E21977922}"/>
                </a:ext>
              </a:extLst>
            </p:cNvPr>
            <p:cNvSpPr txBox="1"/>
            <p:nvPr/>
          </p:nvSpPr>
          <p:spPr>
            <a:xfrm>
              <a:off x="6335291" y="4463341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0</a:t>
              </a:r>
              <a:endParaRPr lang="pt-BR" dirty="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73C8675B-7318-45AF-A602-511CB3210F83}"/>
                </a:ext>
              </a:extLst>
            </p:cNvPr>
            <p:cNvSpPr txBox="1"/>
            <p:nvPr/>
          </p:nvSpPr>
          <p:spPr>
            <a:xfrm>
              <a:off x="6335291" y="4250907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1</a:t>
              </a:r>
              <a:endParaRPr lang="pt-BR" dirty="0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A98E447A-1C33-476F-820C-1BC6A417C011}"/>
                </a:ext>
              </a:extLst>
            </p:cNvPr>
            <p:cNvSpPr txBox="1"/>
            <p:nvPr/>
          </p:nvSpPr>
          <p:spPr>
            <a:xfrm>
              <a:off x="6335291" y="4023663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2</a:t>
              </a:r>
              <a:endParaRPr lang="pt-BR" dirty="0"/>
            </a:p>
          </p:txBody>
        </p: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8C5C0AB9-D08F-4AC7-B446-E79783329536}"/>
                </a:ext>
              </a:extLst>
            </p:cNvPr>
            <p:cNvSpPr txBox="1"/>
            <p:nvPr/>
          </p:nvSpPr>
          <p:spPr>
            <a:xfrm>
              <a:off x="6335291" y="3802947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3</a:t>
              </a:r>
              <a:endParaRPr lang="pt-BR" dirty="0"/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A0E7EAED-F36B-41AF-9460-9E795F093BB5}"/>
                </a:ext>
              </a:extLst>
            </p:cNvPr>
            <p:cNvSpPr txBox="1"/>
            <p:nvPr/>
          </p:nvSpPr>
          <p:spPr>
            <a:xfrm>
              <a:off x="6335291" y="4678992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-1</a:t>
              </a:r>
              <a:endParaRPr lang="pt-BR" dirty="0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AA90D546-8F21-48F8-BA3D-39AC079F6411}"/>
                </a:ext>
              </a:extLst>
            </p:cNvPr>
            <p:cNvSpPr txBox="1"/>
            <p:nvPr/>
          </p:nvSpPr>
          <p:spPr>
            <a:xfrm>
              <a:off x="6335291" y="4927881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-2</a:t>
              </a:r>
              <a:endParaRPr lang="pt-BR" dirty="0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023428E9-70B0-418D-8F60-1ECC0EBFF9F0}"/>
                </a:ext>
              </a:extLst>
            </p:cNvPr>
            <p:cNvSpPr txBox="1"/>
            <p:nvPr/>
          </p:nvSpPr>
          <p:spPr>
            <a:xfrm>
              <a:off x="6335291" y="5195640"/>
              <a:ext cx="3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-3</a:t>
              </a:r>
              <a:endParaRPr lang="pt-BR" dirty="0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A1B7316B-3A29-418D-BBE9-2FBAE817E942}"/>
                </a:ext>
              </a:extLst>
            </p:cNvPr>
            <p:cNvSpPr/>
            <p:nvPr/>
          </p:nvSpPr>
          <p:spPr>
            <a:xfrm>
              <a:off x="7519211" y="5603853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7FF32FE7-F7F0-40CF-BAE8-AB0D9E7EEC4A}"/>
                </a:ext>
              </a:extLst>
            </p:cNvPr>
            <p:cNvSpPr/>
            <p:nvPr/>
          </p:nvSpPr>
          <p:spPr>
            <a:xfrm>
              <a:off x="7293729" y="5603853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CC4B4C1C-F83F-476C-BBCD-5EF8D2204B29}"/>
                </a:ext>
              </a:extLst>
            </p:cNvPr>
            <p:cNvSpPr/>
            <p:nvPr/>
          </p:nvSpPr>
          <p:spPr>
            <a:xfrm>
              <a:off x="7068247" y="5603853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3A156440-79FA-4E78-95F0-15DC872A58D2}"/>
                </a:ext>
              </a:extLst>
            </p:cNvPr>
            <p:cNvSpPr/>
            <p:nvPr/>
          </p:nvSpPr>
          <p:spPr>
            <a:xfrm>
              <a:off x="7744693" y="5603853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51687408-7613-4C7C-A6BF-26C9F9886527}"/>
                </a:ext>
              </a:extLst>
            </p:cNvPr>
            <p:cNvSpPr/>
            <p:nvPr/>
          </p:nvSpPr>
          <p:spPr>
            <a:xfrm>
              <a:off x="7970175" y="5603853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CEA63531-7FC6-435B-B91D-179B60F95F7B}"/>
                </a:ext>
              </a:extLst>
            </p:cNvPr>
            <p:cNvSpPr/>
            <p:nvPr/>
          </p:nvSpPr>
          <p:spPr>
            <a:xfrm>
              <a:off x="7927073" y="3536151"/>
              <a:ext cx="167290" cy="1663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BB0D1E9-E361-4138-839D-7AE81ED8F171}"/>
                </a:ext>
              </a:extLst>
            </p:cNvPr>
            <p:cNvSpPr/>
            <p:nvPr/>
          </p:nvSpPr>
          <p:spPr>
            <a:xfrm>
              <a:off x="8192414" y="3536151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D649648B-E623-4B0D-934C-8E02B86DB1E7}"/>
                </a:ext>
              </a:extLst>
            </p:cNvPr>
            <p:cNvSpPr/>
            <p:nvPr/>
          </p:nvSpPr>
          <p:spPr>
            <a:xfrm>
              <a:off x="8658444" y="3536151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4D7033BE-38D7-45FC-B8C7-CA45A6ED7F61}"/>
                </a:ext>
              </a:extLst>
            </p:cNvPr>
            <p:cNvSpPr/>
            <p:nvPr/>
          </p:nvSpPr>
          <p:spPr>
            <a:xfrm>
              <a:off x="8420811" y="3536151"/>
              <a:ext cx="167290" cy="166316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2" name="Conector de Seta Reta 151">
              <a:extLst>
                <a:ext uri="{FF2B5EF4-FFF2-40B4-BE49-F238E27FC236}">
                  <a16:creationId xmlns:a16="http://schemas.microsoft.com/office/drawing/2014/main" id="{15A71145-6EC0-4B14-AF51-9D5146774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1003" y="3521179"/>
              <a:ext cx="2205486" cy="2128787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9C01DE71-C190-4FEB-9E77-3B2EA93CBD94}"/>
                </a:ext>
              </a:extLst>
            </p:cNvPr>
            <p:cNvSpPr txBox="1"/>
            <p:nvPr/>
          </p:nvSpPr>
          <p:spPr>
            <a:xfrm>
              <a:off x="6242680" y="3459356"/>
              <a:ext cx="4838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+</a:t>
              </a:r>
              <a:r>
                <a:rPr lang="pt-BR" sz="1400" dirty="0" err="1"/>
                <a:t>Inf</a:t>
              </a:r>
              <a:endParaRPr lang="pt-BR" dirty="0"/>
            </a:p>
          </p:txBody>
        </p:sp>
        <p:sp>
          <p:nvSpPr>
            <p:cNvPr id="154" name="CaixaDeTexto 153">
              <a:extLst>
                <a:ext uri="{FF2B5EF4-FFF2-40B4-BE49-F238E27FC236}">
                  <a16:creationId xmlns:a16="http://schemas.microsoft.com/office/drawing/2014/main" id="{83DC041E-0C97-4654-A95B-CDF80C0665CF}"/>
                </a:ext>
              </a:extLst>
            </p:cNvPr>
            <p:cNvSpPr txBox="1"/>
            <p:nvPr/>
          </p:nvSpPr>
          <p:spPr>
            <a:xfrm>
              <a:off x="6237814" y="5532741"/>
              <a:ext cx="4838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/>
                <a:t>-</a:t>
              </a:r>
              <a:r>
                <a:rPr lang="pt-BR" sz="1400" dirty="0" err="1"/>
                <a:t>Inf</a:t>
              </a:r>
              <a:endParaRPr lang="pt-BR" dirty="0"/>
            </a:p>
          </p:txBody>
        </p:sp>
      </p:grpSp>
      <p:cxnSp>
        <p:nvCxnSpPr>
          <p:cNvPr id="155" name="Conector de Seta Reta 154">
            <a:extLst>
              <a:ext uri="{FF2B5EF4-FFF2-40B4-BE49-F238E27FC236}">
                <a16:creationId xmlns:a16="http://schemas.microsoft.com/office/drawing/2014/main" id="{853B27B9-693C-46B7-ABB3-429C3467FBAC}"/>
              </a:ext>
            </a:extLst>
          </p:cNvPr>
          <p:cNvCxnSpPr>
            <a:cxnSpLocks/>
          </p:cNvCxnSpPr>
          <p:nvPr/>
        </p:nvCxnSpPr>
        <p:spPr>
          <a:xfrm flipV="1">
            <a:off x="4734383" y="4603198"/>
            <a:ext cx="19939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tângulo 156">
                <a:extLst>
                  <a:ext uri="{FF2B5EF4-FFF2-40B4-BE49-F238E27FC236}">
                    <a16:creationId xmlns:a16="http://schemas.microsoft.com/office/drawing/2014/main" id="{D4A28AC2-B5F1-432D-BF6E-4C7DAD801E1F}"/>
                  </a:ext>
                </a:extLst>
              </p:cNvPr>
              <p:cNvSpPr/>
              <p:nvPr/>
            </p:nvSpPr>
            <p:spPr>
              <a:xfrm>
                <a:off x="4401787" y="3870889"/>
                <a:ext cx="267804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𝑜𝑑𝑑𝑠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7" name="Retângulo 156">
                <a:extLst>
                  <a:ext uri="{FF2B5EF4-FFF2-40B4-BE49-F238E27FC236}">
                    <a16:creationId xmlns:a16="http://schemas.microsoft.com/office/drawing/2014/main" id="{D4A28AC2-B5F1-432D-BF6E-4C7DAD801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787" y="3870889"/>
                <a:ext cx="2678041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0008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8965</TotalTime>
  <Words>1496</Words>
  <Application>Microsoft Office PowerPoint</Application>
  <PresentationFormat>Widescreen</PresentationFormat>
  <Paragraphs>352</Paragraphs>
  <Slides>23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Calibri</vt:lpstr>
      <vt:lpstr>Cambria Math</vt:lpstr>
      <vt:lpstr>Gill Sans MT</vt:lpstr>
      <vt:lpstr>Wingdings 2</vt:lpstr>
      <vt:lpstr>Dividendo</vt:lpstr>
      <vt:lpstr>Aprendizado de máquina 1: aprendizado supervisionado</vt:lpstr>
      <vt:lpstr>Conteúdo programático</vt:lpstr>
      <vt:lpstr>Conteúdo programático</vt:lpstr>
      <vt:lpstr>Regressão linear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 – Multi classe</vt:lpstr>
      <vt:lpstr>Regressão logística – Multi Label</vt:lpstr>
      <vt:lpstr>Regressão logística – avaliação</vt:lpstr>
      <vt:lpstr>Regressão logística – avaliação</vt:lpstr>
      <vt:lpstr>Regressão logística – avaliação</vt:lpstr>
      <vt:lpstr>Regressão logística – avaliação</vt:lpstr>
      <vt:lpstr>Regressão logística – avaliação</vt:lpstr>
      <vt:lpstr>Regressão logística – avaliação</vt:lpstr>
      <vt:lpstr>Regressão logística – avaliação</vt:lpstr>
      <vt:lpstr>Regressão logística – avaliação</vt:lpstr>
      <vt:lpstr>Regressão logística – avaliação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Aurelio Beber</dc:creator>
  <cp:lastModifiedBy>Marco Aurelio Beber</cp:lastModifiedBy>
  <cp:revision>299</cp:revision>
  <dcterms:created xsi:type="dcterms:W3CDTF">2020-06-03T23:35:45Z</dcterms:created>
  <dcterms:modified xsi:type="dcterms:W3CDTF">2020-06-25T19:39:30Z</dcterms:modified>
</cp:coreProperties>
</file>