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83" r:id="rId5"/>
    <p:sldId id="285" r:id="rId6"/>
    <p:sldId id="284" r:id="rId7"/>
    <p:sldId id="298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2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6" r:id="rId30"/>
    <p:sldId id="317" r:id="rId31"/>
    <p:sldId id="318" r:id="rId32"/>
    <p:sldId id="262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319" r:id="rId51"/>
    <p:sldId id="311" r:id="rId52"/>
    <p:sldId id="312" r:id="rId53"/>
    <p:sldId id="328" r:id="rId54"/>
    <p:sldId id="330" r:id="rId55"/>
    <p:sldId id="329" r:id="rId56"/>
    <p:sldId id="331" r:id="rId57"/>
    <p:sldId id="321" r:id="rId58"/>
    <p:sldId id="323" r:id="rId59"/>
    <p:sldId id="324" r:id="rId60"/>
    <p:sldId id="325" r:id="rId61"/>
    <p:sldId id="287" r:id="rId62"/>
    <p:sldId id="326" r:id="rId63"/>
    <p:sldId id="327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Entropia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Planilha1!$A$2:$A$14</c:f>
              <c:numCache>
                <c:formatCode>General</c:formatCode>
                <c:ptCount val="1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Planilha1!$B$2:$B$14</c:f>
              <c:numCache>
                <c:formatCode>General</c:formatCode>
                <c:ptCount val="13"/>
                <c:pt idx="0">
                  <c:v>0</c:v>
                </c:pt>
                <c:pt idx="1">
                  <c:v>0.46899999999999997</c:v>
                </c:pt>
                <c:pt idx="2">
                  <c:v>0.72189999999999999</c:v>
                </c:pt>
                <c:pt idx="3">
                  <c:v>0.88129999999999997</c:v>
                </c:pt>
                <c:pt idx="4">
                  <c:v>0.97099999999999997</c:v>
                </c:pt>
                <c:pt idx="5" formatCode="#,##0">
                  <c:v>1</c:v>
                </c:pt>
                <c:pt idx="6">
                  <c:v>0.97099999999999997</c:v>
                </c:pt>
                <c:pt idx="7">
                  <c:v>0.88129999999999997</c:v>
                </c:pt>
                <c:pt idx="8">
                  <c:v>0.72189999999999999</c:v>
                </c:pt>
                <c:pt idx="9">
                  <c:v>0.46899999999999997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8B-4644-A649-CB5CBFA79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306816"/>
        <c:axId val="448314032"/>
      </c:lineChart>
      <c:catAx>
        <c:axId val="448306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Probabilidade Positiva</a:t>
                </a:r>
              </a:p>
            </c:rich>
          </c:tx>
          <c:layout>
            <c:manualLayout>
              <c:xMode val="edge"/>
              <c:yMode val="edge"/>
              <c:x val="0.35787116008467995"/>
              <c:y val="0.913692681945553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8314032"/>
        <c:crosses val="autoZero"/>
        <c:auto val="1"/>
        <c:lblAlgn val="ctr"/>
        <c:lblOffset val="100"/>
        <c:noMultiLvlLbl val="0"/>
      </c:catAx>
      <c:valAx>
        <c:axId val="4483140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Entropia</a:t>
                </a:r>
              </a:p>
            </c:rich>
          </c:tx>
          <c:layout>
            <c:manualLayout>
              <c:xMode val="edge"/>
              <c:yMode val="edge"/>
              <c:x val="2.1760154738878143E-2"/>
              <c:y val="0.427362083655033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830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9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4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4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98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0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96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1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0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66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8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7422-77AE-415A-8C40-5B7580B12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Aprendizado de máquina 1:</a:t>
            </a:r>
            <a:br>
              <a:rPr lang="pt-BR" dirty="0"/>
            </a:br>
            <a:r>
              <a:rPr lang="pt-BR" dirty="0"/>
              <a:t>aprendizado supervisionado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4A9691-F669-45F6-85E7-86E045704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Unidade 3 – Aprendizagem simbólica</a:t>
            </a:r>
          </a:p>
        </p:txBody>
      </p:sp>
    </p:spTree>
    <p:extLst>
      <p:ext uri="{BB962C8B-B14F-4D97-AF65-F5344CB8AC3E}">
        <p14:creationId xmlns:p14="http://schemas.microsoft.com/office/powerpoint/2010/main" val="309227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F4B81A92-A63F-47EA-B3C2-F4A20FE5EBB3}"/>
              </a:ext>
            </a:extLst>
          </p:cNvPr>
          <p:cNvSpPr/>
          <p:nvPr/>
        </p:nvSpPr>
        <p:spPr>
          <a:xfrm>
            <a:off x="8012276" y="2627790"/>
            <a:ext cx="11511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Dor no peito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F4EB82EE-F256-4F32-8581-B15EE13A9A50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7869212" y="3513338"/>
            <a:ext cx="7186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D3E0CB3-28C2-46E3-9AE9-36780C1482E1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8587845" y="3513338"/>
            <a:ext cx="6857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2937CDE-FF9B-41C1-88FB-451E62258761}"/>
              </a:ext>
            </a:extLst>
          </p:cNvPr>
          <p:cNvSpPr/>
          <p:nvPr/>
        </p:nvSpPr>
        <p:spPr>
          <a:xfrm>
            <a:off x="754602" y="3222594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2D3CD78-BC7D-4001-AD3F-45F4035E4517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86A7D1-EFE9-42D7-AE42-C7559C3555C1}"/>
              </a:ext>
            </a:extLst>
          </p:cNvPr>
          <p:cNvSpPr txBox="1"/>
          <p:nvPr/>
        </p:nvSpPr>
        <p:spPr>
          <a:xfrm>
            <a:off x="8899853" y="3403883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5BBF48A-AFE1-4B9A-A3EF-2F804C770F76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610FBF-27FD-4094-993B-2857DE31C3E7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0</a:t>
            </a:r>
          </a:p>
          <a:p>
            <a:pPr algn="just"/>
            <a:r>
              <a:rPr lang="pt-BR" dirty="0"/>
              <a:t>Não = 1</a:t>
            </a:r>
          </a:p>
        </p:txBody>
      </p:sp>
    </p:spTree>
    <p:extLst>
      <p:ext uri="{BB962C8B-B14F-4D97-AF65-F5344CB8AC3E}">
        <p14:creationId xmlns:p14="http://schemas.microsoft.com/office/powerpoint/2010/main" val="328140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F4B81A92-A63F-47EA-B3C2-F4A20FE5EBB3}"/>
              </a:ext>
            </a:extLst>
          </p:cNvPr>
          <p:cNvSpPr/>
          <p:nvPr/>
        </p:nvSpPr>
        <p:spPr>
          <a:xfrm>
            <a:off x="8012276" y="2627790"/>
            <a:ext cx="11511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Dor no peito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F4EB82EE-F256-4F32-8581-B15EE13A9A50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 flipH="1">
            <a:off x="7869212" y="3513338"/>
            <a:ext cx="7186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D3E0CB3-28C2-46E3-9AE9-36780C1482E1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>
            <a:off x="8587845" y="3513338"/>
            <a:ext cx="6857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2937CDE-FF9B-41C1-88FB-451E62258761}"/>
              </a:ext>
            </a:extLst>
          </p:cNvPr>
          <p:cNvSpPr/>
          <p:nvPr/>
        </p:nvSpPr>
        <p:spPr>
          <a:xfrm>
            <a:off x="754602" y="3604333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2D3CD78-BC7D-4001-AD3F-45F4035E4517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86A7D1-EFE9-42D7-AE42-C7559C3555C1}"/>
              </a:ext>
            </a:extLst>
          </p:cNvPr>
          <p:cNvSpPr txBox="1"/>
          <p:nvPr/>
        </p:nvSpPr>
        <p:spPr>
          <a:xfrm>
            <a:off x="8899853" y="3403883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66B5236-D488-4CA3-A186-796FBB8FFAB0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1</a:t>
            </a:r>
          </a:p>
          <a:p>
            <a:pPr algn="just"/>
            <a:r>
              <a:rPr lang="pt-BR" dirty="0"/>
              <a:t>Não = 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13149E8-E5C7-4721-A3CA-2EC801E6A114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0</a:t>
            </a:r>
          </a:p>
          <a:p>
            <a:pPr algn="just"/>
            <a:r>
              <a:rPr lang="pt-BR" dirty="0"/>
              <a:t>Não = 1</a:t>
            </a:r>
          </a:p>
        </p:txBody>
      </p:sp>
    </p:spTree>
    <p:extLst>
      <p:ext uri="{BB962C8B-B14F-4D97-AF65-F5344CB8AC3E}">
        <p14:creationId xmlns:p14="http://schemas.microsoft.com/office/powerpoint/2010/main" val="177934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F4B81A92-A63F-47EA-B3C2-F4A20FE5EBB3}"/>
              </a:ext>
            </a:extLst>
          </p:cNvPr>
          <p:cNvSpPr/>
          <p:nvPr/>
        </p:nvSpPr>
        <p:spPr>
          <a:xfrm>
            <a:off x="8012276" y="2627790"/>
            <a:ext cx="11511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Dor no peito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F4EB82EE-F256-4F32-8581-B15EE13A9A50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 flipH="1">
            <a:off x="7869212" y="3513338"/>
            <a:ext cx="7186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D3E0CB3-28C2-46E3-9AE9-36780C1482E1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>
            <a:off x="8587845" y="3513338"/>
            <a:ext cx="6857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2937CDE-FF9B-41C1-88FB-451E62258761}"/>
              </a:ext>
            </a:extLst>
          </p:cNvPr>
          <p:cNvSpPr/>
          <p:nvPr/>
        </p:nvSpPr>
        <p:spPr>
          <a:xfrm>
            <a:off x="754602" y="3968327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2D3CD78-BC7D-4001-AD3F-45F4035E4517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86A7D1-EFE9-42D7-AE42-C7559C3555C1}"/>
              </a:ext>
            </a:extLst>
          </p:cNvPr>
          <p:cNvSpPr txBox="1"/>
          <p:nvPr/>
        </p:nvSpPr>
        <p:spPr>
          <a:xfrm>
            <a:off x="8899853" y="3403883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714737-FF1E-4936-9559-D7978D747F7F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1</a:t>
            </a:r>
          </a:p>
          <a:p>
            <a:pPr algn="just"/>
            <a:r>
              <a:rPr lang="pt-BR" dirty="0"/>
              <a:t>Não = 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27F226-C9F1-4C42-89A5-5671A7546B35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0</a:t>
            </a:r>
          </a:p>
          <a:p>
            <a:pPr algn="just"/>
            <a:r>
              <a:rPr lang="pt-BR" dirty="0"/>
              <a:t>Não = 1</a:t>
            </a:r>
          </a:p>
        </p:txBody>
      </p:sp>
    </p:spTree>
    <p:extLst>
      <p:ext uri="{BB962C8B-B14F-4D97-AF65-F5344CB8AC3E}">
        <p14:creationId xmlns:p14="http://schemas.microsoft.com/office/powerpoint/2010/main" val="63096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F4B81A92-A63F-47EA-B3C2-F4A20FE5EBB3}"/>
              </a:ext>
            </a:extLst>
          </p:cNvPr>
          <p:cNvSpPr/>
          <p:nvPr/>
        </p:nvSpPr>
        <p:spPr>
          <a:xfrm>
            <a:off x="8012276" y="2627790"/>
            <a:ext cx="11511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Dor no peito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F4EB82EE-F256-4F32-8581-B15EE13A9A50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flipH="1">
            <a:off x="7869212" y="3513338"/>
            <a:ext cx="7186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D3E0CB3-28C2-46E3-9AE9-36780C1482E1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8587845" y="3513338"/>
            <a:ext cx="6857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2937CDE-FF9B-41C1-88FB-451E62258761}"/>
              </a:ext>
            </a:extLst>
          </p:cNvPr>
          <p:cNvSpPr/>
          <p:nvPr/>
        </p:nvSpPr>
        <p:spPr>
          <a:xfrm>
            <a:off x="754602" y="4332312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2D3CD78-BC7D-4001-AD3F-45F4035E4517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86A7D1-EFE9-42D7-AE42-C7559C3555C1}"/>
              </a:ext>
            </a:extLst>
          </p:cNvPr>
          <p:cNvSpPr txBox="1"/>
          <p:nvPr/>
        </p:nvSpPr>
        <p:spPr>
          <a:xfrm>
            <a:off x="8899853" y="3403883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A39A1D-AA08-4211-8374-3870C085D55E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2</a:t>
            </a:r>
          </a:p>
          <a:p>
            <a:pPr algn="just"/>
            <a:r>
              <a:rPr lang="pt-BR" dirty="0"/>
              <a:t>Não = 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A1DDFCC-A227-4D3D-9236-A9735C57D3EB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0</a:t>
            </a:r>
          </a:p>
          <a:p>
            <a:pPr algn="just"/>
            <a:r>
              <a:rPr lang="pt-BR" dirty="0"/>
              <a:t>Não = 1</a:t>
            </a:r>
          </a:p>
        </p:txBody>
      </p:sp>
    </p:spTree>
    <p:extLst>
      <p:ext uri="{BB962C8B-B14F-4D97-AF65-F5344CB8AC3E}">
        <p14:creationId xmlns:p14="http://schemas.microsoft.com/office/powerpoint/2010/main" val="165530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F4B81A92-A63F-47EA-B3C2-F4A20FE5EBB3}"/>
              </a:ext>
            </a:extLst>
          </p:cNvPr>
          <p:cNvSpPr/>
          <p:nvPr/>
        </p:nvSpPr>
        <p:spPr>
          <a:xfrm>
            <a:off x="8012276" y="2627790"/>
            <a:ext cx="11511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Dor no peito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2FF6072-BA4A-4C87-8DB9-A1D340545916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105</a:t>
            </a:r>
          </a:p>
          <a:p>
            <a:pPr algn="just"/>
            <a:r>
              <a:rPr lang="pt-BR" dirty="0"/>
              <a:t>Não = 39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EF425E2-A54E-41F5-A80D-174DBE7F808C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34</a:t>
            </a:r>
          </a:p>
          <a:p>
            <a:pPr algn="just"/>
            <a:r>
              <a:rPr lang="pt-BR" dirty="0"/>
              <a:t>Não = 125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F4EB82EE-F256-4F32-8581-B15EE13A9A50}"/>
              </a:ext>
            </a:extLst>
          </p:cNvPr>
          <p:cNvCxnSpPr>
            <a:cxnSpLocks/>
            <a:stCxn id="4" idx="4"/>
            <a:endCxn id="57" idx="0"/>
          </p:cNvCxnSpPr>
          <p:nvPr/>
        </p:nvCxnSpPr>
        <p:spPr>
          <a:xfrm flipH="1">
            <a:off x="7869212" y="3513338"/>
            <a:ext cx="7186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D3E0CB3-28C2-46E3-9AE9-36780C1482E1}"/>
              </a:ext>
            </a:extLst>
          </p:cNvPr>
          <p:cNvCxnSpPr>
            <a:cxnSpLocks/>
            <a:stCxn id="4" idx="4"/>
            <a:endCxn id="58" idx="0"/>
          </p:cNvCxnSpPr>
          <p:nvPr/>
        </p:nvCxnSpPr>
        <p:spPr>
          <a:xfrm>
            <a:off x="8587845" y="3513338"/>
            <a:ext cx="6857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2937CDE-FF9B-41C1-88FB-451E62258761}"/>
              </a:ext>
            </a:extLst>
          </p:cNvPr>
          <p:cNvSpPr/>
          <p:nvPr/>
        </p:nvSpPr>
        <p:spPr>
          <a:xfrm>
            <a:off x="754602" y="4705183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2D3CD78-BC7D-4001-AD3F-45F4035E4517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86A7D1-EFE9-42D7-AE42-C7559C3555C1}"/>
              </a:ext>
            </a:extLst>
          </p:cNvPr>
          <p:cNvSpPr txBox="1"/>
          <p:nvPr/>
        </p:nvSpPr>
        <p:spPr>
          <a:xfrm>
            <a:off x="8899853" y="3403883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94669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56066"/>
              </p:ext>
            </p:extLst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2F0EB7D8-BB09-4FA8-B5AA-047D42E897D2}"/>
              </a:ext>
            </a:extLst>
          </p:cNvPr>
          <p:cNvSpPr/>
          <p:nvPr/>
        </p:nvSpPr>
        <p:spPr>
          <a:xfrm>
            <a:off x="1597892" y="2627790"/>
            <a:ext cx="1182254" cy="258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2937CDE-FF9B-41C1-88FB-451E62258761}"/>
              </a:ext>
            </a:extLst>
          </p:cNvPr>
          <p:cNvSpPr/>
          <p:nvPr/>
        </p:nvSpPr>
        <p:spPr>
          <a:xfrm>
            <a:off x="3773010" y="2627790"/>
            <a:ext cx="1257163" cy="258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2E1ED775-C163-40D6-91A2-60280145DBCC}"/>
              </a:ext>
            </a:extLst>
          </p:cNvPr>
          <p:cNvSpPr/>
          <p:nvPr/>
        </p:nvSpPr>
        <p:spPr>
          <a:xfrm>
            <a:off x="7931076" y="2627790"/>
            <a:ext cx="12323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Circulação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4A201F4-C05F-4169-B1BB-651FFA4923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7869212" y="3513338"/>
            <a:ext cx="6780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5D8E577-1671-4349-A252-D20E85B737D5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547245" y="3513338"/>
            <a:ext cx="7263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CEB0EDD1-7F96-4151-A5F2-D3D33CE71742}"/>
              </a:ext>
            </a:extLst>
          </p:cNvPr>
          <p:cNvSpPr/>
          <p:nvPr/>
        </p:nvSpPr>
        <p:spPr>
          <a:xfrm>
            <a:off x="754602" y="3222594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CA031D-99E8-4028-9AA6-E59E47C8A2D0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Boa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6F1C13-AB05-4538-A615-A5BAB6BE3DCE}"/>
              </a:ext>
            </a:extLst>
          </p:cNvPr>
          <p:cNvSpPr txBox="1"/>
          <p:nvPr/>
        </p:nvSpPr>
        <p:spPr>
          <a:xfrm>
            <a:off x="8810890" y="3403883"/>
            <a:ext cx="52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Ruim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AE95A70-8E2C-4555-83C9-83C13AF16E2E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3DCA068-FD02-4C09-A729-13030BB515D5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0</a:t>
            </a:r>
          </a:p>
          <a:p>
            <a:pPr algn="just"/>
            <a:r>
              <a:rPr lang="pt-BR" dirty="0"/>
              <a:t>Não = 1</a:t>
            </a:r>
          </a:p>
        </p:txBody>
      </p:sp>
    </p:spTree>
    <p:extLst>
      <p:ext uri="{BB962C8B-B14F-4D97-AF65-F5344CB8AC3E}">
        <p14:creationId xmlns:p14="http://schemas.microsoft.com/office/powerpoint/2010/main" val="179764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2E1ED775-C163-40D6-91A2-60280145DBCC}"/>
              </a:ext>
            </a:extLst>
          </p:cNvPr>
          <p:cNvSpPr/>
          <p:nvPr/>
        </p:nvSpPr>
        <p:spPr>
          <a:xfrm>
            <a:off x="7931076" y="2627790"/>
            <a:ext cx="12323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Circulação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4A201F4-C05F-4169-B1BB-651FFA4923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7869212" y="3513338"/>
            <a:ext cx="6780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5D8E577-1671-4349-A252-D20E85B737D5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547245" y="3513338"/>
            <a:ext cx="7263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CEB0EDD1-7F96-4151-A5F2-D3D33CE71742}"/>
              </a:ext>
            </a:extLst>
          </p:cNvPr>
          <p:cNvSpPr/>
          <p:nvPr/>
        </p:nvSpPr>
        <p:spPr>
          <a:xfrm>
            <a:off x="754602" y="3601278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CA031D-99E8-4028-9AA6-E59E47C8A2D0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Boa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6F1C13-AB05-4538-A615-A5BAB6BE3DCE}"/>
              </a:ext>
            </a:extLst>
          </p:cNvPr>
          <p:cNvSpPr txBox="1"/>
          <p:nvPr/>
        </p:nvSpPr>
        <p:spPr>
          <a:xfrm>
            <a:off x="8810890" y="3403883"/>
            <a:ext cx="52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Ruim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AE95A70-8E2C-4555-83C9-83C13AF16E2E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1</a:t>
            </a:r>
          </a:p>
          <a:p>
            <a:pPr algn="just"/>
            <a:r>
              <a:rPr lang="pt-BR" dirty="0"/>
              <a:t>Não = 0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3DCA068-FD02-4C09-A729-13030BB515D5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0</a:t>
            </a:r>
          </a:p>
          <a:p>
            <a:pPr algn="just"/>
            <a:r>
              <a:rPr lang="pt-BR" dirty="0"/>
              <a:t>Não = 1</a:t>
            </a:r>
          </a:p>
        </p:txBody>
      </p:sp>
    </p:spTree>
    <p:extLst>
      <p:ext uri="{BB962C8B-B14F-4D97-AF65-F5344CB8AC3E}">
        <p14:creationId xmlns:p14="http://schemas.microsoft.com/office/powerpoint/2010/main" val="107867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2E1ED775-C163-40D6-91A2-60280145DBCC}"/>
              </a:ext>
            </a:extLst>
          </p:cNvPr>
          <p:cNvSpPr/>
          <p:nvPr/>
        </p:nvSpPr>
        <p:spPr>
          <a:xfrm>
            <a:off x="7931076" y="2627790"/>
            <a:ext cx="12323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Circulação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4A201F4-C05F-4169-B1BB-651FFA4923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7869212" y="3513338"/>
            <a:ext cx="6780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5D8E577-1671-4349-A252-D20E85B737D5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547245" y="3513338"/>
            <a:ext cx="7263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CEB0EDD1-7F96-4151-A5F2-D3D33CE71742}"/>
              </a:ext>
            </a:extLst>
          </p:cNvPr>
          <p:cNvSpPr/>
          <p:nvPr/>
        </p:nvSpPr>
        <p:spPr>
          <a:xfrm>
            <a:off x="754602" y="3970731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CA031D-99E8-4028-9AA6-E59E47C8A2D0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Boa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6F1C13-AB05-4538-A615-A5BAB6BE3DCE}"/>
              </a:ext>
            </a:extLst>
          </p:cNvPr>
          <p:cNvSpPr txBox="1"/>
          <p:nvPr/>
        </p:nvSpPr>
        <p:spPr>
          <a:xfrm>
            <a:off x="8810890" y="3403883"/>
            <a:ext cx="52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Ruim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AE95A70-8E2C-4555-83C9-83C13AF16E2E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1</a:t>
            </a:r>
          </a:p>
          <a:p>
            <a:pPr algn="just"/>
            <a:r>
              <a:rPr lang="pt-BR" dirty="0"/>
              <a:t>Não = 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3DCA068-FD02-4C09-A729-13030BB515D5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0</a:t>
            </a:r>
          </a:p>
          <a:p>
            <a:pPr algn="just"/>
            <a:r>
              <a:rPr lang="pt-BR" dirty="0"/>
              <a:t>Não = 1</a:t>
            </a:r>
          </a:p>
        </p:txBody>
      </p:sp>
    </p:spTree>
    <p:extLst>
      <p:ext uri="{BB962C8B-B14F-4D97-AF65-F5344CB8AC3E}">
        <p14:creationId xmlns:p14="http://schemas.microsoft.com/office/powerpoint/2010/main" val="203865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2E1ED775-C163-40D6-91A2-60280145DBCC}"/>
              </a:ext>
            </a:extLst>
          </p:cNvPr>
          <p:cNvSpPr/>
          <p:nvPr/>
        </p:nvSpPr>
        <p:spPr>
          <a:xfrm>
            <a:off x="7931076" y="2627790"/>
            <a:ext cx="12323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Circulação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4A201F4-C05F-4169-B1BB-651FFA4923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7869212" y="3513338"/>
            <a:ext cx="6780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5D8E577-1671-4349-A252-D20E85B737D5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547245" y="3513338"/>
            <a:ext cx="7263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CEB0EDD1-7F96-4151-A5F2-D3D33CE71742}"/>
              </a:ext>
            </a:extLst>
          </p:cNvPr>
          <p:cNvSpPr/>
          <p:nvPr/>
        </p:nvSpPr>
        <p:spPr>
          <a:xfrm>
            <a:off x="754602" y="4349415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CA031D-99E8-4028-9AA6-E59E47C8A2D0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Boa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6F1C13-AB05-4538-A615-A5BAB6BE3DCE}"/>
              </a:ext>
            </a:extLst>
          </p:cNvPr>
          <p:cNvSpPr txBox="1"/>
          <p:nvPr/>
        </p:nvSpPr>
        <p:spPr>
          <a:xfrm>
            <a:off x="8810890" y="3403883"/>
            <a:ext cx="52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Ruim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AE95A70-8E2C-4555-83C9-83C13AF16E2E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1</a:t>
            </a:r>
          </a:p>
          <a:p>
            <a:pPr algn="just"/>
            <a:r>
              <a:rPr lang="pt-BR" dirty="0"/>
              <a:t>Não = 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3DCA068-FD02-4C09-A729-13030BB515D5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1</a:t>
            </a:r>
          </a:p>
          <a:p>
            <a:pPr algn="just"/>
            <a:r>
              <a:rPr lang="pt-BR" dirty="0"/>
              <a:t>Não = 1</a:t>
            </a:r>
          </a:p>
        </p:txBody>
      </p:sp>
    </p:spTree>
    <p:extLst>
      <p:ext uri="{BB962C8B-B14F-4D97-AF65-F5344CB8AC3E}">
        <p14:creationId xmlns:p14="http://schemas.microsoft.com/office/powerpoint/2010/main" val="277237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038FA-D42D-4DAB-95B8-4582AFFA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16FF3-3A5F-4EA4-B3F8-631DD176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2000" dirty="0"/>
              <a:t>Unidade 1 – Conceitos sobre Aprendizado de Máquina</a:t>
            </a:r>
          </a:p>
          <a:p>
            <a:r>
              <a:rPr lang="pt-BR" sz="2000" dirty="0"/>
              <a:t>Unidade 2 – Aprendizagem Estatística</a:t>
            </a:r>
          </a:p>
          <a:p>
            <a:r>
              <a:rPr lang="pt-BR" sz="2000" b="1" dirty="0"/>
              <a:t>Unidade 3 – Aprendizagem Simbólica</a:t>
            </a:r>
          </a:p>
          <a:p>
            <a:r>
              <a:rPr lang="pt-BR" sz="2000" dirty="0"/>
              <a:t>Unidade 4 – Aprendizagem Baseada em Instâncias</a:t>
            </a:r>
          </a:p>
          <a:p>
            <a:r>
              <a:rPr lang="pt-BR" sz="2000" dirty="0"/>
              <a:t>Unidade 5 – Aplicações de 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126366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2E1ED775-C163-40D6-91A2-60280145DBCC}"/>
              </a:ext>
            </a:extLst>
          </p:cNvPr>
          <p:cNvSpPr/>
          <p:nvPr/>
        </p:nvSpPr>
        <p:spPr>
          <a:xfrm>
            <a:off x="7931076" y="2627790"/>
            <a:ext cx="12323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Circulação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4A201F4-C05F-4169-B1BB-651FFA4923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7869212" y="3513338"/>
            <a:ext cx="6780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5D8E577-1671-4349-A252-D20E85B737D5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547245" y="3513338"/>
            <a:ext cx="7263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CEB0EDD1-7F96-4151-A5F2-D3D33CE71742}"/>
              </a:ext>
            </a:extLst>
          </p:cNvPr>
          <p:cNvSpPr/>
          <p:nvPr/>
        </p:nvSpPr>
        <p:spPr>
          <a:xfrm>
            <a:off x="754602" y="4709630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CA031D-99E8-4028-9AA6-E59E47C8A2D0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Boa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6F1C13-AB05-4538-A615-A5BAB6BE3DCE}"/>
              </a:ext>
            </a:extLst>
          </p:cNvPr>
          <p:cNvSpPr txBox="1"/>
          <p:nvPr/>
        </p:nvSpPr>
        <p:spPr>
          <a:xfrm>
            <a:off x="8810890" y="3403883"/>
            <a:ext cx="52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Ruim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AE95A70-8E2C-4555-83C9-83C13AF16E2E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37</a:t>
            </a:r>
          </a:p>
          <a:p>
            <a:pPr algn="just"/>
            <a:r>
              <a:rPr lang="pt-BR" dirty="0"/>
              <a:t>Não = 127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3DCA068-FD02-4C09-A729-13030BB515D5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100</a:t>
            </a:r>
          </a:p>
          <a:p>
            <a:pPr algn="just"/>
            <a:r>
              <a:rPr lang="pt-BR" dirty="0"/>
              <a:t>Não = 33</a:t>
            </a:r>
          </a:p>
        </p:txBody>
      </p:sp>
    </p:spTree>
    <p:extLst>
      <p:ext uri="{BB962C8B-B14F-4D97-AF65-F5344CB8AC3E}">
        <p14:creationId xmlns:p14="http://schemas.microsoft.com/office/powerpoint/2010/main" val="104547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645234"/>
              </p:ext>
            </p:extLst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32937CDE-FF9B-41C1-88FB-451E62258761}"/>
              </a:ext>
            </a:extLst>
          </p:cNvPr>
          <p:cNvSpPr/>
          <p:nvPr/>
        </p:nvSpPr>
        <p:spPr>
          <a:xfrm>
            <a:off x="2743200" y="2627790"/>
            <a:ext cx="2286973" cy="258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96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F976D20C-7CDC-4E43-9DCB-4A4A32188474}"/>
              </a:ext>
            </a:extLst>
          </p:cNvPr>
          <p:cNvSpPr/>
          <p:nvPr/>
        </p:nvSpPr>
        <p:spPr>
          <a:xfrm>
            <a:off x="7931076" y="2627790"/>
            <a:ext cx="12323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7A455FA-0759-424F-AA32-4FED13AAB847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7869212" y="3513338"/>
            <a:ext cx="6780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190230A-BA04-4A3F-974E-5F7BFDD3353B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8547245" y="3513338"/>
            <a:ext cx="7263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48936BFB-54A3-4A73-9702-443B7571490D}"/>
              </a:ext>
            </a:extLst>
          </p:cNvPr>
          <p:cNvSpPr/>
          <p:nvPr/>
        </p:nvSpPr>
        <p:spPr>
          <a:xfrm>
            <a:off x="754602" y="3231818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46A9B2-E372-48A0-94ED-B8E7CAA62944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C7AAD1-C1C7-4A71-B1DE-551805080272}"/>
              </a:ext>
            </a:extLst>
          </p:cNvPr>
          <p:cNvSpPr txBox="1"/>
          <p:nvPr/>
        </p:nvSpPr>
        <p:spPr>
          <a:xfrm>
            <a:off x="8810890" y="3403883"/>
            <a:ext cx="52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19FD9F0-00BB-4A14-A046-CE4230F1E670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61213B-A491-48A4-AE25-D1EF996A9660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0</a:t>
            </a:r>
          </a:p>
          <a:p>
            <a:pPr algn="just"/>
            <a:r>
              <a:rPr lang="pt-BR" dirty="0"/>
              <a:t>Não = 1</a:t>
            </a:r>
          </a:p>
        </p:txBody>
      </p:sp>
    </p:spTree>
    <p:extLst>
      <p:ext uri="{BB962C8B-B14F-4D97-AF65-F5344CB8AC3E}">
        <p14:creationId xmlns:p14="http://schemas.microsoft.com/office/powerpoint/2010/main" val="164679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F976D20C-7CDC-4E43-9DCB-4A4A32188474}"/>
              </a:ext>
            </a:extLst>
          </p:cNvPr>
          <p:cNvSpPr/>
          <p:nvPr/>
        </p:nvSpPr>
        <p:spPr>
          <a:xfrm>
            <a:off x="7931076" y="2627790"/>
            <a:ext cx="12323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7A455FA-0759-424F-AA32-4FED13AAB847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7869212" y="3513338"/>
            <a:ext cx="6780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190230A-BA04-4A3F-974E-5F7BFDD3353B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8547245" y="3513338"/>
            <a:ext cx="7263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48936BFB-54A3-4A73-9702-443B7571490D}"/>
              </a:ext>
            </a:extLst>
          </p:cNvPr>
          <p:cNvSpPr/>
          <p:nvPr/>
        </p:nvSpPr>
        <p:spPr>
          <a:xfrm>
            <a:off x="754602" y="3601265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46A9B2-E372-48A0-94ED-B8E7CAA62944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C7AAD1-C1C7-4A71-B1DE-551805080272}"/>
              </a:ext>
            </a:extLst>
          </p:cNvPr>
          <p:cNvSpPr txBox="1"/>
          <p:nvPr/>
        </p:nvSpPr>
        <p:spPr>
          <a:xfrm>
            <a:off x="8810890" y="3403883"/>
            <a:ext cx="52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19FD9F0-00BB-4A14-A046-CE4230F1E670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1</a:t>
            </a:r>
          </a:p>
          <a:p>
            <a:pPr algn="just"/>
            <a:r>
              <a:rPr lang="pt-BR" dirty="0"/>
              <a:t>Não = 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61213B-A491-48A4-AE25-D1EF996A9660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0</a:t>
            </a:r>
          </a:p>
          <a:p>
            <a:pPr algn="just"/>
            <a:r>
              <a:rPr lang="pt-BR" dirty="0"/>
              <a:t>Não = 1</a:t>
            </a:r>
          </a:p>
        </p:txBody>
      </p:sp>
    </p:spTree>
    <p:extLst>
      <p:ext uri="{BB962C8B-B14F-4D97-AF65-F5344CB8AC3E}">
        <p14:creationId xmlns:p14="http://schemas.microsoft.com/office/powerpoint/2010/main" val="412978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F976D20C-7CDC-4E43-9DCB-4A4A32188474}"/>
              </a:ext>
            </a:extLst>
          </p:cNvPr>
          <p:cNvSpPr/>
          <p:nvPr/>
        </p:nvSpPr>
        <p:spPr>
          <a:xfrm>
            <a:off x="7931076" y="2627790"/>
            <a:ext cx="12323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7A455FA-0759-424F-AA32-4FED13AAB847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7869212" y="3513338"/>
            <a:ext cx="6780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190230A-BA04-4A3F-974E-5F7BFDD3353B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8547245" y="3513338"/>
            <a:ext cx="7263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48936BFB-54A3-4A73-9702-443B7571490D}"/>
              </a:ext>
            </a:extLst>
          </p:cNvPr>
          <p:cNvSpPr/>
          <p:nvPr/>
        </p:nvSpPr>
        <p:spPr>
          <a:xfrm>
            <a:off x="754602" y="3970713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46A9B2-E372-48A0-94ED-B8E7CAA62944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C7AAD1-C1C7-4A71-B1DE-551805080272}"/>
              </a:ext>
            </a:extLst>
          </p:cNvPr>
          <p:cNvSpPr txBox="1"/>
          <p:nvPr/>
        </p:nvSpPr>
        <p:spPr>
          <a:xfrm>
            <a:off x="8810890" y="3403883"/>
            <a:ext cx="52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19FD9F0-00BB-4A14-A046-CE4230F1E670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1</a:t>
            </a:r>
          </a:p>
          <a:p>
            <a:pPr algn="just"/>
            <a:r>
              <a:rPr lang="pt-BR" dirty="0"/>
              <a:t>Não = 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61213B-A491-48A4-AE25-D1EF996A9660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0</a:t>
            </a:r>
          </a:p>
          <a:p>
            <a:pPr algn="just"/>
            <a:r>
              <a:rPr lang="pt-BR" dirty="0"/>
              <a:t>Não = 2</a:t>
            </a:r>
          </a:p>
        </p:txBody>
      </p:sp>
    </p:spTree>
    <p:extLst>
      <p:ext uri="{BB962C8B-B14F-4D97-AF65-F5344CB8AC3E}">
        <p14:creationId xmlns:p14="http://schemas.microsoft.com/office/powerpoint/2010/main" val="2665865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F976D20C-7CDC-4E43-9DCB-4A4A32188474}"/>
              </a:ext>
            </a:extLst>
          </p:cNvPr>
          <p:cNvSpPr/>
          <p:nvPr/>
        </p:nvSpPr>
        <p:spPr>
          <a:xfrm>
            <a:off x="7931076" y="2627790"/>
            <a:ext cx="12323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7A455FA-0759-424F-AA32-4FED13AAB847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7869212" y="3513338"/>
            <a:ext cx="6780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190230A-BA04-4A3F-974E-5F7BFDD3353B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8547245" y="3513338"/>
            <a:ext cx="7263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48936BFB-54A3-4A73-9702-443B7571490D}"/>
              </a:ext>
            </a:extLst>
          </p:cNvPr>
          <p:cNvSpPr/>
          <p:nvPr/>
        </p:nvSpPr>
        <p:spPr>
          <a:xfrm>
            <a:off x="754602" y="4349402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46A9B2-E372-48A0-94ED-B8E7CAA62944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C7AAD1-C1C7-4A71-B1DE-551805080272}"/>
              </a:ext>
            </a:extLst>
          </p:cNvPr>
          <p:cNvSpPr txBox="1"/>
          <p:nvPr/>
        </p:nvSpPr>
        <p:spPr>
          <a:xfrm>
            <a:off x="8810890" y="3403883"/>
            <a:ext cx="52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19FD9F0-00BB-4A14-A046-CE4230F1E670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2</a:t>
            </a:r>
          </a:p>
          <a:p>
            <a:pPr algn="just"/>
            <a:r>
              <a:rPr lang="pt-BR" dirty="0"/>
              <a:t>Não = 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61213B-A491-48A4-AE25-D1EF996A9660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0</a:t>
            </a:r>
          </a:p>
          <a:p>
            <a:pPr algn="just"/>
            <a:r>
              <a:rPr lang="pt-BR" dirty="0"/>
              <a:t>Não = 2</a:t>
            </a:r>
          </a:p>
        </p:txBody>
      </p:sp>
    </p:spTree>
    <p:extLst>
      <p:ext uri="{BB962C8B-B14F-4D97-AF65-F5344CB8AC3E}">
        <p14:creationId xmlns:p14="http://schemas.microsoft.com/office/powerpoint/2010/main" val="470828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F976D20C-7CDC-4E43-9DCB-4A4A32188474}"/>
              </a:ext>
            </a:extLst>
          </p:cNvPr>
          <p:cNvSpPr/>
          <p:nvPr/>
        </p:nvSpPr>
        <p:spPr>
          <a:xfrm>
            <a:off x="7931076" y="2627790"/>
            <a:ext cx="12323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7A455FA-0759-424F-AA32-4FED13AAB847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7869212" y="3513338"/>
            <a:ext cx="678033" cy="3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190230A-BA04-4A3F-974E-5F7BFDD3353B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8547245" y="3513338"/>
            <a:ext cx="726310" cy="33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48936BFB-54A3-4A73-9702-443B7571490D}"/>
              </a:ext>
            </a:extLst>
          </p:cNvPr>
          <p:cNvSpPr/>
          <p:nvPr/>
        </p:nvSpPr>
        <p:spPr>
          <a:xfrm>
            <a:off x="754602" y="4709618"/>
            <a:ext cx="4275571" cy="38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46A9B2-E372-48A0-94ED-B8E7CAA62944}"/>
              </a:ext>
            </a:extLst>
          </p:cNvPr>
          <p:cNvSpPr txBox="1"/>
          <p:nvPr/>
        </p:nvSpPr>
        <p:spPr>
          <a:xfrm>
            <a:off x="7832320" y="3408322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C7AAD1-C1C7-4A71-B1DE-551805080272}"/>
              </a:ext>
            </a:extLst>
          </p:cNvPr>
          <p:cNvSpPr txBox="1"/>
          <p:nvPr/>
        </p:nvSpPr>
        <p:spPr>
          <a:xfrm>
            <a:off x="8810890" y="3403883"/>
            <a:ext cx="52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19FD9F0-00BB-4A14-A046-CE4230F1E670}"/>
              </a:ext>
            </a:extLst>
          </p:cNvPr>
          <p:cNvSpPr/>
          <p:nvPr/>
        </p:nvSpPr>
        <p:spPr>
          <a:xfrm>
            <a:off x="7253043" y="3848427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92</a:t>
            </a:r>
          </a:p>
          <a:p>
            <a:pPr algn="just"/>
            <a:r>
              <a:rPr lang="pt-BR" dirty="0"/>
              <a:t>Não = 31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61213B-A491-48A4-AE25-D1EF996A9660}"/>
              </a:ext>
            </a:extLst>
          </p:cNvPr>
          <p:cNvSpPr/>
          <p:nvPr/>
        </p:nvSpPr>
        <p:spPr>
          <a:xfrm>
            <a:off x="8657386" y="3851539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45</a:t>
            </a:r>
          </a:p>
          <a:p>
            <a:pPr algn="just"/>
            <a:r>
              <a:rPr lang="pt-BR" dirty="0"/>
              <a:t>Não = 129</a:t>
            </a:r>
          </a:p>
        </p:txBody>
      </p:sp>
    </p:spTree>
    <p:extLst>
      <p:ext uri="{BB962C8B-B14F-4D97-AF65-F5344CB8AC3E}">
        <p14:creationId xmlns:p14="http://schemas.microsoft.com/office/powerpoint/2010/main" val="1091642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F4B81A92-A63F-47EA-B3C2-F4A20FE5EBB3}"/>
              </a:ext>
            </a:extLst>
          </p:cNvPr>
          <p:cNvSpPr/>
          <p:nvPr/>
        </p:nvSpPr>
        <p:spPr>
          <a:xfrm>
            <a:off x="8030031" y="2051045"/>
            <a:ext cx="11511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?????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4FF1900-D9C8-41EA-BA31-7A92A392281E}"/>
              </a:ext>
            </a:extLst>
          </p:cNvPr>
          <p:cNvSpPr/>
          <p:nvPr/>
        </p:nvSpPr>
        <p:spPr>
          <a:xfrm>
            <a:off x="6588949" y="3181391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ABB5616-38B3-4831-A416-F366D1EF2810}"/>
              </a:ext>
            </a:extLst>
          </p:cNvPr>
          <p:cNvSpPr/>
          <p:nvPr/>
        </p:nvSpPr>
        <p:spPr>
          <a:xfrm>
            <a:off x="9551935" y="3175020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BEB3AE0-09A5-4F65-9F90-3B2D2166ED5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7164518" y="2936593"/>
            <a:ext cx="1441082" cy="24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27C331A-2BB8-4DA0-95EA-978645DC94EF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8605600" y="2936593"/>
            <a:ext cx="1521904" cy="23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1A90DD76-E887-45B2-836C-A844A2BC8081}"/>
              </a:ext>
            </a:extLst>
          </p:cNvPr>
          <p:cNvSpPr/>
          <p:nvPr/>
        </p:nvSpPr>
        <p:spPr>
          <a:xfrm>
            <a:off x="7363742" y="423847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98F7D1D-DB38-460A-BD24-F25D58CE8AC9}"/>
              </a:ext>
            </a:extLst>
          </p:cNvPr>
          <p:cNvCxnSpPr>
            <a:cxnSpLocks/>
            <a:stCxn id="6" idx="4"/>
            <a:endCxn id="33" idx="0"/>
          </p:cNvCxnSpPr>
          <p:nvPr/>
        </p:nvCxnSpPr>
        <p:spPr>
          <a:xfrm flipH="1">
            <a:off x="6447467" y="3928194"/>
            <a:ext cx="717051" cy="23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914C3B6-4689-47E9-84A6-D7FADFF4E4FD}"/>
              </a:ext>
            </a:extLst>
          </p:cNvPr>
          <p:cNvCxnSpPr>
            <a:cxnSpLocks/>
            <a:stCxn id="6" idx="4"/>
            <a:endCxn id="50" idx="0"/>
          </p:cNvCxnSpPr>
          <p:nvPr/>
        </p:nvCxnSpPr>
        <p:spPr>
          <a:xfrm>
            <a:off x="7164518" y="3928194"/>
            <a:ext cx="705251" cy="31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21296028-85C5-4BF6-B0C3-D6B47CDFBDE7}"/>
              </a:ext>
            </a:extLst>
          </p:cNvPr>
          <p:cNvSpPr/>
          <p:nvPr/>
        </p:nvSpPr>
        <p:spPr>
          <a:xfrm>
            <a:off x="8889375" y="423847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9D9C6E20-F23F-4545-A2B7-8721BAF59CBA}"/>
              </a:ext>
            </a:extLst>
          </p:cNvPr>
          <p:cNvCxnSpPr>
            <a:cxnSpLocks/>
            <a:stCxn id="7" idx="4"/>
            <a:endCxn id="62" idx="0"/>
          </p:cNvCxnSpPr>
          <p:nvPr/>
        </p:nvCxnSpPr>
        <p:spPr>
          <a:xfrm flipH="1">
            <a:off x="9395402" y="3921823"/>
            <a:ext cx="732102" cy="31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BBF1ECF-C628-416D-8A3F-1F5B8844DDDF}"/>
              </a:ext>
            </a:extLst>
          </p:cNvPr>
          <p:cNvCxnSpPr>
            <a:cxnSpLocks/>
            <a:stCxn id="7" idx="4"/>
            <a:endCxn id="56" idx="0"/>
          </p:cNvCxnSpPr>
          <p:nvPr/>
        </p:nvCxnSpPr>
        <p:spPr>
          <a:xfrm>
            <a:off x="10127504" y="3921823"/>
            <a:ext cx="747575" cy="2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AFEA7684-476E-4E33-A474-83C4005347C4}"/>
              </a:ext>
            </a:extLst>
          </p:cNvPr>
          <p:cNvSpPr/>
          <p:nvPr/>
        </p:nvSpPr>
        <p:spPr>
          <a:xfrm>
            <a:off x="5871898" y="4168071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60D9D03-0E65-4481-A9EB-FAA972A281BA}"/>
              </a:ext>
            </a:extLst>
          </p:cNvPr>
          <p:cNvSpPr/>
          <p:nvPr/>
        </p:nvSpPr>
        <p:spPr>
          <a:xfrm>
            <a:off x="5365871" y="529556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FB7B5AD-AF9B-436D-8D30-57B80265E3C0}"/>
              </a:ext>
            </a:extLst>
          </p:cNvPr>
          <p:cNvSpPr/>
          <p:nvPr/>
        </p:nvSpPr>
        <p:spPr>
          <a:xfrm>
            <a:off x="6549931" y="529867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4E3E0D2-1C19-4E64-8C31-7A717DC10885}"/>
              </a:ext>
            </a:extLst>
          </p:cNvPr>
          <p:cNvCxnSpPr>
            <a:cxnSpLocks/>
            <a:stCxn id="33" idx="4"/>
            <a:endCxn id="40" idx="0"/>
          </p:cNvCxnSpPr>
          <p:nvPr/>
        </p:nvCxnSpPr>
        <p:spPr>
          <a:xfrm flipH="1">
            <a:off x="5871898" y="4914874"/>
            <a:ext cx="575569" cy="3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FE2A846-569C-4833-ABA8-2F8BA4AA1AAE}"/>
              </a:ext>
            </a:extLst>
          </p:cNvPr>
          <p:cNvCxnSpPr>
            <a:cxnSpLocks/>
            <a:stCxn id="33" idx="4"/>
            <a:endCxn id="41" idx="0"/>
          </p:cNvCxnSpPr>
          <p:nvPr/>
        </p:nvCxnSpPr>
        <p:spPr>
          <a:xfrm>
            <a:off x="6447467" y="4914874"/>
            <a:ext cx="608491" cy="38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9B8B7F44-0D51-402C-953D-924605BBDD9C}"/>
              </a:ext>
            </a:extLst>
          </p:cNvPr>
          <p:cNvSpPr/>
          <p:nvPr/>
        </p:nvSpPr>
        <p:spPr>
          <a:xfrm>
            <a:off x="10299510" y="4165164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2FF6072-BA4A-4C87-8DB9-A1D340545916}"/>
              </a:ext>
            </a:extLst>
          </p:cNvPr>
          <p:cNvSpPr/>
          <p:nvPr/>
        </p:nvSpPr>
        <p:spPr>
          <a:xfrm>
            <a:off x="9793483" y="5341880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EF425E2-A54E-41F5-A80D-174DBE7F808C}"/>
              </a:ext>
            </a:extLst>
          </p:cNvPr>
          <p:cNvSpPr/>
          <p:nvPr/>
        </p:nvSpPr>
        <p:spPr>
          <a:xfrm>
            <a:off x="10977543" y="534499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F4EB82EE-F256-4F32-8581-B15EE13A9A50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10299510" y="4911967"/>
            <a:ext cx="575569" cy="42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D3E0CB3-28C2-46E3-9AE9-36780C1482E1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>
            <a:off x="10875079" y="4911967"/>
            <a:ext cx="608491" cy="43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59EECAD9-55DE-42BB-A7DF-A40D9639B0C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85645" y="3903668"/>
            <a:ext cx="1145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C030E32B-CE78-491D-842A-FC7A373D33B9}"/>
              </a:ext>
            </a:extLst>
          </p:cNvPr>
          <p:cNvSpPr/>
          <p:nvPr/>
        </p:nvSpPr>
        <p:spPr>
          <a:xfrm>
            <a:off x="795035" y="2678545"/>
            <a:ext cx="3065765" cy="60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515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59EECAD9-55DE-42BB-A7DF-A40D9639B0C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85645" y="3903668"/>
            <a:ext cx="8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C6DDA1A-3A2D-41FD-AF1C-788498377A42}"/>
              </a:ext>
            </a:extLst>
          </p:cNvPr>
          <p:cNvGrpSpPr/>
          <p:nvPr/>
        </p:nvGrpSpPr>
        <p:grpSpPr>
          <a:xfrm>
            <a:off x="7493815" y="4287144"/>
            <a:ext cx="2636681" cy="1709801"/>
            <a:chOff x="7511662" y="4899936"/>
            <a:chExt cx="2636681" cy="170980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DD2FE84-B89E-4CE1-BEDB-1BEBD8EFDE5C}"/>
                </a:ext>
              </a:extLst>
            </p:cNvPr>
            <p:cNvSpPr/>
            <p:nvPr/>
          </p:nvSpPr>
          <p:spPr>
            <a:xfrm>
              <a:off x="8189695" y="4899936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Artéria Bloqueada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428BEE8-DD93-4938-BE70-E12EC2D0288A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 flipH="1">
              <a:off x="8127831" y="5785484"/>
              <a:ext cx="678033" cy="33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0C7A470C-AC5D-4856-83F5-6C69F29DB139}"/>
                </a:ext>
              </a:extLst>
            </p:cNvPr>
            <p:cNvCxnSpPr>
              <a:cxnSpLocks/>
              <a:stCxn id="27" idx="4"/>
              <a:endCxn id="34" idx="0"/>
            </p:cNvCxnSpPr>
            <p:nvPr/>
          </p:nvCxnSpPr>
          <p:spPr>
            <a:xfrm>
              <a:off x="8805864" y="5785484"/>
              <a:ext cx="726310" cy="33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FA10F5F-C93B-4CA7-A11B-8EF558139AD0}"/>
                </a:ext>
              </a:extLst>
            </p:cNvPr>
            <p:cNvSpPr txBox="1"/>
            <p:nvPr/>
          </p:nvSpPr>
          <p:spPr>
            <a:xfrm>
              <a:off x="8090939" y="5680468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Sim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B207F55-9BC0-476C-A40C-E3E42DD697AA}"/>
                </a:ext>
              </a:extLst>
            </p:cNvPr>
            <p:cNvSpPr txBox="1"/>
            <p:nvPr/>
          </p:nvSpPr>
          <p:spPr>
            <a:xfrm>
              <a:off x="9069509" y="5676029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Não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36785BD-CCB7-42D5-9F58-8F9FAEEF33E8}"/>
                </a:ext>
              </a:extLst>
            </p:cNvPr>
            <p:cNvSpPr/>
            <p:nvPr/>
          </p:nvSpPr>
          <p:spPr>
            <a:xfrm>
              <a:off x="7511662" y="6120573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92</a:t>
              </a:r>
            </a:p>
            <a:p>
              <a:pPr algn="just"/>
              <a:r>
                <a:rPr lang="pt-BR" dirty="0"/>
                <a:t>Não = 31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8863D8C-2860-44A8-94AF-B346A96B266B}"/>
                </a:ext>
              </a:extLst>
            </p:cNvPr>
            <p:cNvSpPr/>
            <p:nvPr/>
          </p:nvSpPr>
          <p:spPr>
            <a:xfrm>
              <a:off x="8916005" y="6123685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45</a:t>
              </a:r>
            </a:p>
            <a:p>
              <a:pPr algn="just"/>
              <a:r>
                <a:rPr lang="pt-BR" dirty="0"/>
                <a:t>Não = 129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FBB11E-4CC2-4274-83B6-1D8E11F93494}"/>
              </a:ext>
            </a:extLst>
          </p:cNvPr>
          <p:cNvGrpSpPr/>
          <p:nvPr/>
        </p:nvGrpSpPr>
        <p:grpSpPr>
          <a:xfrm>
            <a:off x="8961716" y="2245366"/>
            <a:ext cx="2636681" cy="1709801"/>
            <a:chOff x="9134635" y="2668554"/>
            <a:chExt cx="2636681" cy="1709801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E40A67-55AA-49C2-A185-E977A58AB58B}"/>
                </a:ext>
              </a:extLst>
            </p:cNvPr>
            <p:cNvSpPr/>
            <p:nvPr/>
          </p:nvSpPr>
          <p:spPr>
            <a:xfrm>
              <a:off x="9812668" y="2668554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Circulação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1AADC54E-9F94-46BF-9C39-A27225259156}"/>
                </a:ext>
              </a:extLst>
            </p:cNvPr>
            <p:cNvCxnSpPr>
              <a:cxnSpLocks/>
              <a:stCxn id="35" idx="4"/>
              <a:endCxn id="44" idx="0"/>
            </p:cNvCxnSpPr>
            <p:nvPr/>
          </p:nvCxnSpPr>
          <p:spPr>
            <a:xfrm flipH="1">
              <a:off x="9750804" y="3554102"/>
              <a:ext cx="678033" cy="33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E0DA034-5824-430A-9AE9-876EFFC2EA7F}"/>
                </a:ext>
              </a:extLst>
            </p:cNvPr>
            <p:cNvCxnSpPr>
              <a:cxnSpLocks/>
              <a:stCxn id="35" idx="4"/>
              <a:endCxn id="45" idx="0"/>
            </p:cNvCxnSpPr>
            <p:nvPr/>
          </p:nvCxnSpPr>
          <p:spPr>
            <a:xfrm>
              <a:off x="10428837" y="3554102"/>
              <a:ext cx="726310" cy="33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3611B9D-0CCD-4C9E-8964-497450332BDF}"/>
                </a:ext>
              </a:extLst>
            </p:cNvPr>
            <p:cNvSpPr txBox="1"/>
            <p:nvPr/>
          </p:nvSpPr>
          <p:spPr>
            <a:xfrm>
              <a:off x="9713912" y="3449086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Boa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6F9946A-E7B3-4F57-8497-78E238558518}"/>
                </a:ext>
              </a:extLst>
            </p:cNvPr>
            <p:cNvSpPr txBox="1"/>
            <p:nvPr/>
          </p:nvSpPr>
          <p:spPr>
            <a:xfrm>
              <a:off x="10692482" y="3444647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Ruim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13D0FDB-21A8-4C0F-888E-0690E0B2CB9B}"/>
                </a:ext>
              </a:extLst>
            </p:cNvPr>
            <p:cNvSpPr/>
            <p:nvPr/>
          </p:nvSpPr>
          <p:spPr>
            <a:xfrm>
              <a:off x="9134635" y="388919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37</a:t>
              </a:r>
            </a:p>
            <a:p>
              <a:pPr algn="just"/>
              <a:r>
                <a:rPr lang="pt-BR" dirty="0"/>
                <a:t>Não = 127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048DD8E-6C2E-4D71-8FB3-16CFD25026FC}"/>
                </a:ext>
              </a:extLst>
            </p:cNvPr>
            <p:cNvSpPr/>
            <p:nvPr/>
          </p:nvSpPr>
          <p:spPr>
            <a:xfrm>
              <a:off x="10538978" y="3892303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100</a:t>
              </a:r>
            </a:p>
            <a:p>
              <a:pPr algn="just"/>
              <a:r>
                <a:rPr lang="pt-BR" dirty="0"/>
                <a:t>Não = 33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05D0211-EEE0-4498-8704-582CA922B024}"/>
              </a:ext>
            </a:extLst>
          </p:cNvPr>
          <p:cNvGrpSpPr/>
          <p:nvPr/>
        </p:nvGrpSpPr>
        <p:grpSpPr>
          <a:xfrm>
            <a:off x="6089472" y="2242254"/>
            <a:ext cx="2636681" cy="1709801"/>
            <a:chOff x="6265241" y="2461535"/>
            <a:chExt cx="2636681" cy="1709801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4C9F496-E675-4861-AD53-04E0ED87D3E5}"/>
                </a:ext>
              </a:extLst>
            </p:cNvPr>
            <p:cNvSpPr/>
            <p:nvPr/>
          </p:nvSpPr>
          <p:spPr>
            <a:xfrm>
              <a:off x="7669584" y="3685284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34</a:t>
              </a:r>
            </a:p>
            <a:p>
              <a:pPr algn="just"/>
              <a:r>
                <a:rPr lang="pt-BR" dirty="0"/>
                <a:t>Não = 125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55B900E-3CAC-4A5A-9826-59401B7DBEBC}"/>
                </a:ext>
              </a:extLst>
            </p:cNvPr>
            <p:cNvGrpSpPr/>
            <p:nvPr/>
          </p:nvGrpSpPr>
          <p:grpSpPr>
            <a:xfrm>
              <a:off x="6265241" y="2461535"/>
              <a:ext cx="2098090" cy="1706689"/>
              <a:chOff x="6265241" y="2461535"/>
              <a:chExt cx="2098090" cy="1706689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3338D2D3-0AD8-4080-B6EF-01CBF9FA8816}"/>
                  </a:ext>
                </a:extLst>
              </p:cNvPr>
              <p:cNvSpPr/>
              <p:nvPr/>
            </p:nvSpPr>
            <p:spPr>
              <a:xfrm>
                <a:off x="7024474" y="2461535"/>
                <a:ext cx="1151138" cy="8855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Dor no peito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9381401C-DD3F-4838-A871-B6B1BC6AA40D}"/>
                  </a:ext>
                </a:extLst>
              </p:cNvPr>
              <p:cNvSpPr/>
              <p:nvPr/>
            </p:nvSpPr>
            <p:spPr>
              <a:xfrm>
                <a:off x="6265241" y="3682172"/>
                <a:ext cx="1232338" cy="486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dirty="0"/>
                  <a:t>Sim = 105</a:t>
                </a:r>
              </a:p>
              <a:p>
                <a:pPr algn="just"/>
                <a:r>
                  <a:rPr lang="pt-BR" dirty="0"/>
                  <a:t>Não = 39</a:t>
                </a:r>
              </a:p>
            </p:txBody>
          </p: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75AD3575-349C-497B-81EF-AD3677B041B0}"/>
                  </a:ext>
                </a:extLst>
              </p:cNvPr>
              <p:cNvCxnSpPr>
                <a:cxnSpLocks/>
                <a:stCxn id="46" idx="4"/>
                <a:endCxn id="47" idx="0"/>
              </p:cNvCxnSpPr>
              <p:nvPr/>
            </p:nvCxnSpPr>
            <p:spPr>
              <a:xfrm flipH="1">
                <a:off x="6881410" y="3347083"/>
                <a:ext cx="718633" cy="335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E741E3AB-7406-4CE7-8696-DA358D78BD75}"/>
                  </a:ext>
                </a:extLst>
              </p:cNvPr>
              <p:cNvCxnSpPr>
                <a:cxnSpLocks/>
                <a:stCxn id="46" idx="4"/>
                <a:endCxn id="48" idx="0"/>
              </p:cNvCxnSpPr>
              <p:nvPr/>
            </p:nvCxnSpPr>
            <p:spPr>
              <a:xfrm>
                <a:off x="7600043" y="3347083"/>
                <a:ext cx="685710" cy="338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9F18968-7C40-43D3-A447-BC9A47B4F1D0}"/>
                  </a:ext>
                </a:extLst>
              </p:cNvPr>
              <p:cNvSpPr txBox="1"/>
              <p:nvPr/>
            </p:nvSpPr>
            <p:spPr>
              <a:xfrm>
                <a:off x="6844518" y="3242067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Sim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BC3BB-B6AE-43F9-8DF0-C75B23F99D34}"/>
                  </a:ext>
                </a:extLst>
              </p:cNvPr>
              <p:cNvSpPr txBox="1"/>
              <p:nvPr/>
            </p:nvSpPr>
            <p:spPr>
              <a:xfrm>
                <a:off x="7912051" y="3237628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Não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130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59EECAD9-55DE-42BB-A7DF-A40D9639B0C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85645" y="3903668"/>
            <a:ext cx="8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C6DDA1A-3A2D-41FD-AF1C-788498377A42}"/>
              </a:ext>
            </a:extLst>
          </p:cNvPr>
          <p:cNvGrpSpPr/>
          <p:nvPr/>
        </p:nvGrpSpPr>
        <p:grpSpPr>
          <a:xfrm>
            <a:off x="7493815" y="4287144"/>
            <a:ext cx="2636681" cy="1709801"/>
            <a:chOff x="7511662" y="4899936"/>
            <a:chExt cx="2636681" cy="170980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DD2FE84-B89E-4CE1-BEDB-1BEBD8EFDE5C}"/>
                </a:ext>
              </a:extLst>
            </p:cNvPr>
            <p:cNvSpPr/>
            <p:nvPr/>
          </p:nvSpPr>
          <p:spPr>
            <a:xfrm>
              <a:off x="8189695" y="4899936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Artéria Bloqueada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428BEE8-DD93-4938-BE70-E12EC2D0288A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 flipH="1">
              <a:off x="8127831" y="5785484"/>
              <a:ext cx="678033" cy="33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0C7A470C-AC5D-4856-83F5-6C69F29DB139}"/>
                </a:ext>
              </a:extLst>
            </p:cNvPr>
            <p:cNvCxnSpPr>
              <a:cxnSpLocks/>
              <a:stCxn id="27" idx="4"/>
              <a:endCxn id="34" idx="0"/>
            </p:cNvCxnSpPr>
            <p:nvPr/>
          </p:nvCxnSpPr>
          <p:spPr>
            <a:xfrm>
              <a:off x="8805864" y="5785484"/>
              <a:ext cx="726310" cy="33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FA10F5F-C93B-4CA7-A11B-8EF558139AD0}"/>
                </a:ext>
              </a:extLst>
            </p:cNvPr>
            <p:cNvSpPr txBox="1"/>
            <p:nvPr/>
          </p:nvSpPr>
          <p:spPr>
            <a:xfrm>
              <a:off x="8090939" y="5680468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Sim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B207F55-9BC0-476C-A40C-E3E42DD697AA}"/>
                </a:ext>
              </a:extLst>
            </p:cNvPr>
            <p:cNvSpPr txBox="1"/>
            <p:nvPr/>
          </p:nvSpPr>
          <p:spPr>
            <a:xfrm>
              <a:off x="9069509" y="5676029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Não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36785BD-CCB7-42D5-9F58-8F9FAEEF33E8}"/>
                </a:ext>
              </a:extLst>
            </p:cNvPr>
            <p:cNvSpPr/>
            <p:nvPr/>
          </p:nvSpPr>
          <p:spPr>
            <a:xfrm>
              <a:off x="7511662" y="6120573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92</a:t>
              </a:r>
            </a:p>
            <a:p>
              <a:pPr algn="just"/>
              <a:r>
                <a:rPr lang="pt-BR" dirty="0"/>
                <a:t>Não = 31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8863D8C-2860-44A8-94AF-B346A96B266B}"/>
                </a:ext>
              </a:extLst>
            </p:cNvPr>
            <p:cNvSpPr/>
            <p:nvPr/>
          </p:nvSpPr>
          <p:spPr>
            <a:xfrm>
              <a:off x="8916005" y="6123685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45</a:t>
              </a:r>
            </a:p>
            <a:p>
              <a:pPr algn="just"/>
              <a:r>
                <a:rPr lang="pt-BR" dirty="0"/>
                <a:t>Não = 129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FBB11E-4CC2-4274-83B6-1D8E11F93494}"/>
              </a:ext>
            </a:extLst>
          </p:cNvPr>
          <p:cNvGrpSpPr/>
          <p:nvPr/>
        </p:nvGrpSpPr>
        <p:grpSpPr>
          <a:xfrm>
            <a:off x="8961716" y="2245366"/>
            <a:ext cx="2636681" cy="1709801"/>
            <a:chOff x="9134635" y="2668554"/>
            <a:chExt cx="2636681" cy="1709801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E40A67-55AA-49C2-A185-E977A58AB58B}"/>
                </a:ext>
              </a:extLst>
            </p:cNvPr>
            <p:cNvSpPr/>
            <p:nvPr/>
          </p:nvSpPr>
          <p:spPr>
            <a:xfrm>
              <a:off x="9812668" y="2668554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Circulação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1AADC54E-9F94-46BF-9C39-A27225259156}"/>
                </a:ext>
              </a:extLst>
            </p:cNvPr>
            <p:cNvCxnSpPr>
              <a:cxnSpLocks/>
              <a:stCxn id="35" idx="4"/>
              <a:endCxn id="44" idx="0"/>
            </p:cNvCxnSpPr>
            <p:nvPr/>
          </p:nvCxnSpPr>
          <p:spPr>
            <a:xfrm flipH="1">
              <a:off x="9750804" y="3554102"/>
              <a:ext cx="678033" cy="33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E0DA034-5824-430A-9AE9-876EFFC2EA7F}"/>
                </a:ext>
              </a:extLst>
            </p:cNvPr>
            <p:cNvCxnSpPr>
              <a:cxnSpLocks/>
              <a:stCxn id="35" idx="4"/>
              <a:endCxn id="45" idx="0"/>
            </p:cNvCxnSpPr>
            <p:nvPr/>
          </p:nvCxnSpPr>
          <p:spPr>
            <a:xfrm>
              <a:off x="10428837" y="3554102"/>
              <a:ext cx="726310" cy="33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3611B9D-0CCD-4C9E-8964-497450332BDF}"/>
                </a:ext>
              </a:extLst>
            </p:cNvPr>
            <p:cNvSpPr txBox="1"/>
            <p:nvPr/>
          </p:nvSpPr>
          <p:spPr>
            <a:xfrm>
              <a:off x="9713912" y="3449086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Boa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6F9946A-E7B3-4F57-8497-78E238558518}"/>
                </a:ext>
              </a:extLst>
            </p:cNvPr>
            <p:cNvSpPr txBox="1"/>
            <p:nvPr/>
          </p:nvSpPr>
          <p:spPr>
            <a:xfrm>
              <a:off x="10692482" y="3444647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Ruim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13D0FDB-21A8-4C0F-888E-0690E0B2CB9B}"/>
                </a:ext>
              </a:extLst>
            </p:cNvPr>
            <p:cNvSpPr/>
            <p:nvPr/>
          </p:nvSpPr>
          <p:spPr>
            <a:xfrm>
              <a:off x="9134635" y="388919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37</a:t>
              </a:r>
            </a:p>
            <a:p>
              <a:pPr algn="just"/>
              <a:r>
                <a:rPr lang="pt-BR" dirty="0"/>
                <a:t>Não = 127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048DD8E-6C2E-4D71-8FB3-16CFD25026FC}"/>
                </a:ext>
              </a:extLst>
            </p:cNvPr>
            <p:cNvSpPr/>
            <p:nvPr/>
          </p:nvSpPr>
          <p:spPr>
            <a:xfrm>
              <a:off x="10538978" y="3892303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100</a:t>
              </a:r>
            </a:p>
            <a:p>
              <a:pPr algn="just"/>
              <a:r>
                <a:rPr lang="pt-BR" dirty="0"/>
                <a:t>Não = 33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05D0211-EEE0-4498-8704-582CA922B024}"/>
              </a:ext>
            </a:extLst>
          </p:cNvPr>
          <p:cNvGrpSpPr/>
          <p:nvPr/>
        </p:nvGrpSpPr>
        <p:grpSpPr>
          <a:xfrm>
            <a:off x="6089472" y="2242254"/>
            <a:ext cx="2636681" cy="1709801"/>
            <a:chOff x="6265241" y="2461535"/>
            <a:chExt cx="2636681" cy="1709801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4C9F496-E675-4861-AD53-04E0ED87D3E5}"/>
                </a:ext>
              </a:extLst>
            </p:cNvPr>
            <p:cNvSpPr/>
            <p:nvPr/>
          </p:nvSpPr>
          <p:spPr>
            <a:xfrm>
              <a:off x="7669584" y="3685284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34</a:t>
              </a:r>
            </a:p>
            <a:p>
              <a:pPr algn="just"/>
              <a:r>
                <a:rPr lang="pt-BR" dirty="0"/>
                <a:t>Não = 125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55B900E-3CAC-4A5A-9826-59401B7DBEBC}"/>
                </a:ext>
              </a:extLst>
            </p:cNvPr>
            <p:cNvGrpSpPr/>
            <p:nvPr/>
          </p:nvGrpSpPr>
          <p:grpSpPr>
            <a:xfrm>
              <a:off x="6265241" y="2461535"/>
              <a:ext cx="2098090" cy="1706689"/>
              <a:chOff x="6265241" y="2461535"/>
              <a:chExt cx="2098090" cy="1706689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3338D2D3-0AD8-4080-B6EF-01CBF9FA8816}"/>
                  </a:ext>
                </a:extLst>
              </p:cNvPr>
              <p:cNvSpPr/>
              <p:nvPr/>
            </p:nvSpPr>
            <p:spPr>
              <a:xfrm>
                <a:off x="7024474" y="2461535"/>
                <a:ext cx="1151138" cy="8855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Dor no peito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9381401C-DD3F-4838-A871-B6B1BC6AA40D}"/>
                  </a:ext>
                </a:extLst>
              </p:cNvPr>
              <p:cNvSpPr/>
              <p:nvPr/>
            </p:nvSpPr>
            <p:spPr>
              <a:xfrm>
                <a:off x="6265241" y="3682172"/>
                <a:ext cx="1232338" cy="486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dirty="0"/>
                  <a:t>Sim = 105</a:t>
                </a:r>
              </a:p>
              <a:p>
                <a:pPr algn="just"/>
                <a:r>
                  <a:rPr lang="pt-BR" dirty="0"/>
                  <a:t>Não = 39</a:t>
                </a:r>
              </a:p>
            </p:txBody>
          </p: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75AD3575-349C-497B-81EF-AD3677B041B0}"/>
                  </a:ext>
                </a:extLst>
              </p:cNvPr>
              <p:cNvCxnSpPr>
                <a:cxnSpLocks/>
                <a:stCxn id="46" idx="4"/>
                <a:endCxn id="47" idx="0"/>
              </p:cNvCxnSpPr>
              <p:nvPr/>
            </p:nvCxnSpPr>
            <p:spPr>
              <a:xfrm flipH="1">
                <a:off x="6881410" y="3347083"/>
                <a:ext cx="718633" cy="335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E741E3AB-7406-4CE7-8696-DA358D78BD75}"/>
                  </a:ext>
                </a:extLst>
              </p:cNvPr>
              <p:cNvCxnSpPr>
                <a:cxnSpLocks/>
                <a:stCxn id="46" idx="4"/>
                <a:endCxn id="48" idx="0"/>
              </p:cNvCxnSpPr>
              <p:nvPr/>
            </p:nvCxnSpPr>
            <p:spPr>
              <a:xfrm>
                <a:off x="7600043" y="3347083"/>
                <a:ext cx="685710" cy="338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9F18968-7C40-43D3-A447-BC9A47B4F1D0}"/>
                  </a:ext>
                </a:extLst>
              </p:cNvPr>
              <p:cNvSpPr txBox="1"/>
              <p:nvPr/>
            </p:nvSpPr>
            <p:spPr>
              <a:xfrm>
                <a:off x="6844518" y="3242067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Sim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BC3BB-B6AE-43F9-8DF0-C75B23F99D34}"/>
                  </a:ext>
                </a:extLst>
              </p:cNvPr>
              <p:cNvSpPr txBox="1"/>
              <p:nvPr/>
            </p:nvSpPr>
            <p:spPr>
              <a:xfrm>
                <a:off x="7912051" y="3237628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Não</a:t>
                </a:r>
              </a:p>
            </p:txBody>
          </p:sp>
        </p:grp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4561FE1F-A798-4EB9-8B33-96D177CF52F5}"/>
              </a:ext>
            </a:extLst>
          </p:cNvPr>
          <p:cNvSpPr/>
          <p:nvPr/>
        </p:nvSpPr>
        <p:spPr>
          <a:xfrm>
            <a:off x="6022500" y="3408848"/>
            <a:ext cx="2765518" cy="60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28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038FA-D42D-4DAB-95B8-4582AFFA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16FF3-3A5F-4EA4-B3F8-631DD176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1 – Conceitos sobre Aprendizado de Máquina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2 – Aprendizagem Estatística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Unidade 3 – Aprendizagem Simbólica</a:t>
            </a:r>
            <a:endParaRPr lang="pt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Árvore de decisão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Árvore de regressão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Floresta aleatória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4 – Aprendizagem Baseada em Instâncias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5 – Aplicações de 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3897793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59EECAD9-55DE-42BB-A7DF-A40D9639B0C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85645" y="3903668"/>
            <a:ext cx="8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C6DDA1A-3A2D-41FD-AF1C-788498377A42}"/>
              </a:ext>
            </a:extLst>
          </p:cNvPr>
          <p:cNvGrpSpPr/>
          <p:nvPr/>
        </p:nvGrpSpPr>
        <p:grpSpPr>
          <a:xfrm>
            <a:off x="7493815" y="4287144"/>
            <a:ext cx="2636681" cy="1709801"/>
            <a:chOff x="7511662" y="4899936"/>
            <a:chExt cx="2636681" cy="170980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DD2FE84-B89E-4CE1-BEDB-1BEBD8EFDE5C}"/>
                </a:ext>
              </a:extLst>
            </p:cNvPr>
            <p:cNvSpPr/>
            <p:nvPr/>
          </p:nvSpPr>
          <p:spPr>
            <a:xfrm>
              <a:off x="8189695" y="4899936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Artéria Bloqueada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428BEE8-DD93-4938-BE70-E12EC2D0288A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 flipH="1">
              <a:off x="8127831" y="5785484"/>
              <a:ext cx="678033" cy="33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0C7A470C-AC5D-4856-83F5-6C69F29DB139}"/>
                </a:ext>
              </a:extLst>
            </p:cNvPr>
            <p:cNvCxnSpPr>
              <a:cxnSpLocks/>
              <a:stCxn id="27" idx="4"/>
              <a:endCxn id="34" idx="0"/>
            </p:cNvCxnSpPr>
            <p:nvPr/>
          </p:nvCxnSpPr>
          <p:spPr>
            <a:xfrm>
              <a:off x="8805864" y="5785484"/>
              <a:ext cx="726310" cy="33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FA10F5F-C93B-4CA7-A11B-8EF558139AD0}"/>
                </a:ext>
              </a:extLst>
            </p:cNvPr>
            <p:cNvSpPr txBox="1"/>
            <p:nvPr/>
          </p:nvSpPr>
          <p:spPr>
            <a:xfrm>
              <a:off x="8090939" y="5680468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Sim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B207F55-9BC0-476C-A40C-E3E42DD697AA}"/>
                </a:ext>
              </a:extLst>
            </p:cNvPr>
            <p:cNvSpPr txBox="1"/>
            <p:nvPr/>
          </p:nvSpPr>
          <p:spPr>
            <a:xfrm>
              <a:off x="9069509" y="5676029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Não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36785BD-CCB7-42D5-9F58-8F9FAEEF33E8}"/>
                </a:ext>
              </a:extLst>
            </p:cNvPr>
            <p:cNvSpPr/>
            <p:nvPr/>
          </p:nvSpPr>
          <p:spPr>
            <a:xfrm>
              <a:off x="7511662" y="6120573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92</a:t>
              </a:r>
            </a:p>
            <a:p>
              <a:pPr algn="just"/>
              <a:r>
                <a:rPr lang="pt-BR" dirty="0"/>
                <a:t>Não = 31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8863D8C-2860-44A8-94AF-B346A96B266B}"/>
                </a:ext>
              </a:extLst>
            </p:cNvPr>
            <p:cNvSpPr/>
            <p:nvPr/>
          </p:nvSpPr>
          <p:spPr>
            <a:xfrm>
              <a:off x="8916005" y="6123685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45</a:t>
              </a:r>
            </a:p>
            <a:p>
              <a:pPr algn="just"/>
              <a:r>
                <a:rPr lang="pt-BR" dirty="0"/>
                <a:t>Não = 129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FBB11E-4CC2-4274-83B6-1D8E11F93494}"/>
              </a:ext>
            </a:extLst>
          </p:cNvPr>
          <p:cNvGrpSpPr/>
          <p:nvPr/>
        </p:nvGrpSpPr>
        <p:grpSpPr>
          <a:xfrm>
            <a:off x="8961716" y="2245366"/>
            <a:ext cx="2636681" cy="1709801"/>
            <a:chOff x="9134635" y="2668554"/>
            <a:chExt cx="2636681" cy="1709801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E40A67-55AA-49C2-A185-E977A58AB58B}"/>
                </a:ext>
              </a:extLst>
            </p:cNvPr>
            <p:cNvSpPr/>
            <p:nvPr/>
          </p:nvSpPr>
          <p:spPr>
            <a:xfrm>
              <a:off x="9812668" y="2668554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Circulação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1AADC54E-9F94-46BF-9C39-A27225259156}"/>
                </a:ext>
              </a:extLst>
            </p:cNvPr>
            <p:cNvCxnSpPr>
              <a:cxnSpLocks/>
              <a:stCxn id="35" idx="4"/>
              <a:endCxn id="44" idx="0"/>
            </p:cNvCxnSpPr>
            <p:nvPr/>
          </p:nvCxnSpPr>
          <p:spPr>
            <a:xfrm flipH="1">
              <a:off x="9750804" y="3554102"/>
              <a:ext cx="678033" cy="33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E0DA034-5824-430A-9AE9-876EFFC2EA7F}"/>
                </a:ext>
              </a:extLst>
            </p:cNvPr>
            <p:cNvCxnSpPr>
              <a:cxnSpLocks/>
              <a:stCxn id="35" idx="4"/>
              <a:endCxn id="45" idx="0"/>
            </p:cNvCxnSpPr>
            <p:nvPr/>
          </p:nvCxnSpPr>
          <p:spPr>
            <a:xfrm>
              <a:off x="10428837" y="3554102"/>
              <a:ext cx="726310" cy="33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3611B9D-0CCD-4C9E-8964-497450332BDF}"/>
                </a:ext>
              </a:extLst>
            </p:cNvPr>
            <p:cNvSpPr txBox="1"/>
            <p:nvPr/>
          </p:nvSpPr>
          <p:spPr>
            <a:xfrm>
              <a:off x="9713912" y="3449086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Boa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6F9946A-E7B3-4F57-8497-78E238558518}"/>
                </a:ext>
              </a:extLst>
            </p:cNvPr>
            <p:cNvSpPr txBox="1"/>
            <p:nvPr/>
          </p:nvSpPr>
          <p:spPr>
            <a:xfrm>
              <a:off x="10692482" y="3444647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Ruim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13D0FDB-21A8-4C0F-888E-0690E0B2CB9B}"/>
                </a:ext>
              </a:extLst>
            </p:cNvPr>
            <p:cNvSpPr/>
            <p:nvPr/>
          </p:nvSpPr>
          <p:spPr>
            <a:xfrm>
              <a:off x="9134635" y="388919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37</a:t>
              </a:r>
            </a:p>
            <a:p>
              <a:pPr algn="just"/>
              <a:r>
                <a:rPr lang="pt-BR" dirty="0"/>
                <a:t>Não = 127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048DD8E-6C2E-4D71-8FB3-16CFD25026FC}"/>
                </a:ext>
              </a:extLst>
            </p:cNvPr>
            <p:cNvSpPr/>
            <p:nvPr/>
          </p:nvSpPr>
          <p:spPr>
            <a:xfrm>
              <a:off x="10538978" y="3892303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100</a:t>
              </a:r>
            </a:p>
            <a:p>
              <a:pPr algn="just"/>
              <a:r>
                <a:rPr lang="pt-BR" dirty="0"/>
                <a:t>Não = 33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05D0211-EEE0-4498-8704-582CA922B024}"/>
              </a:ext>
            </a:extLst>
          </p:cNvPr>
          <p:cNvGrpSpPr/>
          <p:nvPr/>
        </p:nvGrpSpPr>
        <p:grpSpPr>
          <a:xfrm>
            <a:off x="6089472" y="2242254"/>
            <a:ext cx="2636681" cy="1709801"/>
            <a:chOff x="6265241" y="2461535"/>
            <a:chExt cx="2636681" cy="1709801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4C9F496-E675-4861-AD53-04E0ED87D3E5}"/>
                </a:ext>
              </a:extLst>
            </p:cNvPr>
            <p:cNvSpPr/>
            <p:nvPr/>
          </p:nvSpPr>
          <p:spPr>
            <a:xfrm>
              <a:off x="7669584" y="3685284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34</a:t>
              </a:r>
            </a:p>
            <a:p>
              <a:pPr algn="just"/>
              <a:r>
                <a:rPr lang="pt-BR" dirty="0"/>
                <a:t>Não = 125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55B900E-3CAC-4A5A-9826-59401B7DBEBC}"/>
                </a:ext>
              </a:extLst>
            </p:cNvPr>
            <p:cNvGrpSpPr/>
            <p:nvPr/>
          </p:nvGrpSpPr>
          <p:grpSpPr>
            <a:xfrm>
              <a:off x="6265241" y="2461535"/>
              <a:ext cx="2098090" cy="1706689"/>
              <a:chOff x="6265241" y="2461535"/>
              <a:chExt cx="2098090" cy="1706689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3338D2D3-0AD8-4080-B6EF-01CBF9FA8816}"/>
                  </a:ext>
                </a:extLst>
              </p:cNvPr>
              <p:cNvSpPr/>
              <p:nvPr/>
            </p:nvSpPr>
            <p:spPr>
              <a:xfrm>
                <a:off x="7024474" y="2461535"/>
                <a:ext cx="1151138" cy="8855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Dor no peito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9381401C-DD3F-4838-A871-B6B1BC6AA40D}"/>
                  </a:ext>
                </a:extLst>
              </p:cNvPr>
              <p:cNvSpPr/>
              <p:nvPr/>
            </p:nvSpPr>
            <p:spPr>
              <a:xfrm>
                <a:off x="6265241" y="3682172"/>
                <a:ext cx="1232338" cy="486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dirty="0"/>
                  <a:t>Sim = 105</a:t>
                </a:r>
              </a:p>
              <a:p>
                <a:pPr algn="just"/>
                <a:r>
                  <a:rPr lang="pt-BR" dirty="0"/>
                  <a:t>Não = 39</a:t>
                </a:r>
              </a:p>
            </p:txBody>
          </p: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75AD3575-349C-497B-81EF-AD3677B041B0}"/>
                  </a:ext>
                </a:extLst>
              </p:cNvPr>
              <p:cNvCxnSpPr>
                <a:cxnSpLocks/>
                <a:stCxn id="46" idx="4"/>
                <a:endCxn id="47" idx="0"/>
              </p:cNvCxnSpPr>
              <p:nvPr/>
            </p:nvCxnSpPr>
            <p:spPr>
              <a:xfrm flipH="1">
                <a:off x="6881410" y="3347083"/>
                <a:ext cx="718633" cy="335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E741E3AB-7406-4CE7-8696-DA358D78BD75}"/>
                  </a:ext>
                </a:extLst>
              </p:cNvPr>
              <p:cNvCxnSpPr>
                <a:cxnSpLocks/>
                <a:stCxn id="46" idx="4"/>
                <a:endCxn id="48" idx="0"/>
              </p:cNvCxnSpPr>
              <p:nvPr/>
            </p:nvCxnSpPr>
            <p:spPr>
              <a:xfrm>
                <a:off x="7600043" y="3347083"/>
                <a:ext cx="685710" cy="338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9F18968-7C40-43D3-A447-BC9A47B4F1D0}"/>
                  </a:ext>
                </a:extLst>
              </p:cNvPr>
              <p:cNvSpPr txBox="1"/>
              <p:nvPr/>
            </p:nvSpPr>
            <p:spPr>
              <a:xfrm>
                <a:off x="6844518" y="3242067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Sim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BC3BB-B6AE-43F9-8DF0-C75B23F99D34}"/>
                  </a:ext>
                </a:extLst>
              </p:cNvPr>
              <p:cNvSpPr txBox="1"/>
              <p:nvPr/>
            </p:nvSpPr>
            <p:spPr>
              <a:xfrm>
                <a:off x="7912051" y="3237628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Não</a:t>
                </a:r>
              </a:p>
            </p:txBody>
          </p:sp>
        </p:grp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4561FE1F-A798-4EB9-8B33-96D177CF52F5}"/>
              </a:ext>
            </a:extLst>
          </p:cNvPr>
          <p:cNvSpPr/>
          <p:nvPr/>
        </p:nvSpPr>
        <p:spPr>
          <a:xfrm>
            <a:off x="8895009" y="3408848"/>
            <a:ext cx="2765518" cy="60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79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59EECAD9-55DE-42BB-A7DF-A40D9639B0C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85645" y="3903668"/>
            <a:ext cx="8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C6DDA1A-3A2D-41FD-AF1C-788498377A42}"/>
              </a:ext>
            </a:extLst>
          </p:cNvPr>
          <p:cNvGrpSpPr/>
          <p:nvPr/>
        </p:nvGrpSpPr>
        <p:grpSpPr>
          <a:xfrm>
            <a:off x="7493815" y="4287144"/>
            <a:ext cx="2636681" cy="1709801"/>
            <a:chOff x="7511662" y="4899936"/>
            <a:chExt cx="2636681" cy="170980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DD2FE84-B89E-4CE1-BEDB-1BEBD8EFDE5C}"/>
                </a:ext>
              </a:extLst>
            </p:cNvPr>
            <p:cNvSpPr/>
            <p:nvPr/>
          </p:nvSpPr>
          <p:spPr>
            <a:xfrm>
              <a:off x="8189695" y="4899936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Artéria Bloqueada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428BEE8-DD93-4938-BE70-E12EC2D0288A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 flipH="1">
              <a:off x="8127831" y="5785484"/>
              <a:ext cx="678033" cy="33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0C7A470C-AC5D-4856-83F5-6C69F29DB139}"/>
                </a:ext>
              </a:extLst>
            </p:cNvPr>
            <p:cNvCxnSpPr>
              <a:cxnSpLocks/>
              <a:stCxn id="27" idx="4"/>
              <a:endCxn id="34" idx="0"/>
            </p:cNvCxnSpPr>
            <p:nvPr/>
          </p:nvCxnSpPr>
          <p:spPr>
            <a:xfrm>
              <a:off x="8805864" y="5785484"/>
              <a:ext cx="726310" cy="33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FA10F5F-C93B-4CA7-A11B-8EF558139AD0}"/>
                </a:ext>
              </a:extLst>
            </p:cNvPr>
            <p:cNvSpPr txBox="1"/>
            <p:nvPr/>
          </p:nvSpPr>
          <p:spPr>
            <a:xfrm>
              <a:off x="8090939" y="5680468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Sim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B207F55-9BC0-476C-A40C-E3E42DD697AA}"/>
                </a:ext>
              </a:extLst>
            </p:cNvPr>
            <p:cNvSpPr txBox="1"/>
            <p:nvPr/>
          </p:nvSpPr>
          <p:spPr>
            <a:xfrm>
              <a:off x="9069509" y="5676029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Não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36785BD-CCB7-42D5-9F58-8F9FAEEF33E8}"/>
                </a:ext>
              </a:extLst>
            </p:cNvPr>
            <p:cNvSpPr/>
            <p:nvPr/>
          </p:nvSpPr>
          <p:spPr>
            <a:xfrm>
              <a:off x="7511662" y="6120573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92</a:t>
              </a:r>
            </a:p>
            <a:p>
              <a:pPr algn="just"/>
              <a:r>
                <a:rPr lang="pt-BR" dirty="0"/>
                <a:t>Não = 31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8863D8C-2860-44A8-94AF-B346A96B266B}"/>
                </a:ext>
              </a:extLst>
            </p:cNvPr>
            <p:cNvSpPr/>
            <p:nvPr/>
          </p:nvSpPr>
          <p:spPr>
            <a:xfrm>
              <a:off x="8916005" y="6123685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45</a:t>
              </a:r>
            </a:p>
            <a:p>
              <a:pPr algn="just"/>
              <a:r>
                <a:rPr lang="pt-BR" dirty="0"/>
                <a:t>Não = 129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FBB11E-4CC2-4274-83B6-1D8E11F93494}"/>
              </a:ext>
            </a:extLst>
          </p:cNvPr>
          <p:cNvGrpSpPr/>
          <p:nvPr/>
        </p:nvGrpSpPr>
        <p:grpSpPr>
          <a:xfrm>
            <a:off x="8961716" y="2245366"/>
            <a:ext cx="2636681" cy="1709801"/>
            <a:chOff x="9134635" y="2668554"/>
            <a:chExt cx="2636681" cy="1709801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E40A67-55AA-49C2-A185-E977A58AB58B}"/>
                </a:ext>
              </a:extLst>
            </p:cNvPr>
            <p:cNvSpPr/>
            <p:nvPr/>
          </p:nvSpPr>
          <p:spPr>
            <a:xfrm>
              <a:off x="9812668" y="2668554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Circulação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1AADC54E-9F94-46BF-9C39-A27225259156}"/>
                </a:ext>
              </a:extLst>
            </p:cNvPr>
            <p:cNvCxnSpPr>
              <a:cxnSpLocks/>
              <a:stCxn id="35" idx="4"/>
              <a:endCxn id="44" idx="0"/>
            </p:cNvCxnSpPr>
            <p:nvPr/>
          </p:nvCxnSpPr>
          <p:spPr>
            <a:xfrm flipH="1">
              <a:off x="9750804" y="3554102"/>
              <a:ext cx="678033" cy="33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E0DA034-5824-430A-9AE9-876EFFC2EA7F}"/>
                </a:ext>
              </a:extLst>
            </p:cNvPr>
            <p:cNvCxnSpPr>
              <a:cxnSpLocks/>
              <a:stCxn id="35" idx="4"/>
              <a:endCxn id="45" idx="0"/>
            </p:cNvCxnSpPr>
            <p:nvPr/>
          </p:nvCxnSpPr>
          <p:spPr>
            <a:xfrm>
              <a:off x="10428837" y="3554102"/>
              <a:ext cx="726310" cy="33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3611B9D-0CCD-4C9E-8964-497450332BDF}"/>
                </a:ext>
              </a:extLst>
            </p:cNvPr>
            <p:cNvSpPr txBox="1"/>
            <p:nvPr/>
          </p:nvSpPr>
          <p:spPr>
            <a:xfrm>
              <a:off x="9713912" y="3449086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Boa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6F9946A-E7B3-4F57-8497-78E238558518}"/>
                </a:ext>
              </a:extLst>
            </p:cNvPr>
            <p:cNvSpPr txBox="1"/>
            <p:nvPr/>
          </p:nvSpPr>
          <p:spPr>
            <a:xfrm>
              <a:off x="10692482" y="3444647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Ruim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13D0FDB-21A8-4C0F-888E-0690E0B2CB9B}"/>
                </a:ext>
              </a:extLst>
            </p:cNvPr>
            <p:cNvSpPr/>
            <p:nvPr/>
          </p:nvSpPr>
          <p:spPr>
            <a:xfrm>
              <a:off x="9134635" y="388919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37</a:t>
              </a:r>
            </a:p>
            <a:p>
              <a:pPr algn="just"/>
              <a:r>
                <a:rPr lang="pt-BR" dirty="0"/>
                <a:t>Não = 127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048DD8E-6C2E-4D71-8FB3-16CFD25026FC}"/>
                </a:ext>
              </a:extLst>
            </p:cNvPr>
            <p:cNvSpPr/>
            <p:nvPr/>
          </p:nvSpPr>
          <p:spPr>
            <a:xfrm>
              <a:off x="10538978" y="3892303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100</a:t>
              </a:r>
            </a:p>
            <a:p>
              <a:pPr algn="just"/>
              <a:r>
                <a:rPr lang="pt-BR" dirty="0"/>
                <a:t>Não = 33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05D0211-EEE0-4498-8704-582CA922B024}"/>
              </a:ext>
            </a:extLst>
          </p:cNvPr>
          <p:cNvGrpSpPr/>
          <p:nvPr/>
        </p:nvGrpSpPr>
        <p:grpSpPr>
          <a:xfrm>
            <a:off x="6089472" y="2242254"/>
            <a:ext cx="2636681" cy="1709801"/>
            <a:chOff x="6265241" y="2461535"/>
            <a:chExt cx="2636681" cy="1709801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4C9F496-E675-4861-AD53-04E0ED87D3E5}"/>
                </a:ext>
              </a:extLst>
            </p:cNvPr>
            <p:cNvSpPr/>
            <p:nvPr/>
          </p:nvSpPr>
          <p:spPr>
            <a:xfrm>
              <a:off x="7669584" y="3685284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34</a:t>
              </a:r>
            </a:p>
            <a:p>
              <a:pPr algn="just"/>
              <a:r>
                <a:rPr lang="pt-BR" dirty="0"/>
                <a:t>Não = 125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55B900E-3CAC-4A5A-9826-59401B7DBEBC}"/>
                </a:ext>
              </a:extLst>
            </p:cNvPr>
            <p:cNvGrpSpPr/>
            <p:nvPr/>
          </p:nvGrpSpPr>
          <p:grpSpPr>
            <a:xfrm>
              <a:off x="6265241" y="2461535"/>
              <a:ext cx="2098090" cy="1706689"/>
              <a:chOff x="6265241" y="2461535"/>
              <a:chExt cx="2098090" cy="1706689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3338D2D3-0AD8-4080-B6EF-01CBF9FA8816}"/>
                  </a:ext>
                </a:extLst>
              </p:cNvPr>
              <p:cNvSpPr/>
              <p:nvPr/>
            </p:nvSpPr>
            <p:spPr>
              <a:xfrm>
                <a:off x="7024474" y="2461535"/>
                <a:ext cx="1151138" cy="8855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Dor no peito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9381401C-DD3F-4838-A871-B6B1BC6AA40D}"/>
                  </a:ext>
                </a:extLst>
              </p:cNvPr>
              <p:cNvSpPr/>
              <p:nvPr/>
            </p:nvSpPr>
            <p:spPr>
              <a:xfrm>
                <a:off x="6265241" y="3682172"/>
                <a:ext cx="1232338" cy="486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dirty="0"/>
                  <a:t>Sim = 105</a:t>
                </a:r>
              </a:p>
              <a:p>
                <a:pPr algn="just"/>
                <a:r>
                  <a:rPr lang="pt-BR" dirty="0"/>
                  <a:t>Não = 39</a:t>
                </a:r>
              </a:p>
            </p:txBody>
          </p: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75AD3575-349C-497B-81EF-AD3677B041B0}"/>
                  </a:ext>
                </a:extLst>
              </p:cNvPr>
              <p:cNvCxnSpPr>
                <a:cxnSpLocks/>
                <a:stCxn id="46" idx="4"/>
                <a:endCxn id="47" idx="0"/>
              </p:cNvCxnSpPr>
              <p:nvPr/>
            </p:nvCxnSpPr>
            <p:spPr>
              <a:xfrm flipH="1">
                <a:off x="6881410" y="3347083"/>
                <a:ext cx="718633" cy="335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E741E3AB-7406-4CE7-8696-DA358D78BD75}"/>
                  </a:ext>
                </a:extLst>
              </p:cNvPr>
              <p:cNvCxnSpPr>
                <a:cxnSpLocks/>
                <a:stCxn id="46" idx="4"/>
                <a:endCxn id="48" idx="0"/>
              </p:cNvCxnSpPr>
              <p:nvPr/>
            </p:nvCxnSpPr>
            <p:spPr>
              <a:xfrm>
                <a:off x="7600043" y="3347083"/>
                <a:ext cx="685710" cy="338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9F18968-7C40-43D3-A447-BC9A47B4F1D0}"/>
                  </a:ext>
                </a:extLst>
              </p:cNvPr>
              <p:cNvSpPr txBox="1"/>
              <p:nvPr/>
            </p:nvSpPr>
            <p:spPr>
              <a:xfrm>
                <a:off x="6844518" y="3242067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Sim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BC3BB-B6AE-43F9-8DF0-C75B23F99D34}"/>
                  </a:ext>
                </a:extLst>
              </p:cNvPr>
              <p:cNvSpPr txBox="1"/>
              <p:nvPr/>
            </p:nvSpPr>
            <p:spPr>
              <a:xfrm>
                <a:off x="7912051" y="3237628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Não</a:t>
                </a:r>
              </a:p>
            </p:txBody>
          </p:sp>
        </p:grp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4561FE1F-A798-4EB9-8B33-96D177CF52F5}"/>
              </a:ext>
            </a:extLst>
          </p:cNvPr>
          <p:cNvSpPr/>
          <p:nvPr/>
        </p:nvSpPr>
        <p:spPr>
          <a:xfrm>
            <a:off x="7428536" y="5445252"/>
            <a:ext cx="2765518" cy="60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14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76A46-4F98-4918-A7AA-2C0218F7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BR" dirty="0"/>
              <a:t>A </a:t>
            </a:r>
            <a:r>
              <a:rPr lang="pt-BR" b="1" dirty="0"/>
              <a:t>entropia </a:t>
            </a:r>
            <a:r>
              <a:rPr lang="pt-BR" dirty="0"/>
              <a:t>na área de ciência de dados, mede o grau de desordem de um conjunto de dados baseado na distribuição do atributo classe</a:t>
            </a:r>
          </a:p>
          <a:p>
            <a:r>
              <a:rPr lang="pt-BR" dirty="0"/>
              <a:t>Essa desordem diz respeito ao quão organizados estão os dados em relação ao atributo classe</a:t>
            </a:r>
          </a:p>
          <a:p>
            <a:r>
              <a:rPr lang="pt-BR" dirty="0"/>
              <a:t>A medida é supervisionada, portanto para medir a </a:t>
            </a:r>
            <a:r>
              <a:rPr lang="pt-BR" b="1" dirty="0"/>
              <a:t>entropia</a:t>
            </a:r>
            <a:r>
              <a:rPr lang="pt-BR" dirty="0"/>
              <a:t> de um atributo, precisamos ter um atributo classe </a:t>
            </a:r>
          </a:p>
        </p:txBody>
      </p:sp>
    </p:spTree>
    <p:extLst>
      <p:ext uri="{BB962C8B-B14F-4D97-AF65-F5344CB8AC3E}">
        <p14:creationId xmlns:p14="http://schemas.microsoft.com/office/powerpoint/2010/main" val="2127558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pt-BR" dirty="0"/>
                  <a:t>Dado um problema de duas classes, em que uma delas é positiva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/>
                  <a:t>) e a outra negativa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pt-BR" dirty="0"/>
                  <a:t>), e um conjunto de dados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,  a função para medir a entropia é dada por: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fun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BR" dirty="0"/>
                  <a:t> é a probabilidade de um exemplo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ser da classe positiva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/>
                  <a:t> é a probabilidade de um exemplo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ser da classe negativa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990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/>
                  <a:t>Vamos considerar os seguintes conjuntos de dados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contém exemplos somente da classe positiva</a:t>
                </a:r>
                <a:endParaRPr lang="pt-B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contém exemplos somente da classe negativa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contém metade dos exemplos da classe positiva e metade dos exemplos da classe negativa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 contém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¼</m:t>
                    </m:r>
                  </m:oMath>
                </a14:m>
                <a:r>
                  <a:rPr lang="pt-BR" dirty="0"/>
                  <a:t> dos exemplos da classe positiva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¾</m:t>
                    </m:r>
                  </m:oMath>
                </a14:m>
                <a:r>
                  <a:rPr lang="pt-BR" dirty="0"/>
                  <a:t> dos exemplos da classe negativa</a:t>
                </a:r>
              </a:p>
              <a:p>
                <a:pPr lvl="1"/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85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contém exemplos apenas da classe positiva, então a probabilidade de um exemplo ser da classe:</a:t>
                </a:r>
              </a:p>
              <a:p>
                <a:pPr lvl="1"/>
                <a:r>
                  <a:rPr lang="pt-BR" dirty="0"/>
                  <a:t>Classe positiva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Classe negativa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Atribuindo os valores obtemos: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+0</m:t>
                          </m:r>
                          <m:func>
                            <m:func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Uma </a:t>
                </a:r>
                <a:r>
                  <a:rPr lang="pt-BR" b="1" dirty="0"/>
                  <a:t>entropia</a:t>
                </a:r>
                <a:r>
                  <a:rPr lang="pt-BR" dirty="0"/>
                  <a:t> igual a zero significa que não há desordem no conjunto de dados, dado que todos os exemplos pertencem à mesma classe</a:t>
                </a:r>
                <a:endParaRPr lang="pt-BR" b="1" dirty="0"/>
              </a:p>
              <a:p>
                <a:pPr lvl="1"/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  <a:blipFill>
                <a:blip r:embed="rId2"/>
                <a:stretch>
                  <a:fillRect l="-221" t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78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contém exemplos apenas da classe negativa, então a probabilidade de um exemplo ser da classe:</a:t>
                </a:r>
              </a:p>
              <a:p>
                <a:pPr lvl="1"/>
                <a:r>
                  <a:rPr lang="pt-BR" dirty="0"/>
                  <a:t>Classe positiva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Classe negativa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Atribuindo os valores obtemos: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func>
                            <m:func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Neste caso, a </a:t>
                </a:r>
                <a:r>
                  <a:rPr lang="pt-BR" b="1" dirty="0"/>
                  <a:t>entropia</a:t>
                </a:r>
                <a:r>
                  <a:rPr lang="pt-BR" dirty="0"/>
                  <a:t> também é igual a zero, dado que todos os exemplos pertencem à mesma classe</a:t>
                </a:r>
                <a:endParaRPr lang="pt-BR" b="1" dirty="0"/>
              </a:p>
              <a:p>
                <a:pPr lvl="1"/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  <a:blipFill>
                <a:blip r:embed="rId2"/>
                <a:stretch>
                  <a:fillRect l="-221" t="-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276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contém metade dos exemplos da classe positiva e metade da classe negativa temos as probabilidades:</a:t>
                </a:r>
              </a:p>
              <a:p>
                <a:pPr lvl="1"/>
                <a:r>
                  <a:rPr lang="pt-BR" dirty="0"/>
                  <a:t>Classe positiva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Classe negativa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Atribuindo os valores obtemos: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fun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Neste caso, a </a:t>
                </a:r>
                <a:r>
                  <a:rPr lang="pt-BR" b="1" dirty="0"/>
                  <a:t>entropia</a:t>
                </a:r>
                <a:r>
                  <a:rPr lang="pt-BR" dirty="0"/>
                  <a:t> é igual a 1 (máxima), indicando que nenhuma classe prevalece nesse conjunto de dados</a:t>
                </a:r>
                <a:endParaRPr lang="pt-BR" b="1" dirty="0"/>
              </a:p>
              <a:p>
                <a:pPr lvl="1"/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  <a:blipFill>
                <a:blip r:embed="rId2"/>
                <a:stretch>
                  <a:fillRect l="-221" t="-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92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 contém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¼</m:t>
                    </m:r>
                  </m:oMath>
                </a14:m>
                <a:r>
                  <a:rPr lang="pt-BR" dirty="0"/>
                  <a:t> dos exemplos da classe positiva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¾</m:t>
                    </m:r>
                  </m:oMath>
                </a14:m>
                <a:r>
                  <a:rPr lang="pt-BR" dirty="0"/>
                  <a:t> da classe negativa temos as probabilidades:</a:t>
                </a:r>
              </a:p>
              <a:p>
                <a:pPr lvl="1"/>
                <a:r>
                  <a:rPr lang="pt-BR" dirty="0"/>
                  <a:t>Classe positiva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Classe negativa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Atribuindo os valores obtemos: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fun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  <a:blipFill>
                <a:blip r:embed="rId2"/>
                <a:stretch>
                  <a:fillRect l="-221" t="-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57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6D7BA16-82D6-4BB1-9E5C-589A2C411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233247"/>
              </p:ext>
            </p:extLst>
          </p:nvPr>
        </p:nvGraphicFramePr>
        <p:xfrm>
          <a:off x="885992" y="2038256"/>
          <a:ext cx="286512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4275162681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83041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P.P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Entropia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2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53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0.7219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61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0.8813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0.9710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9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8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0.9710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38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0.8813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7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0.7219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5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99316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7F441A9-AA89-4337-AFD2-CAC66E32FDCB}"/>
              </a:ext>
            </a:extLst>
          </p:cNvPr>
          <p:cNvCxnSpPr>
            <a:cxnSpLocks/>
          </p:cNvCxnSpPr>
          <p:nvPr/>
        </p:nvCxnSpPr>
        <p:spPr>
          <a:xfrm>
            <a:off x="3810000" y="4307840"/>
            <a:ext cx="2316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AEA81D3-6FE2-4FE3-8E6A-4B1443DAA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165139"/>
              </p:ext>
            </p:extLst>
          </p:nvPr>
        </p:nvGraphicFramePr>
        <p:xfrm>
          <a:off x="6185368" y="2158483"/>
          <a:ext cx="5252720" cy="4329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986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76A46-4F98-4918-A7AA-2C0218F7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Árvore de decisão é uma das técnicas mais populares em ciência de dados</a:t>
            </a:r>
          </a:p>
          <a:p>
            <a:r>
              <a:rPr lang="pt-BR" dirty="0"/>
              <a:t>As árvores consistem em um conjunto de </a:t>
            </a:r>
            <a:r>
              <a:rPr lang="pt-BR" b="1" dirty="0"/>
              <a:t>nós internos de decisão </a:t>
            </a:r>
            <a:r>
              <a:rPr lang="pt-BR" dirty="0"/>
              <a:t>e </a:t>
            </a:r>
            <a:r>
              <a:rPr lang="pt-BR" b="1" dirty="0"/>
              <a:t>nós folha </a:t>
            </a:r>
            <a:r>
              <a:rPr lang="pt-BR" dirty="0"/>
              <a:t>organizados de forma hierárquica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4B81A92-A63F-47EA-B3C2-F4A20FE5EBB3}"/>
              </a:ext>
            </a:extLst>
          </p:cNvPr>
          <p:cNvSpPr/>
          <p:nvPr/>
        </p:nvSpPr>
        <p:spPr>
          <a:xfrm>
            <a:off x="5520431" y="3190645"/>
            <a:ext cx="1151138" cy="8855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32F4A6-7515-4C9F-AE85-8A8958258925}"/>
              </a:ext>
            </a:extLst>
          </p:cNvPr>
          <p:cNvSpPr txBox="1"/>
          <p:nvPr/>
        </p:nvSpPr>
        <p:spPr>
          <a:xfrm>
            <a:off x="5629921" y="3402587"/>
            <a:ext cx="9321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/>
              <a:t>Nó interno  Raiz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4FF1900-D9C8-41EA-BA31-7A92A392281E}"/>
              </a:ext>
            </a:extLst>
          </p:cNvPr>
          <p:cNvSpPr/>
          <p:nvPr/>
        </p:nvSpPr>
        <p:spPr>
          <a:xfrm>
            <a:off x="3948713" y="4380467"/>
            <a:ext cx="1151138" cy="7468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ABB5616-38B3-4831-A416-F366D1EF2810}"/>
              </a:ext>
            </a:extLst>
          </p:cNvPr>
          <p:cNvSpPr/>
          <p:nvPr/>
        </p:nvSpPr>
        <p:spPr>
          <a:xfrm>
            <a:off x="7226423" y="4380467"/>
            <a:ext cx="1151138" cy="7468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FB2A0D-BEFC-4F67-ADA7-F20BCCC2EE71}"/>
              </a:ext>
            </a:extLst>
          </p:cNvPr>
          <p:cNvSpPr txBox="1"/>
          <p:nvPr/>
        </p:nvSpPr>
        <p:spPr>
          <a:xfrm>
            <a:off x="4058204" y="4613577"/>
            <a:ext cx="93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Nó interno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FD870C-D4ED-455A-B7C7-776BBADDA10C}"/>
              </a:ext>
            </a:extLst>
          </p:cNvPr>
          <p:cNvSpPr txBox="1"/>
          <p:nvPr/>
        </p:nvSpPr>
        <p:spPr>
          <a:xfrm>
            <a:off x="7335914" y="4613577"/>
            <a:ext cx="93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Nó interno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BEB3AE0-09A5-4F65-9F90-3B2D2166ED5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524282" y="4076193"/>
            <a:ext cx="1571718" cy="30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27C331A-2BB8-4DA0-95EA-978645DC94EF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4076193"/>
            <a:ext cx="1705992" cy="30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DA07E902-F13D-496D-82E9-135465394686}"/>
              </a:ext>
            </a:extLst>
          </p:cNvPr>
          <p:cNvSpPr/>
          <p:nvPr/>
        </p:nvSpPr>
        <p:spPr>
          <a:xfrm>
            <a:off x="3442686" y="5360380"/>
            <a:ext cx="1012054" cy="48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875E7C8-85FC-4408-B353-BEB21086FFC9}"/>
              </a:ext>
            </a:extLst>
          </p:cNvPr>
          <p:cNvSpPr txBox="1"/>
          <p:nvPr/>
        </p:nvSpPr>
        <p:spPr>
          <a:xfrm>
            <a:off x="3442686" y="5469577"/>
            <a:ext cx="1012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Nó folha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A90DD76-E887-45B2-836C-A844A2BC8081}"/>
              </a:ext>
            </a:extLst>
          </p:cNvPr>
          <p:cNvSpPr/>
          <p:nvPr/>
        </p:nvSpPr>
        <p:spPr>
          <a:xfrm>
            <a:off x="4626746" y="5363492"/>
            <a:ext cx="1012054" cy="48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321D2F3-2BF6-47BC-B1A1-D98DECDBD632}"/>
              </a:ext>
            </a:extLst>
          </p:cNvPr>
          <p:cNvSpPr txBox="1"/>
          <p:nvPr/>
        </p:nvSpPr>
        <p:spPr>
          <a:xfrm>
            <a:off x="4626746" y="5472689"/>
            <a:ext cx="1012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Nó folha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98F7D1D-DB38-460A-BD24-F25D58CE8AC9}"/>
              </a:ext>
            </a:extLst>
          </p:cNvPr>
          <p:cNvCxnSpPr>
            <a:cxnSpLocks/>
            <a:stCxn id="6" idx="4"/>
            <a:endCxn id="48" idx="0"/>
          </p:cNvCxnSpPr>
          <p:nvPr/>
        </p:nvCxnSpPr>
        <p:spPr>
          <a:xfrm flipH="1">
            <a:off x="3948713" y="5127270"/>
            <a:ext cx="575569" cy="23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914C3B6-4689-47E9-84A6-D7FADFF4E4FD}"/>
              </a:ext>
            </a:extLst>
          </p:cNvPr>
          <p:cNvCxnSpPr>
            <a:cxnSpLocks/>
            <a:stCxn id="6" idx="4"/>
            <a:endCxn id="50" idx="0"/>
          </p:cNvCxnSpPr>
          <p:nvPr/>
        </p:nvCxnSpPr>
        <p:spPr>
          <a:xfrm>
            <a:off x="4524282" y="5127270"/>
            <a:ext cx="608491" cy="23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21296028-85C5-4BF6-B0C3-D6B47CDFBDE7}"/>
              </a:ext>
            </a:extLst>
          </p:cNvPr>
          <p:cNvSpPr/>
          <p:nvPr/>
        </p:nvSpPr>
        <p:spPr>
          <a:xfrm>
            <a:off x="6692286" y="5369635"/>
            <a:ext cx="1012054" cy="48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D445B24-6290-4F66-AAB9-09238EA4F8A5}"/>
              </a:ext>
            </a:extLst>
          </p:cNvPr>
          <p:cNvSpPr txBox="1"/>
          <p:nvPr/>
        </p:nvSpPr>
        <p:spPr>
          <a:xfrm>
            <a:off x="6692286" y="5478832"/>
            <a:ext cx="1012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Nó folha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A5D3ED3B-BF5B-45C0-9649-A6DE00EAC65A}"/>
              </a:ext>
            </a:extLst>
          </p:cNvPr>
          <p:cNvSpPr/>
          <p:nvPr/>
        </p:nvSpPr>
        <p:spPr>
          <a:xfrm>
            <a:off x="7876346" y="5372747"/>
            <a:ext cx="1012054" cy="48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C22CD48-7B16-4C75-ABDF-CFDD9FBCFDFB}"/>
              </a:ext>
            </a:extLst>
          </p:cNvPr>
          <p:cNvSpPr txBox="1"/>
          <p:nvPr/>
        </p:nvSpPr>
        <p:spPr>
          <a:xfrm>
            <a:off x="7876346" y="5481944"/>
            <a:ext cx="1012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Nó folha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9D9C6E20-F23F-4545-A2B7-8721BAF59CBA}"/>
              </a:ext>
            </a:extLst>
          </p:cNvPr>
          <p:cNvCxnSpPr>
            <a:cxnSpLocks/>
            <a:stCxn id="7" idx="4"/>
            <a:endCxn id="62" idx="0"/>
          </p:cNvCxnSpPr>
          <p:nvPr/>
        </p:nvCxnSpPr>
        <p:spPr>
          <a:xfrm flipH="1">
            <a:off x="7198313" y="5127270"/>
            <a:ext cx="603679" cy="24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BBF1ECF-C628-416D-8A3F-1F5B8844DDDF}"/>
              </a:ext>
            </a:extLst>
          </p:cNvPr>
          <p:cNvCxnSpPr>
            <a:cxnSpLocks/>
            <a:stCxn id="7" idx="4"/>
            <a:endCxn id="64" idx="0"/>
          </p:cNvCxnSpPr>
          <p:nvPr/>
        </p:nvCxnSpPr>
        <p:spPr>
          <a:xfrm>
            <a:off x="7801992" y="5127270"/>
            <a:ext cx="580381" cy="2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11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/>
                  <a:t>Para um problema envolvendo mais de duas classes e um conjunto de dados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,  a função para medir a entropia é dada por: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é o número de classes do problema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probabilidade de um exemplo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ser da </a:t>
                </a:r>
                <a:r>
                  <a:rPr lang="pt-BR" b="1" dirty="0"/>
                  <a:t>i </a:t>
                </a:r>
                <a:r>
                  <a:rPr lang="pt-BR" dirty="0"/>
                  <a:t>- </a:t>
                </a:r>
                <a:r>
                  <a:rPr lang="pt-BR" dirty="0" err="1"/>
                  <a:t>ésima</a:t>
                </a:r>
                <a:r>
                  <a:rPr lang="pt-BR" dirty="0"/>
                  <a:t> classe</a:t>
                </a:r>
              </a:p>
              <a:p>
                <a:r>
                  <a:rPr lang="pt-BR" dirty="0"/>
                  <a:t>Para problemas com mais de duas classes, o valores podem ficar fora do intervalo 0 e 1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499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76A46-4F98-4918-A7AA-2C0218F7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Embora já consigamos calcular a entropia de um conjunto de dados baseado na sua classe, ainda precisamos calcular a desordem que cada atributo produz no conjunto de dados</a:t>
            </a:r>
          </a:p>
          <a:p>
            <a:r>
              <a:rPr lang="pt-BR" dirty="0"/>
              <a:t>Um atributo terá uma baixa entropia se os seus valores permitirem dividir o conjunto de dados em partes com baixa entropia</a:t>
            </a:r>
          </a:p>
          <a:p>
            <a:r>
              <a:rPr lang="pt-BR" dirty="0"/>
              <a:t>Dessa forma, para um atributo ter uma entropia 0, ele deverá dividir o conjunto de dados em partes com apenas uma classe </a:t>
            </a:r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992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fontScale="92500" lnSpcReduction="10000"/>
              </a:bodyPr>
              <a:lstStyle/>
              <a:p>
                <a:r>
                  <a:rPr lang="pt-BR" dirty="0"/>
                  <a:t>Dado um conjunto de dados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 e um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com os possíveis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, o cálculo da entropia do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é definido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é um atributo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dirty="0"/>
                  <a:t> é um valor único do atributo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partição do conjunto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 em que o atributo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possui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é a proporção do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no conjunto de dados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entropia do conjunto de dados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1327" r="-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680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/>
                  <a:t>Dado o conjunto de dados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, com um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sejam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os subconjuntos para 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do atributo, respectivamente, calculamos a entropia do atributo em relação à classe da seguinte forma: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C30D2257-5B89-4A71-BAA7-873750BE3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231748"/>
                  </p:ext>
                </p:extLst>
              </p:nvPr>
            </p:nvGraphicFramePr>
            <p:xfrm>
              <a:off x="967272" y="3048000"/>
              <a:ext cx="2527768" cy="25985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3884">
                      <a:extLst>
                        <a:ext uri="{9D8B030D-6E8A-4147-A177-3AD203B41FA5}">
                          <a16:colId xmlns:a16="http://schemas.microsoft.com/office/drawing/2014/main" val="4060308719"/>
                        </a:ext>
                      </a:extLst>
                    </a:gridCol>
                    <a:gridCol w="1263884">
                      <a:extLst>
                        <a:ext uri="{9D8B030D-6E8A-4147-A177-3AD203B41FA5}">
                          <a16:colId xmlns:a16="http://schemas.microsoft.com/office/drawing/2014/main" val="3927076417"/>
                        </a:ext>
                      </a:extLst>
                    </a:gridCol>
                  </a:tblGrid>
                  <a:tr h="37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Classe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0199678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122231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209353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206123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59044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14530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539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C30D2257-5B89-4A71-BAA7-873750BE3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231748"/>
                  </p:ext>
                </p:extLst>
              </p:nvPr>
            </p:nvGraphicFramePr>
            <p:xfrm>
              <a:off x="967272" y="3048000"/>
              <a:ext cx="2527768" cy="25985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3884">
                      <a:extLst>
                        <a:ext uri="{9D8B030D-6E8A-4147-A177-3AD203B41FA5}">
                          <a16:colId xmlns:a16="http://schemas.microsoft.com/office/drawing/2014/main" val="4060308719"/>
                        </a:ext>
                      </a:extLst>
                    </a:gridCol>
                    <a:gridCol w="1263884">
                      <a:extLst>
                        <a:ext uri="{9D8B030D-6E8A-4147-A177-3AD203B41FA5}">
                          <a16:colId xmlns:a16="http://schemas.microsoft.com/office/drawing/2014/main" val="3927076417"/>
                        </a:ext>
                      </a:extLst>
                    </a:gridCol>
                  </a:tblGrid>
                  <a:tr h="37122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1" t="-8197" r="-10192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Classe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0199678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122231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209353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206123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59044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14530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53966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B87EDEA-BC73-4358-8A1E-2E501581FD3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95040" y="4347277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76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entropia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dirty="0"/>
                  <a:t>Ganho de Informação</a:t>
                </a:r>
                <a:r>
                  <a:rPr lang="pt-BR" dirty="0"/>
                  <a:t> de um atributo consiste na diferença entre a entropia inicial do conjunto de dados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 e a entropia ao utilizar o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, dado pela equação:</a:t>
                </a:r>
              </a:p>
              <a:p>
                <a:pPr marL="324000" lvl="1" indent="0">
                  <a:buNone/>
                </a:pPr>
                <a:endParaRPr lang="pt-BR" dirty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i="1" dirty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0.5</m:t>
                          </m:r>
                          <m:func>
                            <m:func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func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+0.5</m:t>
                          </m:r>
                          <m:func>
                            <m:func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pt-BR" sz="1800" i="1" dirty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×0+</m:t>
                      </m:r>
                      <m:f>
                        <m:f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</m:t>
                      </m:r>
                    </m:oMath>
                  </m:oMathPara>
                </a14:m>
                <a:endParaRPr lang="pt-BR" sz="1800" i="1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1800" i="1" dirty="0"/>
              </a:p>
              <a:p>
                <a:pPr marL="324000" lvl="1" indent="0">
                  <a:buNone/>
                </a:pPr>
                <a:endParaRPr lang="pt-BR" sz="1800" dirty="0"/>
              </a:p>
              <a:p>
                <a:pPr marL="324000" lvl="1" indent="0">
                  <a:buNone/>
                </a:pPr>
                <a:endParaRPr lang="pt-BR" sz="1800" dirty="0"/>
              </a:p>
              <a:p>
                <a:pPr marL="324000" lvl="1" indent="0">
                  <a:buNone/>
                </a:pPr>
                <a:endParaRPr lang="pt-BR" sz="1800" dirty="0"/>
              </a:p>
              <a:p>
                <a:pPr marL="324000" lvl="1" indent="0">
                  <a:buNone/>
                </a:pPr>
                <a:endParaRPr lang="pt-BR" sz="1800" dirty="0"/>
              </a:p>
              <a:p>
                <a:pPr marL="324000" lvl="1" indent="0">
                  <a:buNone/>
                </a:pPr>
                <a:endParaRPr lang="pt-BR" sz="1800" dirty="0"/>
              </a:p>
              <a:p>
                <a:pPr marL="324000" lvl="1" indent="0">
                  <a:buNone/>
                </a:pPr>
                <a:endParaRPr lang="pt-BR" sz="18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3C72B6A-D227-4EA9-8B69-D33B3FBB4A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50474"/>
                  </p:ext>
                </p:extLst>
              </p:nvPr>
            </p:nvGraphicFramePr>
            <p:xfrm>
              <a:off x="967272" y="3048000"/>
              <a:ext cx="2527768" cy="25985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3884">
                      <a:extLst>
                        <a:ext uri="{9D8B030D-6E8A-4147-A177-3AD203B41FA5}">
                          <a16:colId xmlns:a16="http://schemas.microsoft.com/office/drawing/2014/main" val="4060308719"/>
                        </a:ext>
                      </a:extLst>
                    </a:gridCol>
                    <a:gridCol w="1263884">
                      <a:extLst>
                        <a:ext uri="{9D8B030D-6E8A-4147-A177-3AD203B41FA5}">
                          <a16:colId xmlns:a16="http://schemas.microsoft.com/office/drawing/2014/main" val="3927076417"/>
                        </a:ext>
                      </a:extLst>
                    </a:gridCol>
                  </a:tblGrid>
                  <a:tr h="37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Classe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0199678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122231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209353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206123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59044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14530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539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3C72B6A-D227-4EA9-8B69-D33B3FBB4A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50474"/>
                  </p:ext>
                </p:extLst>
              </p:nvPr>
            </p:nvGraphicFramePr>
            <p:xfrm>
              <a:off x="967272" y="3048000"/>
              <a:ext cx="2527768" cy="25985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3884">
                      <a:extLst>
                        <a:ext uri="{9D8B030D-6E8A-4147-A177-3AD203B41FA5}">
                          <a16:colId xmlns:a16="http://schemas.microsoft.com/office/drawing/2014/main" val="4060308719"/>
                        </a:ext>
                      </a:extLst>
                    </a:gridCol>
                    <a:gridCol w="1263884">
                      <a:extLst>
                        <a:ext uri="{9D8B030D-6E8A-4147-A177-3AD203B41FA5}">
                          <a16:colId xmlns:a16="http://schemas.microsoft.com/office/drawing/2014/main" val="3927076417"/>
                        </a:ext>
                      </a:extLst>
                    </a:gridCol>
                  </a:tblGrid>
                  <a:tr h="37122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1" t="-8197" r="-10192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Classe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0199678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122231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209353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206123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59044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14530"/>
                      </a:ext>
                    </a:extLst>
                  </a:tr>
                  <a:tr h="37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Valor_1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53966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C896C3D-C661-48B0-AC4B-0D0199CF2897}"/>
              </a:ext>
            </a:extLst>
          </p:cNvPr>
          <p:cNvCxnSpPr>
            <a:cxnSpLocks/>
          </p:cNvCxnSpPr>
          <p:nvPr/>
        </p:nvCxnSpPr>
        <p:spPr>
          <a:xfrm>
            <a:off x="3495040" y="4347277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43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</a:t>
            </a:r>
            <a:r>
              <a:rPr lang="pt-BR" dirty="0" err="1"/>
              <a:t>gini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dirty="0"/>
                  <a:t>índice </a:t>
                </a:r>
                <a:r>
                  <a:rPr lang="pt-BR" b="1" dirty="0" err="1"/>
                  <a:t>gini</a:t>
                </a:r>
                <a:r>
                  <a:rPr lang="pt-BR" dirty="0"/>
                  <a:t>, assim como a </a:t>
                </a:r>
                <a:r>
                  <a:rPr lang="pt-BR" b="1" dirty="0"/>
                  <a:t>entropia</a:t>
                </a:r>
                <a:r>
                  <a:rPr lang="pt-BR" dirty="0"/>
                  <a:t>, também mede o grau de desordem em um conjunto de dados baseado na distribuição do atributo classe</a:t>
                </a:r>
              </a:p>
              <a:p>
                <a:r>
                  <a:rPr lang="pt-BR" dirty="0"/>
                  <a:t>Dado um problema de n classes, a função para medir o </a:t>
                </a:r>
                <a:r>
                  <a:rPr lang="pt-BR" b="1" dirty="0"/>
                  <a:t>índice </a:t>
                </a:r>
                <a:r>
                  <a:rPr lang="pt-BR" b="1" dirty="0" err="1"/>
                  <a:t>gini</a:t>
                </a:r>
                <a:r>
                  <a:rPr lang="pt-BR" b="1" dirty="0"/>
                  <a:t> </a:t>
                </a:r>
                <a:r>
                  <a:rPr lang="pt-BR" dirty="0"/>
                  <a:t>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é o número de classes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probabilidade de pertencer à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dirty="0"/>
              </a:p>
              <a:p>
                <a:pPr lvl="1"/>
                <a:endParaRPr lang="pt-BR" dirty="0"/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599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</a:t>
            </a:r>
            <a:r>
              <a:rPr lang="pt-BR" dirty="0" err="1"/>
              <a:t>gini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/>
                  <a:t>Vamos considerar os seguintes conjuntos de dados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contém exemplos somente da classe positiva</a:t>
                </a:r>
                <a:endParaRPr lang="pt-B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contém metade dos exemplos da classe positiva e metade dos exemplos da classe negativa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contém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¼</m:t>
                    </m:r>
                  </m:oMath>
                </a14:m>
                <a:r>
                  <a:rPr lang="pt-BR" dirty="0"/>
                  <a:t> dos exemplos da classe positiva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¾</m:t>
                    </m:r>
                  </m:oMath>
                </a14:m>
                <a:r>
                  <a:rPr lang="pt-BR" dirty="0"/>
                  <a:t> dos exemplos da classe negativa</a:t>
                </a:r>
              </a:p>
              <a:p>
                <a:pPr lvl="1"/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155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</a:t>
            </a:r>
            <a:r>
              <a:rPr lang="pt-BR" dirty="0" err="1"/>
              <a:t>gini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contém exemplos apenas da classe positiva, então a probabilidade de um exemplo ser da classe:</a:t>
                </a:r>
              </a:p>
              <a:p>
                <a:pPr lvl="1"/>
                <a:r>
                  <a:rPr lang="pt-BR" dirty="0"/>
                  <a:t>Classe positiva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Classe negativa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Atribuindo os valores obtemos: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1−(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Um </a:t>
                </a:r>
                <a:r>
                  <a:rPr lang="pt-BR" b="1" dirty="0"/>
                  <a:t>índice </a:t>
                </a:r>
                <a:r>
                  <a:rPr lang="pt-BR" b="1" dirty="0" err="1"/>
                  <a:t>gini</a:t>
                </a:r>
                <a:r>
                  <a:rPr lang="pt-BR" b="1" dirty="0"/>
                  <a:t> </a:t>
                </a:r>
                <a:r>
                  <a:rPr lang="pt-BR" dirty="0"/>
                  <a:t>igual a zero significa que não há desordem no conjunto de dados, dado que todos os exemplos pertencem à mesma classe</a:t>
                </a:r>
                <a:endParaRPr lang="pt-BR" b="1" dirty="0"/>
              </a:p>
              <a:p>
                <a:pPr lvl="1"/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  <a:blipFill>
                <a:blip r:embed="rId2"/>
                <a:stretch>
                  <a:fillRect l="-221" t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598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</a:t>
            </a:r>
            <a:r>
              <a:rPr lang="pt-BR" dirty="0" err="1"/>
              <a:t>gini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</p:spPr>
            <p:txBody>
              <a:bodyPr anchor="t">
                <a:normAutofit fontScale="92500" lnSpcReduction="20000"/>
              </a:bodyPr>
              <a:lstStyle/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contém metade dos exemplos da classe positiva e metade da classe negativa temos as probabilidades:</a:t>
                </a:r>
              </a:p>
              <a:p>
                <a:pPr lvl="1"/>
                <a:r>
                  <a:rPr lang="pt-BR" dirty="0"/>
                  <a:t>Classe positiva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Classe negativa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Atribuindo os valores obtemos: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1−0,5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Neste caso, o </a:t>
                </a:r>
                <a:r>
                  <a:rPr lang="pt-BR" b="1" dirty="0"/>
                  <a:t>índice </a:t>
                </a:r>
                <a:r>
                  <a:rPr lang="pt-BR" b="1" dirty="0" err="1"/>
                  <a:t>gini</a:t>
                </a:r>
                <a:r>
                  <a:rPr lang="pt-BR" b="1" dirty="0"/>
                  <a:t> </a:t>
                </a:r>
                <a:r>
                  <a:rPr lang="pt-BR" dirty="0"/>
                  <a:t>é igual a proporção da divisão exata das classes, indicando que nenhuma classe prevalece nesse conjunto de dados</a:t>
                </a:r>
                <a:endParaRPr lang="pt-BR" b="1" dirty="0"/>
              </a:p>
              <a:p>
                <a:pPr lvl="1"/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  <a:blipFill>
                <a:blip r:embed="rId2"/>
                <a:stretch>
                  <a:fillRect l="-166" t="-1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046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- </a:t>
            </a:r>
            <a:r>
              <a:rPr lang="pt-BR" dirty="0" err="1"/>
              <a:t>gini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contém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¼</m:t>
                    </m:r>
                  </m:oMath>
                </a14:m>
                <a:r>
                  <a:rPr lang="pt-BR" dirty="0"/>
                  <a:t> dos exemplos da classe positiva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¾</m:t>
                    </m:r>
                  </m:oMath>
                </a14:m>
                <a:r>
                  <a:rPr lang="pt-BR" dirty="0"/>
                  <a:t> da classe negativa temos as probabilidades:</a:t>
                </a:r>
              </a:p>
              <a:p>
                <a:pPr lvl="1"/>
                <a:r>
                  <a:rPr lang="pt-BR" dirty="0"/>
                  <a:t>Classe positiva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Classe negativa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Atribuindo os valores obtemos: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0,0625+0,5625</m:t>
                          </m: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=0,625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376A46-4F98-4918-A7AA-2C0218F7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70336"/>
                <a:ext cx="11029615" cy="3678303"/>
              </a:xfrm>
              <a:blipFill>
                <a:blip r:embed="rId2"/>
                <a:stretch>
                  <a:fillRect l="-221" t="-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76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76A46-4F98-4918-A7AA-2C0218F7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Um exemplo seria uma árvore de decisão para decidir se um cliente vai aceitar o prazo sugerido para a entrega de um pedido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4B81A92-A63F-47EA-B3C2-F4A20FE5EBB3}"/>
              </a:ext>
            </a:extLst>
          </p:cNvPr>
          <p:cNvSpPr/>
          <p:nvPr/>
        </p:nvSpPr>
        <p:spPr>
          <a:xfrm>
            <a:off x="5520431" y="3190645"/>
            <a:ext cx="1151138" cy="8855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32F4A6-7515-4C9F-AE85-8A8958258925}"/>
              </a:ext>
            </a:extLst>
          </p:cNvPr>
          <p:cNvSpPr txBox="1"/>
          <p:nvPr/>
        </p:nvSpPr>
        <p:spPr>
          <a:xfrm>
            <a:off x="5629921" y="3402587"/>
            <a:ext cx="9321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/>
              <a:t>Quantidade &gt; 20 </a:t>
            </a:r>
            <a:r>
              <a:rPr lang="pt-BR" sz="1200" dirty="0" err="1"/>
              <a:t>cxs</a:t>
            </a:r>
            <a:endParaRPr lang="pt-BR" sz="12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4FF1900-D9C8-41EA-BA31-7A92A392281E}"/>
              </a:ext>
            </a:extLst>
          </p:cNvPr>
          <p:cNvSpPr/>
          <p:nvPr/>
        </p:nvSpPr>
        <p:spPr>
          <a:xfrm>
            <a:off x="4369293" y="4384419"/>
            <a:ext cx="1151138" cy="7468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ABB5616-38B3-4831-A416-F366D1EF2810}"/>
              </a:ext>
            </a:extLst>
          </p:cNvPr>
          <p:cNvSpPr/>
          <p:nvPr/>
        </p:nvSpPr>
        <p:spPr>
          <a:xfrm>
            <a:off x="6748474" y="4384419"/>
            <a:ext cx="1151138" cy="7468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FB2A0D-BEFC-4F67-ADA7-F20BCCC2EE71}"/>
              </a:ext>
            </a:extLst>
          </p:cNvPr>
          <p:cNvSpPr txBox="1"/>
          <p:nvPr/>
        </p:nvSpPr>
        <p:spPr>
          <a:xfrm>
            <a:off x="4478784" y="4558087"/>
            <a:ext cx="93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Prazo &lt;= </a:t>
            </a:r>
          </a:p>
          <a:p>
            <a:pPr algn="ctr"/>
            <a:r>
              <a:rPr lang="pt-BR" sz="1200" dirty="0"/>
              <a:t>5 dias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FD870C-D4ED-455A-B7C7-776BBADDA10C}"/>
              </a:ext>
            </a:extLst>
          </p:cNvPr>
          <p:cNvSpPr txBox="1"/>
          <p:nvPr/>
        </p:nvSpPr>
        <p:spPr>
          <a:xfrm>
            <a:off x="6857965" y="4565570"/>
            <a:ext cx="93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Prazo &lt;= </a:t>
            </a:r>
          </a:p>
          <a:p>
            <a:pPr algn="ctr"/>
            <a:r>
              <a:rPr lang="pt-BR" sz="1200" dirty="0"/>
              <a:t>2 dias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BEB3AE0-09A5-4F65-9F90-3B2D2166ED5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944862" y="4076193"/>
            <a:ext cx="1151138" cy="30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27C331A-2BB8-4DA0-95EA-978645DC94EF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4076193"/>
            <a:ext cx="1228043" cy="30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DA07E902-F13D-496D-82E9-135465394686}"/>
              </a:ext>
            </a:extLst>
          </p:cNvPr>
          <p:cNvSpPr/>
          <p:nvPr/>
        </p:nvSpPr>
        <p:spPr>
          <a:xfrm>
            <a:off x="3830348" y="5367987"/>
            <a:ext cx="1012054" cy="4860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875E7C8-85FC-4408-B353-BEB21086FFC9}"/>
              </a:ext>
            </a:extLst>
          </p:cNvPr>
          <p:cNvSpPr txBox="1"/>
          <p:nvPr/>
        </p:nvSpPr>
        <p:spPr>
          <a:xfrm>
            <a:off x="3830348" y="5477184"/>
            <a:ext cx="1012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Aceite = Sim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A90DD76-E887-45B2-836C-A844A2BC8081}"/>
              </a:ext>
            </a:extLst>
          </p:cNvPr>
          <p:cNvSpPr/>
          <p:nvPr/>
        </p:nvSpPr>
        <p:spPr>
          <a:xfrm>
            <a:off x="5014408" y="5371099"/>
            <a:ext cx="1012054" cy="48605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321D2F3-2BF6-47BC-B1A1-D98DECDBD632}"/>
              </a:ext>
            </a:extLst>
          </p:cNvPr>
          <p:cNvSpPr txBox="1"/>
          <p:nvPr/>
        </p:nvSpPr>
        <p:spPr>
          <a:xfrm>
            <a:off x="5005269" y="5480085"/>
            <a:ext cx="105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Aceite = Não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98F7D1D-DB38-460A-BD24-F25D58CE8AC9}"/>
              </a:ext>
            </a:extLst>
          </p:cNvPr>
          <p:cNvCxnSpPr>
            <a:cxnSpLocks/>
            <a:stCxn id="6" idx="4"/>
            <a:endCxn id="48" idx="0"/>
          </p:cNvCxnSpPr>
          <p:nvPr/>
        </p:nvCxnSpPr>
        <p:spPr>
          <a:xfrm flipH="1">
            <a:off x="4336375" y="5131222"/>
            <a:ext cx="608487" cy="2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914C3B6-4689-47E9-84A6-D7FADFF4E4FD}"/>
              </a:ext>
            </a:extLst>
          </p:cNvPr>
          <p:cNvCxnSpPr>
            <a:cxnSpLocks/>
            <a:stCxn id="6" idx="4"/>
            <a:endCxn id="50" idx="0"/>
          </p:cNvCxnSpPr>
          <p:nvPr/>
        </p:nvCxnSpPr>
        <p:spPr>
          <a:xfrm>
            <a:off x="4944862" y="5131222"/>
            <a:ext cx="575573" cy="23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21296028-85C5-4BF6-B0C3-D6B47CDFBDE7}"/>
              </a:ext>
            </a:extLst>
          </p:cNvPr>
          <p:cNvSpPr/>
          <p:nvPr/>
        </p:nvSpPr>
        <p:spPr>
          <a:xfrm>
            <a:off x="6242447" y="5372448"/>
            <a:ext cx="1012054" cy="4860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D445B24-6290-4F66-AAB9-09238EA4F8A5}"/>
              </a:ext>
            </a:extLst>
          </p:cNvPr>
          <p:cNvSpPr txBox="1"/>
          <p:nvPr/>
        </p:nvSpPr>
        <p:spPr>
          <a:xfrm>
            <a:off x="6242447" y="5481645"/>
            <a:ext cx="1012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Aceite = Sim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A5D3ED3B-BF5B-45C0-9649-A6DE00EAC65A}"/>
              </a:ext>
            </a:extLst>
          </p:cNvPr>
          <p:cNvSpPr/>
          <p:nvPr/>
        </p:nvSpPr>
        <p:spPr>
          <a:xfrm>
            <a:off x="7426507" y="5375560"/>
            <a:ext cx="1012054" cy="48605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C22CD48-7B16-4C75-ABDF-CFDD9FBCFDFB}"/>
              </a:ext>
            </a:extLst>
          </p:cNvPr>
          <p:cNvSpPr txBox="1"/>
          <p:nvPr/>
        </p:nvSpPr>
        <p:spPr>
          <a:xfrm>
            <a:off x="7391667" y="5480086"/>
            <a:ext cx="1078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Aceite = Não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9D9C6E20-F23F-4545-A2B7-8721BAF59CBA}"/>
              </a:ext>
            </a:extLst>
          </p:cNvPr>
          <p:cNvCxnSpPr>
            <a:cxnSpLocks/>
            <a:stCxn id="7" idx="4"/>
            <a:endCxn id="62" idx="0"/>
          </p:cNvCxnSpPr>
          <p:nvPr/>
        </p:nvCxnSpPr>
        <p:spPr>
          <a:xfrm flipH="1">
            <a:off x="6748474" y="5131222"/>
            <a:ext cx="575569" cy="24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BBF1ECF-C628-416D-8A3F-1F5B8844DDDF}"/>
              </a:ext>
            </a:extLst>
          </p:cNvPr>
          <p:cNvCxnSpPr>
            <a:cxnSpLocks/>
            <a:stCxn id="7" idx="4"/>
            <a:endCxn id="64" idx="0"/>
          </p:cNvCxnSpPr>
          <p:nvPr/>
        </p:nvCxnSpPr>
        <p:spPr>
          <a:xfrm>
            <a:off x="7324043" y="5131222"/>
            <a:ext cx="608491" cy="24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0842435-F271-491F-B2B6-94F40B8BB83D}"/>
              </a:ext>
            </a:extLst>
          </p:cNvPr>
          <p:cNvSpPr txBox="1"/>
          <p:nvPr/>
        </p:nvSpPr>
        <p:spPr>
          <a:xfrm>
            <a:off x="5249477" y="3895479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AD9E069-F3A6-443A-8257-240626708A15}"/>
              </a:ext>
            </a:extLst>
          </p:cNvPr>
          <p:cNvSpPr txBox="1"/>
          <p:nvPr/>
        </p:nvSpPr>
        <p:spPr>
          <a:xfrm>
            <a:off x="6522834" y="3903181"/>
            <a:ext cx="45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B914274-6FC2-4136-AA87-28D917CF8598}"/>
              </a:ext>
            </a:extLst>
          </p:cNvPr>
          <p:cNvSpPr txBox="1"/>
          <p:nvPr/>
        </p:nvSpPr>
        <p:spPr>
          <a:xfrm>
            <a:off x="4170812" y="4993606"/>
            <a:ext cx="43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07F4243-6CC1-4F42-84CF-461AB366DE23}"/>
              </a:ext>
            </a:extLst>
          </p:cNvPr>
          <p:cNvSpPr txBox="1"/>
          <p:nvPr/>
        </p:nvSpPr>
        <p:spPr>
          <a:xfrm>
            <a:off x="6589401" y="5017487"/>
            <a:ext cx="41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Sim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7FCCD7F-980A-4945-9BB2-7BF19DA33E27}"/>
              </a:ext>
            </a:extLst>
          </p:cNvPr>
          <p:cNvSpPr txBox="1"/>
          <p:nvPr/>
        </p:nvSpPr>
        <p:spPr>
          <a:xfrm>
            <a:off x="5255858" y="5017488"/>
            <a:ext cx="49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A0F3DB0-F626-4115-8760-5E0052FC0AB3}"/>
              </a:ext>
            </a:extLst>
          </p:cNvPr>
          <p:cNvSpPr txBox="1"/>
          <p:nvPr/>
        </p:nvSpPr>
        <p:spPr>
          <a:xfrm>
            <a:off x="7628288" y="5017487"/>
            <a:ext cx="49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2867893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 – entropia e </a:t>
            </a:r>
            <a:r>
              <a:rPr lang="pt-BR" dirty="0" err="1"/>
              <a:t>gini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76A46-4F98-4918-A7AA-2C0218F7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0336"/>
            <a:ext cx="11029615" cy="3678303"/>
          </a:xfrm>
        </p:spPr>
        <p:txBody>
          <a:bodyPr anchor="t">
            <a:normAutofit/>
          </a:bodyPr>
          <a:lstStyle/>
          <a:p>
            <a:r>
              <a:rPr lang="pt-BR" dirty="0"/>
              <a:t>O índice </a:t>
            </a:r>
            <a:r>
              <a:rPr lang="pt-BR" dirty="0" err="1"/>
              <a:t>gini</a:t>
            </a:r>
            <a:r>
              <a:rPr lang="pt-BR" dirty="0"/>
              <a:t> favorece partições maiores enquanto a entropia favorece valores menores e únicos</a:t>
            </a:r>
          </a:p>
          <a:p>
            <a:r>
              <a:rPr lang="pt-BR" dirty="0"/>
              <a:t>O valor máximo da entropia e do </a:t>
            </a:r>
            <a:r>
              <a:rPr lang="pt-BR" dirty="0" err="1"/>
              <a:t>gini</a:t>
            </a:r>
            <a:r>
              <a:rPr lang="pt-BR" dirty="0"/>
              <a:t> variam de acordo com o número de classes, mas em ambos os casos, a melhor escolha é o menor valor</a:t>
            </a:r>
          </a:p>
          <a:p>
            <a:r>
              <a:rPr lang="pt-BR" dirty="0"/>
              <a:t>Na prática, a escolha é mais um parâmetro para considerarmos nos nossos experimentos</a:t>
            </a:r>
          </a:p>
        </p:txBody>
      </p:sp>
    </p:spTree>
    <p:extLst>
      <p:ext uri="{BB962C8B-B14F-4D97-AF65-F5344CB8AC3E}">
        <p14:creationId xmlns:p14="http://schemas.microsoft.com/office/powerpoint/2010/main" val="3036275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DEB4ABB-FF67-4847-87C7-243DF1B24935}"/>
                  </a:ext>
                </a:extLst>
              </p:cNvPr>
              <p:cNvSpPr/>
              <p:nvPr/>
            </p:nvSpPr>
            <p:spPr>
              <a:xfrm>
                <a:off x="4619940" y="2382623"/>
                <a:ext cx="4228850" cy="1046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105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105+39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105+39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=0,395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DEB4ABB-FF67-4847-87C7-243DF1B24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40" y="2382623"/>
                <a:ext cx="4228850" cy="1046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237AEBB3-B89A-4506-ADEC-A0E8EBF49CE9}"/>
                  </a:ext>
                </a:extLst>
              </p:cNvPr>
              <p:cNvSpPr/>
              <p:nvPr/>
            </p:nvSpPr>
            <p:spPr>
              <a:xfrm>
                <a:off x="4592232" y="3623808"/>
                <a:ext cx="4274632" cy="1046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=0,336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237AEBB3-B89A-4506-ADEC-A0E8EBF49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32" y="3623808"/>
                <a:ext cx="4274632" cy="1046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43D65C11-7F6E-464C-A916-A7B87C99E6E6}"/>
                  </a:ext>
                </a:extLst>
              </p:cNvPr>
              <p:cNvSpPr/>
              <p:nvPr/>
            </p:nvSpPr>
            <p:spPr>
              <a:xfrm>
                <a:off x="4592232" y="4755262"/>
                <a:ext cx="7123360" cy="899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,395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105+39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105+39+34+125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+0,336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34+125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105+39+34+125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𝐺𝑖𝑛𝑖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=0,364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43D65C11-7F6E-464C-A916-A7B87C99E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32" y="4755262"/>
                <a:ext cx="7123360" cy="899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EC667ED-C556-48B2-AF75-749F6C2049F2}"/>
              </a:ext>
            </a:extLst>
          </p:cNvPr>
          <p:cNvGrpSpPr/>
          <p:nvPr/>
        </p:nvGrpSpPr>
        <p:grpSpPr>
          <a:xfrm>
            <a:off x="820754" y="3429000"/>
            <a:ext cx="2981789" cy="1101699"/>
            <a:chOff x="6963723" y="2399871"/>
            <a:chExt cx="2981789" cy="1101699"/>
          </a:xfrm>
        </p:grpSpPr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B700866F-85AA-4E9D-B6F7-E984A90940C0}"/>
                </a:ext>
              </a:extLst>
            </p:cNvPr>
            <p:cNvSpPr/>
            <p:nvPr/>
          </p:nvSpPr>
          <p:spPr>
            <a:xfrm>
              <a:off x="8713174" y="239987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34</a:t>
              </a:r>
            </a:p>
            <a:p>
              <a:pPr algn="just"/>
              <a:r>
                <a:rPr lang="pt-BR" dirty="0"/>
                <a:t>Não = 125</a:t>
              </a:r>
            </a:p>
          </p:txBody>
        </p: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EE912391-8810-4D6F-9D45-85E682AE2FF7}"/>
                </a:ext>
              </a:extLst>
            </p:cNvPr>
            <p:cNvGrpSpPr/>
            <p:nvPr/>
          </p:nvGrpSpPr>
          <p:grpSpPr>
            <a:xfrm>
              <a:off x="6963723" y="2534777"/>
              <a:ext cx="2981789" cy="966793"/>
              <a:chOff x="6963723" y="2534777"/>
              <a:chExt cx="2981789" cy="966793"/>
            </a:xfrm>
          </p:grpSpPr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66542E73-D57B-4D40-B7DD-7149B43A8606}"/>
                  </a:ext>
                </a:extLst>
              </p:cNvPr>
              <p:cNvSpPr/>
              <p:nvPr/>
            </p:nvSpPr>
            <p:spPr>
              <a:xfrm>
                <a:off x="6963723" y="2534777"/>
                <a:ext cx="1151138" cy="8855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Dor no peito</a:t>
                </a:r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B01F5285-3F98-4FF1-AF97-1DC59F57DE84}"/>
                  </a:ext>
                </a:extLst>
              </p:cNvPr>
              <p:cNvSpPr/>
              <p:nvPr/>
            </p:nvSpPr>
            <p:spPr>
              <a:xfrm>
                <a:off x="8713174" y="3015518"/>
                <a:ext cx="1232338" cy="486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dirty="0"/>
                  <a:t>Sim = 105</a:t>
                </a:r>
              </a:p>
              <a:p>
                <a:pPr algn="just"/>
                <a:r>
                  <a:rPr lang="pt-BR" dirty="0"/>
                  <a:t>Não = 39</a:t>
                </a:r>
              </a:p>
            </p:txBody>
          </p:sp>
          <p:cxnSp>
            <p:nvCxnSpPr>
              <p:cNvPr id="78" name="Conector de Seta Reta 77">
                <a:extLst>
                  <a:ext uri="{FF2B5EF4-FFF2-40B4-BE49-F238E27FC236}">
                    <a16:creationId xmlns:a16="http://schemas.microsoft.com/office/drawing/2014/main" id="{20197CF4-FDBE-4351-B0F8-11DBE530C791}"/>
                  </a:ext>
                </a:extLst>
              </p:cNvPr>
              <p:cNvCxnSpPr>
                <a:cxnSpLocks/>
                <a:stCxn id="76" idx="6"/>
                <a:endCxn id="77" idx="1"/>
              </p:cNvCxnSpPr>
              <p:nvPr/>
            </p:nvCxnSpPr>
            <p:spPr>
              <a:xfrm>
                <a:off x="8114861" y="2977551"/>
                <a:ext cx="598313" cy="280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de Seta Reta 78">
                <a:extLst>
                  <a:ext uri="{FF2B5EF4-FFF2-40B4-BE49-F238E27FC236}">
                    <a16:creationId xmlns:a16="http://schemas.microsoft.com/office/drawing/2014/main" id="{A92A01ED-C465-4B8A-A03C-55553B64E89B}"/>
                  </a:ext>
                </a:extLst>
              </p:cNvPr>
              <p:cNvCxnSpPr>
                <a:cxnSpLocks/>
                <a:stCxn id="76" idx="6"/>
                <a:endCxn id="74" idx="1"/>
              </p:cNvCxnSpPr>
              <p:nvPr/>
            </p:nvCxnSpPr>
            <p:spPr>
              <a:xfrm flipV="1">
                <a:off x="8114861" y="2642897"/>
                <a:ext cx="598313" cy="334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85F4E923-626D-48E4-85F5-A601D8C9CE99}"/>
                  </a:ext>
                </a:extLst>
              </p:cNvPr>
              <p:cNvSpPr txBox="1"/>
              <p:nvPr/>
            </p:nvSpPr>
            <p:spPr>
              <a:xfrm>
                <a:off x="8086486" y="3112892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Sim</a:t>
                </a:r>
              </a:p>
            </p:txBody>
          </p:sp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6A9CAB26-2168-4C3D-9FF3-63945CE1707E}"/>
                  </a:ext>
                </a:extLst>
              </p:cNvPr>
              <p:cNvSpPr txBox="1"/>
              <p:nvPr/>
            </p:nvSpPr>
            <p:spPr>
              <a:xfrm>
                <a:off x="8104527" y="2546835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Não</a:t>
                </a:r>
              </a:p>
            </p:txBody>
          </p:sp>
        </p:grp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BD8AD6CB-A870-457B-B2F0-4B17D6D9155C}"/>
              </a:ext>
            </a:extLst>
          </p:cNvPr>
          <p:cNvCxnSpPr>
            <a:cxnSpLocks/>
          </p:cNvCxnSpPr>
          <p:nvPr/>
        </p:nvCxnSpPr>
        <p:spPr>
          <a:xfrm>
            <a:off x="3959910" y="4006680"/>
            <a:ext cx="632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93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C6DDA1A-3A2D-41FD-AF1C-788498377A42}"/>
              </a:ext>
            </a:extLst>
          </p:cNvPr>
          <p:cNvGrpSpPr/>
          <p:nvPr/>
        </p:nvGrpSpPr>
        <p:grpSpPr>
          <a:xfrm>
            <a:off x="569403" y="4790552"/>
            <a:ext cx="3062989" cy="1153188"/>
            <a:chOff x="8051251" y="4778315"/>
            <a:chExt cx="3062989" cy="115318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DD2FE84-B89E-4CE1-BEDB-1BEBD8EFDE5C}"/>
                </a:ext>
              </a:extLst>
            </p:cNvPr>
            <p:cNvSpPr/>
            <p:nvPr/>
          </p:nvSpPr>
          <p:spPr>
            <a:xfrm>
              <a:off x="8051251" y="4896716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Artéria Bloqueada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428BEE8-DD93-4938-BE70-E12EC2D0288A}"/>
                </a:ext>
              </a:extLst>
            </p:cNvPr>
            <p:cNvCxnSpPr>
              <a:cxnSpLocks/>
              <a:stCxn id="27" idx="6"/>
              <a:endCxn id="32" idx="1"/>
            </p:cNvCxnSpPr>
            <p:nvPr/>
          </p:nvCxnSpPr>
          <p:spPr>
            <a:xfrm>
              <a:off x="9283589" y="5339490"/>
              <a:ext cx="598313" cy="348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0C7A470C-AC5D-4856-83F5-6C69F29DB139}"/>
                </a:ext>
              </a:extLst>
            </p:cNvPr>
            <p:cNvCxnSpPr>
              <a:cxnSpLocks/>
              <a:stCxn id="27" idx="6"/>
              <a:endCxn id="34" idx="1"/>
            </p:cNvCxnSpPr>
            <p:nvPr/>
          </p:nvCxnSpPr>
          <p:spPr>
            <a:xfrm flipV="1">
              <a:off x="9283589" y="5021341"/>
              <a:ext cx="586235" cy="318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FA10F5F-C93B-4CA7-A11B-8EF558139AD0}"/>
                </a:ext>
              </a:extLst>
            </p:cNvPr>
            <p:cNvSpPr txBox="1"/>
            <p:nvPr/>
          </p:nvSpPr>
          <p:spPr>
            <a:xfrm>
              <a:off x="9297083" y="5506708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Sim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B207F55-9BC0-476C-A40C-E3E42DD697AA}"/>
                </a:ext>
              </a:extLst>
            </p:cNvPr>
            <p:cNvSpPr txBox="1"/>
            <p:nvPr/>
          </p:nvSpPr>
          <p:spPr>
            <a:xfrm>
              <a:off x="9283589" y="4903416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Não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36785BD-CCB7-42D5-9F58-8F9FAEEF33E8}"/>
                </a:ext>
              </a:extLst>
            </p:cNvPr>
            <p:cNvSpPr/>
            <p:nvPr/>
          </p:nvSpPr>
          <p:spPr>
            <a:xfrm>
              <a:off x="9881902" y="544545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92</a:t>
              </a:r>
            </a:p>
            <a:p>
              <a:pPr algn="just"/>
              <a:r>
                <a:rPr lang="pt-BR" dirty="0"/>
                <a:t>Não = 31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8863D8C-2860-44A8-94AF-B346A96B266B}"/>
                </a:ext>
              </a:extLst>
            </p:cNvPr>
            <p:cNvSpPr/>
            <p:nvPr/>
          </p:nvSpPr>
          <p:spPr>
            <a:xfrm>
              <a:off x="9869824" y="4778315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45</a:t>
              </a:r>
            </a:p>
            <a:p>
              <a:pPr algn="just"/>
              <a:r>
                <a:rPr lang="pt-BR" dirty="0"/>
                <a:t>Não = 129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FBB11E-4CC2-4274-83B6-1D8E11F93494}"/>
              </a:ext>
            </a:extLst>
          </p:cNvPr>
          <p:cNvGrpSpPr/>
          <p:nvPr/>
        </p:nvGrpSpPr>
        <p:grpSpPr>
          <a:xfrm>
            <a:off x="569403" y="3419275"/>
            <a:ext cx="3062989" cy="1114656"/>
            <a:chOff x="9665788" y="2577456"/>
            <a:chExt cx="3062989" cy="1114656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E40A67-55AA-49C2-A185-E977A58AB58B}"/>
                </a:ext>
              </a:extLst>
            </p:cNvPr>
            <p:cNvSpPr/>
            <p:nvPr/>
          </p:nvSpPr>
          <p:spPr>
            <a:xfrm>
              <a:off x="9665788" y="2692782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Circulação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1AADC54E-9F94-46BF-9C39-A27225259156}"/>
                </a:ext>
              </a:extLst>
            </p:cNvPr>
            <p:cNvCxnSpPr>
              <a:cxnSpLocks/>
              <a:stCxn id="35" idx="6"/>
              <a:endCxn id="44" idx="1"/>
            </p:cNvCxnSpPr>
            <p:nvPr/>
          </p:nvCxnSpPr>
          <p:spPr>
            <a:xfrm>
              <a:off x="10898126" y="3135556"/>
              <a:ext cx="598313" cy="313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E0DA034-5824-430A-9AE9-876EFFC2EA7F}"/>
                </a:ext>
              </a:extLst>
            </p:cNvPr>
            <p:cNvCxnSpPr>
              <a:cxnSpLocks/>
              <a:stCxn id="35" idx="6"/>
              <a:endCxn id="45" idx="1"/>
            </p:cNvCxnSpPr>
            <p:nvPr/>
          </p:nvCxnSpPr>
          <p:spPr>
            <a:xfrm flipV="1">
              <a:off x="10898126" y="2820482"/>
              <a:ext cx="598313" cy="315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3611B9D-0CCD-4C9E-8964-497450332BDF}"/>
                </a:ext>
              </a:extLst>
            </p:cNvPr>
            <p:cNvSpPr txBox="1"/>
            <p:nvPr/>
          </p:nvSpPr>
          <p:spPr>
            <a:xfrm>
              <a:off x="10853759" y="3259555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Boa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6F9946A-E7B3-4F57-8497-78E238558518}"/>
                </a:ext>
              </a:extLst>
            </p:cNvPr>
            <p:cNvSpPr txBox="1"/>
            <p:nvPr/>
          </p:nvSpPr>
          <p:spPr>
            <a:xfrm>
              <a:off x="10847019" y="2737044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Ruim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13D0FDB-21A8-4C0F-888E-0690E0B2CB9B}"/>
                </a:ext>
              </a:extLst>
            </p:cNvPr>
            <p:cNvSpPr/>
            <p:nvPr/>
          </p:nvSpPr>
          <p:spPr>
            <a:xfrm>
              <a:off x="11496439" y="3206060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37</a:t>
              </a:r>
            </a:p>
            <a:p>
              <a:pPr algn="just"/>
              <a:r>
                <a:rPr lang="pt-BR" dirty="0"/>
                <a:t>Não = 127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048DD8E-6C2E-4D71-8FB3-16CFD25026FC}"/>
                </a:ext>
              </a:extLst>
            </p:cNvPr>
            <p:cNvSpPr/>
            <p:nvPr/>
          </p:nvSpPr>
          <p:spPr>
            <a:xfrm>
              <a:off x="11496439" y="2577456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100</a:t>
              </a:r>
            </a:p>
            <a:p>
              <a:pPr algn="just"/>
              <a:r>
                <a:rPr lang="pt-BR" dirty="0"/>
                <a:t>Não = 33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05D0211-EEE0-4498-8704-582CA922B024}"/>
              </a:ext>
            </a:extLst>
          </p:cNvPr>
          <p:cNvGrpSpPr/>
          <p:nvPr/>
        </p:nvGrpSpPr>
        <p:grpSpPr>
          <a:xfrm>
            <a:off x="650603" y="2055012"/>
            <a:ext cx="2981789" cy="1101699"/>
            <a:chOff x="6963723" y="2399871"/>
            <a:chExt cx="2981789" cy="1101699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4C9F496-E675-4861-AD53-04E0ED87D3E5}"/>
                </a:ext>
              </a:extLst>
            </p:cNvPr>
            <p:cNvSpPr/>
            <p:nvPr/>
          </p:nvSpPr>
          <p:spPr>
            <a:xfrm>
              <a:off x="8713174" y="239987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34</a:t>
              </a:r>
            </a:p>
            <a:p>
              <a:pPr algn="just"/>
              <a:r>
                <a:rPr lang="pt-BR" dirty="0"/>
                <a:t>Não = 125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55B900E-3CAC-4A5A-9826-59401B7DBEBC}"/>
                </a:ext>
              </a:extLst>
            </p:cNvPr>
            <p:cNvGrpSpPr/>
            <p:nvPr/>
          </p:nvGrpSpPr>
          <p:grpSpPr>
            <a:xfrm>
              <a:off x="6963723" y="2534777"/>
              <a:ext cx="2981789" cy="966793"/>
              <a:chOff x="6963723" y="2534777"/>
              <a:chExt cx="2981789" cy="966793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3338D2D3-0AD8-4080-B6EF-01CBF9FA8816}"/>
                  </a:ext>
                </a:extLst>
              </p:cNvPr>
              <p:cNvSpPr/>
              <p:nvPr/>
            </p:nvSpPr>
            <p:spPr>
              <a:xfrm>
                <a:off x="6963723" y="2534777"/>
                <a:ext cx="1151138" cy="8855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Dor no peito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9381401C-DD3F-4838-A871-B6B1BC6AA40D}"/>
                  </a:ext>
                </a:extLst>
              </p:cNvPr>
              <p:cNvSpPr/>
              <p:nvPr/>
            </p:nvSpPr>
            <p:spPr>
              <a:xfrm>
                <a:off x="8713174" y="3015518"/>
                <a:ext cx="1232338" cy="486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dirty="0"/>
                  <a:t>Sim = 105</a:t>
                </a:r>
              </a:p>
              <a:p>
                <a:pPr algn="just"/>
                <a:r>
                  <a:rPr lang="pt-BR" dirty="0"/>
                  <a:t>Não = 39</a:t>
                </a:r>
              </a:p>
            </p:txBody>
          </p: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75AD3575-349C-497B-81EF-AD3677B041B0}"/>
                  </a:ext>
                </a:extLst>
              </p:cNvPr>
              <p:cNvCxnSpPr>
                <a:cxnSpLocks/>
                <a:stCxn id="46" idx="6"/>
                <a:endCxn id="47" idx="1"/>
              </p:cNvCxnSpPr>
              <p:nvPr/>
            </p:nvCxnSpPr>
            <p:spPr>
              <a:xfrm>
                <a:off x="8114861" y="2977551"/>
                <a:ext cx="598313" cy="280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E741E3AB-7406-4CE7-8696-DA358D78BD75}"/>
                  </a:ext>
                </a:extLst>
              </p:cNvPr>
              <p:cNvCxnSpPr>
                <a:cxnSpLocks/>
                <a:stCxn id="46" idx="6"/>
                <a:endCxn id="48" idx="1"/>
              </p:cNvCxnSpPr>
              <p:nvPr/>
            </p:nvCxnSpPr>
            <p:spPr>
              <a:xfrm flipV="1">
                <a:off x="8114861" y="2642897"/>
                <a:ext cx="598313" cy="334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9F18968-7C40-43D3-A447-BC9A47B4F1D0}"/>
                  </a:ext>
                </a:extLst>
              </p:cNvPr>
              <p:cNvSpPr txBox="1"/>
              <p:nvPr/>
            </p:nvSpPr>
            <p:spPr>
              <a:xfrm>
                <a:off x="8086486" y="3112892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Sim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BC3BB-B6AE-43F9-8DF0-C75B23F99D34}"/>
                  </a:ext>
                </a:extLst>
              </p:cNvPr>
              <p:cNvSpPr txBox="1"/>
              <p:nvPr/>
            </p:nvSpPr>
            <p:spPr>
              <a:xfrm>
                <a:off x="8104527" y="2546835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Não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DEB4ABB-FF67-4847-87C7-243DF1B24935}"/>
                  </a:ext>
                </a:extLst>
              </p:cNvPr>
              <p:cNvSpPr/>
              <p:nvPr/>
            </p:nvSpPr>
            <p:spPr>
              <a:xfrm>
                <a:off x="3703258" y="2420805"/>
                <a:ext cx="1544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0,364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DEB4ABB-FF67-4847-87C7-243DF1B24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2420805"/>
                <a:ext cx="15449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B8D8BF70-7D7D-454F-AEC7-477E703FAF6D}"/>
                  </a:ext>
                </a:extLst>
              </p:cNvPr>
              <p:cNvSpPr/>
              <p:nvPr/>
            </p:nvSpPr>
            <p:spPr>
              <a:xfrm>
                <a:off x="3703258" y="3785209"/>
                <a:ext cx="154491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0,360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B8D8BF70-7D7D-454F-AEC7-477E703FA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3785209"/>
                <a:ext cx="1544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7074624-5C90-4FF3-AC1A-532C565AF606}"/>
                  </a:ext>
                </a:extLst>
              </p:cNvPr>
              <p:cNvSpPr/>
              <p:nvPr/>
            </p:nvSpPr>
            <p:spPr>
              <a:xfrm>
                <a:off x="3703258" y="5149613"/>
                <a:ext cx="1544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0,381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7074624-5C90-4FF3-AC1A-532C565AF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5149613"/>
                <a:ext cx="15449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ipse 62">
            <a:extLst>
              <a:ext uri="{FF2B5EF4-FFF2-40B4-BE49-F238E27FC236}">
                <a16:creationId xmlns:a16="http://schemas.microsoft.com/office/drawing/2014/main" id="{C1FB8508-3A84-4D61-A82C-CB69520B4B0C}"/>
              </a:ext>
            </a:extLst>
          </p:cNvPr>
          <p:cNvSpPr/>
          <p:nvPr/>
        </p:nvSpPr>
        <p:spPr>
          <a:xfrm>
            <a:off x="7915635" y="2055012"/>
            <a:ext cx="1365371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????</a:t>
            </a:r>
            <a:endParaRPr lang="pt-BR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E22D72F-4619-4BB0-B8A8-71BB5FA7D214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 flipH="1">
            <a:off x="7164518" y="2940560"/>
            <a:ext cx="1433803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ED321DF-E79E-4329-827F-AD3A1D5256AD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8598321" y="2940560"/>
            <a:ext cx="1482020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22AD7964-2E2F-4BDE-AC52-1CBA604CD9C9}"/>
              </a:ext>
            </a:extLst>
          </p:cNvPr>
          <p:cNvSpPr/>
          <p:nvPr/>
        </p:nvSpPr>
        <p:spPr>
          <a:xfrm>
            <a:off x="6658491" y="319911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8117300A-2B6A-49A1-8550-350D3A54CFE7}"/>
              </a:ext>
            </a:extLst>
          </p:cNvPr>
          <p:cNvSpPr/>
          <p:nvPr/>
        </p:nvSpPr>
        <p:spPr>
          <a:xfrm>
            <a:off x="9574314" y="319911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821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C6DDA1A-3A2D-41FD-AF1C-788498377A42}"/>
              </a:ext>
            </a:extLst>
          </p:cNvPr>
          <p:cNvGrpSpPr/>
          <p:nvPr/>
        </p:nvGrpSpPr>
        <p:grpSpPr>
          <a:xfrm>
            <a:off x="569403" y="4790552"/>
            <a:ext cx="3062989" cy="1153188"/>
            <a:chOff x="8051251" y="4778315"/>
            <a:chExt cx="3062989" cy="115318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DD2FE84-B89E-4CE1-BEDB-1BEBD8EFDE5C}"/>
                </a:ext>
              </a:extLst>
            </p:cNvPr>
            <p:cNvSpPr/>
            <p:nvPr/>
          </p:nvSpPr>
          <p:spPr>
            <a:xfrm>
              <a:off x="8051251" y="4896716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Artéria Bloqueada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428BEE8-DD93-4938-BE70-E12EC2D0288A}"/>
                </a:ext>
              </a:extLst>
            </p:cNvPr>
            <p:cNvCxnSpPr>
              <a:cxnSpLocks/>
              <a:stCxn id="27" idx="6"/>
              <a:endCxn id="32" idx="1"/>
            </p:cNvCxnSpPr>
            <p:nvPr/>
          </p:nvCxnSpPr>
          <p:spPr>
            <a:xfrm>
              <a:off x="9283589" y="5339490"/>
              <a:ext cx="598313" cy="348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0C7A470C-AC5D-4856-83F5-6C69F29DB139}"/>
                </a:ext>
              </a:extLst>
            </p:cNvPr>
            <p:cNvCxnSpPr>
              <a:cxnSpLocks/>
              <a:stCxn id="27" idx="6"/>
              <a:endCxn id="34" idx="1"/>
            </p:cNvCxnSpPr>
            <p:nvPr/>
          </p:nvCxnSpPr>
          <p:spPr>
            <a:xfrm flipV="1">
              <a:off x="9283589" y="5021341"/>
              <a:ext cx="586235" cy="318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FA10F5F-C93B-4CA7-A11B-8EF558139AD0}"/>
                </a:ext>
              </a:extLst>
            </p:cNvPr>
            <p:cNvSpPr txBox="1"/>
            <p:nvPr/>
          </p:nvSpPr>
          <p:spPr>
            <a:xfrm>
              <a:off x="9297083" y="5506708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Sim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B207F55-9BC0-476C-A40C-E3E42DD697AA}"/>
                </a:ext>
              </a:extLst>
            </p:cNvPr>
            <p:cNvSpPr txBox="1"/>
            <p:nvPr/>
          </p:nvSpPr>
          <p:spPr>
            <a:xfrm>
              <a:off x="9283589" y="4903416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Não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36785BD-CCB7-42D5-9F58-8F9FAEEF33E8}"/>
                </a:ext>
              </a:extLst>
            </p:cNvPr>
            <p:cNvSpPr/>
            <p:nvPr/>
          </p:nvSpPr>
          <p:spPr>
            <a:xfrm>
              <a:off x="9881902" y="544545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92</a:t>
              </a:r>
            </a:p>
            <a:p>
              <a:pPr algn="just"/>
              <a:r>
                <a:rPr lang="pt-BR" dirty="0"/>
                <a:t>Não = 31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8863D8C-2860-44A8-94AF-B346A96B266B}"/>
                </a:ext>
              </a:extLst>
            </p:cNvPr>
            <p:cNvSpPr/>
            <p:nvPr/>
          </p:nvSpPr>
          <p:spPr>
            <a:xfrm>
              <a:off x="9869824" y="4778315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45</a:t>
              </a:r>
            </a:p>
            <a:p>
              <a:pPr algn="just"/>
              <a:r>
                <a:rPr lang="pt-BR" dirty="0"/>
                <a:t>Não = 129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FBB11E-4CC2-4274-83B6-1D8E11F93494}"/>
              </a:ext>
            </a:extLst>
          </p:cNvPr>
          <p:cNvGrpSpPr/>
          <p:nvPr/>
        </p:nvGrpSpPr>
        <p:grpSpPr>
          <a:xfrm>
            <a:off x="569403" y="3419275"/>
            <a:ext cx="3062989" cy="1114656"/>
            <a:chOff x="9665788" y="2577456"/>
            <a:chExt cx="3062989" cy="1114656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DE40A67-55AA-49C2-A185-E977A58AB58B}"/>
                </a:ext>
              </a:extLst>
            </p:cNvPr>
            <p:cNvSpPr/>
            <p:nvPr/>
          </p:nvSpPr>
          <p:spPr>
            <a:xfrm>
              <a:off x="9665788" y="2692782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Circulação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1AADC54E-9F94-46BF-9C39-A27225259156}"/>
                </a:ext>
              </a:extLst>
            </p:cNvPr>
            <p:cNvCxnSpPr>
              <a:cxnSpLocks/>
              <a:stCxn id="35" idx="6"/>
              <a:endCxn id="44" idx="1"/>
            </p:cNvCxnSpPr>
            <p:nvPr/>
          </p:nvCxnSpPr>
          <p:spPr>
            <a:xfrm>
              <a:off x="10898126" y="3135556"/>
              <a:ext cx="598313" cy="313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E0DA034-5824-430A-9AE9-876EFFC2EA7F}"/>
                </a:ext>
              </a:extLst>
            </p:cNvPr>
            <p:cNvCxnSpPr>
              <a:cxnSpLocks/>
              <a:stCxn id="35" idx="6"/>
              <a:endCxn id="45" idx="1"/>
            </p:cNvCxnSpPr>
            <p:nvPr/>
          </p:nvCxnSpPr>
          <p:spPr>
            <a:xfrm flipV="1">
              <a:off x="10898126" y="2820482"/>
              <a:ext cx="598313" cy="315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3611B9D-0CCD-4C9E-8964-497450332BDF}"/>
                </a:ext>
              </a:extLst>
            </p:cNvPr>
            <p:cNvSpPr txBox="1"/>
            <p:nvPr/>
          </p:nvSpPr>
          <p:spPr>
            <a:xfrm>
              <a:off x="10853759" y="3259555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Boa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6F9946A-E7B3-4F57-8497-78E238558518}"/>
                </a:ext>
              </a:extLst>
            </p:cNvPr>
            <p:cNvSpPr txBox="1"/>
            <p:nvPr/>
          </p:nvSpPr>
          <p:spPr>
            <a:xfrm>
              <a:off x="10847019" y="2737044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Ruim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13D0FDB-21A8-4C0F-888E-0690E0B2CB9B}"/>
                </a:ext>
              </a:extLst>
            </p:cNvPr>
            <p:cNvSpPr/>
            <p:nvPr/>
          </p:nvSpPr>
          <p:spPr>
            <a:xfrm>
              <a:off x="11496439" y="3206060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37</a:t>
              </a:r>
            </a:p>
            <a:p>
              <a:pPr algn="just"/>
              <a:r>
                <a:rPr lang="pt-BR" dirty="0"/>
                <a:t>Não = 127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048DD8E-6C2E-4D71-8FB3-16CFD25026FC}"/>
                </a:ext>
              </a:extLst>
            </p:cNvPr>
            <p:cNvSpPr/>
            <p:nvPr/>
          </p:nvSpPr>
          <p:spPr>
            <a:xfrm>
              <a:off x="11496439" y="2577456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100</a:t>
              </a:r>
            </a:p>
            <a:p>
              <a:pPr algn="just"/>
              <a:r>
                <a:rPr lang="pt-BR" dirty="0"/>
                <a:t>Não = 33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05D0211-EEE0-4498-8704-582CA922B024}"/>
              </a:ext>
            </a:extLst>
          </p:cNvPr>
          <p:cNvGrpSpPr/>
          <p:nvPr/>
        </p:nvGrpSpPr>
        <p:grpSpPr>
          <a:xfrm>
            <a:off x="650603" y="2055012"/>
            <a:ext cx="2981789" cy="1101699"/>
            <a:chOff x="6963723" y="2399871"/>
            <a:chExt cx="2981789" cy="1101699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4C9F496-E675-4861-AD53-04E0ED87D3E5}"/>
                </a:ext>
              </a:extLst>
            </p:cNvPr>
            <p:cNvSpPr/>
            <p:nvPr/>
          </p:nvSpPr>
          <p:spPr>
            <a:xfrm>
              <a:off x="8713174" y="239987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34</a:t>
              </a:r>
            </a:p>
            <a:p>
              <a:pPr algn="just"/>
              <a:r>
                <a:rPr lang="pt-BR" dirty="0"/>
                <a:t>Não = 125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55B900E-3CAC-4A5A-9826-59401B7DBEBC}"/>
                </a:ext>
              </a:extLst>
            </p:cNvPr>
            <p:cNvGrpSpPr/>
            <p:nvPr/>
          </p:nvGrpSpPr>
          <p:grpSpPr>
            <a:xfrm>
              <a:off x="6963723" y="2534777"/>
              <a:ext cx="2981789" cy="966793"/>
              <a:chOff x="6963723" y="2534777"/>
              <a:chExt cx="2981789" cy="966793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3338D2D3-0AD8-4080-B6EF-01CBF9FA8816}"/>
                  </a:ext>
                </a:extLst>
              </p:cNvPr>
              <p:cNvSpPr/>
              <p:nvPr/>
            </p:nvSpPr>
            <p:spPr>
              <a:xfrm>
                <a:off x="6963723" y="2534777"/>
                <a:ext cx="1151138" cy="8855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Dor no peito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9381401C-DD3F-4838-A871-B6B1BC6AA40D}"/>
                  </a:ext>
                </a:extLst>
              </p:cNvPr>
              <p:cNvSpPr/>
              <p:nvPr/>
            </p:nvSpPr>
            <p:spPr>
              <a:xfrm>
                <a:off x="8713174" y="3015518"/>
                <a:ext cx="1232338" cy="486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dirty="0"/>
                  <a:t>Sim = 105</a:t>
                </a:r>
              </a:p>
              <a:p>
                <a:pPr algn="just"/>
                <a:r>
                  <a:rPr lang="pt-BR" dirty="0"/>
                  <a:t>Não = 39</a:t>
                </a:r>
              </a:p>
            </p:txBody>
          </p: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75AD3575-349C-497B-81EF-AD3677B041B0}"/>
                  </a:ext>
                </a:extLst>
              </p:cNvPr>
              <p:cNvCxnSpPr>
                <a:cxnSpLocks/>
                <a:stCxn id="46" idx="6"/>
                <a:endCxn id="47" idx="1"/>
              </p:cNvCxnSpPr>
              <p:nvPr/>
            </p:nvCxnSpPr>
            <p:spPr>
              <a:xfrm>
                <a:off x="8114861" y="2977551"/>
                <a:ext cx="598313" cy="280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E741E3AB-7406-4CE7-8696-DA358D78BD75}"/>
                  </a:ext>
                </a:extLst>
              </p:cNvPr>
              <p:cNvCxnSpPr>
                <a:cxnSpLocks/>
                <a:stCxn id="46" idx="6"/>
                <a:endCxn id="48" idx="1"/>
              </p:cNvCxnSpPr>
              <p:nvPr/>
            </p:nvCxnSpPr>
            <p:spPr>
              <a:xfrm flipV="1">
                <a:off x="8114861" y="2642897"/>
                <a:ext cx="598313" cy="334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9F18968-7C40-43D3-A447-BC9A47B4F1D0}"/>
                  </a:ext>
                </a:extLst>
              </p:cNvPr>
              <p:cNvSpPr txBox="1"/>
              <p:nvPr/>
            </p:nvSpPr>
            <p:spPr>
              <a:xfrm>
                <a:off x="8086486" y="3112892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Sim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BC3BB-B6AE-43F9-8DF0-C75B23F99D34}"/>
                  </a:ext>
                </a:extLst>
              </p:cNvPr>
              <p:cNvSpPr txBox="1"/>
              <p:nvPr/>
            </p:nvSpPr>
            <p:spPr>
              <a:xfrm>
                <a:off x="8104527" y="2546835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Não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DEB4ABB-FF67-4847-87C7-243DF1B24935}"/>
                  </a:ext>
                </a:extLst>
              </p:cNvPr>
              <p:cNvSpPr/>
              <p:nvPr/>
            </p:nvSpPr>
            <p:spPr>
              <a:xfrm>
                <a:off x="3703258" y="2420805"/>
                <a:ext cx="1544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0,364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DEB4ABB-FF67-4847-87C7-243DF1B24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2420805"/>
                <a:ext cx="15449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B8D8BF70-7D7D-454F-AEC7-477E703FAF6D}"/>
                  </a:ext>
                </a:extLst>
              </p:cNvPr>
              <p:cNvSpPr/>
              <p:nvPr/>
            </p:nvSpPr>
            <p:spPr>
              <a:xfrm>
                <a:off x="3703258" y="3785209"/>
                <a:ext cx="1544910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0,360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B8D8BF70-7D7D-454F-AEC7-477E703FA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3785209"/>
                <a:ext cx="1544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7074624-5C90-4FF3-AC1A-532C565AF606}"/>
                  </a:ext>
                </a:extLst>
              </p:cNvPr>
              <p:cNvSpPr/>
              <p:nvPr/>
            </p:nvSpPr>
            <p:spPr>
              <a:xfrm>
                <a:off x="3703258" y="5149613"/>
                <a:ext cx="1544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0,381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7074624-5C90-4FF3-AC1A-532C565AF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5149613"/>
                <a:ext cx="15449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ipse 62">
            <a:extLst>
              <a:ext uri="{FF2B5EF4-FFF2-40B4-BE49-F238E27FC236}">
                <a16:creationId xmlns:a16="http://schemas.microsoft.com/office/drawing/2014/main" id="{C1FB8508-3A84-4D61-A82C-CB69520B4B0C}"/>
              </a:ext>
            </a:extLst>
          </p:cNvPr>
          <p:cNvSpPr/>
          <p:nvPr/>
        </p:nvSpPr>
        <p:spPr>
          <a:xfrm>
            <a:off x="7915635" y="2055012"/>
            <a:ext cx="1365371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Circulação</a:t>
            </a:r>
            <a:endParaRPr lang="pt-BR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E22D72F-4619-4BB0-B8A8-71BB5FA7D214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 flipH="1">
            <a:off x="7164518" y="2940560"/>
            <a:ext cx="1433803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ED321DF-E79E-4329-827F-AD3A1D5256AD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8598321" y="2940560"/>
            <a:ext cx="1482020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22AD7964-2E2F-4BDE-AC52-1CBA604CD9C9}"/>
              </a:ext>
            </a:extLst>
          </p:cNvPr>
          <p:cNvSpPr/>
          <p:nvPr/>
        </p:nvSpPr>
        <p:spPr>
          <a:xfrm>
            <a:off x="6658491" y="319911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37/127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8117300A-2B6A-49A1-8550-350D3A54CFE7}"/>
              </a:ext>
            </a:extLst>
          </p:cNvPr>
          <p:cNvSpPr/>
          <p:nvPr/>
        </p:nvSpPr>
        <p:spPr>
          <a:xfrm>
            <a:off x="9574314" y="319911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100/33</a:t>
            </a:r>
          </a:p>
        </p:txBody>
      </p:sp>
    </p:spTree>
    <p:extLst>
      <p:ext uri="{BB962C8B-B14F-4D97-AF65-F5344CB8AC3E}">
        <p14:creationId xmlns:p14="http://schemas.microsoft.com/office/powerpoint/2010/main" val="1918273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1FB8508-3A84-4D61-A82C-CB69520B4B0C}"/>
              </a:ext>
            </a:extLst>
          </p:cNvPr>
          <p:cNvSpPr/>
          <p:nvPr/>
        </p:nvSpPr>
        <p:spPr>
          <a:xfrm>
            <a:off x="7915635" y="2055012"/>
            <a:ext cx="1365371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Circulação</a:t>
            </a:r>
            <a:endParaRPr lang="pt-BR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E22D72F-4619-4BB0-B8A8-71BB5FA7D214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 flipH="1">
            <a:off x="7164518" y="2940560"/>
            <a:ext cx="1433803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ED321DF-E79E-4329-827F-AD3A1D5256AD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8598321" y="2940560"/>
            <a:ext cx="1482020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22AD7964-2E2F-4BDE-AC52-1CBA604CD9C9}"/>
              </a:ext>
            </a:extLst>
          </p:cNvPr>
          <p:cNvSpPr/>
          <p:nvPr/>
        </p:nvSpPr>
        <p:spPr>
          <a:xfrm>
            <a:off x="6658491" y="319911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37/127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8117300A-2B6A-49A1-8550-350D3A54CFE7}"/>
              </a:ext>
            </a:extLst>
          </p:cNvPr>
          <p:cNvSpPr/>
          <p:nvPr/>
        </p:nvSpPr>
        <p:spPr>
          <a:xfrm>
            <a:off x="9574314" y="319911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100/33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7B848B0-F909-4587-B6D5-1E8198FDB493}"/>
              </a:ext>
            </a:extLst>
          </p:cNvPr>
          <p:cNvSpPr/>
          <p:nvPr/>
        </p:nvSpPr>
        <p:spPr>
          <a:xfrm>
            <a:off x="6610007" y="3147475"/>
            <a:ext cx="1109021" cy="59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6338322-0E1C-4892-AC24-D357EA754A1F}"/>
              </a:ext>
            </a:extLst>
          </p:cNvPr>
          <p:cNvGrpSpPr/>
          <p:nvPr/>
        </p:nvGrpSpPr>
        <p:grpSpPr>
          <a:xfrm>
            <a:off x="569403" y="3410120"/>
            <a:ext cx="3062989" cy="1153188"/>
            <a:chOff x="8051251" y="4778315"/>
            <a:chExt cx="3062989" cy="1153188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09BE3E0-0EEC-484E-8DE6-08F9F362FBC6}"/>
                </a:ext>
              </a:extLst>
            </p:cNvPr>
            <p:cNvSpPr/>
            <p:nvPr/>
          </p:nvSpPr>
          <p:spPr>
            <a:xfrm>
              <a:off x="8051251" y="4896716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Artéria Bloqueada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62182A15-2B01-4041-B795-489E0BFCE590}"/>
                </a:ext>
              </a:extLst>
            </p:cNvPr>
            <p:cNvCxnSpPr>
              <a:cxnSpLocks/>
              <a:stCxn id="42" idx="6"/>
              <a:endCxn id="56" idx="1"/>
            </p:cNvCxnSpPr>
            <p:nvPr/>
          </p:nvCxnSpPr>
          <p:spPr>
            <a:xfrm>
              <a:off x="9283589" y="5339490"/>
              <a:ext cx="598313" cy="348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D648EE31-81BE-494D-AF7F-55590D921957}"/>
                </a:ext>
              </a:extLst>
            </p:cNvPr>
            <p:cNvCxnSpPr>
              <a:cxnSpLocks/>
              <a:stCxn id="42" idx="6"/>
              <a:endCxn id="57" idx="1"/>
            </p:cNvCxnSpPr>
            <p:nvPr/>
          </p:nvCxnSpPr>
          <p:spPr>
            <a:xfrm flipV="1">
              <a:off x="9283589" y="5021341"/>
              <a:ext cx="586235" cy="318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321CCBB-8FCC-48CB-82DA-783CE87D31BA}"/>
                </a:ext>
              </a:extLst>
            </p:cNvPr>
            <p:cNvSpPr txBox="1"/>
            <p:nvPr/>
          </p:nvSpPr>
          <p:spPr>
            <a:xfrm>
              <a:off x="9297083" y="5506708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Sim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3F182C0-AEB3-4C38-A778-3E75F7C935DF}"/>
                </a:ext>
              </a:extLst>
            </p:cNvPr>
            <p:cNvSpPr txBox="1"/>
            <p:nvPr/>
          </p:nvSpPr>
          <p:spPr>
            <a:xfrm>
              <a:off x="9283589" y="4903416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Não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BA59ACE8-0E36-4FEF-9055-02C880AB218D}"/>
                </a:ext>
              </a:extLst>
            </p:cNvPr>
            <p:cNvSpPr/>
            <p:nvPr/>
          </p:nvSpPr>
          <p:spPr>
            <a:xfrm>
              <a:off x="9881902" y="544545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24</a:t>
              </a:r>
            </a:p>
            <a:p>
              <a:pPr algn="just"/>
              <a:r>
                <a:rPr lang="pt-BR" dirty="0"/>
                <a:t>Não = 25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431AC69-0E35-4ACC-AAF1-FEBD6F6D3877}"/>
                </a:ext>
              </a:extLst>
            </p:cNvPr>
            <p:cNvSpPr/>
            <p:nvPr/>
          </p:nvSpPr>
          <p:spPr>
            <a:xfrm>
              <a:off x="9869824" y="4778315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13</a:t>
              </a:r>
            </a:p>
            <a:p>
              <a:pPr algn="just"/>
              <a:r>
                <a:rPr lang="pt-BR" dirty="0"/>
                <a:t>Não = 102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4D37769-0795-41BC-A6DB-E55996531645}"/>
              </a:ext>
            </a:extLst>
          </p:cNvPr>
          <p:cNvGrpSpPr/>
          <p:nvPr/>
        </p:nvGrpSpPr>
        <p:grpSpPr>
          <a:xfrm>
            <a:off x="650603" y="2055012"/>
            <a:ext cx="2981789" cy="1101699"/>
            <a:chOff x="6963723" y="2399871"/>
            <a:chExt cx="2981789" cy="1101699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D822851D-7B38-4F63-AA44-D76A9FA7EE5D}"/>
                </a:ext>
              </a:extLst>
            </p:cNvPr>
            <p:cNvSpPr/>
            <p:nvPr/>
          </p:nvSpPr>
          <p:spPr>
            <a:xfrm>
              <a:off x="8713174" y="239987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24</a:t>
              </a:r>
            </a:p>
            <a:p>
              <a:pPr algn="just"/>
              <a:r>
                <a:rPr lang="pt-BR" dirty="0"/>
                <a:t>Não = 29</a:t>
              </a:r>
            </a:p>
          </p:txBody>
        </p: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9C2E35F5-DF40-4149-A321-D14B4DECAFEB}"/>
                </a:ext>
              </a:extLst>
            </p:cNvPr>
            <p:cNvGrpSpPr/>
            <p:nvPr/>
          </p:nvGrpSpPr>
          <p:grpSpPr>
            <a:xfrm>
              <a:off x="6963723" y="2534777"/>
              <a:ext cx="2981789" cy="966793"/>
              <a:chOff x="6963723" y="2534777"/>
              <a:chExt cx="2981789" cy="966793"/>
            </a:xfrm>
          </p:grpSpPr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F6ED34D-1691-4996-92BB-85752BEA37CE}"/>
                  </a:ext>
                </a:extLst>
              </p:cNvPr>
              <p:cNvSpPr/>
              <p:nvPr/>
            </p:nvSpPr>
            <p:spPr>
              <a:xfrm>
                <a:off x="6963723" y="2534777"/>
                <a:ext cx="1151138" cy="8855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Dor no peito</a:t>
                </a:r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7B22E43A-65F8-4201-8A7D-CE8FB982BDF2}"/>
                  </a:ext>
                </a:extLst>
              </p:cNvPr>
              <p:cNvSpPr/>
              <p:nvPr/>
            </p:nvSpPr>
            <p:spPr>
              <a:xfrm>
                <a:off x="8713174" y="3015518"/>
                <a:ext cx="1232338" cy="486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dirty="0"/>
                  <a:t>Sim = 13</a:t>
                </a:r>
              </a:p>
              <a:p>
                <a:pPr algn="just"/>
                <a:r>
                  <a:rPr lang="pt-BR" dirty="0"/>
                  <a:t>Não = 98</a:t>
                </a:r>
              </a:p>
            </p:txBody>
          </p:sp>
          <p:cxnSp>
            <p:nvCxnSpPr>
              <p:cNvPr id="68" name="Conector de Seta Reta 67">
                <a:extLst>
                  <a:ext uri="{FF2B5EF4-FFF2-40B4-BE49-F238E27FC236}">
                    <a16:creationId xmlns:a16="http://schemas.microsoft.com/office/drawing/2014/main" id="{9416539E-45DF-4866-AA8F-D55B948E2B58}"/>
                  </a:ext>
                </a:extLst>
              </p:cNvPr>
              <p:cNvCxnSpPr>
                <a:cxnSpLocks/>
                <a:stCxn id="61" idx="6"/>
                <a:endCxn id="62" idx="1"/>
              </p:cNvCxnSpPr>
              <p:nvPr/>
            </p:nvCxnSpPr>
            <p:spPr>
              <a:xfrm>
                <a:off x="8114861" y="2977551"/>
                <a:ext cx="598313" cy="280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>
                <a:extLst>
                  <a:ext uri="{FF2B5EF4-FFF2-40B4-BE49-F238E27FC236}">
                    <a16:creationId xmlns:a16="http://schemas.microsoft.com/office/drawing/2014/main" id="{BDA477B7-E445-4C49-8743-CD6F58398805}"/>
                  </a:ext>
                </a:extLst>
              </p:cNvPr>
              <p:cNvCxnSpPr>
                <a:cxnSpLocks/>
                <a:stCxn id="61" idx="6"/>
                <a:endCxn id="59" idx="1"/>
              </p:cNvCxnSpPr>
              <p:nvPr/>
            </p:nvCxnSpPr>
            <p:spPr>
              <a:xfrm flipV="1">
                <a:off x="8114861" y="2642897"/>
                <a:ext cx="598313" cy="334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F782A68-2EBF-4E6D-99E5-DDCB6606220F}"/>
                  </a:ext>
                </a:extLst>
              </p:cNvPr>
              <p:cNvSpPr txBox="1"/>
              <p:nvPr/>
            </p:nvSpPr>
            <p:spPr>
              <a:xfrm>
                <a:off x="8086486" y="3112892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Sim</a:t>
                </a:r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162C2DE3-F824-4516-AA65-E94259FC934C}"/>
                  </a:ext>
                </a:extLst>
              </p:cNvPr>
              <p:cNvSpPr txBox="1"/>
              <p:nvPr/>
            </p:nvSpPr>
            <p:spPr>
              <a:xfrm>
                <a:off x="8104527" y="2546835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Não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CAFDFAE-D308-4536-9DFE-ECE2E4458408}"/>
                  </a:ext>
                </a:extLst>
              </p:cNvPr>
              <p:cNvSpPr/>
              <p:nvPr/>
            </p:nvSpPr>
            <p:spPr>
              <a:xfrm>
                <a:off x="3703258" y="2420805"/>
                <a:ext cx="1416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0,30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CAFDFAE-D308-4536-9DFE-ECE2E4458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2420805"/>
                <a:ext cx="14166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6C752DD-1B7C-463A-B06E-A2CD9F7D7428}"/>
                  </a:ext>
                </a:extLst>
              </p:cNvPr>
              <p:cNvSpPr/>
              <p:nvPr/>
            </p:nvSpPr>
            <p:spPr>
              <a:xfrm>
                <a:off x="3703258" y="3769181"/>
                <a:ext cx="141667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0,29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6C752DD-1B7C-463A-B06E-A2CD9F7D7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3769181"/>
                <a:ext cx="14166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273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C6DDA1A-3A2D-41FD-AF1C-788498377A42}"/>
              </a:ext>
            </a:extLst>
          </p:cNvPr>
          <p:cNvGrpSpPr/>
          <p:nvPr/>
        </p:nvGrpSpPr>
        <p:grpSpPr>
          <a:xfrm>
            <a:off x="569403" y="3410120"/>
            <a:ext cx="3062989" cy="1153188"/>
            <a:chOff x="8051251" y="4778315"/>
            <a:chExt cx="3062989" cy="115318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DD2FE84-B89E-4CE1-BEDB-1BEBD8EFDE5C}"/>
                </a:ext>
              </a:extLst>
            </p:cNvPr>
            <p:cNvSpPr/>
            <p:nvPr/>
          </p:nvSpPr>
          <p:spPr>
            <a:xfrm>
              <a:off x="8051251" y="4896716"/>
              <a:ext cx="1232338" cy="8855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Artéria Bloqueada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428BEE8-DD93-4938-BE70-E12EC2D0288A}"/>
                </a:ext>
              </a:extLst>
            </p:cNvPr>
            <p:cNvCxnSpPr>
              <a:cxnSpLocks/>
              <a:stCxn id="27" idx="6"/>
              <a:endCxn id="32" idx="1"/>
            </p:cNvCxnSpPr>
            <p:nvPr/>
          </p:nvCxnSpPr>
          <p:spPr>
            <a:xfrm>
              <a:off x="9283589" y="5339490"/>
              <a:ext cx="598313" cy="348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0C7A470C-AC5D-4856-83F5-6C69F29DB139}"/>
                </a:ext>
              </a:extLst>
            </p:cNvPr>
            <p:cNvCxnSpPr>
              <a:cxnSpLocks/>
              <a:stCxn id="27" idx="6"/>
              <a:endCxn id="34" idx="1"/>
            </p:cNvCxnSpPr>
            <p:nvPr/>
          </p:nvCxnSpPr>
          <p:spPr>
            <a:xfrm flipV="1">
              <a:off x="9283589" y="5021341"/>
              <a:ext cx="586235" cy="318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FA10F5F-C93B-4CA7-A11B-8EF558139AD0}"/>
                </a:ext>
              </a:extLst>
            </p:cNvPr>
            <p:cNvSpPr txBox="1"/>
            <p:nvPr/>
          </p:nvSpPr>
          <p:spPr>
            <a:xfrm>
              <a:off x="9297083" y="5506708"/>
              <a:ext cx="451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Sim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B207F55-9BC0-476C-A40C-E3E42DD697AA}"/>
                </a:ext>
              </a:extLst>
            </p:cNvPr>
            <p:cNvSpPr txBox="1"/>
            <p:nvPr/>
          </p:nvSpPr>
          <p:spPr>
            <a:xfrm>
              <a:off x="9283589" y="4903416"/>
              <a:ext cx="527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Não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36785BD-CCB7-42D5-9F58-8F9FAEEF33E8}"/>
                </a:ext>
              </a:extLst>
            </p:cNvPr>
            <p:cNvSpPr/>
            <p:nvPr/>
          </p:nvSpPr>
          <p:spPr>
            <a:xfrm>
              <a:off x="9881902" y="544545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24</a:t>
              </a:r>
            </a:p>
            <a:p>
              <a:pPr algn="just"/>
              <a:r>
                <a:rPr lang="pt-BR" dirty="0"/>
                <a:t>Não = 25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8863D8C-2860-44A8-94AF-B346A96B266B}"/>
                </a:ext>
              </a:extLst>
            </p:cNvPr>
            <p:cNvSpPr/>
            <p:nvPr/>
          </p:nvSpPr>
          <p:spPr>
            <a:xfrm>
              <a:off x="9869824" y="4778315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13</a:t>
              </a:r>
            </a:p>
            <a:p>
              <a:pPr algn="just"/>
              <a:r>
                <a:rPr lang="pt-BR" dirty="0"/>
                <a:t>Não = 102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05D0211-EEE0-4498-8704-582CA922B024}"/>
              </a:ext>
            </a:extLst>
          </p:cNvPr>
          <p:cNvGrpSpPr/>
          <p:nvPr/>
        </p:nvGrpSpPr>
        <p:grpSpPr>
          <a:xfrm>
            <a:off x="650603" y="2055012"/>
            <a:ext cx="2981789" cy="1101699"/>
            <a:chOff x="6963723" y="2399871"/>
            <a:chExt cx="2981789" cy="1101699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74C9F496-E675-4861-AD53-04E0ED87D3E5}"/>
                </a:ext>
              </a:extLst>
            </p:cNvPr>
            <p:cNvSpPr/>
            <p:nvPr/>
          </p:nvSpPr>
          <p:spPr>
            <a:xfrm>
              <a:off x="8713174" y="239987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24</a:t>
              </a:r>
            </a:p>
            <a:p>
              <a:pPr algn="just"/>
              <a:r>
                <a:rPr lang="pt-BR" dirty="0"/>
                <a:t>Não = 29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55B900E-3CAC-4A5A-9826-59401B7DBEBC}"/>
                </a:ext>
              </a:extLst>
            </p:cNvPr>
            <p:cNvGrpSpPr/>
            <p:nvPr/>
          </p:nvGrpSpPr>
          <p:grpSpPr>
            <a:xfrm>
              <a:off x="6963723" y="2534777"/>
              <a:ext cx="2981789" cy="966793"/>
              <a:chOff x="6963723" y="2534777"/>
              <a:chExt cx="2981789" cy="966793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3338D2D3-0AD8-4080-B6EF-01CBF9FA8816}"/>
                  </a:ext>
                </a:extLst>
              </p:cNvPr>
              <p:cNvSpPr/>
              <p:nvPr/>
            </p:nvSpPr>
            <p:spPr>
              <a:xfrm>
                <a:off x="6963723" y="2534777"/>
                <a:ext cx="1151138" cy="8855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Dor no peito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9381401C-DD3F-4838-A871-B6B1BC6AA40D}"/>
                  </a:ext>
                </a:extLst>
              </p:cNvPr>
              <p:cNvSpPr/>
              <p:nvPr/>
            </p:nvSpPr>
            <p:spPr>
              <a:xfrm>
                <a:off x="8713174" y="3015518"/>
                <a:ext cx="1232338" cy="486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dirty="0"/>
                  <a:t>Sim = 13</a:t>
                </a:r>
              </a:p>
              <a:p>
                <a:pPr algn="just"/>
                <a:r>
                  <a:rPr lang="pt-BR" dirty="0"/>
                  <a:t>Não = 98</a:t>
                </a:r>
              </a:p>
            </p:txBody>
          </p: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75AD3575-349C-497B-81EF-AD3677B041B0}"/>
                  </a:ext>
                </a:extLst>
              </p:cNvPr>
              <p:cNvCxnSpPr>
                <a:cxnSpLocks/>
                <a:stCxn id="46" idx="6"/>
                <a:endCxn id="47" idx="1"/>
              </p:cNvCxnSpPr>
              <p:nvPr/>
            </p:nvCxnSpPr>
            <p:spPr>
              <a:xfrm>
                <a:off x="8114861" y="2977551"/>
                <a:ext cx="598313" cy="280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E741E3AB-7406-4CE7-8696-DA358D78BD75}"/>
                  </a:ext>
                </a:extLst>
              </p:cNvPr>
              <p:cNvCxnSpPr>
                <a:cxnSpLocks/>
                <a:stCxn id="46" idx="6"/>
                <a:endCxn id="48" idx="1"/>
              </p:cNvCxnSpPr>
              <p:nvPr/>
            </p:nvCxnSpPr>
            <p:spPr>
              <a:xfrm flipV="1">
                <a:off x="8114861" y="2642897"/>
                <a:ext cx="598313" cy="334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9F18968-7C40-43D3-A447-BC9A47B4F1D0}"/>
                  </a:ext>
                </a:extLst>
              </p:cNvPr>
              <p:cNvSpPr txBox="1"/>
              <p:nvPr/>
            </p:nvSpPr>
            <p:spPr>
              <a:xfrm>
                <a:off x="8086486" y="3112892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Sim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BC3BB-B6AE-43F9-8DF0-C75B23F99D34}"/>
                  </a:ext>
                </a:extLst>
              </p:cNvPr>
              <p:cNvSpPr txBox="1"/>
              <p:nvPr/>
            </p:nvSpPr>
            <p:spPr>
              <a:xfrm>
                <a:off x="8104527" y="2546835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Não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DEB4ABB-FF67-4847-87C7-243DF1B24935}"/>
                  </a:ext>
                </a:extLst>
              </p:cNvPr>
              <p:cNvSpPr/>
              <p:nvPr/>
            </p:nvSpPr>
            <p:spPr>
              <a:xfrm>
                <a:off x="3703258" y="2420805"/>
                <a:ext cx="1416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0,30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DEB4ABB-FF67-4847-87C7-243DF1B24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2420805"/>
                <a:ext cx="14166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7074624-5C90-4FF3-AC1A-532C565AF606}"/>
                  </a:ext>
                </a:extLst>
              </p:cNvPr>
              <p:cNvSpPr/>
              <p:nvPr/>
            </p:nvSpPr>
            <p:spPr>
              <a:xfrm>
                <a:off x="3703258" y="3769181"/>
                <a:ext cx="1416670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0,29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7074624-5C90-4FF3-AC1A-532C565AF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3769181"/>
                <a:ext cx="14166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ipse 62">
            <a:extLst>
              <a:ext uri="{FF2B5EF4-FFF2-40B4-BE49-F238E27FC236}">
                <a16:creationId xmlns:a16="http://schemas.microsoft.com/office/drawing/2014/main" id="{C1FB8508-3A84-4D61-A82C-CB69520B4B0C}"/>
              </a:ext>
            </a:extLst>
          </p:cNvPr>
          <p:cNvSpPr/>
          <p:nvPr/>
        </p:nvSpPr>
        <p:spPr>
          <a:xfrm>
            <a:off x="7915635" y="2055012"/>
            <a:ext cx="1365371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Circulação</a:t>
            </a:r>
            <a:endParaRPr lang="pt-BR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E22D72F-4619-4BB0-B8A8-71BB5FA7D214}"/>
              </a:ext>
            </a:extLst>
          </p:cNvPr>
          <p:cNvCxnSpPr>
            <a:cxnSpLocks/>
            <a:stCxn id="63" idx="4"/>
            <a:endCxn id="41" idx="0"/>
          </p:cNvCxnSpPr>
          <p:nvPr/>
        </p:nvCxnSpPr>
        <p:spPr>
          <a:xfrm flipH="1">
            <a:off x="7172345" y="2940560"/>
            <a:ext cx="1425976" cy="24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ED321DF-E79E-4329-827F-AD3A1D5256AD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8598321" y="2940560"/>
            <a:ext cx="1482020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8117300A-2B6A-49A1-8550-350D3A54CFE7}"/>
              </a:ext>
            </a:extLst>
          </p:cNvPr>
          <p:cNvSpPr/>
          <p:nvPr/>
        </p:nvSpPr>
        <p:spPr>
          <a:xfrm>
            <a:off x="9574314" y="319911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100/33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BBB7D7D-1902-4E05-B674-2A35F1114AC3}"/>
              </a:ext>
            </a:extLst>
          </p:cNvPr>
          <p:cNvSpPr/>
          <p:nvPr/>
        </p:nvSpPr>
        <p:spPr>
          <a:xfrm>
            <a:off x="6588949" y="3181391"/>
            <a:ext cx="1166792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B7DCD8B-F197-49D1-A4E9-921139B51BAC}"/>
              </a:ext>
            </a:extLst>
          </p:cNvPr>
          <p:cNvSpPr/>
          <p:nvPr/>
        </p:nvSpPr>
        <p:spPr>
          <a:xfrm>
            <a:off x="7363742" y="423847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13/102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C819C0F-75E5-4E64-9A2F-BC86B54CF9C6}"/>
              </a:ext>
            </a:extLst>
          </p:cNvPr>
          <p:cNvCxnSpPr>
            <a:cxnSpLocks/>
            <a:stCxn id="41" idx="4"/>
            <a:endCxn id="52" idx="0"/>
          </p:cNvCxnSpPr>
          <p:nvPr/>
        </p:nvCxnSpPr>
        <p:spPr>
          <a:xfrm flipH="1">
            <a:off x="6447469" y="3928194"/>
            <a:ext cx="724876" cy="30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7D688D4-5875-4CAD-B593-69AE6DD5D48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7172345" y="3928194"/>
            <a:ext cx="697424" cy="31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EE1BE294-463D-4226-86BF-E74C808C333D}"/>
              </a:ext>
            </a:extLst>
          </p:cNvPr>
          <p:cNvSpPr/>
          <p:nvPr/>
        </p:nvSpPr>
        <p:spPr>
          <a:xfrm>
            <a:off x="5941442" y="423756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24/25</a:t>
            </a:r>
          </a:p>
        </p:txBody>
      </p:sp>
    </p:spTree>
    <p:extLst>
      <p:ext uri="{BB962C8B-B14F-4D97-AF65-F5344CB8AC3E}">
        <p14:creationId xmlns:p14="http://schemas.microsoft.com/office/powerpoint/2010/main" val="3601552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1FB8508-3A84-4D61-A82C-CB69520B4B0C}"/>
              </a:ext>
            </a:extLst>
          </p:cNvPr>
          <p:cNvSpPr/>
          <p:nvPr/>
        </p:nvSpPr>
        <p:spPr>
          <a:xfrm>
            <a:off x="7915635" y="2055012"/>
            <a:ext cx="1365371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Circulação</a:t>
            </a:r>
            <a:endParaRPr lang="pt-BR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E22D72F-4619-4BB0-B8A8-71BB5FA7D214}"/>
              </a:ext>
            </a:extLst>
          </p:cNvPr>
          <p:cNvCxnSpPr>
            <a:cxnSpLocks/>
            <a:stCxn id="63" idx="4"/>
            <a:endCxn id="41" idx="0"/>
          </p:cNvCxnSpPr>
          <p:nvPr/>
        </p:nvCxnSpPr>
        <p:spPr>
          <a:xfrm flipH="1">
            <a:off x="7172345" y="2940560"/>
            <a:ext cx="1425976" cy="24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ED321DF-E79E-4329-827F-AD3A1D5256AD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8598321" y="2940560"/>
            <a:ext cx="1482020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8117300A-2B6A-49A1-8550-350D3A54CFE7}"/>
              </a:ext>
            </a:extLst>
          </p:cNvPr>
          <p:cNvSpPr/>
          <p:nvPr/>
        </p:nvSpPr>
        <p:spPr>
          <a:xfrm>
            <a:off x="9574314" y="319911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100/33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BBB7D7D-1902-4E05-B674-2A35F1114AC3}"/>
              </a:ext>
            </a:extLst>
          </p:cNvPr>
          <p:cNvSpPr/>
          <p:nvPr/>
        </p:nvSpPr>
        <p:spPr>
          <a:xfrm>
            <a:off x="6588949" y="3181391"/>
            <a:ext cx="1166792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B7DCD8B-F197-49D1-A4E9-921139B51BAC}"/>
              </a:ext>
            </a:extLst>
          </p:cNvPr>
          <p:cNvSpPr/>
          <p:nvPr/>
        </p:nvSpPr>
        <p:spPr>
          <a:xfrm>
            <a:off x="7363742" y="423847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13/102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C819C0F-75E5-4E64-9A2F-BC86B54CF9C6}"/>
              </a:ext>
            </a:extLst>
          </p:cNvPr>
          <p:cNvCxnSpPr>
            <a:cxnSpLocks/>
            <a:stCxn id="41" idx="4"/>
            <a:endCxn id="52" idx="0"/>
          </p:cNvCxnSpPr>
          <p:nvPr/>
        </p:nvCxnSpPr>
        <p:spPr>
          <a:xfrm flipH="1">
            <a:off x="6447469" y="3928194"/>
            <a:ext cx="724876" cy="30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7D688D4-5875-4CAD-B593-69AE6DD5D48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7172345" y="3928194"/>
            <a:ext cx="697424" cy="31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EE1BE294-463D-4226-86BF-E74C808C333D}"/>
              </a:ext>
            </a:extLst>
          </p:cNvPr>
          <p:cNvSpPr/>
          <p:nvPr/>
        </p:nvSpPr>
        <p:spPr>
          <a:xfrm>
            <a:off x="5941442" y="423756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24/25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EF822EDD-5C4E-4E24-9FE2-5AAC4681024A}"/>
              </a:ext>
            </a:extLst>
          </p:cNvPr>
          <p:cNvSpPr/>
          <p:nvPr/>
        </p:nvSpPr>
        <p:spPr>
          <a:xfrm>
            <a:off x="5892958" y="4184812"/>
            <a:ext cx="1109021" cy="59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2CF3B77-E271-42E8-921E-91A7A81F3A98}"/>
              </a:ext>
            </a:extLst>
          </p:cNvPr>
          <p:cNvGrpSpPr/>
          <p:nvPr/>
        </p:nvGrpSpPr>
        <p:grpSpPr>
          <a:xfrm>
            <a:off x="650603" y="2055012"/>
            <a:ext cx="2981789" cy="1101699"/>
            <a:chOff x="6963723" y="2399871"/>
            <a:chExt cx="2981789" cy="1101699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5B9E6DC-385E-4970-B35E-F649433DDD22}"/>
                </a:ext>
              </a:extLst>
            </p:cNvPr>
            <p:cNvSpPr/>
            <p:nvPr/>
          </p:nvSpPr>
          <p:spPr>
            <a:xfrm>
              <a:off x="8713174" y="239987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7</a:t>
              </a:r>
            </a:p>
            <a:p>
              <a:pPr algn="just"/>
              <a:r>
                <a:rPr lang="pt-BR" dirty="0"/>
                <a:t>Não = 22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CB07E009-1F2D-43F9-A6FA-3761DF31F144}"/>
                </a:ext>
              </a:extLst>
            </p:cNvPr>
            <p:cNvGrpSpPr/>
            <p:nvPr/>
          </p:nvGrpSpPr>
          <p:grpSpPr>
            <a:xfrm>
              <a:off x="6963723" y="2534777"/>
              <a:ext cx="2981789" cy="966793"/>
              <a:chOff x="6963723" y="2534777"/>
              <a:chExt cx="2981789" cy="966793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CD85A0B4-0061-43A5-AD79-9EC9BF5EC920}"/>
                  </a:ext>
                </a:extLst>
              </p:cNvPr>
              <p:cNvSpPr/>
              <p:nvPr/>
            </p:nvSpPr>
            <p:spPr>
              <a:xfrm>
                <a:off x="6963723" y="2534777"/>
                <a:ext cx="1151138" cy="8855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Dor no peito</a:t>
                </a:r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83038082-339E-4212-88BF-CE757F3A3A50}"/>
                  </a:ext>
                </a:extLst>
              </p:cNvPr>
              <p:cNvSpPr/>
              <p:nvPr/>
            </p:nvSpPr>
            <p:spPr>
              <a:xfrm>
                <a:off x="8713174" y="3015518"/>
                <a:ext cx="1232338" cy="486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dirty="0"/>
                  <a:t>Sim = 17</a:t>
                </a:r>
              </a:p>
              <a:p>
                <a:pPr algn="just"/>
                <a:r>
                  <a:rPr lang="pt-BR" dirty="0"/>
                  <a:t>Não = 3</a:t>
                </a:r>
              </a:p>
            </p:txBody>
          </p:sp>
          <p:cxnSp>
            <p:nvCxnSpPr>
              <p:cNvPr id="39" name="Conector de Seta Reta 38">
                <a:extLst>
                  <a:ext uri="{FF2B5EF4-FFF2-40B4-BE49-F238E27FC236}">
                    <a16:creationId xmlns:a16="http://schemas.microsoft.com/office/drawing/2014/main" id="{B659823F-0CC6-432E-9851-3F166A9A6363}"/>
                  </a:ext>
                </a:extLst>
              </p:cNvPr>
              <p:cNvCxnSpPr>
                <a:cxnSpLocks/>
                <a:stCxn id="37" idx="6"/>
                <a:endCxn id="38" idx="1"/>
              </p:cNvCxnSpPr>
              <p:nvPr/>
            </p:nvCxnSpPr>
            <p:spPr>
              <a:xfrm>
                <a:off x="8114861" y="2977551"/>
                <a:ext cx="598313" cy="280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de Seta Reta 43">
                <a:extLst>
                  <a:ext uri="{FF2B5EF4-FFF2-40B4-BE49-F238E27FC236}">
                    <a16:creationId xmlns:a16="http://schemas.microsoft.com/office/drawing/2014/main" id="{746A143D-E305-4E9E-9B37-01F308A3D650}"/>
                  </a:ext>
                </a:extLst>
              </p:cNvPr>
              <p:cNvCxnSpPr>
                <a:cxnSpLocks/>
                <a:stCxn id="37" idx="6"/>
                <a:endCxn id="35" idx="1"/>
              </p:cNvCxnSpPr>
              <p:nvPr/>
            </p:nvCxnSpPr>
            <p:spPr>
              <a:xfrm flipV="1">
                <a:off x="8114861" y="2642897"/>
                <a:ext cx="598313" cy="334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AD6D539-161D-4D23-AECC-566D306D18EA}"/>
                  </a:ext>
                </a:extLst>
              </p:cNvPr>
              <p:cNvSpPr txBox="1"/>
              <p:nvPr/>
            </p:nvSpPr>
            <p:spPr>
              <a:xfrm>
                <a:off x="8086486" y="3112892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Sim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772A76D3-BF14-46CB-A89F-B651F864D5DB}"/>
                  </a:ext>
                </a:extLst>
              </p:cNvPr>
              <p:cNvSpPr txBox="1"/>
              <p:nvPr/>
            </p:nvSpPr>
            <p:spPr>
              <a:xfrm>
                <a:off x="8104527" y="2546835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Não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6338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1FB8508-3A84-4D61-A82C-CB69520B4B0C}"/>
              </a:ext>
            </a:extLst>
          </p:cNvPr>
          <p:cNvSpPr/>
          <p:nvPr/>
        </p:nvSpPr>
        <p:spPr>
          <a:xfrm>
            <a:off x="7915635" y="2055012"/>
            <a:ext cx="1365371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Circulação</a:t>
            </a:r>
            <a:endParaRPr lang="pt-BR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E22D72F-4619-4BB0-B8A8-71BB5FA7D214}"/>
              </a:ext>
            </a:extLst>
          </p:cNvPr>
          <p:cNvCxnSpPr>
            <a:cxnSpLocks/>
            <a:stCxn id="63" idx="4"/>
            <a:endCxn id="41" idx="0"/>
          </p:cNvCxnSpPr>
          <p:nvPr/>
        </p:nvCxnSpPr>
        <p:spPr>
          <a:xfrm flipH="1">
            <a:off x="7172345" y="2940560"/>
            <a:ext cx="1425976" cy="24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ED321DF-E79E-4329-827F-AD3A1D5256AD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8598321" y="2940560"/>
            <a:ext cx="1482020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8117300A-2B6A-49A1-8550-350D3A54CFE7}"/>
              </a:ext>
            </a:extLst>
          </p:cNvPr>
          <p:cNvSpPr/>
          <p:nvPr/>
        </p:nvSpPr>
        <p:spPr>
          <a:xfrm>
            <a:off x="9574314" y="319911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100/33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BBB7D7D-1902-4E05-B674-2A35F1114AC3}"/>
              </a:ext>
            </a:extLst>
          </p:cNvPr>
          <p:cNvSpPr/>
          <p:nvPr/>
        </p:nvSpPr>
        <p:spPr>
          <a:xfrm>
            <a:off x="6588949" y="3181391"/>
            <a:ext cx="1166792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B7DCD8B-F197-49D1-A4E9-921139B51BAC}"/>
              </a:ext>
            </a:extLst>
          </p:cNvPr>
          <p:cNvSpPr/>
          <p:nvPr/>
        </p:nvSpPr>
        <p:spPr>
          <a:xfrm>
            <a:off x="7363742" y="423847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13/102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C819C0F-75E5-4E64-9A2F-BC86B54CF9C6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6447467" y="3928194"/>
            <a:ext cx="724878" cy="23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7D688D4-5875-4CAD-B593-69AE6DD5D48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7172345" y="3928194"/>
            <a:ext cx="697424" cy="31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C61B7985-2984-4332-956D-2E197BC2BFDB}"/>
              </a:ext>
            </a:extLst>
          </p:cNvPr>
          <p:cNvSpPr/>
          <p:nvPr/>
        </p:nvSpPr>
        <p:spPr>
          <a:xfrm>
            <a:off x="5871898" y="4168071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Dor no peito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00E2842-68DC-47E7-834A-C21E1C1FB4E4}"/>
              </a:ext>
            </a:extLst>
          </p:cNvPr>
          <p:cNvSpPr/>
          <p:nvPr/>
        </p:nvSpPr>
        <p:spPr>
          <a:xfrm>
            <a:off x="5365871" y="529556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17/3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A43FBE1-A065-47B6-BFB0-6C25E97BBFA9}"/>
              </a:ext>
            </a:extLst>
          </p:cNvPr>
          <p:cNvSpPr/>
          <p:nvPr/>
        </p:nvSpPr>
        <p:spPr>
          <a:xfrm>
            <a:off x="6549931" y="529867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7/22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D6F2269-6CA3-4755-BE16-33535FB4C85E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5871898" y="4914874"/>
            <a:ext cx="575569" cy="3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8B852C9-9224-4E2F-9017-D80183CA4DC3}"/>
              </a:ext>
            </a:extLst>
          </p:cNvPr>
          <p:cNvCxnSpPr>
            <a:cxnSpLocks/>
            <a:stCxn id="33" idx="4"/>
            <a:endCxn id="36" idx="0"/>
          </p:cNvCxnSpPr>
          <p:nvPr/>
        </p:nvCxnSpPr>
        <p:spPr>
          <a:xfrm>
            <a:off x="6447467" y="4914874"/>
            <a:ext cx="608491" cy="38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508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1FB8508-3A84-4D61-A82C-CB69520B4B0C}"/>
              </a:ext>
            </a:extLst>
          </p:cNvPr>
          <p:cNvSpPr/>
          <p:nvPr/>
        </p:nvSpPr>
        <p:spPr>
          <a:xfrm>
            <a:off x="7915635" y="2055012"/>
            <a:ext cx="1365371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Circulação</a:t>
            </a:r>
            <a:endParaRPr lang="pt-BR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E22D72F-4619-4BB0-B8A8-71BB5FA7D214}"/>
              </a:ext>
            </a:extLst>
          </p:cNvPr>
          <p:cNvCxnSpPr>
            <a:cxnSpLocks/>
            <a:stCxn id="63" idx="4"/>
            <a:endCxn id="41" idx="0"/>
          </p:cNvCxnSpPr>
          <p:nvPr/>
        </p:nvCxnSpPr>
        <p:spPr>
          <a:xfrm flipH="1">
            <a:off x="7172345" y="2940560"/>
            <a:ext cx="1425976" cy="24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ED321DF-E79E-4329-827F-AD3A1D5256AD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8598321" y="2940560"/>
            <a:ext cx="1482020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8117300A-2B6A-49A1-8550-350D3A54CFE7}"/>
              </a:ext>
            </a:extLst>
          </p:cNvPr>
          <p:cNvSpPr/>
          <p:nvPr/>
        </p:nvSpPr>
        <p:spPr>
          <a:xfrm>
            <a:off x="9574314" y="319911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100/33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BBB7D7D-1902-4E05-B674-2A35F1114AC3}"/>
              </a:ext>
            </a:extLst>
          </p:cNvPr>
          <p:cNvSpPr/>
          <p:nvPr/>
        </p:nvSpPr>
        <p:spPr>
          <a:xfrm>
            <a:off x="6588949" y="3181391"/>
            <a:ext cx="1166792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B7DCD8B-F197-49D1-A4E9-921139B51BAC}"/>
              </a:ext>
            </a:extLst>
          </p:cNvPr>
          <p:cNvSpPr/>
          <p:nvPr/>
        </p:nvSpPr>
        <p:spPr>
          <a:xfrm>
            <a:off x="7363742" y="423847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13/102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C819C0F-75E5-4E64-9A2F-BC86B54CF9C6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6447467" y="3928194"/>
            <a:ext cx="724878" cy="23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7D688D4-5875-4CAD-B593-69AE6DD5D48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7172345" y="3928194"/>
            <a:ext cx="697424" cy="31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C61B7985-2984-4332-956D-2E197BC2BFDB}"/>
              </a:ext>
            </a:extLst>
          </p:cNvPr>
          <p:cNvSpPr/>
          <p:nvPr/>
        </p:nvSpPr>
        <p:spPr>
          <a:xfrm>
            <a:off x="5871898" y="4168071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Dor no peito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00E2842-68DC-47E7-834A-C21E1C1FB4E4}"/>
              </a:ext>
            </a:extLst>
          </p:cNvPr>
          <p:cNvSpPr/>
          <p:nvPr/>
        </p:nvSpPr>
        <p:spPr>
          <a:xfrm>
            <a:off x="5365871" y="529556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A43FBE1-A065-47B6-BFB0-6C25E97BBFA9}"/>
              </a:ext>
            </a:extLst>
          </p:cNvPr>
          <p:cNvSpPr/>
          <p:nvPr/>
        </p:nvSpPr>
        <p:spPr>
          <a:xfrm>
            <a:off x="6549931" y="529867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D6F2269-6CA3-4755-BE16-33535FB4C85E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5871898" y="4914874"/>
            <a:ext cx="575569" cy="3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8B852C9-9224-4E2F-9017-D80183CA4DC3}"/>
              </a:ext>
            </a:extLst>
          </p:cNvPr>
          <p:cNvCxnSpPr>
            <a:cxnSpLocks/>
            <a:stCxn id="33" idx="4"/>
            <a:endCxn id="36" idx="0"/>
          </p:cNvCxnSpPr>
          <p:nvPr/>
        </p:nvCxnSpPr>
        <p:spPr>
          <a:xfrm>
            <a:off x="6447467" y="4914874"/>
            <a:ext cx="608491" cy="38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43293A91-07B4-4397-87AD-0452CF4AB6A4}"/>
              </a:ext>
            </a:extLst>
          </p:cNvPr>
          <p:cNvSpPr/>
          <p:nvPr/>
        </p:nvSpPr>
        <p:spPr>
          <a:xfrm>
            <a:off x="7315258" y="4185725"/>
            <a:ext cx="1109021" cy="59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64F79DB-CF75-4697-A890-DC666D24A694}"/>
              </a:ext>
            </a:extLst>
          </p:cNvPr>
          <p:cNvGrpSpPr/>
          <p:nvPr/>
        </p:nvGrpSpPr>
        <p:grpSpPr>
          <a:xfrm>
            <a:off x="650603" y="2055012"/>
            <a:ext cx="2981789" cy="1101699"/>
            <a:chOff x="6963723" y="2399871"/>
            <a:chExt cx="2981789" cy="1101699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6C9BA87D-A5EA-40AC-9095-DA1F43B0A1EF}"/>
                </a:ext>
              </a:extLst>
            </p:cNvPr>
            <p:cNvSpPr/>
            <p:nvPr/>
          </p:nvSpPr>
          <p:spPr>
            <a:xfrm>
              <a:off x="8713174" y="2399871"/>
              <a:ext cx="1232338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dirty="0"/>
                <a:t>Sim = 6</a:t>
              </a:r>
            </a:p>
            <a:p>
              <a:pPr algn="just"/>
              <a:r>
                <a:rPr lang="pt-BR" dirty="0"/>
                <a:t>Não = 76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6C5446C7-8D47-404A-B30A-7508621BD8C8}"/>
                </a:ext>
              </a:extLst>
            </p:cNvPr>
            <p:cNvGrpSpPr/>
            <p:nvPr/>
          </p:nvGrpSpPr>
          <p:grpSpPr>
            <a:xfrm>
              <a:off x="6963723" y="2534777"/>
              <a:ext cx="2981789" cy="966793"/>
              <a:chOff x="6963723" y="2534777"/>
              <a:chExt cx="2981789" cy="966793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C6399996-B459-49EE-A12C-1E9CBD5C905C}"/>
                  </a:ext>
                </a:extLst>
              </p:cNvPr>
              <p:cNvSpPr/>
              <p:nvPr/>
            </p:nvSpPr>
            <p:spPr>
              <a:xfrm>
                <a:off x="6963723" y="2534777"/>
                <a:ext cx="1151138" cy="8855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Dor no peito</a:t>
                </a:r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08E4E8EF-B7A8-4B41-B206-B76D0A95F627}"/>
                  </a:ext>
                </a:extLst>
              </p:cNvPr>
              <p:cNvSpPr/>
              <p:nvPr/>
            </p:nvSpPr>
            <p:spPr>
              <a:xfrm>
                <a:off x="8713174" y="3015518"/>
                <a:ext cx="1232338" cy="486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pt-BR" dirty="0"/>
                  <a:t>Sim = 7</a:t>
                </a:r>
              </a:p>
              <a:p>
                <a:pPr algn="just"/>
                <a:r>
                  <a:rPr lang="pt-BR" dirty="0"/>
                  <a:t>Não = 26</a:t>
                </a:r>
              </a:p>
            </p:txBody>
          </p:sp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33EAAFBA-E95D-454D-A6C6-BD7971F46F04}"/>
                  </a:ext>
                </a:extLst>
              </p:cNvPr>
              <p:cNvCxnSpPr>
                <a:cxnSpLocks/>
                <a:stCxn id="29" idx="6"/>
                <a:endCxn id="30" idx="1"/>
              </p:cNvCxnSpPr>
              <p:nvPr/>
            </p:nvCxnSpPr>
            <p:spPr>
              <a:xfrm>
                <a:off x="8114861" y="2977551"/>
                <a:ext cx="598313" cy="280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F1EBD3D6-2097-49F9-99BD-B7E85DA239C6}"/>
                  </a:ext>
                </a:extLst>
              </p:cNvPr>
              <p:cNvCxnSpPr>
                <a:cxnSpLocks/>
                <a:stCxn id="29" idx="6"/>
                <a:endCxn id="27" idx="1"/>
              </p:cNvCxnSpPr>
              <p:nvPr/>
            </p:nvCxnSpPr>
            <p:spPr>
              <a:xfrm flipV="1">
                <a:off x="8114861" y="2642897"/>
                <a:ext cx="598313" cy="334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582411-6718-484A-B74C-72B30114A96A}"/>
                  </a:ext>
                </a:extLst>
              </p:cNvPr>
              <p:cNvSpPr txBox="1"/>
              <p:nvPr/>
            </p:nvSpPr>
            <p:spPr>
              <a:xfrm>
                <a:off x="8086486" y="3112892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Sim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EBB8F036-3DF7-4506-8774-1FD17B497EC1}"/>
                  </a:ext>
                </a:extLst>
              </p:cNvPr>
              <p:cNvSpPr txBox="1"/>
              <p:nvPr/>
            </p:nvSpPr>
            <p:spPr>
              <a:xfrm>
                <a:off x="8104527" y="2546835"/>
                <a:ext cx="451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Não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386B6254-F726-4CC6-8FAB-92CFD7869053}"/>
                  </a:ext>
                </a:extLst>
              </p:cNvPr>
              <p:cNvSpPr/>
              <p:nvPr/>
            </p:nvSpPr>
            <p:spPr>
              <a:xfrm>
                <a:off x="3703258" y="2420805"/>
                <a:ext cx="1416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0,29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386B6254-F726-4CC6-8FAB-92CFD7869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2420805"/>
                <a:ext cx="14166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D467C6B9-97FF-4950-911D-405FB609AD4F}"/>
              </a:ext>
            </a:extLst>
          </p:cNvPr>
          <p:cNvSpPr/>
          <p:nvPr/>
        </p:nvSpPr>
        <p:spPr>
          <a:xfrm>
            <a:off x="2423320" y="3496432"/>
            <a:ext cx="1232338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Sim = 13</a:t>
            </a:r>
          </a:p>
          <a:p>
            <a:pPr algn="just"/>
            <a:r>
              <a:rPr lang="pt-BR" dirty="0"/>
              <a:t>Não = 102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3CA38307-30DD-4F64-A38D-526928EECCCD}"/>
                  </a:ext>
                </a:extLst>
              </p:cNvPr>
              <p:cNvSpPr/>
              <p:nvPr/>
            </p:nvSpPr>
            <p:spPr>
              <a:xfrm>
                <a:off x="3703258" y="3554792"/>
                <a:ext cx="1416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0,20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3CA38307-30DD-4F64-A38D-526928EEC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3554792"/>
                <a:ext cx="14166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184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1FB8508-3A84-4D61-A82C-CB69520B4B0C}"/>
              </a:ext>
            </a:extLst>
          </p:cNvPr>
          <p:cNvSpPr/>
          <p:nvPr/>
        </p:nvSpPr>
        <p:spPr>
          <a:xfrm>
            <a:off x="7915635" y="2055012"/>
            <a:ext cx="1365371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Circulação</a:t>
            </a:r>
            <a:endParaRPr lang="pt-BR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E22D72F-4619-4BB0-B8A8-71BB5FA7D214}"/>
              </a:ext>
            </a:extLst>
          </p:cNvPr>
          <p:cNvCxnSpPr>
            <a:cxnSpLocks/>
            <a:stCxn id="63" idx="4"/>
            <a:endCxn id="41" idx="0"/>
          </p:cNvCxnSpPr>
          <p:nvPr/>
        </p:nvCxnSpPr>
        <p:spPr>
          <a:xfrm flipH="1">
            <a:off x="7172345" y="2940560"/>
            <a:ext cx="1425976" cy="24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ED321DF-E79E-4329-827F-AD3A1D5256AD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8598321" y="2940560"/>
            <a:ext cx="1482020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8117300A-2B6A-49A1-8550-350D3A54CFE7}"/>
              </a:ext>
            </a:extLst>
          </p:cNvPr>
          <p:cNvSpPr/>
          <p:nvPr/>
        </p:nvSpPr>
        <p:spPr>
          <a:xfrm>
            <a:off x="9574314" y="319911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100/33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BBB7D7D-1902-4E05-B674-2A35F1114AC3}"/>
              </a:ext>
            </a:extLst>
          </p:cNvPr>
          <p:cNvSpPr/>
          <p:nvPr/>
        </p:nvSpPr>
        <p:spPr>
          <a:xfrm>
            <a:off x="6588949" y="3181391"/>
            <a:ext cx="1166792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B7DCD8B-F197-49D1-A4E9-921139B51BAC}"/>
              </a:ext>
            </a:extLst>
          </p:cNvPr>
          <p:cNvSpPr/>
          <p:nvPr/>
        </p:nvSpPr>
        <p:spPr>
          <a:xfrm>
            <a:off x="7363742" y="423847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C819C0F-75E5-4E64-9A2F-BC86B54CF9C6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6447467" y="3928194"/>
            <a:ext cx="724878" cy="23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7D688D4-5875-4CAD-B593-69AE6DD5D48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7172345" y="3928194"/>
            <a:ext cx="697424" cy="31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C61B7985-2984-4332-956D-2E197BC2BFDB}"/>
              </a:ext>
            </a:extLst>
          </p:cNvPr>
          <p:cNvSpPr/>
          <p:nvPr/>
        </p:nvSpPr>
        <p:spPr>
          <a:xfrm>
            <a:off x="5871898" y="4168071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Dor no peito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00E2842-68DC-47E7-834A-C21E1C1FB4E4}"/>
              </a:ext>
            </a:extLst>
          </p:cNvPr>
          <p:cNvSpPr/>
          <p:nvPr/>
        </p:nvSpPr>
        <p:spPr>
          <a:xfrm>
            <a:off x="5365871" y="529556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A43FBE1-A065-47B6-BFB0-6C25E97BBFA9}"/>
              </a:ext>
            </a:extLst>
          </p:cNvPr>
          <p:cNvSpPr/>
          <p:nvPr/>
        </p:nvSpPr>
        <p:spPr>
          <a:xfrm>
            <a:off x="6549931" y="529867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D6F2269-6CA3-4755-BE16-33535FB4C85E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5871898" y="4914874"/>
            <a:ext cx="575569" cy="3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8B852C9-9224-4E2F-9017-D80183CA4DC3}"/>
              </a:ext>
            </a:extLst>
          </p:cNvPr>
          <p:cNvCxnSpPr>
            <a:cxnSpLocks/>
            <a:stCxn id="33" idx="4"/>
            <a:endCxn id="36" idx="0"/>
          </p:cNvCxnSpPr>
          <p:nvPr/>
        </p:nvCxnSpPr>
        <p:spPr>
          <a:xfrm>
            <a:off x="6447467" y="4914874"/>
            <a:ext cx="608491" cy="38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78993A1F-3BDA-4127-9EE9-F2E084AE8A49}"/>
              </a:ext>
            </a:extLst>
          </p:cNvPr>
          <p:cNvSpPr/>
          <p:nvPr/>
        </p:nvSpPr>
        <p:spPr>
          <a:xfrm>
            <a:off x="9525830" y="3146365"/>
            <a:ext cx="1109021" cy="59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spaço Reservado para Conteúdo 2">
            <a:extLst>
              <a:ext uri="{FF2B5EF4-FFF2-40B4-BE49-F238E27FC236}">
                <a16:creationId xmlns:a16="http://schemas.microsoft.com/office/drawing/2014/main" id="{83790399-74F8-4E0A-9F6C-4964F8F0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21859" cy="3678303"/>
          </a:xfrm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Medir o grau de impureza de todos os atributos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 nenhum atributo consegue melhorar a organização do conjunto X, cria-se um nó folha para a classe mais frequente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Senão, o melhor atributo é escolhido e criado um nó de decisão interno</a:t>
            </a:r>
          </a:p>
        </p:txBody>
      </p:sp>
    </p:spTree>
    <p:extLst>
      <p:ext uri="{BB962C8B-B14F-4D97-AF65-F5344CB8AC3E}">
        <p14:creationId xmlns:p14="http://schemas.microsoft.com/office/powerpoint/2010/main" val="22698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76A46-4F98-4918-A7AA-2C0218F7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pt-BR" dirty="0"/>
              <a:t>A estrutura da árvore permite organizar o processo de decisão</a:t>
            </a:r>
          </a:p>
          <a:p>
            <a:r>
              <a:rPr lang="pt-BR" dirty="0"/>
              <a:t>O conhecimento é explícito e interpretável</a:t>
            </a:r>
          </a:p>
          <a:p>
            <a:r>
              <a:rPr lang="pt-BR" dirty="0"/>
              <a:t>A tomada de decisão é, além de entendível, explicável</a:t>
            </a:r>
          </a:p>
          <a:p>
            <a:r>
              <a:rPr lang="pt-BR" dirty="0"/>
              <a:t>Pode ser representada utilizando </a:t>
            </a:r>
            <a:r>
              <a:rPr lang="pt-BR" b="1" dirty="0"/>
              <a:t>símbolos </a:t>
            </a:r>
            <a:r>
              <a:rPr lang="pt-BR" dirty="0"/>
              <a:t>na forma de regras </a:t>
            </a:r>
            <a:r>
              <a:rPr lang="pt-BR" b="1" dirty="0"/>
              <a:t>se/então</a:t>
            </a:r>
            <a:r>
              <a:rPr lang="pt-BR" dirty="0"/>
              <a:t>, por isso faz parte do </a:t>
            </a:r>
            <a:r>
              <a:rPr lang="pt-BR" b="1" dirty="0"/>
              <a:t>aprendizado simbólico</a:t>
            </a:r>
          </a:p>
        </p:txBody>
      </p:sp>
    </p:spTree>
    <p:extLst>
      <p:ext uri="{BB962C8B-B14F-4D97-AF65-F5344CB8AC3E}">
        <p14:creationId xmlns:p14="http://schemas.microsoft.com/office/powerpoint/2010/main" val="3073597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1FB8508-3A84-4D61-A82C-CB69520B4B0C}"/>
              </a:ext>
            </a:extLst>
          </p:cNvPr>
          <p:cNvSpPr/>
          <p:nvPr/>
        </p:nvSpPr>
        <p:spPr>
          <a:xfrm>
            <a:off x="7915635" y="2055012"/>
            <a:ext cx="1365371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Circulação</a:t>
            </a:r>
            <a:endParaRPr lang="pt-BR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E22D72F-4619-4BB0-B8A8-71BB5FA7D214}"/>
              </a:ext>
            </a:extLst>
          </p:cNvPr>
          <p:cNvCxnSpPr>
            <a:cxnSpLocks/>
            <a:stCxn id="63" idx="4"/>
            <a:endCxn id="41" idx="0"/>
          </p:cNvCxnSpPr>
          <p:nvPr/>
        </p:nvCxnSpPr>
        <p:spPr>
          <a:xfrm flipH="1">
            <a:off x="7172345" y="2940560"/>
            <a:ext cx="1425976" cy="24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ED321DF-E79E-4329-827F-AD3A1D5256AD}"/>
              </a:ext>
            </a:extLst>
          </p:cNvPr>
          <p:cNvCxnSpPr>
            <a:cxnSpLocks/>
            <a:stCxn id="63" idx="4"/>
            <a:endCxn id="18" idx="0"/>
          </p:cNvCxnSpPr>
          <p:nvPr/>
        </p:nvCxnSpPr>
        <p:spPr>
          <a:xfrm>
            <a:off x="8598321" y="2940560"/>
            <a:ext cx="1529183" cy="23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5BBB7D7D-1902-4E05-B674-2A35F1114AC3}"/>
              </a:ext>
            </a:extLst>
          </p:cNvPr>
          <p:cNvSpPr/>
          <p:nvPr/>
        </p:nvSpPr>
        <p:spPr>
          <a:xfrm>
            <a:off x="6588949" y="3181391"/>
            <a:ext cx="1166792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B7DCD8B-F197-49D1-A4E9-921139B51BAC}"/>
              </a:ext>
            </a:extLst>
          </p:cNvPr>
          <p:cNvSpPr/>
          <p:nvPr/>
        </p:nvSpPr>
        <p:spPr>
          <a:xfrm>
            <a:off x="7363742" y="423847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C819C0F-75E5-4E64-9A2F-BC86B54CF9C6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6447467" y="3928194"/>
            <a:ext cx="724878" cy="23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7D688D4-5875-4CAD-B593-69AE6DD5D48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7172345" y="3928194"/>
            <a:ext cx="697424" cy="31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C61B7985-2984-4332-956D-2E197BC2BFDB}"/>
              </a:ext>
            </a:extLst>
          </p:cNvPr>
          <p:cNvSpPr/>
          <p:nvPr/>
        </p:nvSpPr>
        <p:spPr>
          <a:xfrm>
            <a:off x="5871898" y="4168071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Dor no peito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00E2842-68DC-47E7-834A-C21E1C1FB4E4}"/>
              </a:ext>
            </a:extLst>
          </p:cNvPr>
          <p:cNvSpPr/>
          <p:nvPr/>
        </p:nvSpPr>
        <p:spPr>
          <a:xfrm>
            <a:off x="5365871" y="529556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A43FBE1-A065-47B6-BFB0-6C25E97BBFA9}"/>
              </a:ext>
            </a:extLst>
          </p:cNvPr>
          <p:cNvSpPr/>
          <p:nvPr/>
        </p:nvSpPr>
        <p:spPr>
          <a:xfrm>
            <a:off x="6549931" y="529867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D6F2269-6CA3-4755-BE16-33535FB4C85E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5871898" y="4914874"/>
            <a:ext cx="575569" cy="3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8B852C9-9224-4E2F-9017-D80183CA4DC3}"/>
              </a:ext>
            </a:extLst>
          </p:cNvPr>
          <p:cNvCxnSpPr>
            <a:cxnSpLocks/>
            <a:stCxn id="33" idx="4"/>
            <a:endCxn id="36" idx="0"/>
          </p:cNvCxnSpPr>
          <p:nvPr/>
        </p:nvCxnSpPr>
        <p:spPr>
          <a:xfrm>
            <a:off x="6447467" y="4914874"/>
            <a:ext cx="608491" cy="38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ço Reservado para Conteúdo 2">
            <a:extLst>
              <a:ext uri="{FF2B5EF4-FFF2-40B4-BE49-F238E27FC236}">
                <a16:creationId xmlns:a16="http://schemas.microsoft.com/office/drawing/2014/main" id="{83790399-74F8-4E0A-9F6C-4964F8F0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21859" cy="3678303"/>
          </a:xfrm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Medir o grau de impureza de todos os atributos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 nenhum atributo consegue melhorar a organização do conjunto X, cria-se um nó folha para a classe mais frequente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Senão, o melhor atributo é escolhido e criado um nó de decisão interno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1F38797-2AA8-4973-8873-6B6223952F3C}"/>
              </a:ext>
            </a:extLst>
          </p:cNvPr>
          <p:cNvSpPr/>
          <p:nvPr/>
        </p:nvSpPr>
        <p:spPr>
          <a:xfrm>
            <a:off x="9551935" y="3175020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Dor no peito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22052FC-460F-4DBB-873A-2D77E8CE82AF}"/>
              </a:ext>
            </a:extLst>
          </p:cNvPr>
          <p:cNvSpPr/>
          <p:nvPr/>
        </p:nvSpPr>
        <p:spPr>
          <a:xfrm>
            <a:off x="8889375" y="423847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A5F161C-E964-4320-A46E-9C52DEE709E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9395402" y="3921823"/>
            <a:ext cx="732102" cy="31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B62B74C-59C3-4C4D-9C21-D2B5D16D647B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10127504" y="3921823"/>
            <a:ext cx="735276" cy="2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8CBE2CDB-7FBF-4640-BDD7-99494C35C031}"/>
              </a:ext>
            </a:extLst>
          </p:cNvPr>
          <p:cNvSpPr/>
          <p:nvPr/>
        </p:nvSpPr>
        <p:spPr>
          <a:xfrm>
            <a:off x="10241990" y="4165164"/>
            <a:ext cx="1241580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Artéria Bloqueada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C009AA7-BA21-4D2E-9411-8E0244145861}"/>
              </a:ext>
            </a:extLst>
          </p:cNvPr>
          <p:cNvSpPr/>
          <p:nvPr/>
        </p:nvSpPr>
        <p:spPr>
          <a:xfrm>
            <a:off x="9793483" y="5341880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4B938C7-9875-4688-88DA-FD2C35756999}"/>
              </a:ext>
            </a:extLst>
          </p:cNvPr>
          <p:cNvSpPr/>
          <p:nvPr/>
        </p:nvSpPr>
        <p:spPr>
          <a:xfrm>
            <a:off x="10977543" y="534499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87A581E-AC95-4F29-B2FA-B1A11DC6C883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10299510" y="4911967"/>
            <a:ext cx="563270" cy="42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8610433-90D7-43BA-9533-C3B59923B6FB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10862780" y="4911967"/>
            <a:ext cx="620790" cy="43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23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76A46-4F98-4918-A7AA-2C0218F7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Algoritmo para indução da árvore: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BR" dirty="0"/>
              <a:t>Se todos os exemplos em X são da mesma classe, ou estão dentro de um limite pré-definido, cria-se um nó folha para a classe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BR" dirty="0"/>
              <a:t>Senão, é medido o grau de impureza de todos os atributos</a:t>
            </a:r>
          </a:p>
          <a:p>
            <a:pPr marL="972900" lvl="2" indent="-342900">
              <a:buFont typeface="+mj-lt"/>
              <a:buAutoNum type="arabicPeriod"/>
            </a:pPr>
            <a:r>
              <a:rPr lang="pt-BR" dirty="0"/>
              <a:t>Se nenhum atributo consegue melhorar a organização do conjunto X, cria-se um nó folha para a classe mais frequente</a:t>
            </a:r>
          </a:p>
          <a:p>
            <a:pPr marL="972900" lvl="2" indent="-342900">
              <a:buFont typeface="+mj-lt"/>
              <a:buAutoNum type="arabicPeriod"/>
            </a:pPr>
            <a:r>
              <a:rPr lang="pt-BR" dirty="0"/>
              <a:t>Senão, o melhor atributo é escolhido e criado um nó de decisão interno</a:t>
            </a:r>
          </a:p>
          <a:p>
            <a:pPr marL="972900" lvl="2" indent="-342900">
              <a:buFont typeface="+mj-lt"/>
              <a:buAutoNum type="arabicPeriod"/>
            </a:pPr>
            <a:r>
              <a:rPr lang="pt-BR" dirty="0"/>
              <a:t>Divide-se o conjunto de dados X de acordo com os valores do melhor atributo</a:t>
            </a:r>
          </a:p>
          <a:p>
            <a:pPr marL="972900" lvl="2" indent="-342900">
              <a:buFont typeface="+mj-lt"/>
              <a:buAutoNum type="arabicPeriod"/>
            </a:pPr>
            <a:r>
              <a:rPr lang="pt-BR" dirty="0"/>
              <a:t>Para cada novo subconjunto o processo é executado do início</a:t>
            </a:r>
          </a:p>
        </p:txBody>
      </p:sp>
    </p:spTree>
    <p:extLst>
      <p:ext uri="{BB962C8B-B14F-4D97-AF65-F5344CB8AC3E}">
        <p14:creationId xmlns:p14="http://schemas.microsoft.com/office/powerpoint/2010/main" val="11251846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76A46-4F98-4918-A7AA-2C0218F7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Vimos apenas como construir a árvore utilizando atributos binários</a:t>
            </a:r>
          </a:p>
          <a:p>
            <a:r>
              <a:rPr lang="pt-BR" dirty="0"/>
              <a:t>E se tivermos atributos numéricos?</a:t>
            </a:r>
          </a:p>
        </p:txBody>
      </p:sp>
      <p:graphicFrame>
        <p:nvGraphicFramePr>
          <p:cNvPr id="4" name="Espaço Reservado para Conteúdo 9">
            <a:extLst>
              <a:ext uri="{FF2B5EF4-FFF2-40B4-BE49-F238E27FC236}">
                <a16:creationId xmlns:a16="http://schemas.microsoft.com/office/drawing/2014/main" id="{6F7731CB-A7E7-488D-BC00-F2A9581D3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286010"/>
              </p:ext>
            </p:extLst>
          </p:nvPr>
        </p:nvGraphicFramePr>
        <p:xfrm>
          <a:off x="803564" y="3225488"/>
          <a:ext cx="1893454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9">
            <a:extLst>
              <a:ext uri="{FF2B5EF4-FFF2-40B4-BE49-F238E27FC236}">
                <a16:creationId xmlns:a16="http://schemas.microsoft.com/office/drawing/2014/main" id="{167D253A-A4F5-4025-8E31-37CCC8A321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6508"/>
              </p:ext>
            </p:extLst>
          </p:nvPr>
        </p:nvGraphicFramePr>
        <p:xfrm>
          <a:off x="3486728" y="3225488"/>
          <a:ext cx="1893454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8164171-BB98-4DD0-A2DB-53B2EE28550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97018" y="4411668"/>
            <a:ext cx="789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0C50224A-34C9-411E-B045-C0B96C161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601542"/>
              </p:ext>
            </p:extLst>
          </p:nvPr>
        </p:nvGraphicFramePr>
        <p:xfrm>
          <a:off x="6095999" y="3410908"/>
          <a:ext cx="738909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Split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167,5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222,5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7AEC66D-383E-44E3-92A2-79CB2E7C9E3F}"/>
              </a:ext>
            </a:extLst>
          </p:cNvPr>
          <p:cNvCxnSpPr>
            <a:cxnSpLocks/>
          </p:cNvCxnSpPr>
          <p:nvPr/>
        </p:nvCxnSpPr>
        <p:spPr>
          <a:xfrm>
            <a:off x="3879273" y="4091709"/>
            <a:ext cx="221672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770A922-5300-4D10-B7D9-044E944B2038}"/>
              </a:ext>
            </a:extLst>
          </p:cNvPr>
          <p:cNvCxnSpPr>
            <a:cxnSpLocks/>
          </p:cNvCxnSpPr>
          <p:nvPr/>
        </p:nvCxnSpPr>
        <p:spPr>
          <a:xfrm>
            <a:off x="3879273" y="4484254"/>
            <a:ext cx="221672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BB21125-7564-4FEA-B964-2D07C751E603}"/>
              </a:ext>
            </a:extLst>
          </p:cNvPr>
          <p:cNvCxnSpPr>
            <a:cxnSpLocks/>
          </p:cNvCxnSpPr>
          <p:nvPr/>
        </p:nvCxnSpPr>
        <p:spPr>
          <a:xfrm>
            <a:off x="3879273" y="4830617"/>
            <a:ext cx="221672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26C0B61-8633-4B34-A818-5EB87307B26E}"/>
              </a:ext>
            </a:extLst>
          </p:cNvPr>
          <p:cNvCxnSpPr>
            <a:cxnSpLocks/>
          </p:cNvCxnSpPr>
          <p:nvPr/>
        </p:nvCxnSpPr>
        <p:spPr>
          <a:xfrm>
            <a:off x="3879273" y="5227782"/>
            <a:ext cx="221672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7F61035-3233-4377-8C60-3FB10444BE8C}"/>
              </a:ext>
            </a:extLst>
          </p:cNvPr>
          <p:cNvCxnSpPr>
            <a:cxnSpLocks/>
          </p:cNvCxnSpPr>
          <p:nvPr/>
        </p:nvCxnSpPr>
        <p:spPr>
          <a:xfrm>
            <a:off x="6834908" y="4091709"/>
            <a:ext cx="822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440E55D-ED68-4A36-857C-792A7D5D796D}"/>
              </a:ext>
            </a:extLst>
          </p:cNvPr>
          <p:cNvCxnSpPr>
            <a:cxnSpLocks/>
          </p:cNvCxnSpPr>
          <p:nvPr/>
        </p:nvCxnSpPr>
        <p:spPr>
          <a:xfrm>
            <a:off x="6834908" y="4498108"/>
            <a:ext cx="822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ED93505-CF2F-49E0-8490-956CABE397B9}"/>
              </a:ext>
            </a:extLst>
          </p:cNvPr>
          <p:cNvCxnSpPr>
            <a:cxnSpLocks/>
          </p:cNvCxnSpPr>
          <p:nvPr/>
        </p:nvCxnSpPr>
        <p:spPr>
          <a:xfrm>
            <a:off x="6834908" y="4844471"/>
            <a:ext cx="822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35A6CA4-5141-4A19-BFA1-3CDA02B7BC69}"/>
              </a:ext>
            </a:extLst>
          </p:cNvPr>
          <p:cNvCxnSpPr>
            <a:cxnSpLocks/>
          </p:cNvCxnSpPr>
          <p:nvPr/>
        </p:nvCxnSpPr>
        <p:spPr>
          <a:xfrm>
            <a:off x="6834908" y="5227782"/>
            <a:ext cx="822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C83512F-9709-40A6-963E-66199218BFCD}"/>
                  </a:ext>
                </a:extLst>
              </p:cNvPr>
              <p:cNvSpPr txBox="1"/>
              <p:nvPr/>
            </p:nvSpPr>
            <p:spPr>
              <a:xfrm>
                <a:off x="7779852" y="3953209"/>
                <a:ext cx="1232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=0,30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C83512F-9709-40A6-963E-66199218B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52" y="3953209"/>
                <a:ext cx="1232004" cy="276999"/>
              </a:xfrm>
              <a:prstGeom prst="rect">
                <a:avLst/>
              </a:prstGeom>
              <a:blipFill>
                <a:blip r:embed="rId2"/>
                <a:stretch>
                  <a:fillRect l="-3960" r="-4455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CF107F3-872D-4310-8DF3-96822923B470}"/>
                  </a:ext>
                </a:extLst>
              </p:cNvPr>
              <p:cNvSpPr txBox="1"/>
              <p:nvPr/>
            </p:nvSpPr>
            <p:spPr>
              <a:xfrm>
                <a:off x="7779852" y="4345754"/>
                <a:ext cx="1232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=0,47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CF107F3-872D-4310-8DF3-96822923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52" y="4345754"/>
                <a:ext cx="1232004" cy="276999"/>
              </a:xfrm>
              <a:prstGeom prst="rect">
                <a:avLst/>
              </a:prstGeom>
              <a:blipFill>
                <a:blip r:embed="rId3"/>
                <a:stretch>
                  <a:fillRect l="-3960" r="-4455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9283210-797D-420B-A70B-21E201663DD6}"/>
                  </a:ext>
                </a:extLst>
              </p:cNvPr>
              <p:cNvSpPr txBox="1"/>
              <p:nvPr/>
            </p:nvSpPr>
            <p:spPr>
              <a:xfrm>
                <a:off x="7779852" y="4735527"/>
                <a:ext cx="1232004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=0,27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9283210-797D-420B-A70B-21E201663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52" y="4735527"/>
                <a:ext cx="1232004" cy="276999"/>
              </a:xfrm>
              <a:prstGeom prst="rect">
                <a:avLst/>
              </a:prstGeom>
              <a:blipFill>
                <a:blip r:embed="rId4"/>
                <a:stretch>
                  <a:fillRect l="-3431" r="-3922" b="-85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7CB0C10-1C8E-44E4-B4AF-D3DC2524285E}"/>
                  </a:ext>
                </a:extLst>
              </p:cNvPr>
              <p:cNvSpPr txBox="1"/>
              <p:nvPr/>
            </p:nvSpPr>
            <p:spPr>
              <a:xfrm>
                <a:off x="7779852" y="5087293"/>
                <a:ext cx="1232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=0,40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7CB0C10-1C8E-44E4-B4AF-D3DC2524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52" y="5087293"/>
                <a:ext cx="1232004" cy="276999"/>
              </a:xfrm>
              <a:prstGeom prst="rect">
                <a:avLst/>
              </a:prstGeom>
              <a:blipFill>
                <a:blip r:embed="rId5"/>
                <a:stretch>
                  <a:fillRect l="-3960" r="-4455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336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76A46-4F98-4918-A7AA-2C0218F7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Vimos como trabalhar com atributos binários e numéricos</a:t>
            </a:r>
          </a:p>
          <a:p>
            <a:r>
              <a:rPr lang="pt-BR" dirty="0"/>
              <a:t>E se tivermos atributos ordinais ou categóricos?</a:t>
            </a:r>
          </a:p>
        </p:txBody>
      </p:sp>
      <p:graphicFrame>
        <p:nvGraphicFramePr>
          <p:cNvPr id="4" name="Espaço Reservado para Conteúdo 9">
            <a:extLst>
              <a:ext uri="{FF2B5EF4-FFF2-40B4-BE49-F238E27FC236}">
                <a16:creationId xmlns:a16="http://schemas.microsoft.com/office/drawing/2014/main" id="{6F7731CB-A7E7-488D-BC00-F2A9581D3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213315"/>
              </p:ext>
            </p:extLst>
          </p:nvPr>
        </p:nvGraphicFramePr>
        <p:xfrm>
          <a:off x="803564" y="3225488"/>
          <a:ext cx="213267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56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Avaliação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graphicFrame>
        <p:nvGraphicFramePr>
          <p:cNvPr id="20" name="Espaço Reservado para Conteúdo 9">
            <a:extLst>
              <a:ext uri="{FF2B5EF4-FFF2-40B4-BE49-F238E27FC236}">
                <a16:creationId xmlns:a16="http://schemas.microsoft.com/office/drawing/2014/main" id="{5E8F1F7B-1AD1-47C8-BE54-BB0062B931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54643"/>
              </p:ext>
            </p:extLst>
          </p:nvPr>
        </p:nvGraphicFramePr>
        <p:xfrm>
          <a:off x="4358639" y="3596328"/>
          <a:ext cx="73890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Split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&lt;=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&lt;=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&lt;=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CF8663C-C6E5-4224-87E2-F283C16AD315}"/>
              </a:ext>
            </a:extLst>
          </p:cNvPr>
          <p:cNvCxnSpPr>
            <a:cxnSpLocks/>
          </p:cNvCxnSpPr>
          <p:nvPr/>
        </p:nvCxnSpPr>
        <p:spPr>
          <a:xfrm>
            <a:off x="2936240" y="4267200"/>
            <a:ext cx="1422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59C2638-C03D-40BE-8642-E19149754E45}"/>
              </a:ext>
            </a:extLst>
          </p:cNvPr>
          <p:cNvCxnSpPr>
            <a:cxnSpLocks/>
          </p:cNvCxnSpPr>
          <p:nvPr/>
        </p:nvCxnSpPr>
        <p:spPr>
          <a:xfrm>
            <a:off x="2936240" y="4673600"/>
            <a:ext cx="1422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0BA0BF9-0C16-4D07-9DC4-5175BE4E0877}"/>
              </a:ext>
            </a:extLst>
          </p:cNvPr>
          <p:cNvCxnSpPr>
            <a:cxnSpLocks/>
          </p:cNvCxnSpPr>
          <p:nvPr/>
        </p:nvCxnSpPr>
        <p:spPr>
          <a:xfrm>
            <a:off x="2936240" y="5029200"/>
            <a:ext cx="1422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Espaço Reservado para Conteúdo 9">
            <a:extLst>
              <a:ext uri="{FF2B5EF4-FFF2-40B4-BE49-F238E27FC236}">
                <a16:creationId xmlns:a16="http://schemas.microsoft.com/office/drawing/2014/main" id="{5E931762-AEC1-49F8-9065-8100BF7F3F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586885"/>
              </p:ext>
            </p:extLst>
          </p:nvPr>
        </p:nvGraphicFramePr>
        <p:xfrm>
          <a:off x="5550074" y="3225488"/>
          <a:ext cx="2541845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40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434405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Mês última avaliação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Fev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Abr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43B2861-E4DB-4BF5-9066-0F3CA0F54ABE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8091919" y="4411668"/>
            <a:ext cx="63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A780A70-A508-4363-A77F-679AD7E061DC}"/>
              </a:ext>
            </a:extLst>
          </p:cNvPr>
          <p:cNvSpPr txBox="1"/>
          <p:nvPr/>
        </p:nvSpPr>
        <p:spPr>
          <a:xfrm flipH="1">
            <a:off x="8727440" y="5414117"/>
            <a:ext cx="21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 combinações</a:t>
            </a:r>
          </a:p>
        </p:txBody>
      </p:sp>
      <p:graphicFrame>
        <p:nvGraphicFramePr>
          <p:cNvPr id="36" name="Espaço Reservado para Conteúdo 9">
            <a:extLst>
              <a:ext uri="{FF2B5EF4-FFF2-40B4-BE49-F238E27FC236}">
                <a16:creationId xmlns:a16="http://schemas.microsoft.com/office/drawing/2014/main" id="{519A5ABE-51D1-40AF-9757-E464F8F40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64236"/>
              </p:ext>
            </p:extLst>
          </p:nvPr>
        </p:nvGraphicFramePr>
        <p:xfrm>
          <a:off x="8727441" y="3484568"/>
          <a:ext cx="21155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794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057794">
                  <a:extLst>
                    <a:ext uri="{9D8B030D-6E8A-4147-A177-3AD203B41FA5}">
                      <a16:colId xmlns:a16="http://schemas.microsoft.com/office/drawing/2014/main" val="276757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Mês última avaliação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Mês = 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Mês != Jan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Mês = </a:t>
                      </a:r>
                      <a:r>
                        <a:rPr lang="pt-BR" sz="1400" dirty="0" err="1"/>
                        <a:t>Fev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Mês != </a:t>
                      </a:r>
                      <a:r>
                        <a:rPr lang="pt-BR" sz="1400" dirty="0" err="1"/>
                        <a:t>Fev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Mês = 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Mês != Mar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Mês = </a:t>
                      </a:r>
                      <a:r>
                        <a:rPr lang="pt-BR" sz="1400" dirty="0" err="1"/>
                        <a:t>Abr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Mês != </a:t>
                      </a:r>
                      <a:r>
                        <a:rPr lang="pt-BR" sz="1400" dirty="0" err="1"/>
                        <a:t>Abr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93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36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76A46-4F98-4918-A7AA-2C0218F7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pt-BR" dirty="0"/>
              <a:t>Os algoritmos de indução utilizados para gerar árvores de decisão pertencem a uma família de algoritmos chamados TDIDT (Top Down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ID3 – Somente atributos discretos – Classificação – </a:t>
            </a:r>
            <a:r>
              <a:rPr lang="pt-BR" dirty="0" err="1"/>
              <a:t>Quinlan</a:t>
            </a:r>
            <a:r>
              <a:rPr lang="pt-BR" dirty="0"/>
              <a:t> em 1986</a:t>
            </a:r>
          </a:p>
          <a:p>
            <a:pPr lvl="1"/>
            <a:r>
              <a:rPr lang="pt-BR" dirty="0"/>
              <a:t>C4.5 – Atributos discretos e contínuos – Classificação – </a:t>
            </a:r>
            <a:r>
              <a:rPr lang="pt-BR" dirty="0" err="1"/>
              <a:t>Quinlan</a:t>
            </a:r>
            <a:r>
              <a:rPr lang="pt-BR" dirty="0"/>
              <a:t> 1993</a:t>
            </a:r>
          </a:p>
          <a:p>
            <a:pPr lvl="1"/>
            <a:r>
              <a:rPr lang="pt-BR" dirty="0"/>
              <a:t>M5 – Atributos discretos e contínuos – Regressão – </a:t>
            </a:r>
            <a:r>
              <a:rPr lang="pt-BR" dirty="0" err="1"/>
              <a:t>Quinlan</a:t>
            </a:r>
            <a:r>
              <a:rPr lang="pt-BR" dirty="0"/>
              <a:t> em 1992</a:t>
            </a:r>
          </a:p>
        </p:txBody>
      </p:sp>
    </p:spTree>
    <p:extLst>
      <p:ext uri="{BB962C8B-B14F-4D97-AF65-F5344CB8AC3E}">
        <p14:creationId xmlns:p14="http://schemas.microsoft.com/office/powerpoint/2010/main" val="289614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85636"/>
              </p:ext>
            </p:extLst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F4B81A92-A63F-47EA-B3C2-F4A20FE5EBB3}"/>
              </a:ext>
            </a:extLst>
          </p:cNvPr>
          <p:cNvSpPr/>
          <p:nvPr/>
        </p:nvSpPr>
        <p:spPr>
          <a:xfrm>
            <a:off x="8030031" y="2051045"/>
            <a:ext cx="1151138" cy="8855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?????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4FF1900-D9C8-41EA-BA31-7A92A392281E}"/>
              </a:ext>
            </a:extLst>
          </p:cNvPr>
          <p:cNvSpPr/>
          <p:nvPr/>
        </p:nvSpPr>
        <p:spPr>
          <a:xfrm>
            <a:off x="6588949" y="3181391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ABB5616-38B3-4831-A416-F366D1EF2810}"/>
              </a:ext>
            </a:extLst>
          </p:cNvPr>
          <p:cNvSpPr/>
          <p:nvPr/>
        </p:nvSpPr>
        <p:spPr>
          <a:xfrm>
            <a:off x="9551935" y="3175020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BEB3AE0-09A5-4F65-9F90-3B2D2166ED5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7164518" y="2936593"/>
            <a:ext cx="1441082" cy="24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27C331A-2BB8-4DA0-95EA-978645DC94EF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8605600" y="2936593"/>
            <a:ext cx="1521904" cy="23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1A90DD76-E887-45B2-836C-A844A2BC8081}"/>
              </a:ext>
            </a:extLst>
          </p:cNvPr>
          <p:cNvSpPr/>
          <p:nvPr/>
        </p:nvSpPr>
        <p:spPr>
          <a:xfrm>
            <a:off x="7363742" y="423847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98F7D1D-DB38-460A-BD24-F25D58CE8AC9}"/>
              </a:ext>
            </a:extLst>
          </p:cNvPr>
          <p:cNvCxnSpPr>
            <a:cxnSpLocks/>
            <a:stCxn id="6" idx="4"/>
            <a:endCxn id="33" idx="0"/>
          </p:cNvCxnSpPr>
          <p:nvPr/>
        </p:nvCxnSpPr>
        <p:spPr>
          <a:xfrm flipH="1">
            <a:off x="6447467" y="3928194"/>
            <a:ext cx="717051" cy="23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914C3B6-4689-47E9-84A6-D7FADFF4E4FD}"/>
              </a:ext>
            </a:extLst>
          </p:cNvPr>
          <p:cNvCxnSpPr>
            <a:cxnSpLocks/>
            <a:stCxn id="6" idx="4"/>
            <a:endCxn id="50" idx="0"/>
          </p:cNvCxnSpPr>
          <p:nvPr/>
        </p:nvCxnSpPr>
        <p:spPr>
          <a:xfrm>
            <a:off x="7164518" y="3928194"/>
            <a:ext cx="705251" cy="31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21296028-85C5-4BF6-B0C3-D6B47CDFBDE7}"/>
              </a:ext>
            </a:extLst>
          </p:cNvPr>
          <p:cNvSpPr/>
          <p:nvPr/>
        </p:nvSpPr>
        <p:spPr>
          <a:xfrm>
            <a:off x="8889375" y="423847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9D9C6E20-F23F-4545-A2B7-8721BAF59CBA}"/>
              </a:ext>
            </a:extLst>
          </p:cNvPr>
          <p:cNvCxnSpPr>
            <a:cxnSpLocks/>
            <a:stCxn id="7" idx="4"/>
            <a:endCxn id="62" idx="0"/>
          </p:cNvCxnSpPr>
          <p:nvPr/>
        </p:nvCxnSpPr>
        <p:spPr>
          <a:xfrm flipH="1">
            <a:off x="9395402" y="3921823"/>
            <a:ext cx="732102" cy="31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BBF1ECF-C628-416D-8A3F-1F5B8844DDDF}"/>
              </a:ext>
            </a:extLst>
          </p:cNvPr>
          <p:cNvCxnSpPr>
            <a:cxnSpLocks/>
            <a:stCxn id="7" idx="4"/>
            <a:endCxn id="56" idx="0"/>
          </p:cNvCxnSpPr>
          <p:nvPr/>
        </p:nvCxnSpPr>
        <p:spPr>
          <a:xfrm>
            <a:off x="10127504" y="3921823"/>
            <a:ext cx="747575" cy="2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AFEA7684-476E-4E33-A474-83C4005347C4}"/>
              </a:ext>
            </a:extLst>
          </p:cNvPr>
          <p:cNvSpPr/>
          <p:nvPr/>
        </p:nvSpPr>
        <p:spPr>
          <a:xfrm>
            <a:off x="5871898" y="4168071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60D9D03-0E65-4481-A9EB-FAA972A281BA}"/>
              </a:ext>
            </a:extLst>
          </p:cNvPr>
          <p:cNvSpPr/>
          <p:nvPr/>
        </p:nvSpPr>
        <p:spPr>
          <a:xfrm>
            <a:off x="5365871" y="529556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FB7B5AD-AF9B-436D-8D30-57B80265E3C0}"/>
              </a:ext>
            </a:extLst>
          </p:cNvPr>
          <p:cNvSpPr/>
          <p:nvPr/>
        </p:nvSpPr>
        <p:spPr>
          <a:xfrm>
            <a:off x="6549931" y="529867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4E3E0D2-1C19-4E64-8C31-7A717DC10885}"/>
              </a:ext>
            </a:extLst>
          </p:cNvPr>
          <p:cNvCxnSpPr>
            <a:cxnSpLocks/>
            <a:stCxn id="33" idx="4"/>
            <a:endCxn id="40" idx="0"/>
          </p:cNvCxnSpPr>
          <p:nvPr/>
        </p:nvCxnSpPr>
        <p:spPr>
          <a:xfrm flipH="1">
            <a:off x="5871898" y="4914874"/>
            <a:ext cx="575569" cy="3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FE2A846-569C-4833-ABA8-2F8BA4AA1AAE}"/>
              </a:ext>
            </a:extLst>
          </p:cNvPr>
          <p:cNvCxnSpPr>
            <a:cxnSpLocks/>
            <a:stCxn id="33" idx="4"/>
            <a:endCxn id="41" idx="0"/>
          </p:cNvCxnSpPr>
          <p:nvPr/>
        </p:nvCxnSpPr>
        <p:spPr>
          <a:xfrm>
            <a:off x="6447467" y="4914874"/>
            <a:ext cx="608491" cy="38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9B8B7F44-0D51-402C-953D-924605BBDD9C}"/>
              </a:ext>
            </a:extLst>
          </p:cNvPr>
          <p:cNvSpPr/>
          <p:nvPr/>
        </p:nvSpPr>
        <p:spPr>
          <a:xfrm>
            <a:off x="10299510" y="4165164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2FF6072-BA4A-4C87-8DB9-A1D340545916}"/>
              </a:ext>
            </a:extLst>
          </p:cNvPr>
          <p:cNvSpPr/>
          <p:nvPr/>
        </p:nvSpPr>
        <p:spPr>
          <a:xfrm>
            <a:off x="9793483" y="5341880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EF425E2-A54E-41F5-A80D-174DBE7F808C}"/>
              </a:ext>
            </a:extLst>
          </p:cNvPr>
          <p:cNvSpPr/>
          <p:nvPr/>
        </p:nvSpPr>
        <p:spPr>
          <a:xfrm>
            <a:off x="10977543" y="534499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F4EB82EE-F256-4F32-8581-B15EE13A9A50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10299510" y="4911967"/>
            <a:ext cx="575569" cy="42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D3E0CB3-28C2-46E3-9AE9-36780C1482E1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>
            <a:off x="10875079" y="4911967"/>
            <a:ext cx="608491" cy="43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59EECAD9-55DE-42BB-A7DF-A40D9639B0C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85645" y="3903668"/>
            <a:ext cx="1145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1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85445"/>
              </p:ext>
            </p:extLst>
          </p:nvPr>
        </p:nvGraphicFramePr>
        <p:xfrm>
          <a:off x="824582" y="2717488"/>
          <a:ext cx="416106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74839842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3091685844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Dor no Peito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Circulação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Artéria Bloqueada</a:t>
                      </a: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Doença no Coração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Boa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Ruim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2F0EB7D8-BB09-4FA8-B5AA-047D42E897D2}"/>
              </a:ext>
            </a:extLst>
          </p:cNvPr>
          <p:cNvSpPr/>
          <p:nvPr/>
        </p:nvSpPr>
        <p:spPr>
          <a:xfrm>
            <a:off x="754602" y="2627790"/>
            <a:ext cx="954569" cy="258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2937CDE-FF9B-41C1-88FB-451E62258761}"/>
              </a:ext>
            </a:extLst>
          </p:cNvPr>
          <p:cNvSpPr/>
          <p:nvPr/>
        </p:nvSpPr>
        <p:spPr>
          <a:xfrm>
            <a:off x="3773010" y="2627790"/>
            <a:ext cx="1257163" cy="258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3157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8385</TotalTime>
  <Words>3551</Words>
  <Application>Microsoft Office PowerPoint</Application>
  <PresentationFormat>Widescreen</PresentationFormat>
  <Paragraphs>1297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7" baseType="lpstr">
      <vt:lpstr>Cambria Math</vt:lpstr>
      <vt:lpstr>Gill Sans MT</vt:lpstr>
      <vt:lpstr>Wingdings 2</vt:lpstr>
      <vt:lpstr>Dividendo</vt:lpstr>
      <vt:lpstr>Aprendizado de máquina 1: aprendizado supervisionado</vt:lpstr>
      <vt:lpstr>Conteúdo programático</vt:lpstr>
      <vt:lpstr>Conteúdo programático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 - entropia</vt:lpstr>
      <vt:lpstr>Árvore de decisão - entropia</vt:lpstr>
      <vt:lpstr>Árvore de decisão - entropia</vt:lpstr>
      <vt:lpstr>Árvore de decisão - entropia</vt:lpstr>
      <vt:lpstr>Árvore de decisão - entropia</vt:lpstr>
      <vt:lpstr>Árvore de decisão - entropia</vt:lpstr>
      <vt:lpstr>Árvore de decisão - entropia</vt:lpstr>
      <vt:lpstr>Árvore de decisão - entropia</vt:lpstr>
      <vt:lpstr>Árvore de decisão - entropia</vt:lpstr>
      <vt:lpstr>Árvore de decisão - entropia</vt:lpstr>
      <vt:lpstr>Árvore de decisão - entropia</vt:lpstr>
      <vt:lpstr>Árvore de decisão - entropia</vt:lpstr>
      <vt:lpstr>Árvore de decisão - entropia</vt:lpstr>
      <vt:lpstr>Árvore de decisão - gini</vt:lpstr>
      <vt:lpstr>Árvore de decisão - gini</vt:lpstr>
      <vt:lpstr>Árvore de decisão - gini</vt:lpstr>
      <vt:lpstr>Árvore de decisão - gini</vt:lpstr>
      <vt:lpstr>Árvore de decisão - gini</vt:lpstr>
      <vt:lpstr>Árvore de decisão – entropia e gini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  <vt:lpstr>Árvore de decisão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Aurelio Beber</dc:creator>
  <cp:lastModifiedBy>Marco Aurelio Beber</cp:lastModifiedBy>
  <cp:revision>264</cp:revision>
  <dcterms:created xsi:type="dcterms:W3CDTF">2020-06-03T23:35:45Z</dcterms:created>
  <dcterms:modified xsi:type="dcterms:W3CDTF">2020-06-25T18:56:50Z</dcterms:modified>
</cp:coreProperties>
</file>