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2"/>
  </p:notesMasterIdLst>
  <p:sldIdLst>
    <p:sldId id="298" r:id="rId5"/>
    <p:sldId id="257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99" r:id="rId24"/>
    <p:sldId id="268" r:id="rId25"/>
    <p:sldId id="300" r:id="rId26"/>
    <p:sldId id="269" r:id="rId27"/>
    <p:sldId id="301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83" r:id="rId38"/>
    <p:sldId id="279" r:id="rId39"/>
    <p:sldId id="281" r:id="rId40"/>
    <p:sldId id="280" r:id="rId41"/>
    <p:sldId id="282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FF42CBA-5C1B-4AEC-A4A7-EE143238FF78}">
          <p14:sldIdLst>
            <p14:sldId id="298"/>
            <p14:sldId id="257"/>
            <p14:sldId id="302"/>
            <p14:sldId id="303"/>
            <p14:sldId id="304"/>
            <p14:sldId id="305"/>
            <p14:sldId id="306"/>
            <p14:sldId id="307"/>
            <p14:sldId id="308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99"/>
            <p14:sldId id="268"/>
            <p14:sldId id="300"/>
            <p14:sldId id="269"/>
            <p14:sldId id="301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3"/>
            <p14:sldId id="279"/>
            <p14:sldId id="281"/>
            <p14:sldId id="280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C97"/>
    <a:srgbClr val="235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6C2444-E09B-4CF3-9C4C-648582589415}" v="64" dt="2020-04-18T09:48:11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>
      <p:cViewPr varScale="1">
        <p:scale>
          <a:sx n="68" d="100"/>
          <a:sy n="68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acir Manoel Rodrigues Junior" userId="47811eb5-4548-4a46-a9b9-3a198d95fa3a" providerId="ADAL" clId="{6C246D56-FDA5-4626-8D50-3539BF28EC58}"/>
    <pc:docChg chg="custSel modSld modMainMaster">
      <pc:chgData name="Moacir Manoel Rodrigues Junior" userId="47811eb5-4548-4a46-a9b9-3a198d95fa3a" providerId="ADAL" clId="{6C246D56-FDA5-4626-8D50-3539BF28EC58}" dt="2020-04-04T10:47:28.923" v="72" actId="403"/>
      <pc:docMkLst>
        <pc:docMk/>
      </pc:docMkLst>
      <pc:sldChg chg="modSp setBg modAnim">
        <pc:chgData name="Moacir Manoel Rodrigues Junior" userId="47811eb5-4548-4a46-a9b9-3a198d95fa3a" providerId="ADAL" clId="{6C246D56-FDA5-4626-8D50-3539BF28EC58}" dt="2020-04-04T10:36:18.591" v="25" actId="20577"/>
        <pc:sldMkLst>
          <pc:docMk/>
          <pc:sldMk cId="212267794" sldId="257"/>
        </pc:sldMkLst>
        <pc:spChg chg="mod">
          <ac:chgData name="Moacir Manoel Rodrigues Junior" userId="47811eb5-4548-4a46-a9b9-3a198d95fa3a" providerId="ADAL" clId="{6C246D56-FDA5-4626-8D50-3539BF28EC58}" dt="2020-04-04T10:36:18.591" v="25" actId="20577"/>
          <ac:spMkLst>
            <pc:docMk/>
            <pc:sldMk cId="212267794" sldId="257"/>
            <ac:spMk id="5" creationId="{00000000-0000-0000-0000-000000000000}"/>
          </ac:spMkLst>
        </pc:spChg>
      </pc:sldChg>
      <pc:sldChg chg="delSp modSp delAnim modAnim">
        <pc:chgData name="Moacir Manoel Rodrigues Junior" userId="47811eb5-4548-4a46-a9b9-3a198d95fa3a" providerId="ADAL" clId="{6C246D56-FDA5-4626-8D50-3539BF28EC58}" dt="2020-04-04T10:40:32.402" v="62" actId="403"/>
        <pc:sldMkLst>
          <pc:docMk/>
          <pc:sldMk cId="3446852014" sldId="266"/>
        </pc:sldMkLst>
        <pc:spChg chg="mod">
          <ac:chgData name="Moacir Manoel Rodrigues Junior" userId="47811eb5-4548-4a46-a9b9-3a198d95fa3a" providerId="ADAL" clId="{6C246D56-FDA5-4626-8D50-3539BF28EC58}" dt="2020-04-04T10:40:32.402" v="62" actId="403"/>
          <ac:spMkLst>
            <pc:docMk/>
            <pc:sldMk cId="3446852014" sldId="266"/>
            <ac:spMk id="4" creationId="{00000000-0000-0000-0000-000000000000}"/>
          </ac:spMkLst>
        </pc:spChg>
        <pc:spChg chg="del">
          <ac:chgData name="Moacir Manoel Rodrigues Junior" userId="47811eb5-4548-4a46-a9b9-3a198d95fa3a" providerId="ADAL" clId="{6C246D56-FDA5-4626-8D50-3539BF28EC58}" dt="2020-04-04T10:40:15.242" v="58" actId="478"/>
          <ac:spMkLst>
            <pc:docMk/>
            <pc:sldMk cId="3446852014" sldId="266"/>
            <ac:spMk id="5" creationId="{00000000-0000-0000-0000-000000000000}"/>
          </ac:spMkLst>
        </pc:spChg>
        <pc:grpChg chg="del">
          <ac:chgData name="Moacir Manoel Rodrigues Junior" userId="47811eb5-4548-4a46-a9b9-3a198d95fa3a" providerId="ADAL" clId="{6C246D56-FDA5-4626-8D50-3539BF28EC58}" dt="2020-04-04T10:40:17.507" v="59" actId="478"/>
          <ac:grpSpMkLst>
            <pc:docMk/>
            <pc:sldMk cId="3446852014" sldId="266"/>
            <ac:grpSpMk id="10" creationId="{00000000-0000-0000-0000-000000000000}"/>
          </ac:grpSpMkLst>
        </pc:grpChg>
        <pc:graphicFrameChg chg="del">
          <ac:chgData name="Moacir Manoel Rodrigues Junior" userId="47811eb5-4548-4a46-a9b9-3a198d95fa3a" providerId="ADAL" clId="{6C246D56-FDA5-4626-8D50-3539BF28EC58}" dt="2020-04-04T10:40:21.099" v="60" actId="478"/>
          <ac:graphicFrameMkLst>
            <pc:docMk/>
            <pc:sldMk cId="3446852014" sldId="266"/>
            <ac:graphicFrameMk id="7" creationId="{00000000-0000-0000-0000-000000000000}"/>
          </ac:graphicFrameMkLst>
        </pc:graphicFrameChg>
      </pc:sldChg>
      <pc:sldChg chg="modSp">
        <pc:chgData name="Moacir Manoel Rodrigues Junior" userId="47811eb5-4548-4a46-a9b9-3a198d95fa3a" providerId="ADAL" clId="{6C246D56-FDA5-4626-8D50-3539BF28EC58}" dt="2020-04-04T10:40:38.996" v="63" actId="403"/>
        <pc:sldMkLst>
          <pc:docMk/>
          <pc:sldMk cId="232751215" sldId="267"/>
        </pc:sldMkLst>
        <pc:spChg chg="mod">
          <ac:chgData name="Moacir Manoel Rodrigues Junior" userId="47811eb5-4548-4a46-a9b9-3a198d95fa3a" providerId="ADAL" clId="{6C246D56-FDA5-4626-8D50-3539BF28EC58}" dt="2020-04-04T10:40:38.996" v="63" actId="403"/>
          <ac:spMkLst>
            <pc:docMk/>
            <pc:sldMk cId="232751215" sldId="267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6C246D56-FDA5-4626-8D50-3539BF28EC58}" dt="2020-04-04T10:40:52.323" v="64" actId="403"/>
        <pc:sldMkLst>
          <pc:docMk/>
          <pc:sldMk cId="4070660368" sldId="268"/>
        </pc:sldMkLst>
        <pc:spChg chg="mod">
          <ac:chgData name="Moacir Manoel Rodrigues Junior" userId="47811eb5-4548-4a46-a9b9-3a198d95fa3a" providerId="ADAL" clId="{6C246D56-FDA5-4626-8D50-3539BF28EC58}" dt="2020-04-04T10:40:52.323" v="64" actId="403"/>
          <ac:spMkLst>
            <pc:docMk/>
            <pc:sldMk cId="4070660368" sldId="268"/>
            <ac:spMk id="4" creationId="{00000000-0000-0000-0000-000000000000}"/>
          </ac:spMkLst>
        </pc:spChg>
      </pc:sldChg>
      <pc:sldChg chg="addSp delSp modSp setBg">
        <pc:chgData name="Moacir Manoel Rodrigues Junior" userId="47811eb5-4548-4a46-a9b9-3a198d95fa3a" providerId="ADAL" clId="{6C246D56-FDA5-4626-8D50-3539BF28EC58}" dt="2020-04-04T10:47:28.923" v="72" actId="403"/>
        <pc:sldMkLst>
          <pc:docMk/>
          <pc:sldMk cId="2066552163" sldId="298"/>
        </pc:sldMkLst>
        <pc:spChg chg="add mod">
          <ac:chgData name="Moacir Manoel Rodrigues Junior" userId="47811eb5-4548-4a46-a9b9-3a198d95fa3a" providerId="ADAL" clId="{6C246D56-FDA5-4626-8D50-3539BF28EC58}" dt="2020-04-04T10:47:28.923" v="72" actId="403"/>
          <ac:spMkLst>
            <pc:docMk/>
            <pc:sldMk cId="2066552163" sldId="298"/>
            <ac:spMk id="2" creationId="{738E5CAC-1EFA-41C3-ACA8-404D12F0D442}"/>
          </ac:spMkLst>
        </pc:spChg>
        <pc:spChg chg="add mod">
          <ac:chgData name="Moacir Manoel Rodrigues Junior" userId="47811eb5-4548-4a46-a9b9-3a198d95fa3a" providerId="ADAL" clId="{6C246D56-FDA5-4626-8D50-3539BF28EC58}" dt="2020-04-04T10:35:59.971" v="21" actId="403"/>
          <ac:spMkLst>
            <pc:docMk/>
            <pc:sldMk cId="2066552163" sldId="298"/>
            <ac:spMk id="3" creationId="{9F0FBD5D-F1C8-416E-85C8-06BFC14F2634}"/>
          </ac:spMkLst>
        </pc:spChg>
        <pc:spChg chg="del">
          <ac:chgData name="Moacir Manoel Rodrigues Junior" userId="47811eb5-4548-4a46-a9b9-3a198d95fa3a" providerId="ADAL" clId="{6C246D56-FDA5-4626-8D50-3539BF28EC58}" dt="2020-04-04T10:34:30.935" v="3" actId="478"/>
          <ac:spMkLst>
            <pc:docMk/>
            <pc:sldMk cId="2066552163" sldId="298"/>
            <ac:spMk id="4" creationId="{82B08392-2977-42BB-891A-A6976FB33F9E}"/>
          </ac:spMkLst>
        </pc:spChg>
        <pc:picChg chg="del">
          <ac:chgData name="Moacir Manoel Rodrigues Junior" userId="47811eb5-4548-4a46-a9b9-3a198d95fa3a" providerId="ADAL" clId="{6C246D56-FDA5-4626-8D50-3539BF28EC58}" dt="2020-04-04T10:34:32.418" v="4" actId="478"/>
          <ac:picMkLst>
            <pc:docMk/>
            <pc:sldMk cId="2066552163" sldId="298"/>
            <ac:picMk id="6" creationId="{08CDBD95-EDA9-4DB3-B842-7B081ACFA95B}"/>
          </ac:picMkLst>
        </pc:picChg>
      </pc:sldChg>
      <pc:sldChg chg="modSp modAnim">
        <pc:chgData name="Moacir Manoel Rodrigues Junior" userId="47811eb5-4548-4a46-a9b9-3a198d95fa3a" providerId="ADAL" clId="{6C246D56-FDA5-4626-8D50-3539BF28EC58}" dt="2020-04-04T10:38:33.432" v="57" actId="6549"/>
        <pc:sldMkLst>
          <pc:docMk/>
          <pc:sldMk cId="3213903191" sldId="302"/>
        </pc:sldMkLst>
        <pc:spChg chg="mod">
          <ac:chgData name="Moacir Manoel Rodrigues Junior" userId="47811eb5-4548-4a46-a9b9-3a198d95fa3a" providerId="ADAL" clId="{6C246D56-FDA5-4626-8D50-3539BF28EC58}" dt="2020-04-04T10:38:33.432" v="57" actId="6549"/>
          <ac:spMkLst>
            <pc:docMk/>
            <pc:sldMk cId="3213903191" sldId="302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6C246D56-FDA5-4626-8D50-3539BF28EC58}" dt="2020-04-04T10:37:15.754" v="55" actId="6549"/>
        <pc:sldMkLst>
          <pc:docMk/>
          <pc:sldMk cId="1539740312" sldId="304"/>
        </pc:sldMkLst>
        <pc:spChg chg="mod">
          <ac:chgData name="Moacir Manoel Rodrigues Junior" userId="47811eb5-4548-4a46-a9b9-3a198d95fa3a" providerId="ADAL" clId="{6C246D56-FDA5-4626-8D50-3539BF28EC58}" dt="2020-04-04T10:37:15.754" v="55" actId="6549"/>
          <ac:spMkLst>
            <pc:docMk/>
            <pc:sldMk cId="1539740312" sldId="304"/>
            <ac:spMk id="5" creationId="{00000000-0000-0000-0000-000000000000}"/>
          </ac:spMkLst>
        </pc:spChg>
      </pc:sldChg>
      <pc:sldMasterChg chg="setBg modSldLayout">
        <pc:chgData name="Moacir Manoel Rodrigues Junior" userId="47811eb5-4548-4a46-a9b9-3a198d95fa3a" providerId="ADAL" clId="{6C246D56-FDA5-4626-8D50-3539BF28EC58}" dt="2020-04-04T10:34:24.901" v="2"/>
        <pc:sldMasterMkLst>
          <pc:docMk/>
          <pc:sldMasterMk cId="863995131" sldId="2147483672"/>
        </pc:sldMasterMkLst>
        <pc:sldLayoutChg chg="setBg">
          <pc:chgData name="Moacir Manoel Rodrigues Junior" userId="47811eb5-4548-4a46-a9b9-3a198d95fa3a" providerId="ADAL" clId="{6C246D56-FDA5-4626-8D50-3539BF28EC58}" dt="2020-04-04T10:34:24.901" v="2"/>
          <pc:sldLayoutMkLst>
            <pc:docMk/>
            <pc:sldMasterMk cId="863995131" sldId="2147483672"/>
            <pc:sldLayoutMk cId="3301357836" sldId="2147483673"/>
          </pc:sldLayoutMkLst>
        </pc:sldLayoutChg>
        <pc:sldLayoutChg chg="setBg">
          <pc:chgData name="Moacir Manoel Rodrigues Junior" userId="47811eb5-4548-4a46-a9b9-3a198d95fa3a" providerId="ADAL" clId="{6C246D56-FDA5-4626-8D50-3539BF28EC58}" dt="2020-04-04T10:34:24.901" v="2"/>
          <pc:sldLayoutMkLst>
            <pc:docMk/>
            <pc:sldMasterMk cId="863995131" sldId="2147483672"/>
            <pc:sldLayoutMk cId="3813928025" sldId="2147483674"/>
          </pc:sldLayoutMkLst>
        </pc:sldLayoutChg>
        <pc:sldLayoutChg chg="setBg">
          <pc:chgData name="Moacir Manoel Rodrigues Junior" userId="47811eb5-4548-4a46-a9b9-3a198d95fa3a" providerId="ADAL" clId="{6C246D56-FDA5-4626-8D50-3539BF28EC58}" dt="2020-04-04T10:34:24.901" v="2"/>
          <pc:sldLayoutMkLst>
            <pc:docMk/>
            <pc:sldMasterMk cId="863995131" sldId="2147483672"/>
            <pc:sldLayoutMk cId="1993016476" sldId="2147483675"/>
          </pc:sldLayoutMkLst>
        </pc:sldLayoutChg>
        <pc:sldLayoutChg chg="setBg">
          <pc:chgData name="Moacir Manoel Rodrigues Junior" userId="47811eb5-4548-4a46-a9b9-3a198d95fa3a" providerId="ADAL" clId="{6C246D56-FDA5-4626-8D50-3539BF28EC58}" dt="2020-04-04T10:34:24.901" v="2"/>
          <pc:sldLayoutMkLst>
            <pc:docMk/>
            <pc:sldMasterMk cId="863995131" sldId="2147483672"/>
            <pc:sldLayoutMk cId="3693434333" sldId="2147483676"/>
          </pc:sldLayoutMkLst>
        </pc:sldLayoutChg>
        <pc:sldLayoutChg chg="setBg">
          <pc:chgData name="Moacir Manoel Rodrigues Junior" userId="47811eb5-4548-4a46-a9b9-3a198d95fa3a" providerId="ADAL" clId="{6C246D56-FDA5-4626-8D50-3539BF28EC58}" dt="2020-04-04T10:34:24.901" v="2"/>
          <pc:sldLayoutMkLst>
            <pc:docMk/>
            <pc:sldMasterMk cId="863995131" sldId="2147483672"/>
            <pc:sldLayoutMk cId="1060380208" sldId="2147483677"/>
          </pc:sldLayoutMkLst>
        </pc:sldLayoutChg>
        <pc:sldLayoutChg chg="setBg">
          <pc:chgData name="Moacir Manoel Rodrigues Junior" userId="47811eb5-4548-4a46-a9b9-3a198d95fa3a" providerId="ADAL" clId="{6C246D56-FDA5-4626-8D50-3539BF28EC58}" dt="2020-04-04T10:34:24.901" v="2"/>
          <pc:sldLayoutMkLst>
            <pc:docMk/>
            <pc:sldMasterMk cId="863995131" sldId="2147483672"/>
            <pc:sldLayoutMk cId="2489748287" sldId="2147483678"/>
          </pc:sldLayoutMkLst>
        </pc:sldLayoutChg>
        <pc:sldLayoutChg chg="setBg">
          <pc:chgData name="Moacir Manoel Rodrigues Junior" userId="47811eb5-4548-4a46-a9b9-3a198d95fa3a" providerId="ADAL" clId="{6C246D56-FDA5-4626-8D50-3539BF28EC58}" dt="2020-04-04T10:34:24.901" v="2"/>
          <pc:sldLayoutMkLst>
            <pc:docMk/>
            <pc:sldMasterMk cId="863995131" sldId="2147483672"/>
            <pc:sldLayoutMk cId="833156674" sldId="2147483679"/>
          </pc:sldLayoutMkLst>
        </pc:sldLayoutChg>
        <pc:sldLayoutChg chg="setBg">
          <pc:chgData name="Moacir Manoel Rodrigues Junior" userId="47811eb5-4548-4a46-a9b9-3a198d95fa3a" providerId="ADAL" clId="{6C246D56-FDA5-4626-8D50-3539BF28EC58}" dt="2020-04-04T10:34:24.901" v="2"/>
          <pc:sldLayoutMkLst>
            <pc:docMk/>
            <pc:sldMasterMk cId="863995131" sldId="2147483672"/>
            <pc:sldLayoutMk cId="1957901332" sldId="2147483680"/>
          </pc:sldLayoutMkLst>
        </pc:sldLayoutChg>
        <pc:sldLayoutChg chg="setBg">
          <pc:chgData name="Moacir Manoel Rodrigues Junior" userId="47811eb5-4548-4a46-a9b9-3a198d95fa3a" providerId="ADAL" clId="{6C246D56-FDA5-4626-8D50-3539BF28EC58}" dt="2020-04-04T10:34:24.901" v="2"/>
          <pc:sldLayoutMkLst>
            <pc:docMk/>
            <pc:sldMasterMk cId="863995131" sldId="2147483672"/>
            <pc:sldLayoutMk cId="2570934373" sldId="2147483681"/>
          </pc:sldLayoutMkLst>
        </pc:sldLayoutChg>
        <pc:sldLayoutChg chg="setBg">
          <pc:chgData name="Moacir Manoel Rodrigues Junior" userId="47811eb5-4548-4a46-a9b9-3a198d95fa3a" providerId="ADAL" clId="{6C246D56-FDA5-4626-8D50-3539BF28EC58}" dt="2020-04-04T10:34:24.901" v="2"/>
          <pc:sldLayoutMkLst>
            <pc:docMk/>
            <pc:sldMasterMk cId="863995131" sldId="2147483672"/>
            <pc:sldLayoutMk cId="141318939" sldId="2147483682"/>
          </pc:sldLayoutMkLst>
        </pc:sldLayoutChg>
        <pc:sldLayoutChg chg="setBg">
          <pc:chgData name="Moacir Manoel Rodrigues Junior" userId="47811eb5-4548-4a46-a9b9-3a198d95fa3a" providerId="ADAL" clId="{6C246D56-FDA5-4626-8D50-3539BF28EC58}" dt="2020-04-04T10:34:24.901" v="2"/>
          <pc:sldLayoutMkLst>
            <pc:docMk/>
            <pc:sldMasterMk cId="863995131" sldId="2147483672"/>
            <pc:sldLayoutMk cId="1828793857" sldId="2147483683"/>
          </pc:sldLayoutMkLst>
        </pc:sldLayoutChg>
      </pc:sldMasterChg>
    </pc:docChg>
  </pc:docChgLst>
  <pc:docChgLst>
    <pc:chgData name="Moacir Manoel Rodrigues Junior" userId="47811eb5-4548-4a46-a9b9-3a198d95fa3a" providerId="ADAL" clId="{B36C2444-E09B-4CF3-9C4C-648582589415}"/>
    <pc:docChg chg="custSel addSld modSld">
      <pc:chgData name="Moacir Manoel Rodrigues Junior" userId="47811eb5-4548-4a46-a9b9-3a198d95fa3a" providerId="ADAL" clId="{B36C2444-E09B-4CF3-9C4C-648582589415}" dt="2020-04-18T09:49:00.881" v="58" actId="2085"/>
      <pc:docMkLst>
        <pc:docMk/>
      </pc:docMkLst>
      <pc:sldChg chg="modSp add">
        <pc:chgData name="Moacir Manoel Rodrigues Junior" userId="47811eb5-4548-4a46-a9b9-3a198d95fa3a" providerId="ADAL" clId="{B36C2444-E09B-4CF3-9C4C-648582589415}" dt="2020-04-18T09:47:11.288" v="30" actId="20577"/>
        <pc:sldMkLst>
          <pc:docMk/>
          <pc:sldMk cId="728825118" sldId="309"/>
        </pc:sldMkLst>
        <pc:spChg chg="mod">
          <ac:chgData name="Moacir Manoel Rodrigues Junior" userId="47811eb5-4548-4a46-a9b9-3a198d95fa3a" providerId="ADAL" clId="{B36C2444-E09B-4CF3-9C4C-648582589415}" dt="2020-04-18T09:47:11.288" v="30" actId="20577"/>
          <ac:spMkLst>
            <pc:docMk/>
            <pc:sldMk cId="728825118" sldId="309"/>
            <ac:spMk id="2" creationId="{00000000-0000-0000-0000-000000000000}"/>
          </ac:spMkLst>
        </pc:spChg>
      </pc:sldChg>
      <pc:sldChg chg="modSp add">
        <pc:chgData name="Moacir Manoel Rodrigues Junior" userId="47811eb5-4548-4a46-a9b9-3a198d95fa3a" providerId="ADAL" clId="{B36C2444-E09B-4CF3-9C4C-648582589415}" dt="2020-04-18T09:47:22.444" v="31"/>
        <pc:sldMkLst>
          <pc:docMk/>
          <pc:sldMk cId="3111388242" sldId="310"/>
        </pc:sldMkLst>
        <pc:spChg chg="mod">
          <ac:chgData name="Moacir Manoel Rodrigues Junior" userId="47811eb5-4548-4a46-a9b9-3a198d95fa3a" providerId="ADAL" clId="{B36C2444-E09B-4CF3-9C4C-648582589415}" dt="2020-04-18T09:47:22.444" v="31"/>
          <ac:spMkLst>
            <pc:docMk/>
            <pc:sldMk cId="3111388242" sldId="310"/>
            <ac:spMk id="2" creationId="{00000000-0000-0000-0000-000000000000}"/>
          </ac:spMkLst>
        </pc:spChg>
      </pc:sldChg>
      <pc:sldChg chg="modSp add modAnim">
        <pc:chgData name="Moacir Manoel Rodrigues Junior" userId="47811eb5-4548-4a46-a9b9-3a198d95fa3a" providerId="ADAL" clId="{B36C2444-E09B-4CF3-9C4C-648582589415}" dt="2020-04-18T09:49:00.881" v="58" actId="2085"/>
        <pc:sldMkLst>
          <pc:docMk/>
          <pc:sldMk cId="1183099816" sldId="311"/>
        </pc:sldMkLst>
        <pc:spChg chg="mod">
          <ac:chgData name="Moacir Manoel Rodrigues Junior" userId="47811eb5-4548-4a46-a9b9-3a198d95fa3a" providerId="ADAL" clId="{B36C2444-E09B-4CF3-9C4C-648582589415}" dt="2020-04-18T09:49:00.881" v="58" actId="2085"/>
          <ac:spMkLst>
            <pc:docMk/>
            <pc:sldMk cId="1183099816" sldId="311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B36C2444-E09B-4CF3-9C4C-648582589415}" dt="2020-04-18T09:46:52.711" v="5" actId="108"/>
          <ac:spMkLst>
            <pc:docMk/>
            <pc:sldMk cId="1183099816" sldId="311"/>
            <ac:spMk id="9" creationId="{00000000-0000-0000-0000-000000000000}"/>
          </ac:spMkLst>
        </pc:spChg>
      </pc:sldChg>
      <pc:sldChg chg="modSp add">
        <pc:chgData name="Moacir Manoel Rodrigues Junior" userId="47811eb5-4548-4a46-a9b9-3a198d95fa3a" providerId="ADAL" clId="{B36C2444-E09B-4CF3-9C4C-648582589415}" dt="2020-04-18T09:48:57.496" v="57" actId="2085"/>
        <pc:sldMkLst>
          <pc:docMk/>
          <pc:sldMk cId="3391388037" sldId="312"/>
        </pc:sldMkLst>
        <pc:spChg chg="mod">
          <ac:chgData name="Moacir Manoel Rodrigues Junior" userId="47811eb5-4548-4a46-a9b9-3a198d95fa3a" providerId="ADAL" clId="{B36C2444-E09B-4CF3-9C4C-648582589415}" dt="2020-04-18T09:48:57.496" v="57" actId="2085"/>
          <ac:spMkLst>
            <pc:docMk/>
            <pc:sldMk cId="3391388037" sldId="312"/>
            <ac:spMk id="2" creationId="{00000000-0000-0000-0000-000000000000}"/>
          </ac:spMkLst>
        </pc:spChg>
      </pc:sldChg>
      <pc:sldChg chg="modSp add">
        <pc:chgData name="Moacir Manoel Rodrigues Junior" userId="47811eb5-4548-4a46-a9b9-3a198d95fa3a" providerId="ADAL" clId="{B36C2444-E09B-4CF3-9C4C-648582589415}" dt="2020-04-18T09:48:54.794" v="56" actId="2085"/>
        <pc:sldMkLst>
          <pc:docMk/>
          <pc:sldMk cId="173555092" sldId="313"/>
        </pc:sldMkLst>
        <pc:spChg chg="mod">
          <ac:chgData name="Moacir Manoel Rodrigues Junior" userId="47811eb5-4548-4a46-a9b9-3a198d95fa3a" providerId="ADAL" clId="{B36C2444-E09B-4CF3-9C4C-648582589415}" dt="2020-04-18T09:48:54.794" v="56" actId="2085"/>
          <ac:spMkLst>
            <pc:docMk/>
            <pc:sldMk cId="173555092" sldId="313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B36C2444-E09B-4CF3-9C4C-648582589415}" dt="2020-04-18T09:46:23.930" v="2" actId="27636"/>
          <ac:spMkLst>
            <pc:docMk/>
            <pc:sldMk cId="173555092" sldId="313"/>
            <ac:spMk id="9" creationId="{00000000-0000-0000-0000-000000000000}"/>
          </ac:spMkLst>
        </pc:spChg>
      </pc:sldChg>
      <pc:sldChg chg="modSp add">
        <pc:chgData name="Moacir Manoel Rodrigues Junior" userId="47811eb5-4548-4a46-a9b9-3a198d95fa3a" providerId="ADAL" clId="{B36C2444-E09B-4CF3-9C4C-648582589415}" dt="2020-04-18T09:48:51.399" v="55" actId="2085"/>
        <pc:sldMkLst>
          <pc:docMk/>
          <pc:sldMk cId="1147516085" sldId="314"/>
        </pc:sldMkLst>
        <pc:spChg chg="mod">
          <ac:chgData name="Moacir Manoel Rodrigues Junior" userId="47811eb5-4548-4a46-a9b9-3a198d95fa3a" providerId="ADAL" clId="{B36C2444-E09B-4CF3-9C4C-648582589415}" dt="2020-04-18T09:48:51.399" v="55" actId="2085"/>
          <ac:spMkLst>
            <pc:docMk/>
            <pc:sldMk cId="1147516085" sldId="314"/>
            <ac:spMk id="2" creationId="{00000000-0000-0000-0000-000000000000}"/>
          </ac:spMkLst>
        </pc:spChg>
      </pc:sldChg>
      <pc:sldChg chg="modSp add">
        <pc:chgData name="Moacir Manoel Rodrigues Junior" userId="47811eb5-4548-4a46-a9b9-3a198d95fa3a" providerId="ADAL" clId="{B36C2444-E09B-4CF3-9C4C-648582589415}" dt="2020-04-18T09:48:48.928" v="54" actId="2085"/>
        <pc:sldMkLst>
          <pc:docMk/>
          <pc:sldMk cId="177192469" sldId="315"/>
        </pc:sldMkLst>
        <pc:spChg chg="mod">
          <ac:chgData name="Moacir Manoel Rodrigues Junior" userId="47811eb5-4548-4a46-a9b9-3a198d95fa3a" providerId="ADAL" clId="{B36C2444-E09B-4CF3-9C4C-648582589415}" dt="2020-04-18T09:48:48.928" v="54" actId="2085"/>
          <ac:spMkLst>
            <pc:docMk/>
            <pc:sldMk cId="177192469" sldId="315"/>
            <ac:spMk id="2" creationId="{00000000-0000-0000-0000-000000000000}"/>
          </ac:spMkLst>
        </pc:spChg>
      </pc:sldChg>
      <pc:sldChg chg="modSp add">
        <pc:chgData name="Moacir Manoel Rodrigues Junior" userId="47811eb5-4548-4a46-a9b9-3a198d95fa3a" providerId="ADAL" clId="{B36C2444-E09B-4CF3-9C4C-648582589415}" dt="2020-04-18T09:48:46.864" v="53" actId="2085"/>
        <pc:sldMkLst>
          <pc:docMk/>
          <pc:sldMk cId="694109699" sldId="316"/>
        </pc:sldMkLst>
        <pc:spChg chg="mod">
          <ac:chgData name="Moacir Manoel Rodrigues Junior" userId="47811eb5-4548-4a46-a9b9-3a198d95fa3a" providerId="ADAL" clId="{B36C2444-E09B-4CF3-9C4C-648582589415}" dt="2020-04-18T09:48:46.864" v="53" actId="2085"/>
          <ac:spMkLst>
            <pc:docMk/>
            <pc:sldMk cId="694109699" sldId="316"/>
            <ac:spMk id="2" creationId="{00000000-0000-0000-0000-000000000000}"/>
          </ac:spMkLst>
        </pc:spChg>
      </pc:sldChg>
      <pc:sldChg chg="modSp add">
        <pc:chgData name="Moacir Manoel Rodrigues Junior" userId="47811eb5-4548-4a46-a9b9-3a198d95fa3a" providerId="ADAL" clId="{B36C2444-E09B-4CF3-9C4C-648582589415}" dt="2020-04-18T09:48:43.112" v="52" actId="2085"/>
        <pc:sldMkLst>
          <pc:docMk/>
          <pc:sldMk cId="3363360560" sldId="317"/>
        </pc:sldMkLst>
        <pc:spChg chg="mod">
          <ac:chgData name="Moacir Manoel Rodrigues Junior" userId="47811eb5-4548-4a46-a9b9-3a198d95fa3a" providerId="ADAL" clId="{B36C2444-E09B-4CF3-9C4C-648582589415}" dt="2020-04-18T09:48:43.112" v="52" actId="2085"/>
          <ac:spMkLst>
            <pc:docMk/>
            <pc:sldMk cId="3363360560" sldId="317"/>
            <ac:spMk id="2" creationId="{00000000-0000-0000-0000-000000000000}"/>
          </ac:spMkLst>
        </pc:spChg>
      </pc:sldChg>
      <pc:sldChg chg="modSp add">
        <pc:chgData name="Moacir Manoel Rodrigues Junior" userId="47811eb5-4548-4a46-a9b9-3a198d95fa3a" providerId="ADAL" clId="{B36C2444-E09B-4CF3-9C4C-648582589415}" dt="2020-04-18T09:48:40.743" v="51" actId="2085"/>
        <pc:sldMkLst>
          <pc:docMk/>
          <pc:sldMk cId="1450763531" sldId="318"/>
        </pc:sldMkLst>
        <pc:spChg chg="mod">
          <ac:chgData name="Moacir Manoel Rodrigues Junior" userId="47811eb5-4548-4a46-a9b9-3a198d95fa3a" providerId="ADAL" clId="{B36C2444-E09B-4CF3-9C4C-648582589415}" dt="2020-04-18T09:48:40.743" v="51" actId="2085"/>
          <ac:spMkLst>
            <pc:docMk/>
            <pc:sldMk cId="1450763531" sldId="318"/>
            <ac:spMk id="2" creationId="{00000000-0000-0000-0000-000000000000}"/>
          </ac:spMkLst>
        </pc:spChg>
      </pc:sldChg>
      <pc:sldChg chg="modSp add">
        <pc:chgData name="Moacir Manoel Rodrigues Junior" userId="47811eb5-4548-4a46-a9b9-3a198d95fa3a" providerId="ADAL" clId="{B36C2444-E09B-4CF3-9C4C-648582589415}" dt="2020-04-18T09:48:37.640" v="50" actId="2085"/>
        <pc:sldMkLst>
          <pc:docMk/>
          <pc:sldMk cId="1641234340" sldId="319"/>
        </pc:sldMkLst>
        <pc:spChg chg="mod">
          <ac:chgData name="Moacir Manoel Rodrigues Junior" userId="47811eb5-4548-4a46-a9b9-3a198d95fa3a" providerId="ADAL" clId="{B36C2444-E09B-4CF3-9C4C-648582589415}" dt="2020-04-18T09:48:37.640" v="50" actId="2085"/>
          <ac:spMkLst>
            <pc:docMk/>
            <pc:sldMk cId="1641234340" sldId="319"/>
            <ac:spMk id="2" creationId="{00000000-0000-0000-0000-000000000000}"/>
          </ac:spMkLst>
        </pc:spChg>
      </pc:sldChg>
      <pc:sldChg chg="modSp add">
        <pc:chgData name="Moacir Manoel Rodrigues Junior" userId="47811eb5-4548-4a46-a9b9-3a198d95fa3a" providerId="ADAL" clId="{B36C2444-E09B-4CF3-9C4C-648582589415}" dt="2020-04-18T09:48:34.712" v="49" actId="2085"/>
        <pc:sldMkLst>
          <pc:docMk/>
          <pc:sldMk cId="3945435869" sldId="320"/>
        </pc:sldMkLst>
        <pc:spChg chg="mod">
          <ac:chgData name="Moacir Manoel Rodrigues Junior" userId="47811eb5-4548-4a46-a9b9-3a198d95fa3a" providerId="ADAL" clId="{B36C2444-E09B-4CF3-9C4C-648582589415}" dt="2020-04-18T09:48:34.712" v="49" actId="2085"/>
          <ac:spMkLst>
            <pc:docMk/>
            <pc:sldMk cId="3945435869" sldId="320"/>
            <ac:spMk id="2" creationId="{00000000-0000-0000-0000-000000000000}"/>
          </ac:spMkLst>
        </pc:spChg>
      </pc:sldChg>
      <pc:sldChg chg="modSp add">
        <pc:chgData name="Moacir Manoel Rodrigues Junior" userId="47811eb5-4548-4a46-a9b9-3a198d95fa3a" providerId="ADAL" clId="{B36C2444-E09B-4CF3-9C4C-648582589415}" dt="2020-04-18T09:48:31.824" v="48" actId="2085"/>
        <pc:sldMkLst>
          <pc:docMk/>
          <pc:sldMk cId="306311835" sldId="321"/>
        </pc:sldMkLst>
        <pc:spChg chg="mod">
          <ac:chgData name="Moacir Manoel Rodrigues Junior" userId="47811eb5-4548-4a46-a9b9-3a198d95fa3a" providerId="ADAL" clId="{B36C2444-E09B-4CF3-9C4C-648582589415}" dt="2020-04-18T09:48:31.824" v="48" actId="2085"/>
          <ac:spMkLst>
            <pc:docMk/>
            <pc:sldMk cId="306311835" sldId="321"/>
            <ac:spMk id="2" creationId="{00000000-0000-0000-0000-000000000000}"/>
          </ac:spMkLst>
        </pc:spChg>
      </pc:sldChg>
      <pc:sldChg chg="modSp add">
        <pc:chgData name="Moacir Manoel Rodrigues Junior" userId="47811eb5-4548-4a46-a9b9-3a198d95fa3a" providerId="ADAL" clId="{B36C2444-E09B-4CF3-9C4C-648582589415}" dt="2020-04-18T09:48:22.322" v="46" actId="2085"/>
        <pc:sldMkLst>
          <pc:docMk/>
          <pc:sldMk cId="3208656426" sldId="322"/>
        </pc:sldMkLst>
        <pc:spChg chg="mod">
          <ac:chgData name="Moacir Manoel Rodrigues Junior" userId="47811eb5-4548-4a46-a9b9-3a198d95fa3a" providerId="ADAL" clId="{B36C2444-E09B-4CF3-9C4C-648582589415}" dt="2020-04-18T09:48:22.322" v="46" actId="2085"/>
          <ac:spMkLst>
            <pc:docMk/>
            <pc:sldMk cId="3208656426" sldId="322"/>
            <ac:spMk id="2" creationId="{00000000-0000-0000-0000-000000000000}"/>
          </ac:spMkLst>
        </pc:spChg>
        <pc:picChg chg="mod">
          <ac:chgData name="Moacir Manoel Rodrigues Junior" userId="47811eb5-4548-4a46-a9b9-3a198d95fa3a" providerId="ADAL" clId="{B36C2444-E09B-4CF3-9C4C-648582589415}" dt="2020-04-18T09:48:16.204" v="45" actId="14100"/>
          <ac:picMkLst>
            <pc:docMk/>
            <pc:sldMk cId="3208656426" sldId="322"/>
            <ac:picMk id="4" creationId="{00000000-0000-0000-0000-000000000000}"/>
          </ac:picMkLst>
        </pc:picChg>
      </pc:sldChg>
      <pc:sldChg chg="modSp add">
        <pc:chgData name="Moacir Manoel Rodrigues Junior" userId="47811eb5-4548-4a46-a9b9-3a198d95fa3a" providerId="ADAL" clId="{B36C2444-E09B-4CF3-9C4C-648582589415}" dt="2020-04-18T09:48:29.223" v="47" actId="2085"/>
        <pc:sldMkLst>
          <pc:docMk/>
          <pc:sldMk cId="1462128709" sldId="323"/>
        </pc:sldMkLst>
        <pc:spChg chg="mod">
          <ac:chgData name="Moacir Manoel Rodrigues Junior" userId="47811eb5-4548-4a46-a9b9-3a198d95fa3a" providerId="ADAL" clId="{B36C2444-E09B-4CF3-9C4C-648582589415}" dt="2020-04-18T09:48:29.223" v="47" actId="2085"/>
          <ac:spMkLst>
            <pc:docMk/>
            <pc:sldMk cId="1462128709" sldId="323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5B305-305A-4126-840F-DE7741BFFEB5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871AD-B021-499D-9536-E59865065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5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377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605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716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904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883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575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019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170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549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960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589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535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735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8662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467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314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664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1636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32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8036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8612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93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2167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72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0362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3855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2706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4836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5960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796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514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29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442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620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189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25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C595B-F730-4D41-AE73-4F0B16C01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A11465-6473-49FB-9CD0-0B635BA77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3A447D-119D-4371-926A-0626BC79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104098-EB87-4DE6-9777-8096B365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7A5963-B5D6-4D62-9D82-28ACAF92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3578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D1A90-93AF-4D21-83D9-70605E95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44E414-0D02-4E66-86E4-FEB6B9F39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AE7C5B-E586-4056-A470-255C3333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53C6B2-D671-4285-B1F8-68189BB8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6FAE77-5015-43D1-B97B-7E5B13AB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189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514EA1-5C12-433E-8264-C90B1147D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AEC187-2C46-4D20-97F7-1825A4328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CB5FC3-F8AD-4FAA-B043-60F225A8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5972CA-3E98-41BB-9D7F-E89F804A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BE1DE6-5EEE-43FD-8FE7-510E7229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938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9AC63-662F-48FC-9A2B-C80B31A8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707AC4-4C98-4926-AE2C-8F85325CB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21A381-A90D-4639-9221-F0F35D50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1D4E8A-FCD0-4232-B749-82F71A97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43B771-C518-4D33-BDB8-7F682AC5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9280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D5B36-8153-4B03-9B44-4E1185F0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91E7A7-9561-472B-ABAD-206B195E9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009535-F9F3-4971-A8A6-764DC128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47BC22-9FE9-4D16-B375-D7DD7AF6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828712-A414-4FE1-A4DB-2B714EF5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01647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A112C-AEDB-4E89-86D1-AF824CC8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C18630-0EA0-4D5D-8CDF-94614558C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1B6928-0F64-44C4-9A5B-4FBED940A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3E476D-1001-4F21-BE93-2AE94B76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B85CF1-73AF-4A7B-8AEC-C6C41171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1FFC7F-6C21-4234-8481-E570AB8C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43433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2FE4A-034A-4BEF-A64E-9A2B0E69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612408-D3C6-4429-9F78-BB89B035A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6929C6-DA86-49A9-93C2-C6DBE73CA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799FC7-7F88-4267-BD57-C4BFBF7CB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078A4F-AC30-49C6-A04A-C5AF29FD7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F93C654-3778-400B-9471-6024EAEE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4A2749-B495-4A84-A613-D2EB59CF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4062AE-5697-4990-B563-D76E98A0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8905-EACA-4357-92B1-D1F805B8A72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38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8F59A-BA9E-4B6F-B481-3E2ABD45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B0F702-2E87-4B86-BBF3-74959A32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A8C414-9206-4AC1-A5DA-35C2F982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E9858FB-9703-4611-A61B-BE4F8AF1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74828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67293D-0BF9-404A-BC8C-740BD38E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7DF024-127C-448A-B359-407162BD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9D7429-379C-4902-93E4-F217F5C6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15667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B43DF-DD4B-461F-B28B-5190EFF1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58385D-19E4-4634-B7D9-D8FE6227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B3B260-0E73-4330-8523-2AD26AF66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15A672-5099-4C92-B524-83F478E1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DFBC7E-9217-4340-8089-0E47A09C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4DFAAF-4E58-4218-9A8E-B13250F8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90133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CED7D-4FBF-4090-9343-E1B10D34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C954FD-ADA4-4C2E-84B9-C9B2C3F35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20FCED-D018-4AF8-8B68-9E6E07A89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B5FD46-B317-4F75-9644-4830F065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629608-5875-445C-981A-17039996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E410F2-7880-4315-89D8-23CAB7F1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9343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7E1AA9-B5AC-436A-A74A-E0B98901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00EBD1-FE2B-4194-919A-28FD4065D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2DB7FD-C4F4-4869-9366-D3314E121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75C1FE-445D-4B58-8BCF-94C2BAFA2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6CCCA-E167-4D51-9341-AE35B9268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99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0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wbggOdkcA8&amp;t=397s" TargetMode="External"/><Relationship Id="rId2" Type="http://schemas.openxmlformats.org/officeDocument/2006/relationships/hyperlink" Target="https://www.youtube.com/watch?v=28G51yu4zAA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leg.ufpr.br/~paulojus/embrapa/Rembrapa/Rembrapa.pdf" TargetMode="External"/><Relationship Id="rId4" Type="http://schemas.openxmlformats.org/officeDocument/2006/relationships/hyperlink" Target="https://cantinhodor.wordpres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E5CAC-1EFA-41C3-ACA8-404D12F0D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Técnicas Estatísticas de Predição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0FBD5D-F1C8-416E-85C8-06BFC14F26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Prof. Dr. Moacir Manuel Rodrigues Junior</a:t>
            </a:r>
          </a:p>
        </p:txBody>
      </p:sp>
    </p:spTree>
    <p:extLst>
      <p:ext uri="{BB962C8B-B14F-4D97-AF65-F5344CB8AC3E}">
        <p14:creationId xmlns:p14="http://schemas.microsoft.com/office/powerpoint/2010/main" val="206655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E86F315-A09F-4A8E-B696-1ADB73A6E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58" b="5990"/>
          <a:stretch/>
        </p:blipFill>
        <p:spPr>
          <a:xfrm>
            <a:off x="2697738" y="3041292"/>
            <a:ext cx="3977395" cy="3744416"/>
          </a:xfrm>
          <a:prstGeom prst="rect">
            <a:avLst/>
          </a:prstGeom>
        </p:spPr>
      </p:pic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de Variáveis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Qualitativas (Não métricas ou Não Mensuráveis)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Quantitativas (Métricas ou Mensuráveis)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10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9D993D5-0D72-4B18-A5F3-2D4DDB30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Tipos de Variáveis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870C738-E736-4CE8-97D1-724D6EE7AB9E}"/>
              </a:ext>
            </a:extLst>
          </p:cNvPr>
          <p:cNvGrpSpPr/>
          <p:nvPr/>
        </p:nvGrpSpPr>
        <p:grpSpPr>
          <a:xfrm>
            <a:off x="4940533" y="3041292"/>
            <a:ext cx="4104217" cy="3672000"/>
            <a:chOff x="4940533" y="3041292"/>
            <a:chExt cx="4104217" cy="3672000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5E47E8B4-C3E4-4320-81FA-7C186F1F2E58}"/>
                </a:ext>
              </a:extLst>
            </p:cNvPr>
            <p:cNvGrpSpPr/>
            <p:nvPr/>
          </p:nvGrpSpPr>
          <p:grpSpPr>
            <a:xfrm>
              <a:off x="4940533" y="3041292"/>
              <a:ext cx="2160000" cy="3672000"/>
              <a:chOff x="4940533" y="3041292"/>
              <a:chExt cx="2160000" cy="3672000"/>
            </a:xfrm>
          </p:grpSpPr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D4F36467-46DB-4917-8DD0-13476C89D45E}"/>
                  </a:ext>
                </a:extLst>
              </p:cNvPr>
              <p:cNvCxnSpPr/>
              <p:nvPr/>
            </p:nvCxnSpPr>
            <p:spPr>
              <a:xfrm>
                <a:off x="6948264" y="3041292"/>
                <a:ext cx="0" cy="3672000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F3A45BA9-E338-4530-8CAA-5D1FC6C868E5}"/>
                  </a:ext>
                </a:extLst>
              </p:cNvPr>
              <p:cNvCxnSpPr/>
              <p:nvPr/>
            </p:nvCxnSpPr>
            <p:spPr>
              <a:xfrm>
                <a:off x="4940533" y="3041292"/>
                <a:ext cx="2160000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8B675707-EF76-498E-AAF9-3AB81F0111A5}"/>
                  </a:ext>
                </a:extLst>
              </p:cNvPr>
              <p:cNvCxnSpPr/>
              <p:nvPr/>
            </p:nvCxnSpPr>
            <p:spPr>
              <a:xfrm>
                <a:off x="4940533" y="6707734"/>
                <a:ext cx="2160000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6587415-2DC4-4CD9-9A55-5590DD56ED0C}"/>
                </a:ext>
              </a:extLst>
            </p:cNvPr>
            <p:cNvSpPr txBox="1"/>
            <p:nvPr/>
          </p:nvSpPr>
          <p:spPr>
            <a:xfrm>
              <a:off x="7100533" y="4277127"/>
              <a:ext cx="19442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u="sng" dirty="0">
                  <a:solidFill>
                    <a:srgbClr val="164C97"/>
                  </a:solidFill>
                </a:rPr>
                <a:t>Variável Quantitativa</a:t>
              </a:r>
            </a:p>
            <a:p>
              <a:r>
                <a:rPr lang="pt-BR" dirty="0"/>
                <a:t>Altura da Árvore em metros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7C27BDC3-0932-4A1F-94D4-29802B706CE6}"/>
              </a:ext>
            </a:extLst>
          </p:cNvPr>
          <p:cNvGrpSpPr/>
          <p:nvPr/>
        </p:nvGrpSpPr>
        <p:grpSpPr>
          <a:xfrm>
            <a:off x="323528" y="4149081"/>
            <a:ext cx="3672408" cy="1928539"/>
            <a:chOff x="323528" y="4149081"/>
            <a:chExt cx="3672408" cy="1928539"/>
          </a:xfrm>
        </p:grpSpPr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DF56D491-D858-4970-A340-724884B0ABFC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1583668" y="4149081"/>
              <a:ext cx="2412268" cy="72821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5785A63E-017C-4043-8C6C-B5363FD2BC99}"/>
                </a:ext>
              </a:extLst>
            </p:cNvPr>
            <p:cNvSpPr txBox="1"/>
            <p:nvPr/>
          </p:nvSpPr>
          <p:spPr>
            <a:xfrm>
              <a:off x="323528" y="4877291"/>
              <a:ext cx="25202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u="sng" dirty="0">
                  <a:solidFill>
                    <a:srgbClr val="C00000"/>
                  </a:solidFill>
                </a:rPr>
                <a:t>Variável Qualitativa</a:t>
              </a:r>
            </a:p>
            <a:p>
              <a:r>
                <a:rPr lang="pt-BR" dirty="0"/>
                <a:t>Formas típicas de folhas</a:t>
              </a:r>
            </a:p>
            <a:p>
              <a:r>
                <a:rPr lang="pt-BR" dirty="0"/>
                <a:t>(</a:t>
              </a:r>
              <a:r>
                <a:rPr lang="pt-BR" i="1" dirty="0"/>
                <a:t>Arredondada, </a:t>
              </a:r>
              <a:r>
                <a:rPr lang="pt-BR" i="1" dirty="0" err="1"/>
                <a:t>Obovada</a:t>
              </a:r>
              <a:r>
                <a:rPr lang="pt-BR" i="1" dirty="0"/>
                <a:t>, Ovada, Alongada, etc.)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854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Variáveis Qualitativas</a:t>
            </a:r>
          </a:p>
          <a:p>
            <a:pPr marL="457200" lvl="1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São as características que não possuem valores quantitativos, mas, ao contrário, são definidas por várias categorias, ou seja, representam uma classificação dos indivíduos.</a:t>
            </a:r>
          </a:p>
          <a:p>
            <a:pPr marL="457200" lvl="1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Podem ser nominais ou ordinais.</a:t>
            </a:r>
          </a:p>
          <a:p>
            <a:pPr marL="457200" lvl="1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Escala Ordinal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pt-BR" sz="2000" dirty="0"/>
              <a:t>existe uma ordenação entre as categorias.</a:t>
            </a:r>
          </a:p>
          <a:p>
            <a:pPr marL="1082675" lvl="1" indent="0">
              <a:buNone/>
            </a:pPr>
            <a:r>
              <a:rPr lang="pt-BR" sz="2000" b="1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Exemplo: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Faixa Etária; Faixa de Idade; mês de observação (janeiro, fevereiro,..., dezembro); ESCALA LICKERT.</a:t>
            </a:r>
          </a:p>
          <a:p>
            <a:pPr marL="457200" lvl="1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Escala Nominal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–  não existe ordenação dentre as categorias.</a:t>
            </a:r>
          </a:p>
          <a:p>
            <a:pPr marL="1082675" lvl="1" indent="0">
              <a:buNone/>
            </a:pPr>
            <a:r>
              <a:rPr lang="pt-BR" sz="2000" b="1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Exemplo: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Localização; Doente/Sadio; Grupo de Controle/Teste.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11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61B7C57-5053-4864-89AE-5DA9E3F9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656"/>
            <a:ext cx="7886700" cy="1325563"/>
          </a:xfrm>
        </p:spPr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Tipos de Variáveis</a:t>
            </a:r>
          </a:p>
        </p:txBody>
      </p:sp>
    </p:spTree>
    <p:extLst>
      <p:ext uri="{BB962C8B-B14F-4D97-AF65-F5344CB8AC3E}">
        <p14:creationId xmlns:p14="http://schemas.microsoft.com/office/powerpoint/2010/main" val="307287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Em psicologia e marketing, ou nas Ciências Sociais Aplicadas uma das escalas de medida mais comum é a </a:t>
            </a:r>
            <a:r>
              <a:rPr lang="pt-BR" sz="2000" b="1" u="sng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Escala </a:t>
            </a:r>
            <a:r>
              <a:rPr lang="pt-BR" sz="2000" b="1" u="sng" dirty="0" err="1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Lickert</a:t>
            </a:r>
            <a:r>
              <a:rPr lang="pt-BR" sz="2000" b="1" u="sng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pt-BR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Funcionamento</a:t>
            </a:r>
          </a:p>
          <a:p>
            <a:pPr marL="457200" lvl="1" indent="0">
              <a:buNone/>
            </a:pPr>
            <a:r>
              <a:rPr lang="pt-BR" sz="2000" i="1" dirty="0">
                <a:latin typeface="Calibri" panose="020F0502020204030204" pitchFamily="34" charset="0"/>
                <a:cs typeface="Calibri" panose="020F0502020204030204" pitchFamily="34" charset="0"/>
              </a:rPr>
              <a:t>Deve ser um esquema categórico sinalizando graus de satisfação. É importante que o número de categorias seja impar. Desta forma, haverá um ponto central indicando neutralidade do respondente.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12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972000" y="5049200"/>
            <a:ext cx="7200000" cy="378030"/>
            <a:chOff x="972000" y="5049200"/>
            <a:chExt cx="7200000" cy="378030"/>
          </a:xfrm>
        </p:grpSpPr>
        <p:cxnSp>
          <p:nvCxnSpPr>
            <p:cNvPr id="5" name="Conector de seta reta 4"/>
            <p:cNvCxnSpPr/>
            <p:nvPr/>
          </p:nvCxnSpPr>
          <p:spPr>
            <a:xfrm flipV="1">
              <a:off x="4572000" y="5229200"/>
              <a:ext cx="36000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/>
            <p:cNvCxnSpPr/>
            <p:nvPr/>
          </p:nvCxnSpPr>
          <p:spPr>
            <a:xfrm flipV="1">
              <a:off x="972000" y="5229200"/>
              <a:ext cx="3600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3779912" y="5049200"/>
              <a:ext cx="0" cy="36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2339752" y="5049200"/>
              <a:ext cx="0" cy="36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5364088" y="5067230"/>
              <a:ext cx="0" cy="360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6732240" y="5067230"/>
              <a:ext cx="0" cy="360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aixaDeTexto 11"/>
          <p:cNvSpPr txBox="1"/>
          <p:nvPr/>
        </p:nvSpPr>
        <p:spPr>
          <a:xfrm>
            <a:off x="3985389" y="4564840"/>
            <a:ext cx="124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Indiferente</a:t>
            </a:r>
          </a:p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503110" y="5399172"/>
            <a:ext cx="1090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Concordo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732240" y="4296856"/>
            <a:ext cx="1455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Concordo Totalmente</a:t>
            </a:r>
          </a:p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548499" y="5399172"/>
            <a:ext cx="102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Discordo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912572" y="4323900"/>
            <a:ext cx="1455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Discordo Totalmente</a:t>
            </a:r>
          </a:p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8" name="Título 17">
            <a:extLst>
              <a:ext uri="{FF2B5EF4-FFF2-40B4-BE49-F238E27FC236}">
                <a16:creationId xmlns:a16="http://schemas.microsoft.com/office/drawing/2014/main" id="{60EAC8EB-E9A5-45EE-A62B-D1B3352B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Tipos de Variáveis</a:t>
            </a:r>
          </a:p>
        </p:txBody>
      </p:sp>
    </p:spTree>
    <p:extLst>
      <p:ext uri="{BB962C8B-B14F-4D97-AF65-F5344CB8AC3E}">
        <p14:creationId xmlns:p14="http://schemas.microsoft.com/office/powerpoint/2010/main" val="189371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Variáveis Quantitativas</a:t>
            </a:r>
          </a:p>
          <a:p>
            <a:pPr marL="457200" lvl="1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As variáveis quantitativas são características que podem ser descritas por números, sendo estas classificadas entre contínuas e discretas.</a:t>
            </a:r>
          </a:p>
          <a:p>
            <a:pPr marL="457200" lvl="1" indent="0">
              <a:buNone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2675" lvl="1" indent="-625475">
              <a:buNone/>
            </a:pPr>
            <a:r>
              <a:rPr lang="pt-BR" sz="2000" b="1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Discreta</a:t>
            </a:r>
            <a:r>
              <a:rPr lang="pt-BR" sz="2000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a variável é avaliada em números que são resultados de contagens e, por isso, somente fazem sentido números inteiros.</a:t>
            </a:r>
          </a:p>
          <a:p>
            <a:pPr marL="1082675" lvl="1" indent="0">
              <a:buNone/>
            </a:pP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Exemplos: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Número de Filhos, número de bactérias por litro de leite, número de cigarros fumados por dia, número de árvores por hectare, Idade.</a:t>
            </a:r>
          </a:p>
          <a:p>
            <a:pPr marL="1082675" lvl="1" indent="-631825">
              <a:buNone/>
            </a:pPr>
            <a:r>
              <a:rPr lang="pt-BR" sz="2000" b="1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Contínua</a:t>
            </a:r>
            <a:r>
              <a:rPr lang="pt-BR" sz="2000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a variável é avaliada em números que são resultados de medições e, por isso, podem assumir valores com casas decimais e devem ser medidas por meio de algum instrumento.</a:t>
            </a:r>
          </a:p>
          <a:p>
            <a:pPr marL="1082675" lvl="1" indent="0">
              <a:buNone/>
            </a:pP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Exemplos: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massa (balança), altura (régua), tempo (relógio), pressão arterial, idade.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13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8A4320E-990F-41B2-AB6A-E1D0A44A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Tipos de Variáveis</a:t>
            </a:r>
          </a:p>
        </p:txBody>
      </p:sp>
    </p:spTree>
    <p:extLst>
      <p:ext uri="{BB962C8B-B14F-4D97-AF65-F5344CB8AC3E}">
        <p14:creationId xmlns:p14="http://schemas.microsoft.com/office/powerpoint/2010/main" val="427099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Variável </a:t>
            </a:r>
            <a:r>
              <a:rPr lang="pt-BR" b="1" i="1" u="sng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Dummy</a:t>
            </a:r>
            <a:endParaRPr lang="pt-BR" b="1" i="1" u="sng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Também conhecida como Variável Binária.</a:t>
            </a:r>
          </a:p>
          <a:p>
            <a:pPr marL="457200" lvl="1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Identifica a ocorrência de um fenômeno.</a:t>
            </a:r>
          </a:p>
          <a:p>
            <a:pPr marL="1082675" lvl="1" indent="0">
              <a:buNone/>
            </a:pPr>
            <a:r>
              <a:rPr lang="pt-BR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Exemplos: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Supondo que investiga-se se o sexo do CEO (</a:t>
            </a:r>
            <a:r>
              <a:rPr lang="pt-BR" sz="2000" i="1" dirty="0">
                <a:latin typeface="Calibri" panose="020F0502020204030204" pitchFamily="34" charset="0"/>
                <a:cs typeface="Calibri" panose="020F0502020204030204" pitchFamily="34" charset="0"/>
              </a:rPr>
              <a:t>presidente de uma empresa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) no nível de Provisões para Contingências Ambientais reconhecidas pelas empresas em um ano.</a:t>
            </a:r>
          </a:p>
          <a:p>
            <a:pPr marL="1082675" lvl="1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Assim, é possível confrontar a variável “</a:t>
            </a:r>
            <a:r>
              <a:rPr lang="pt-BR" sz="20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Provisões para Contingências Ambientais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” com uma variável “</a:t>
            </a:r>
            <a:r>
              <a:rPr lang="pt-BR" sz="20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Sexo do CEO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”.  Nesta segunda, dá-se o valor 1 para empresas com CEO Mulher e 0 para empresas com CEO Homem.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14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D01A77C-217B-4F30-BE11-A70ACC7E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Tipos de Variáveis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45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Variável </a:t>
            </a:r>
            <a:r>
              <a:rPr lang="pt-BR" b="1" u="sng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Dummy</a:t>
            </a:r>
            <a:endParaRPr lang="pt-BR" b="1" u="sng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15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7639A44-9D9B-4F13-BFC9-CDA91A67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Tipos de Variáveis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CCD0629-AE19-4F69-A36C-C6C33E0FD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296319"/>
            <a:ext cx="4276725" cy="3409950"/>
          </a:xfrm>
          <a:prstGeom prst="rect">
            <a:avLst/>
          </a:prstGeom>
        </p:spPr>
      </p:pic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4716016" y="1124744"/>
          <a:ext cx="4104456" cy="552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Empresa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Provisões</a:t>
                      </a:r>
                      <a:r>
                        <a:rPr lang="pt-BR" sz="1600" b="1" u="none" strike="noStrike" baseline="0" dirty="0">
                          <a:effectLst/>
                        </a:rPr>
                        <a:t> Ambientais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Sexo CEO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120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230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290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1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Emp_4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300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Emp_5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230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Emp_6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110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Emp_7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210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Emp_8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300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Emp_9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250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Emp_10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250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Emp_11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120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Emp_12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320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Emp_13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600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Emp_14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450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Emp_15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230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Emp_16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110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Emp_17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540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Emp_18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300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Emp_19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550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Emp_20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150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08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u="sng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Medidas-resumo:</a:t>
            </a:r>
          </a:p>
          <a:p>
            <a:pPr marL="0" indent="0">
              <a:buNone/>
            </a:pPr>
            <a:r>
              <a:rPr lang="pt-BR" sz="2000" dirty="0"/>
              <a:t>Em um processo de coleta de dados, através de amostragem ou censo, faz-se necessário resumir as informações contidas nas variáveis através de medidas adequadas.</a:t>
            </a:r>
          </a:p>
          <a:p>
            <a:pPr marL="0" indent="0">
              <a:buNone/>
            </a:pPr>
            <a:endParaRPr lang="pt-BR" sz="2000" dirty="0">
              <a:solidFill>
                <a:srgbClr val="164C9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pt-BR" sz="2000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Medidas de Posição</a:t>
            </a:r>
          </a:p>
          <a:p>
            <a:pPr marL="685800" lvl="2" indent="0">
              <a:buNone/>
            </a:pPr>
            <a:r>
              <a:rPr lang="pt-BR" sz="1700" i="1" dirty="0">
                <a:latin typeface="Calibri" panose="020F0502020204030204" pitchFamily="34" charset="0"/>
                <a:cs typeface="Calibri" panose="020F0502020204030204" pitchFamily="34" charset="0"/>
              </a:rPr>
              <a:t>Algumas literaturas de bioestatística tratam como Medidas de Localização</a:t>
            </a:r>
          </a:p>
          <a:p>
            <a:pPr lvl="1"/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pt-BR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Medidas de Dispersão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16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D443518-1957-4CDA-BAFA-3EFDD825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</a:p>
        </p:txBody>
      </p:sp>
    </p:spTree>
    <p:extLst>
      <p:ext uri="{BB962C8B-B14F-4D97-AF65-F5344CB8AC3E}">
        <p14:creationId xmlns:p14="http://schemas.microsoft.com/office/powerpoint/2010/main" val="381435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b="1" u="sng" dirty="0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Medidas de Tendência Central</a:t>
                </a:r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pt-BR" dirty="0"/>
                  <a:t>As medidas de posição também são conhecidas por medidas de </a:t>
                </a:r>
                <a:r>
                  <a:rPr lang="pt-BR" dirty="0">
                    <a:solidFill>
                      <a:srgbClr val="C00000"/>
                    </a:solidFill>
                  </a:rPr>
                  <a:t>tendência central</a:t>
                </a:r>
                <a:r>
                  <a:rPr lang="pt-BR" dirty="0"/>
                  <a:t>. Estas são calculadas como a </a:t>
                </a:r>
                <a:r>
                  <a:rPr lang="pt-BR" dirty="0">
                    <a:solidFill>
                      <a:srgbClr val="C00000"/>
                    </a:solidFill>
                  </a:rPr>
                  <a:t>primeira síntese</a:t>
                </a:r>
                <a:r>
                  <a:rPr lang="pt-BR" dirty="0"/>
                  <a:t> de uma variável.</a:t>
                </a:r>
                <a:endParaRPr lang="pt-B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 principais medidas de posição são:</a:t>
                </a:r>
              </a:p>
              <a:p>
                <a:pPr marL="630238"/>
                <a:r>
                  <a:rPr lang="pt-BR" b="1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Média Aritmética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pt-BR" b="1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630238"/>
                <a:r>
                  <a:rPr lang="pt-BR" b="1" dirty="0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Mediana (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164C97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𝑴𝒆𝒅</m:t>
                    </m:r>
                  </m:oMath>
                </a14:m>
                <a:r>
                  <a:rPr lang="pt-BR" b="1" dirty="0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630238"/>
                <a:r>
                  <a:rPr lang="pt-BR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Moda (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𝑴𝒐</m:t>
                    </m:r>
                  </m:oMath>
                </a14:m>
                <a:r>
                  <a:rPr lang="pt-BR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7" t="-1541" r="-15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17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8FCD238-FE9D-422F-AD08-939A31F7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</a:p>
        </p:txBody>
      </p:sp>
    </p:spTree>
    <p:extLst>
      <p:ext uri="{BB962C8B-B14F-4D97-AF65-F5344CB8AC3E}">
        <p14:creationId xmlns:p14="http://schemas.microsoft.com/office/powerpoint/2010/main" val="413755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Moda (</a:t>
                </a:r>
                <a14:m>
                  <m:oMath xmlns:m="http://schemas.openxmlformats.org/officeDocument/2006/math">
                    <m:r>
                      <a:rPr lang="pt-BR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𝑀𝑜</m:t>
                    </m:r>
                  </m:oMath>
                </a14:m>
                <a:r>
                  <a:rPr lang="pt-BR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– (inglês </a:t>
                </a:r>
                <a:r>
                  <a:rPr lang="pt-BR" b="1" i="1" dirty="0" err="1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Mode</a:t>
                </a:r>
                <a:r>
                  <a:rPr lang="pt-BR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pt-B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endParaRPr lang="pt-B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É valor mais frequente do conjunto de observações de determinada variável.</a:t>
                </a: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18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DBEFEF9-213D-46A4-9813-BED09FEF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67544" y="4221088"/>
            <a:ext cx="804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685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b="1" u="sng" dirty="0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Mediana (</a:t>
                </a:r>
                <a14:m>
                  <m:oMath xmlns:m="http://schemas.openxmlformats.org/officeDocument/2006/math">
                    <m:r>
                      <a:rPr lang="pt-BR" b="1" i="1" u="sng" smtClean="0">
                        <a:solidFill>
                          <a:srgbClr val="164C97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𝑴𝒆𝒅</m:t>
                    </m:r>
                  </m:oMath>
                </a14:m>
                <a:r>
                  <a:rPr lang="pt-BR" b="1" u="sng" dirty="0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(</a:t>
                </a:r>
                <a:r>
                  <a:rPr lang="pt-BR" b="1" i="1" u="sng" dirty="0" err="1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Median</a:t>
                </a:r>
                <a:r>
                  <a:rPr lang="pt-BR" b="1" u="sng" dirty="0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É valor que ocupa a posição central de uma série de observações ordenadas de forma crescente (ou decrescente).</a:t>
                </a:r>
              </a:p>
              <a:p>
                <a:pPr marL="457200" lvl="1" indent="0">
                  <a:buNone/>
                </a:pPr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50% da amostra está abaixo da Mediana e outros 50% está acima da Mediana.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𝑀𝑒𝑑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f>
                                        <m:f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f>
                                        <m:f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pt-BR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se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pt-BR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par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pt-BR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se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pt-BR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impar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19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C81C493-9DA0-43EB-9733-4AB5872F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</a:p>
        </p:txBody>
      </p:sp>
    </p:spTree>
    <p:extLst>
      <p:ext uri="{BB962C8B-B14F-4D97-AF65-F5344CB8AC3E}">
        <p14:creationId xmlns:p14="http://schemas.microsoft.com/office/powerpoint/2010/main" val="23275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FB6-C324-4F0A-978F-44245EEC8EB3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9592" y="1772816"/>
            <a:ext cx="77872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Tipos de Variáveis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Distribuições de Probabilidade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1CD8E5-DEE7-471B-A0FB-194E2E00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Tópicos a serem estudados...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26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b="1" u="sng" dirty="0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Mediana (</a:t>
                </a:r>
                <a14:m>
                  <m:oMath xmlns:m="http://schemas.openxmlformats.org/officeDocument/2006/math">
                    <m:r>
                      <a:rPr lang="pt-BR" b="1" i="1" u="sng" smtClean="0">
                        <a:solidFill>
                          <a:srgbClr val="164C97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𝑴𝒆𝒅</m:t>
                    </m:r>
                  </m:oMath>
                </a14:m>
                <a:r>
                  <a:rPr lang="pt-BR" b="1" u="sng" dirty="0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(</a:t>
                </a:r>
                <a:r>
                  <a:rPr lang="pt-BR" b="1" i="1" u="sng" dirty="0" err="1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Median</a:t>
                </a:r>
                <a:r>
                  <a:rPr lang="pt-BR" b="1" u="sng" dirty="0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457200" lvl="1" indent="0">
                  <a:buNone/>
                </a:pPr>
                <a:endParaRPr lang="pt-B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20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C81C493-9DA0-43EB-9733-4AB5872F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</a:p>
        </p:txBody>
      </p:sp>
      <p:sp>
        <p:nvSpPr>
          <p:cNvPr id="5" name="Retângulo 4"/>
          <p:cNvSpPr/>
          <p:nvPr/>
        </p:nvSpPr>
        <p:spPr>
          <a:xfrm>
            <a:off x="323528" y="2420888"/>
            <a:ext cx="8496944" cy="1449239"/>
          </a:xfrm>
          <a:prstGeom prst="rect">
            <a:avLst/>
          </a:prstGeom>
          <a:solidFill>
            <a:srgbClr val="2357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Situação:</a:t>
            </a:r>
          </a:p>
          <a:p>
            <a:r>
              <a:rPr lang="pt-BR" dirty="0"/>
              <a:t>Suponhamos que a amostra consista nos pesos ao nascer de todos os nascidos vivos de um hospital particular em San Diego, Califórnia, durante o período de uma semana.</a:t>
            </a:r>
          </a:p>
          <a:p>
            <a:r>
              <a:rPr lang="pt-BR" dirty="0"/>
              <a:t>Qual a mediana desta série estatística?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3246347"/>
                  </p:ext>
                </p:extLst>
              </p:nvPr>
            </p:nvGraphicFramePr>
            <p:xfrm>
              <a:off x="321551" y="4619124"/>
              <a:ext cx="8498920" cy="15087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623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 dirty="0">
                              <a:effectLst/>
                            </a:rPr>
                            <a:t>3265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3323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2581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2759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3260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7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3649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12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2841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17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3248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3245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3200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3609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3314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3484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3031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2838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 dirty="0">
                              <a:effectLst/>
                            </a:rPr>
                            <a:t>19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3101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 dirty="0">
                              <a:effectLst/>
                            </a:rPr>
                            <a:t>5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4146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2069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3541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 dirty="0">
                              <a:effectLst/>
                            </a:rPr>
                            <a:t>2834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3246347"/>
                  </p:ext>
                </p:extLst>
              </p:nvPr>
            </p:nvGraphicFramePr>
            <p:xfrm>
              <a:off x="321551" y="4619124"/>
              <a:ext cx="8498920" cy="15087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62365"/>
                    <a:gridCol w="1062365"/>
                    <a:gridCol w="1062365"/>
                    <a:gridCol w="1062365"/>
                    <a:gridCol w="1062365"/>
                    <a:gridCol w="1062365"/>
                    <a:gridCol w="1062365"/>
                    <a:gridCol w="1062365"/>
                  </a:tblGrid>
                  <a:tr h="2514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2381" r="-702874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9429" t="-2381" r="-598857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575" t="-2381" r="-502299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8857" t="-2381" r="-399429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1149" t="-2381" r="-301724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01149" t="-2381" r="-201724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7714" t="-2381" r="-100571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01724" t="-2381" r="-1149" b="-542857"/>
                          </a:stretch>
                        </a:blipFill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3265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3323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2581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2759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3260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7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3649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12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2841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17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3248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3245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3200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3609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3314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3484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3031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2838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 dirty="0">
                              <a:effectLst/>
                            </a:rPr>
                            <a:t>19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3101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 dirty="0">
                              <a:effectLst/>
                            </a:rPr>
                            <a:t>5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4146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2069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3541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 dirty="0">
                              <a:effectLst/>
                            </a:rPr>
                            <a:t>2834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etângulo 6"/>
          <p:cNvSpPr/>
          <p:nvPr/>
        </p:nvSpPr>
        <p:spPr>
          <a:xfrm>
            <a:off x="314642" y="4024227"/>
            <a:ext cx="85058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/>
              <a:t>Tabela 2 - Amostra do peso ao nascer (g) dos nascidos vivos de um hospital particular em San Diego, Califórnia, durante o período de uma semana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09700" y="6182130"/>
            <a:ext cx="8468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Fonte: </a:t>
            </a:r>
            <a:r>
              <a:rPr lang="pt-BR" sz="1000" dirty="0" err="1"/>
              <a:t>ROSNER</a:t>
            </a:r>
            <a:r>
              <a:rPr lang="pt-BR" sz="1000" dirty="0"/>
              <a:t>, Bernard. Fundamentos de bioestatística. São Paulo : </a:t>
            </a:r>
            <a:r>
              <a:rPr lang="pt-BR" sz="1000" dirty="0" err="1"/>
              <a:t>Cengage</a:t>
            </a:r>
            <a:r>
              <a:rPr lang="pt-BR" sz="1000" dirty="0"/>
              <a:t> Learning, 2018. E-book.</a:t>
            </a:r>
          </a:p>
        </p:txBody>
      </p:sp>
    </p:spTree>
    <p:extLst>
      <p:ext uri="{BB962C8B-B14F-4D97-AF65-F5344CB8AC3E}">
        <p14:creationId xmlns:p14="http://schemas.microsoft.com/office/powerpoint/2010/main" val="37658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b="1" u="sng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Média Aritmética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b="1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pt-BR" b="1" u="sng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(</a:t>
                </a:r>
                <a:r>
                  <a:rPr lang="pt-BR" b="1" i="1" u="sng" dirty="0" err="1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Mean</a:t>
                </a:r>
                <a:r>
                  <a:rPr lang="pt-BR" b="1" i="1" u="sng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b="1" i="1" u="sng" dirty="0" err="1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pt-BR" b="1" i="1" u="sng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b="1" i="1" u="sng" dirty="0" err="1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Average</a:t>
                </a:r>
                <a:r>
                  <a:rPr lang="pt-BR" b="1" u="sng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pt-B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média aritmética é a soma de todas as observações divididas pelo número de observações. Ela é escrita, em termos estatísticos, como:</a:t>
                </a:r>
                <a:endParaRPr lang="pt-BR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pt-BR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r>
                  <a:rPr lang="pt-B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</a:t>
                </a:r>
              </a:p>
              <a:p>
                <a:pPr marL="457200" lvl="1" indent="0">
                  <a:buNone/>
                </a:pPr>
                <a:endParaRPr lang="pt-BR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21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E65C208A-2010-41BB-95FB-CDB3EE33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</a:p>
        </p:txBody>
      </p:sp>
    </p:spTree>
    <p:extLst>
      <p:ext uri="{BB962C8B-B14F-4D97-AF65-F5344CB8AC3E}">
        <p14:creationId xmlns:p14="http://schemas.microsoft.com/office/powerpoint/2010/main" val="4070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b="1" u="sng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Média Aritmética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b="1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pt-BR" b="1" u="sng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(</a:t>
                </a:r>
                <a:r>
                  <a:rPr lang="pt-BR" b="1" i="1" u="sng" dirty="0" err="1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Mean</a:t>
                </a:r>
                <a:r>
                  <a:rPr lang="pt-BR" b="1" i="1" u="sng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b="1" i="1" u="sng" dirty="0" err="1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pt-BR" b="1" i="1" u="sng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b="1" i="1" u="sng" dirty="0" err="1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Average</a:t>
                </a:r>
                <a:r>
                  <a:rPr lang="pt-BR" b="1" u="sng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457200" lvl="1" indent="0">
                  <a:buNone/>
                </a:pPr>
                <a:endParaRPr lang="pt-B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22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E65C208A-2010-41BB-95FB-CDB3EE33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</a:p>
        </p:txBody>
      </p:sp>
      <p:sp>
        <p:nvSpPr>
          <p:cNvPr id="5" name="Retângulo 4"/>
          <p:cNvSpPr/>
          <p:nvPr/>
        </p:nvSpPr>
        <p:spPr>
          <a:xfrm>
            <a:off x="323528" y="2420888"/>
            <a:ext cx="8496944" cy="1449239"/>
          </a:xfrm>
          <a:prstGeom prst="rect">
            <a:avLst/>
          </a:prstGeom>
          <a:solidFill>
            <a:srgbClr val="2357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Situação:</a:t>
            </a:r>
          </a:p>
          <a:p>
            <a:r>
              <a:rPr lang="pt-BR" dirty="0"/>
              <a:t>Suponhamos que a amostra consista nos pesos ao nascer de todos os nascidos vivos de um hospital particular em San Diego, Califórnia, durante o período de uma semana.</a:t>
            </a:r>
          </a:p>
          <a:p>
            <a:r>
              <a:rPr lang="pt-BR" dirty="0"/>
              <a:t>Qual a média aritmética desta série estatística?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7263786"/>
                  </p:ext>
                </p:extLst>
              </p:nvPr>
            </p:nvGraphicFramePr>
            <p:xfrm>
              <a:off x="321551" y="4619124"/>
              <a:ext cx="8498920" cy="15087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623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06236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16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3265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3323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2581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2759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3260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7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3649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12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2841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17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3248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3245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3200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3609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3314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3484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3031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2838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 dirty="0">
                              <a:effectLst/>
                            </a:rPr>
                            <a:t>19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3101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091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4146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2069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3541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 dirty="0">
                              <a:effectLst/>
                            </a:rPr>
                            <a:t>2834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7263786"/>
                  </p:ext>
                </p:extLst>
              </p:nvPr>
            </p:nvGraphicFramePr>
            <p:xfrm>
              <a:off x="321551" y="4619124"/>
              <a:ext cx="8498920" cy="15087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62365"/>
                    <a:gridCol w="1062365"/>
                    <a:gridCol w="1062365"/>
                    <a:gridCol w="1062365"/>
                    <a:gridCol w="1062365"/>
                    <a:gridCol w="1062365"/>
                    <a:gridCol w="1062365"/>
                    <a:gridCol w="1062365"/>
                  </a:tblGrid>
                  <a:tr h="2514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2381" r="-702874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9429" t="-2381" r="-598857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575" t="-2381" r="-502299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8857" t="-2381" r="-399429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1149" t="-2381" r="-301724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01149" t="-2381" r="-201724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7714" t="-2381" r="-100571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01724" t="-2381" r="-1149" b="-542857"/>
                          </a:stretch>
                        </a:blipFill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3265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3323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2581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2759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3260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7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3649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12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2841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17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3248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3245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3200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13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3609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3314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3484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3031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14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2838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 dirty="0">
                              <a:effectLst/>
                            </a:rPr>
                            <a:t>19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3101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4146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2069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15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3541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>
                              <a:effectLst/>
                            </a:rPr>
                            <a:t>20</a:t>
                          </a:r>
                          <a:endParaRPr lang="pt-B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u="none" strike="noStrike" dirty="0">
                              <a:effectLst/>
                            </a:rPr>
                            <a:t>2834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tângulo 7"/>
          <p:cNvSpPr/>
          <p:nvPr/>
        </p:nvSpPr>
        <p:spPr>
          <a:xfrm>
            <a:off x="314642" y="4024227"/>
            <a:ext cx="85058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/>
              <a:t>Tabela 2 - Amostra do peso ao nascer (g) dos nascidos vivos de um hospital particular em San Diego, Califórnia, durante o período de uma semana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09700" y="6182130"/>
            <a:ext cx="8468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Fonte: </a:t>
            </a:r>
            <a:r>
              <a:rPr lang="pt-BR" sz="1000" dirty="0" err="1"/>
              <a:t>ROSNER</a:t>
            </a:r>
            <a:r>
              <a:rPr lang="pt-BR" sz="1000" dirty="0"/>
              <a:t>, Bernard. Fundamentos de bioestatística. São Paulo : </a:t>
            </a:r>
            <a:r>
              <a:rPr lang="pt-BR" sz="1000" dirty="0" err="1"/>
              <a:t>Cengage</a:t>
            </a:r>
            <a:r>
              <a:rPr lang="pt-BR" sz="1000" dirty="0"/>
              <a:t> Learning, 2018. E-book.</a:t>
            </a:r>
          </a:p>
        </p:txBody>
      </p:sp>
    </p:spTree>
    <p:extLst>
      <p:ext uri="{BB962C8B-B14F-4D97-AF65-F5344CB8AC3E}">
        <p14:creationId xmlns:p14="http://schemas.microsoft.com/office/powerpoint/2010/main" val="154468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b="1" u="sng" dirty="0">
                    <a:solidFill>
                      <a:srgbClr val="23579B"/>
                    </a:solidFill>
                    <a:cs typeface="Times New Roman" panose="02020603050405020304" pitchFamily="18" charset="0"/>
                  </a:rPr>
                  <a:t>Medidas de Tendência Central (No Excel):</a:t>
                </a:r>
              </a:p>
              <a:p>
                <a:pPr marL="342900" lvl="1" indent="0">
                  <a:buNone/>
                </a:pPr>
                <a:r>
                  <a:rPr lang="pt-BR" sz="2000" b="1" dirty="0">
                    <a:solidFill>
                      <a:schemeClr val="accent6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Média Aritmética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pt-BR" sz="2000" b="1" dirty="0">
                    <a:solidFill>
                      <a:schemeClr val="accent6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) </a:t>
                </a:r>
              </a:p>
              <a:p>
                <a:pPr lvl="2"/>
                <a:r>
                  <a:rPr lang="pt-BR" sz="1800" dirty="0">
                    <a:cs typeface="Times New Roman" panose="02020603050405020304" pitchFamily="18" charset="0"/>
                  </a:rPr>
                  <a:t>Função =&gt;		=MÉDIA(Dados) </a:t>
                </a:r>
              </a:p>
              <a:p>
                <a:pPr lvl="1"/>
                <a:endParaRPr lang="pt-BR" sz="2400" dirty="0">
                  <a:cs typeface="Times New Roman" panose="02020603050405020304" pitchFamily="18" charset="0"/>
                </a:endParaRPr>
              </a:p>
              <a:p>
                <a:pPr marL="342900" lvl="1" indent="0">
                  <a:buNone/>
                </a:pPr>
                <a:r>
                  <a:rPr lang="pt-BR" sz="2000" b="1" dirty="0">
                    <a:solidFill>
                      <a:srgbClr val="164C97"/>
                    </a:solidFill>
                    <a:cs typeface="Times New Roman" panose="02020603050405020304" pitchFamily="18" charset="0"/>
                  </a:rPr>
                  <a:t>Mediana (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solidFill>
                          <a:srgbClr val="164C97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𝑴𝒆𝒅</m:t>
                    </m:r>
                  </m:oMath>
                </a14:m>
                <a:r>
                  <a:rPr lang="pt-BR" sz="2000" b="1" dirty="0">
                    <a:solidFill>
                      <a:srgbClr val="164C97"/>
                    </a:solidFill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pt-BR" sz="1800" dirty="0">
                    <a:cs typeface="Times New Roman" panose="02020603050405020304" pitchFamily="18" charset="0"/>
                  </a:rPr>
                  <a:t>Função =&gt;		=MED(Dados)</a:t>
                </a:r>
              </a:p>
              <a:p>
                <a:pPr lvl="1"/>
                <a:endParaRPr lang="pt-BR" sz="2400" dirty="0">
                  <a:cs typeface="Times New Roman" panose="02020603050405020304" pitchFamily="18" charset="0"/>
                </a:endParaRPr>
              </a:p>
              <a:p>
                <a:pPr marL="342900" lvl="1" indent="0">
                  <a:buNone/>
                </a:pPr>
                <a:r>
                  <a:rPr lang="pt-BR" sz="2000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Moda (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𝑴𝒐</m:t>
                    </m:r>
                  </m:oMath>
                </a14:m>
                <a:r>
                  <a:rPr lang="pt-BR" sz="2000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pt-BR" sz="1800" dirty="0">
                    <a:cs typeface="Times New Roman" panose="02020603050405020304" pitchFamily="18" charset="0"/>
                  </a:rPr>
                  <a:t>Função =&gt;		=MODO(Dados)</a:t>
                </a: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3F70250-1D0E-4632-B3DF-0D99CBE1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847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b="1" u="sng" dirty="0">
                    <a:solidFill>
                      <a:srgbClr val="23579B"/>
                    </a:solidFill>
                    <a:cs typeface="Times New Roman" panose="02020603050405020304" pitchFamily="18" charset="0"/>
                  </a:rPr>
                  <a:t>Medidas de Tendência Central (No R):</a:t>
                </a:r>
              </a:p>
              <a:p>
                <a:pPr marL="342900" lvl="1" indent="0">
                  <a:buNone/>
                </a:pPr>
                <a:r>
                  <a:rPr lang="pt-BR" sz="2000" b="1" dirty="0">
                    <a:solidFill>
                      <a:schemeClr val="accent6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Média Aritmética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pt-BR" sz="2000" b="1" dirty="0">
                    <a:solidFill>
                      <a:schemeClr val="accent6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) </a:t>
                </a:r>
              </a:p>
              <a:p>
                <a:pPr lvl="2"/>
                <a:r>
                  <a:rPr lang="pt-BR" sz="1800" dirty="0">
                    <a:cs typeface="Times New Roman" panose="02020603050405020304" pitchFamily="18" charset="0"/>
                  </a:rPr>
                  <a:t>Função =&gt;		</a:t>
                </a:r>
                <a:r>
                  <a:rPr lang="pt-BR" sz="1800" dirty="0" err="1">
                    <a:cs typeface="Times New Roman" panose="02020603050405020304" pitchFamily="18" charset="0"/>
                  </a:rPr>
                  <a:t>mean</a:t>
                </a:r>
                <a:r>
                  <a:rPr lang="pt-BR" sz="1800" dirty="0">
                    <a:cs typeface="Times New Roman" panose="02020603050405020304" pitchFamily="18" charset="0"/>
                  </a:rPr>
                  <a:t>(Dados) </a:t>
                </a:r>
              </a:p>
              <a:p>
                <a:pPr lvl="1"/>
                <a:endParaRPr lang="pt-BR" sz="2400" dirty="0">
                  <a:cs typeface="Times New Roman" panose="02020603050405020304" pitchFamily="18" charset="0"/>
                </a:endParaRPr>
              </a:p>
              <a:p>
                <a:pPr marL="342900" lvl="1" indent="0">
                  <a:buNone/>
                </a:pPr>
                <a:r>
                  <a:rPr lang="pt-BR" sz="2000" b="1" dirty="0">
                    <a:solidFill>
                      <a:srgbClr val="164C97"/>
                    </a:solidFill>
                    <a:cs typeface="Times New Roman" panose="02020603050405020304" pitchFamily="18" charset="0"/>
                  </a:rPr>
                  <a:t>Mediana (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solidFill>
                          <a:srgbClr val="164C97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𝑴𝒆𝒅</m:t>
                    </m:r>
                  </m:oMath>
                </a14:m>
                <a:r>
                  <a:rPr lang="pt-BR" sz="2000" b="1" dirty="0">
                    <a:solidFill>
                      <a:srgbClr val="164C97"/>
                    </a:solidFill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pt-BR" sz="1800" dirty="0">
                    <a:cs typeface="Times New Roman" panose="02020603050405020304" pitchFamily="18" charset="0"/>
                  </a:rPr>
                  <a:t>Função =&gt;		</a:t>
                </a:r>
                <a:r>
                  <a:rPr lang="pt-BR" sz="1800" dirty="0" err="1">
                    <a:cs typeface="Times New Roman" panose="02020603050405020304" pitchFamily="18" charset="0"/>
                  </a:rPr>
                  <a:t>median</a:t>
                </a:r>
                <a:r>
                  <a:rPr lang="pt-BR" sz="1800" dirty="0">
                    <a:cs typeface="Times New Roman" panose="02020603050405020304" pitchFamily="18" charset="0"/>
                  </a:rPr>
                  <a:t>(Dados)</a:t>
                </a: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3F70250-1D0E-4632-B3DF-0D99CBE1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440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Outras Medidas de Posição:</a:t>
            </a:r>
          </a:p>
          <a:p>
            <a:pPr lvl="1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Quartis</a:t>
            </a:r>
          </a:p>
          <a:p>
            <a:pPr lvl="1"/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Decis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Centis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ou Percentis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25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47CE102-8FDA-423C-8E61-BEC37EDE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16352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Quartis (1º e 3º Quartis)</a:t>
            </a:r>
          </a:p>
          <a:p>
            <a:pPr marL="457200" lvl="1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Os Quartis são medidas de posição que dividem um conjunto de dados, dispostos em ordem crescente, em quatro partes de igual número de elementos.</a:t>
            </a: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26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E6E11F7-DF23-42A9-BA0E-05C4F41D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972000" y="3504070"/>
            <a:ext cx="7200000" cy="1307912"/>
            <a:chOff x="972000" y="3504070"/>
            <a:chExt cx="7200000" cy="1307912"/>
          </a:xfrm>
        </p:grpSpPr>
        <p:grpSp>
          <p:nvGrpSpPr>
            <p:cNvPr id="17" name="Grupo 16"/>
            <p:cNvGrpSpPr/>
            <p:nvPr/>
          </p:nvGrpSpPr>
          <p:grpSpPr>
            <a:xfrm>
              <a:off x="972000" y="3504070"/>
              <a:ext cx="7200000" cy="1307912"/>
              <a:chOff x="972000" y="4010919"/>
              <a:chExt cx="7200000" cy="1307912"/>
            </a:xfrm>
          </p:grpSpPr>
          <p:cxnSp>
            <p:nvCxnSpPr>
              <p:cNvPr id="5" name="Conector de seta reta 4"/>
              <p:cNvCxnSpPr/>
              <p:nvPr/>
            </p:nvCxnSpPr>
            <p:spPr>
              <a:xfrm>
                <a:off x="972000" y="4869160"/>
                <a:ext cx="720000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/>
              <p:cNvCxnSpPr/>
              <p:nvPr/>
            </p:nvCxnSpPr>
            <p:spPr>
              <a:xfrm flipH="1">
                <a:off x="1619672" y="4689160"/>
                <a:ext cx="0" cy="36000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/>
              <p:cNvCxnSpPr/>
              <p:nvPr/>
            </p:nvCxnSpPr>
            <p:spPr>
              <a:xfrm flipH="1">
                <a:off x="7668344" y="4704053"/>
                <a:ext cx="0" cy="36000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/>
              <p:cNvCxnSpPr/>
              <p:nvPr/>
            </p:nvCxnSpPr>
            <p:spPr>
              <a:xfrm flipH="1">
                <a:off x="4572000" y="4689160"/>
                <a:ext cx="0" cy="36000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 flipH="1">
                <a:off x="3059832" y="4689160"/>
                <a:ext cx="0" cy="36000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/>
              <p:cNvCxnSpPr/>
              <p:nvPr/>
            </p:nvCxnSpPr>
            <p:spPr>
              <a:xfrm flipH="1">
                <a:off x="6156176" y="4689160"/>
                <a:ext cx="0" cy="36000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CaixaDeTexto 11"/>
              <p:cNvSpPr txBox="1"/>
              <p:nvPr/>
            </p:nvSpPr>
            <p:spPr>
              <a:xfrm>
                <a:off x="1149030" y="4223881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Mínimo</a:t>
                </a: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7219598" y="4304936"/>
                <a:ext cx="948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Máximo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ixaDeTexto 13"/>
                  <p:cNvSpPr txBox="1"/>
                  <p:nvPr/>
                </p:nvSpPr>
                <p:spPr>
                  <a:xfrm>
                    <a:off x="4064489" y="4010919"/>
                    <a:ext cx="101502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pt-BR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Mediana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CaixaDeTexto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4489" y="4010919"/>
                    <a:ext cx="1015021" cy="646331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5422" t="-5660" r="-4819" b="-47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CaixaDeTexto 14"/>
              <p:cNvSpPr txBox="1"/>
              <p:nvPr/>
            </p:nvSpPr>
            <p:spPr>
              <a:xfrm>
                <a:off x="1770399" y="4949499"/>
                <a:ext cx="1103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1º Quartil</a:t>
                </a:r>
              </a:p>
            </p:txBody>
          </p:sp>
          <p:sp>
            <p:nvSpPr>
              <p:cNvPr id="16" name="CaixaDeTexto 15"/>
              <p:cNvSpPr txBox="1"/>
              <p:nvPr/>
            </p:nvSpPr>
            <p:spPr>
              <a:xfrm>
                <a:off x="4794870" y="4949499"/>
                <a:ext cx="11031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3º Quartil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tângulo 1"/>
                <p:cNvSpPr/>
                <p:nvPr/>
              </p:nvSpPr>
              <p:spPr>
                <a:xfrm>
                  <a:off x="2839062" y="3732483"/>
                  <a:ext cx="4877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tângulo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9062" y="3732483"/>
                  <a:ext cx="48776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CaixaDeTexto 18"/>
            <p:cNvSpPr txBox="1"/>
            <p:nvPr/>
          </p:nvSpPr>
          <p:spPr>
            <a:xfrm>
              <a:off x="3210694" y="4442650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latin typeface="Calibri" panose="020F0502020204030204" pitchFamily="34" charset="0"/>
                  <a:cs typeface="Calibri" panose="020F0502020204030204" pitchFamily="34" charset="0"/>
                </a:rPr>
                <a:t>2º Quartil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tângulo 2"/>
                <p:cNvSpPr/>
                <p:nvPr/>
              </p:nvSpPr>
              <p:spPr>
                <a:xfrm>
                  <a:off x="5909634" y="3745511"/>
                  <a:ext cx="4930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tângulo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9634" y="3745511"/>
                  <a:ext cx="49308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CaixaDeTexto 19"/>
            <p:cNvSpPr txBox="1"/>
            <p:nvPr/>
          </p:nvSpPr>
          <p:spPr>
            <a:xfrm>
              <a:off x="6360667" y="4425114"/>
              <a:ext cx="1103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latin typeface="Calibri" panose="020F0502020204030204" pitchFamily="34" charset="0"/>
                  <a:cs typeface="Calibri" panose="020F0502020204030204" pitchFamily="34" charset="0"/>
                </a:rPr>
                <a:t>4º Quartil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339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Outras Medidas de Posição:</a:t>
            </a:r>
          </a:p>
          <a:p>
            <a:pPr lvl="1"/>
            <a:r>
              <a:rPr lang="pt-BR" sz="2000" b="1" u="sng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</a:t>
            </a:r>
            <a:endParaRPr lang="pt-BR" sz="2000" b="1" u="sng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São medidas de posição que dividem um conjunto de dados, dispostos em ordem crescente, em DEZ partes iguais. </a:t>
            </a:r>
            <a:r>
              <a:rPr lang="pt-B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(O 1º </a:t>
            </a:r>
            <a:r>
              <a:rPr lang="pt-BR" sz="20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Decil</a:t>
            </a:r>
            <a:r>
              <a:rPr lang="pt-B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 indica que 10% na amostra está abaixo dele e 90% da Amostra está acima dele)</a:t>
            </a:r>
          </a:p>
          <a:p>
            <a:pPr lvl="1"/>
            <a:r>
              <a:rPr lang="pt-BR" sz="2000" b="1" u="sng" dirty="0" err="1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Centis</a:t>
            </a:r>
            <a:r>
              <a:rPr lang="pt-BR" sz="2000" b="1" u="sng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 Percentis</a:t>
            </a:r>
          </a:p>
          <a:p>
            <a:pPr marL="914400" lvl="2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São medidas de posição que dividem um conjunto de dados, dispostos em ordem crescente, em CEM partes iguais. (O 35º Percentil indica que 35% da amostra está abaixo dele e 65% está acima).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27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EAFAEAB6-0340-46AD-A289-9E5DC4D2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12404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Medidas de Dispersão:</a:t>
            </a:r>
          </a:p>
          <a:p>
            <a:pPr marL="457200" lvl="1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Considerando que as Medidas de Tendência Central indicam uma tendência dos dados, elas não descrevem o grau de variabilidade destes dados.</a:t>
            </a:r>
          </a:p>
          <a:p>
            <a:pPr marL="457200" lvl="1" indent="0">
              <a:buNone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Assim surgem as medidas de Variabilidade ou medidas de Dispersão.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28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27B113E-42EA-4FAC-A357-81994056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535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Medidas de Dispersão: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Amplitude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Desvio-Padrão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Variância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Coeficiente de Variação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29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EB8D5427-48E2-4C27-A043-A9624836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8269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FB6-C324-4F0A-978F-44245EEC8EB3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9592" y="1772816"/>
            <a:ext cx="7787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Por mais que pareça estranho, o </a:t>
            </a:r>
            <a:r>
              <a:rPr lang="pt-BR" sz="20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 Excel não é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, nem foi projetado para ser, </a:t>
            </a:r>
            <a:r>
              <a:rPr lang="pt-BR" sz="20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 software estatístico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Costuma-se utilizar o MS Excel para organização do banco de dados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1CD8E5-DEE7-471B-A0FB-194E2E00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MS Excel</a:t>
            </a:r>
            <a:b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Software R e Aplicação </a:t>
            </a:r>
            <a:r>
              <a:rPr lang="pt-BR" b="1" u="sng" dirty="0" err="1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RStudio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39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000" b="1" u="sng" dirty="0">
                    <a:solidFill>
                      <a:srgbClr val="164C9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Medidas de Dispersão:</a:t>
                </a:r>
              </a:p>
              <a:p>
                <a:pPr lvl="1"/>
                <a:r>
                  <a:rPr lang="pt-BR" sz="2000" b="1" u="sng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Amplitude (</a:t>
                </a:r>
                <a:r>
                  <a:rPr lang="pt-BR" sz="2000" b="1" i="1" u="sng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Range</a:t>
                </a:r>
                <a:r>
                  <a:rPr lang="pt-BR" sz="2000" b="1" u="sng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1"/>
                <a:endParaRPr lang="pt-BR" sz="20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000" b="0" i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Amplitude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á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ximo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í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nimo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30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6E43667-1310-423B-9EE0-5EA794B8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377188"/>
            <a:ext cx="4503018" cy="337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8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000" b="1" u="sng" dirty="0">
                    <a:solidFill>
                      <a:srgbClr val="164C97"/>
                    </a:solidFill>
                    <a:cs typeface="Calibri" panose="020F0502020204030204" pitchFamily="34" charset="0"/>
                  </a:rPr>
                  <a:t>Medidas de Dispersão:</a:t>
                </a:r>
              </a:p>
              <a:p>
                <a:pPr lvl="1"/>
                <a:r>
                  <a:rPr lang="pt-BR" sz="2000" b="1" u="sng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Desvio-Padrão (</a:t>
                </a:r>
                <a:r>
                  <a:rPr lang="pt-BR" sz="2000" b="1" i="1" u="sng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Standard </a:t>
                </a:r>
                <a:r>
                  <a:rPr lang="pt-BR" sz="2000" b="1" i="1" u="sng" dirty="0" err="1">
                    <a:solidFill>
                      <a:srgbClr val="C00000"/>
                    </a:solidFill>
                    <a:cs typeface="Calibri" panose="020F0502020204030204" pitchFamily="34" charset="0"/>
                  </a:rPr>
                  <a:t>Deviati</a:t>
                </a:r>
                <a:r>
                  <a:rPr lang="pt-BR" sz="2000" b="1" u="sng" dirty="0" err="1">
                    <a:solidFill>
                      <a:srgbClr val="C00000"/>
                    </a:solidFill>
                    <a:cs typeface="Calibri" panose="020F0502020204030204" pitchFamily="34" charset="0"/>
                  </a:rPr>
                  <a:t>on</a:t>
                </a:r>
                <a:r>
                  <a:rPr lang="pt-BR" sz="2000" b="1" u="sng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)</a:t>
                </a:r>
              </a:p>
              <a:p>
                <a:pPr lvl="2"/>
                <a:r>
                  <a:rPr lang="pt-BR" sz="2000" i="1" dirty="0">
                    <a:cs typeface="Calibri" panose="020F0502020204030204" pitchFamily="34" charset="0"/>
                  </a:rPr>
                  <a:t>Populacional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2000" i="1" dirty="0">
                  <a:cs typeface="Calibri" panose="020F0502020204030204" pitchFamily="34" charset="0"/>
                </a:endParaRPr>
              </a:p>
              <a:p>
                <a:pPr lvl="2"/>
                <a:endParaRPr lang="pt-BR" sz="2000" i="1" dirty="0">
                  <a:cs typeface="Calibri" panose="020F0502020204030204" pitchFamily="34" charset="0"/>
                </a:endParaRPr>
              </a:p>
              <a:p>
                <a:pPr lvl="2"/>
                <a:r>
                  <a:rPr lang="pt-BR" sz="2000" i="1" dirty="0">
                    <a:cs typeface="Calibri" panose="020F0502020204030204" pitchFamily="34" charset="0"/>
                  </a:rPr>
                  <a:t>Amostral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pt-B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2000" i="1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cs typeface="Calibri" panose="020F0502020204030204" pitchFamily="34" charset="0"/>
              </a:rPr>
              <a:pPr/>
              <a:t>31</a:t>
            </a:fld>
            <a:endParaRPr lang="pt-BR"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EECF99D-18B0-4B15-8694-83F447A8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1187624" y="4149080"/>
            <a:ext cx="7632847" cy="1728192"/>
            <a:chOff x="1187624" y="4149080"/>
            <a:chExt cx="7632847" cy="1728192"/>
          </a:xfrm>
        </p:grpSpPr>
        <p:sp>
          <p:nvSpPr>
            <p:cNvPr id="2" name="Retângulo 1"/>
            <p:cNvSpPr/>
            <p:nvPr/>
          </p:nvSpPr>
          <p:spPr>
            <a:xfrm>
              <a:off x="1187624" y="4149080"/>
              <a:ext cx="5544616" cy="172819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6804248" y="4690010"/>
              <a:ext cx="2016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</a:rPr>
                <a:t>O que se utiliza em 99,9% das análises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32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000" b="1" u="sng" dirty="0">
                    <a:solidFill>
                      <a:srgbClr val="164C97"/>
                    </a:solidFill>
                    <a:cs typeface="Calibri" panose="020F0502020204030204" pitchFamily="34" charset="0"/>
                  </a:rPr>
                  <a:t>Medidas de Dispersão:</a:t>
                </a:r>
              </a:p>
              <a:p>
                <a:pPr lvl="1"/>
                <a:r>
                  <a:rPr lang="pt-BR" sz="2000" b="1" u="sng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Variância (</a:t>
                </a:r>
                <a:r>
                  <a:rPr lang="pt-BR" sz="2000" b="1" u="sng" dirty="0" err="1">
                    <a:solidFill>
                      <a:srgbClr val="C00000"/>
                    </a:solidFill>
                    <a:cs typeface="Calibri" panose="020F0502020204030204" pitchFamily="34" charset="0"/>
                  </a:rPr>
                  <a:t>Variance</a:t>
                </a:r>
                <a:r>
                  <a:rPr lang="pt-BR" sz="2000" b="1" u="sng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)</a:t>
                </a:r>
              </a:p>
              <a:p>
                <a:pPr lvl="2"/>
                <a:endParaRPr lang="pt-BR" sz="2000" i="1" dirty="0">
                  <a:cs typeface="Calibri" panose="020F0502020204030204" pitchFamily="34" charset="0"/>
                </a:endParaRPr>
              </a:p>
              <a:p>
                <a:pPr lvl="2"/>
                <a:r>
                  <a:rPr lang="pt-BR" sz="2000" i="1" dirty="0">
                    <a:cs typeface="Calibri" panose="020F0502020204030204" pitchFamily="34" charset="0"/>
                  </a:rPr>
                  <a:t>Populacional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000" i="1" dirty="0">
                  <a:cs typeface="Calibri" panose="020F0502020204030204" pitchFamily="34" charset="0"/>
                </a:endParaRPr>
              </a:p>
              <a:p>
                <a:pPr lvl="2"/>
                <a:endParaRPr lang="pt-BR" sz="2000" i="1" dirty="0">
                  <a:cs typeface="Calibri" panose="020F0502020204030204" pitchFamily="34" charset="0"/>
                </a:endParaRPr>
              </a:p>
              <a:p>
                <a:pPr lvl="2"/>
                <a:r>
                  <a:rPr lang="pt-BR" sz="2000" i="1" dirty="0">
                    <a:cs typeface="Calibri" panose="020F0502020204030204" pitchFamily="34" charset="0"/>
                  </a:rPr>
                  <a:t>Amostral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000" i="1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cs typeface="Calibri" panose="020F0502020204030204" pitchFamily="34" charset="0"/>
              </a:rPr>
              <a:pPr/>
              <a:t>32</a:t>
            </a:fld>
            <a:endParaRPr lang="pt-BR"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85F5305-65CB-4368-BC8C-483C92A4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796136" y="1870077"/>
            <a:ext cx="3024336" cy="4306886"/>
          </a:xfrm>
          <a:prstGeom prst="rect">
            <a:avLst/>
          </a:prstGeom>
          <a:solidFill>
            <a:srgbClr val="164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Variância é equivalente ao Desvio-Padrão ao quadrado</a:t>
            </a:r>
            <a:r>
              <a:rPr lang="pt-BR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ctr"/>
            <a:endParaRPr lang="pt-BR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pt-BR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 utiliza nos processos de cálculo por não trabalhar com a raiz quadrada.</a:t>
            </a:r>
          </a:p>
        </p:txBody>
      </p:sp>
    </p:spTree>
    <p:extLst>
      <p:ext uri="{BB962C8B-B14F-4D97-AF65-F5344CB8AC3E}">
        <p14:creationId xmlns:p14="http://schemas.microsoft.com/office/powerpoint/2010/main" val="192692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000" b="1" u="sng" dirty="0">
                    <a:solidFill>
                      <a:srgbClr val="164C97"/>
                    </a:solidFill>
                    <a:cs typeface="Times New Roman" panose="02020603050405020304" pitchFamily="18" charset="0"/>
                  </a:rPr>
                  <a:t>Medidas de Dispersão:</a:t>
                </a:r>
              </a:p>
              <a:p>
                <a:pPr lvl="1"/>
                <a:r>
                  <a:rPr lang="pt-BR" sz="2000" b="1" u="sng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Coeficiente de Variação </a:t>
                </a:r>
              </a:p>
              <a:p>
                <a:pPr lvl="2"/>
                <a:endParaRPr lang="pt-BR" sz="2000" i="1" dirty="0">
                  <a:cs typeface="Times New Roman" panose="02020603050405020304" pitchFamily="18" charset="0"/>
                </a:endParaRPr>
              </a:p>
              <a:p>
                <a:pPr lvl="2"/>
                <a:r>
                  <a:rPr lang="pt-BR" sz="2000" i="1" dirty="0">
                    <a:cs typeface="Times New Roman" panose="02020603050405020304" pitchFamily="18" charset="0"/>
                  </a:rPr>
                  <a:t>Populacional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𝐶𝑉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pt-BR" sz="2000" i="1" dirty="0">
                  <a:cs typeface="Times New Roman" panose="02020603050405020304" pitchFamily="18" charset="0"/>
                </a:endParaRPr>
              </a:p>
              <a:p>
                <a:pPr lvl="2"/>
                <a:endParaRPr lang="pt-BR" sz="2000" i="1" dirty="0">
                  <a:cs typeface="Times New Roman" panose="02020603050405020304" pitchFamily="18" charset="0"/>
                </a:endParaRPr>
              </a:p>
              <a:p>
                <a:pPr lvl="2"/>
                <a:r>
                  <a:rPr lang="pt-BR" sz="2000" i="1" dirty="0">
                    <a:cs typeface="Times New Roman" panose="02020603050405020304" pitchFamily="18" charset="0"/>
                  </a:rPr>
                  <a:t>Amostral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𝐶𝑉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pt-BR" sz="2000" i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3EE8689-1545-4CD1-8F89-5832CC52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724128" y="1690689"/>
            <a:ext cx="3096344" cy="4486274"/>
          </a:xfrm>
          <a:prstGeom prst="rect">
            <a:avLst/>
          </a:prstGeom>
          <a:solidFill>
            <a:srgbClr val="164C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pt-BR" sz="2000" b="1" i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Indica o percentual de variação em relação a média.</a:t>
            </a:r>
          </a:p>
        </p:txBody>
      </p:sp>
    </p:spTree>
    <p:extLst>
      <p:ext uri="{BB962C8B-B14F-4D97-AF65-F5344CB8AC3E}">
        <p14:creationId xmlns:p14="http://schemas.microsoft.com/office/powerpoint/2010/main" val="185135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u="sng" dirty="0">
                <a:cs typeface="Times New Roman" panose="02020603050405020304" pitchFamily="18" charset="0"/>
              </a:rPr>
              <a:t>Medidas de Dispersão (EXCEL):</a:t>
            </a:r>
          </a:p>
          <a:p>
            <a:pPr lvl="1"/>
            <a:r>
              <a:rPr lang="pt-BR" sz="2000" b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Amplitude:</a:t>
            </a:r>
          </a:p>
          <a:p>
            <a:pPr lvl="2"/>
            <a:r>
              <a:rPr lang="pt-BR" sz="2000" dirty="0">
                <a:cs typeface="Times New Roman" panose="02020603050405020304" pitchFamily="18" charset="0"/>
              </a:rPr>
              <a:t>=MÁXIMO(Dados)-MÍNIMO(Dados)</a:t>
            </a:r>
          </a:p>
          <a:p>
            <a:pPr lvl="1"/>
            <a:endParaRPr lang="pt-BR" sz="2000" dirty="0">
              <a:cs typeface="Times New Roman" panose="02020603050405020304" pitchFamily="18" charset="0"/>
            </a:endParaRPr>
          </a:p>
          <a:p>
            <a:pPr lvl="1"/>
            <a:r>
              <a:rPr lang="pt-BR" sz="2000" b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Desvio-Padrão</a:t>
            </a:r>
          </a:p>
          <a:p>
            <a:pPr lvl="2"/>
            <a:r>
              <a:rPr lang="pt-BR" sz="2000" dirty="0">
                <a:cs typeface="Times New Roman" panose="02020603050405020304" pitchFamily="18" charset="0"/>
              </a:rPr>
              <a:t>=DESVPAD(Dados)</a:t>
            </a:r>
          </a:p>
          <a:p>
            <a:pPr lvl="1"/>
            <a:endParaRPr lang="pt-BR" sz="2000" dirty="0">
              <a:cs typeface="Times New Roman" panose="02020603050405020304" pitchFamily="18" charset="0"/>
            </a:endParaRPr>
          </a:p>
          <a:p>
            <a:pPr lvl="1"/>
            <a:r>
              <a:rPr lang="pt-BR" sz="2000" b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Variância</a:t>
            </a:r>
          </a:p>
          <a:p>
            <a:pPr lvl="2"/>
            <a:r>
              <a:rPr lang="pt-BR" sz="2000" dirty="0">
                <a:cs typeface="Times New Roman" panose="02020603050405020304" pitchFamily="18" charset="0"/>
              </a:rPr>
              <a:t>=VAR(Dados)</a:t>
            </a:r>
          </a:p>
          <a:p>
            <a:pPr lvl="1"/>
            <a:endParaRPr lang="pt-BR" sz="2000" dirty="0">
              <a:cs typeface="Times New Roman" panose="02020603050405020304" pitchFamily="18" charset="0"/>
            </a:endParaRPr>
          </a:p>
          <a:p>
            <a:pPr lvl="1"/>
            <a:r>
              <a:rPr lang="pt-BR" sz="2000" b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Coeficiente de Variação</a:t>
            </a:r>
          </a:p>
          <a:p>
            <a:pPr lvl="2"/>
            <a:r>
              <a:rPr lang="pt-BR" sz="2000" dirty="0">
                <a:cs typeface="Times New Roman" panose="02020603050405020304" pitchFamily="18" charset="0"/>
              </a:rPr>
              <a:t>=DESVPAD(Dados)/MÉDIA(Dados)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4CDC0E1-7C7C-41BD-8A18-DC705535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5476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u="sng" dirty="0">
                <a:solidFill>
                  <a:srgbClr val="164C97"/>
                </a:solidFill>
                <a:cs typeface="Times New Roman" panose="02020603050405020304" pitchFamily="18" charset="0"/>
              </a:rPr>
              <a:t>Medidas de Assimetria e Curtose:</a:t>
            </a:r>
          </a:p>
          <a:p>
            <a:pPr lvl="1"/>
            <a:r>
              <a:rPr lang="pt-BR" sz="2000" dirty="0">
                <a:cs typeface="Times New Roman" panose="02020603050405020304" pitchFamily="18" charset="0"/>
              </a:rPr>
              <a:t>São medidas que caracterizam a forma da distribuição dos dados amostrados em torno da média.</a:t>
            </a:r>
          </a:p>
          <a:p>
            <a:pPr lvl="1"/>
            <a:endParaRPr lang="pt-BR" sz="2000" i="1" dirty="0">
              <a:cs typeface="Times New Roman" panose="02020603050405020304" pitchFamily="18" charset="0"/>
            </a:endParaRPr>
          </a:p>
          <a:p>
            <a:pPr lvl="1"/>
            <a:r>
              <a:rPr lang="pt-BR" sz="2000" b="1" i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Assimetria (</a:t>
            </a:r>
            <a:r>
              <a:rPr lang="pt-BR" sz="2000" b="1" i="1" u="sng" dirty="0" err="1">
                <a:solidFill>
                  <a:srgbClr val="C00000"/>
                </a:solidFill>
                <a:cs typeface="Times New Roman" panose="02020603050405020304" pitchFamily="18" charset="0"/>
              </a:rPr>
              <a:t>Skewness</a:t>
            </a:r>
            <a:r>
              <a:rPr lang="pt-BR" sz="2000" b="1" i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)</a:t>
            </a:r>
          </a:p>
          <a:p>
            <a:pPr lvl="1"/>
            <a:endParaRPr lang="pt-BR" sz="2000" i="1" dirty="0">
              <a:cs typeface="Times New Roman" panose="02020603050405020304" pitchFamily="18" charset="0"/>
            </a:endParaRPr>
          </a:p>
          <a:p>
            <a:pPr lvl="1"/>
            <a:r>
              <a:rPr lang="pt-BR" sz="2000" b="1" i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Curtose (</a:t>
            </a:r>
            <a:r>
              <a:rPr lang="pt-BR" sz="2000" b="1" i="1" u="sng" dirty="0" err="1">
                <a:solidFill>
                  <a:srgbClr val="C00000"/>
                </a:solidFill>
                <a:cs typeface="Times New Roman" panose="02020603050405020304" pitchFamily="18" charset="0"/>
              </a:rPr>
              <a:t>Kurtosis</a:t>
            </a:r>
            <a:r>
              <a:rPr lang="pt-BR" sz="2000" b="1" i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98C4EC2-AE25-46F3-A906-CF9E15BF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60514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000" b="1" u="sng" dirty="0">
                    <a:solidFill>
                      <a:srgbClr val="164C97"/>
                    </a:solidFill>
                    <a:cs typeface="Times New Roman" panose="02020603050405020304" pitchFamily="18" charset="0"/>
                  </a:rPr>
                  <a:t>Medidas de Assimetria e Curtose:</a:t>
                </a:r>
              </a:p>
              <a:p>
                <a:pPr lvl="1"/>
                <a:r>
                  <a:rPr lang="pt-BR" sz="2000" b="1" u="sng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Assimetria </a:t>
                </a:r>
                <a:r>
                  <a:rPr lang="pt-BR" sz="2000" b="1" i="1" u="sng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pt-BR" sz="2000" b="1" i="1" u="sng" dirty="0" err="1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Skewness</a:t>
                </a:r>
                <a:r>
                  <a:rPr lang="pt-BR" sz="2000" b="1" i="1" u="sng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)</a:t>
                </a:r>
              </a:p>
              <a:p>
                <a:pPr marL="914400" lvl="2" indent="0">
                  <a:buNone/>
                </a:pPr>
                <a:r>
                  <a:rPr lang="pt-BR" sz="2000" dirty="0">
                    <a:cs typeface="Times New Roman" panose="02020603050405020304" pitchFamily="18" charset="0"/>
                  </a:rPr>
                  <a:t>Mede a distribuição dos dados em relação a média. Uma distribuição para ser considerada </a:t>
                </a:r>
                <a:r>
                  <a:rPr lang="pt-BR" sz="2000" b="1" u="sng" dirty="0">
                    <a:solidFill>
                      <a:srgbClr val="FFC000"/>
                    </a:solidFill>
                    <a:cs typeface="Times New Roman" panose="02020603050405020304" pitchFamily="18" charset="0"/>
                  </a:rPr>
                  <a:t>Simétrica</a:t>
                </a:r>
                <a:r>
                  <a:rPr lang="pt-BR" sz="2000" dirty="0">
                    <a:cs typeface="Times New Roman" panose="02020603050405020304" pitchFamily="18" charset="0"/>
                  </a:rPr>
                  <a:t> deve ter:</a:t>
                </a:r>
              </a:p>
              <a:p>
                <a:pPr marL="914400" lvl="2" indent="0">
                  <a:buNone/>
                </a:pPr>
                <a:endParaRPr lang="pt-BR" sz="2000" i="1" dirty="0"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𝑀𝑒𝑑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𝑀𝑜</m:t>
                      </m:r>
                    </m:oMath>
                  </m:oMathPara>
                </a14:m>
                <a:endParaRPr lang="pt-BR" sz="2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36</a:t>
            </a:fld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1872000" y="4581128"/>
            <a:ext cx="5400000" cy="2128413"/>
            <a:chOff x="1872000" y="4581128"/>
            <a:chExt cx="5400000" cy="2128413"/>
          </a:xfrm>
        </p:grpSpPr>
        <p:cxnSp>
          <p:nvCxnSpPr>
            <p:cNvPr id="6" name="Conector de seta reta 5"/>
            <p:cNvCxnSpPr/>
            <p:nvPr/>
          </p:nvCxnSpPr>
          <p:spPr>
            <a:xfrm>
              <a:off x="1872000" y="6309320"/>
              <a:ext cx="54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orma livre 8"/>
            <p:cNvSpPr/>
            <p:nvPr/>
          </p:nvSpPr>
          <p:spPr>
            <a:xfrm>
              <a:off x="2402006" y="4885627"/>
              <a:ext cx="4299045" cy="1298269"/>
            </a:xfrm>
            <a:custGeom>
              <a:avLst/>
              <a:gdLst>
                <a:gd name="connsiteX0" fmla="*/ 0 w 4299045"/>
                <a:gd name="connsiteY0" fmla="*/ 1296537 h 1296537"/>
                <a:gd name="connsiteX1" fmla="*/ 723331 w 4299045"/>
                <a:gd name="connsiteY1" fmla="*/ 1214650 h 1296537"/>
                <a:gd name="connsiteX2" fmla="*/ 1446663 w 4299045"/>
                <a:gd name="connsiteY2" fmla="*/ 859808 h 1296537"/>
                <a:gd name="connsiteX3" fmla="*/ 2169994 w 4299045"/>
                <a:gd name="connsiteY3" fmla="*/ 0 h 1296537"/>
                <a:gd name="connsiteX4" fmla="*/ 2906973 w 4299045"/>
                <a:gd name="connsiteY4" fmla="*/ 859808 h 1296537"/>
                <a:gd name="connsiteX5" fmla="*/ 3616657 w 4299045"/>
                <a:gd name="connsiteY5" fmla="*/ 1214650 h 1296537"/>
                <a:gd name="connsiteX6" fmla="*/ 4299045 w 4299045"/>
                <a:gd name="connsiteY6" fmla="*/ 1296537 h 1296537"/>
                <a:gd name="connsiteX0" fmla="*/ 0 w 4299045"/>
                <a:gd name="connsiteY0" fmla="*/ 1296537 h 1296537"/>
                <a:gd name="connsiteX1" fmla="*/ 1446663 w 4299045"/>
                <a:gd name="connsiteY1" fmla="*/ 859808 h 1296537"/>
                <a:gd name="connsiteX2" fmla="*/ 2169994 w 4299045"/>
                <a:gd name="connsiteY2" fmla="*/ 0 h 1296537"/>
                <a:gd name="connsiteX3" fmla="*/ 2906973 w 4299045"/>
                <a:gd name="connsiteY3" fmla="*/ 859808 h 1296537"/>
                <a:gd name="connsiteX4" fmla="*/ 3616657 w 4299045"/>
                <a:gd name="connsiteY4" fmla="*/ 1214650 h 1296537"/>
                <a:gd name="connsiteX5" fmla="*/ 4299045 w 4299045"/>
                <a:gd name="connsiteY5" fmla="*/ 1296537 h 1296537"/>
                <a:gd name="connsiteX0" fmla="*/ 0 w 4299045"/>
                <a:gd name="connsiteY0" fmla="*/ 1296537 h 1296537"/>
                <a:gd name="connsiteX1" fmla="*/ 1446663 w 4299045"/>
                <a:gd name="connsiteY1" fmla="*/ 859808 h 1296537"/>
                <a:gd name="connsiteX2" fmla="*/ 2169994 w 4299045"/>
                <a:gd name="connsiteY2" fmla="*/ 0 h 1296537"/>
                <a:gd name="connsiteX3" fmla="*/ 2906973 w 4299045"/>
                <a:gd name="connsiteY3" fmla="*/ 859808 h 1296537"/>
                <a:gd name="connsiteX4" fmla="*/ 4299045 w 4299045"/>
                <a:gd name="connsiteY4" fmla="*/ 1296537 h 1296537"/>
                <a:gd name="connsiteX0" fmla="*/ 0 w 4299045"/>
                <a:gd name="connsiteY0" fmla="*/ 1296537 h 1296537"/>
                <a:gd name="connsiteX1" fmla="*/ 1446663 w 4299045"/>
                <a:gd name="connsiteY1" fmla="*/ 859808 h 1296537"/>
                <a:gd name="connsiteX2" fmla="*/ 2169994 w 4299045"/>
                <a:gd name="connsiteY2" fmla="*/ 0 h 1296537"/>
                <a:gd name="connsiteX3" fmla="*/ 2906973 w 4299045"/>
                <a:gd name="connsiteY3" fmla="*/ 859808 h 1296537"/>
                <a:gd name="connsiteX4" fmla="*/ 4299045 w 4299045"/>
                <a:gd name="connsiteY4" fmla="*/ 1296537 h 1296537"/>
                <a:gd name="connsiteX0" fmla="*/ 0 w 4299045"/>
                <a:gd name="connsiteY0" fmla="*/ 1296692 h 1296692"/>
                <a:gd name="connsiteX1" fmla="*/ 1446663 w 4299045"/>
                <a:gd name="connsiteY1" fmla="*/ 859963 h 1296692"/>
                <a:gd name="connsiteX2" fmla="*/ 2169994 w 4299045"/>
                <a:gd name="connsiteY2" fmla="*/ 155 h 1296692"/>
                <a:gd name="connsiteX3" fmla="*/ 3164148 w 4299045"/>
                <a:gd name="connsiteY3" fmla="*/ 793288 h 1296692"/>
                <a:gd name="connsiteX4" fmla="*/ 4299045 w 4299045"/>
                <a:gd name="connsiteY4" fmla="*/ 1296692 h 1296692"/>
                <a:gd name="connsiteX0" fmla="*/ 0 w 4299045"/>
                <a:gd name="connsiteY0" fmla="*/ 1296849 h 1296849"/>
                <a:gd name="connsiteX1" fmla="*/ 1256163 w 4299045"/>
                <a:gd name="connsiteY1" fmla="*/ 888695 h 1296849"/>
                <a:gd name="connsiteX2" fmla="*/ 2169994 w 4299045"/>
                <a:gd name="connsiteY2" fmla="*/ 312 h 1296849"/>
                <a:gd name="connsiteX3" fmla="*/ 3164148 w 4299045"/>
                <a:gd name="connsiteY3" fmla="*/ 793445 h 1296849"/>
                <a:gd name="connsiteX4" fmla="*/ 4299045 w 4299045"/>
                <a:gd name="connsiteY4" fmla="*/ 1296849 h 1296849"/>
                <a:gd name="connsiteX0" fmla="*/ 0 w 4299045"/>
                <a:gd name="connsiteY0" fmla="*/ 1296537 h 1296537"/>
                <a:gd name="connsiteX1" fmla="*/ 1256163 w 4299045"/>
                <a:gd name="connsiteY1" fmla="*/ 888383 h 1296537"/>
                <a:gd name="connsiteX2" fmla="*/ 2169994 w 4299045"/>
                <a:gd name="connsiteY2" fmla="*/ 0 h 1296537"/>
                <a:gd name="connsiteX3" fmla="*/ 3154623 w 4299045"/>
                <a:gd name="connsiteY3" fmla="*/ 888383 h 1296537"/>
                <a:gd name="connsiteX4" fmla="*/ 4299045 w 4299045"/>
                <a:gd name="connsiteY4" fmla="*/ 1296537 h 1296537"/>
                <a:gd name="connsiteX0" fmla="*/ 0 w 4299045"/>
                <a:gd name="connsiteY0" fmla="*/ 1296537 h 1296537"/>
                <a:gd name="connsiteX1" fmla="*/ 1170438 w 4299045"/>
                <a:gd name="connsiteY1" fmla="*/ 888383 h 1296537"/>
                <a:gd name="connsiteX2" fmla="*/ 2169994 w 4299045"/>
                <a:gd name="connsiteY2" fmla="*/ 0 h 1296537"/>
                <a:gd name="connsiteX3" fmla="*/ 3154623 w 4299045"/>
                <a:gd name="connsiteY3" fmla="*/ 888383 h 1296537"/>
                <a:gd name="connsiteX4" fmla="*/ 4299045 w 4299045"/>
                <a:gd name="connsiteY4" fmla="*/ 1296537 h 1296537"/>
                <a:gd name="connsiteX0" fmla="*/ 0 w 4299045"/>
                <a:gd name="connsiteY0" fmla="*/ 1296537 h 1296537"/>
                <a:gd name="connsiteX1" fmla="*/ 1170438 w 4299045"/>
                <a:gd name="connsiteY1" fmla="*/ 888383 h 1296537"/>
                <a:gd name="connsiteX2" fmla="*/ 2169994 w 4299045"/>
                <a:gd name="connsiteY2" fmla="*/ 0 h 1296537"/>
                <a:gd name="connsiteX3" fmla="*/ 3154623 w 4299045"/>
                <a:gd name="connsiteY3" fmla="*/ 888383 h 1296537"/>
                <a:gd name="connsiteX4" fmla="*/ 4299045 w 4299045"/>
                <a:gd name="connsiteY4" fmla="*/ 1296537 h 1296537"/>
                <a:gd name="connsiteX0" fmla="*/ 0 w 4299045"/>
                <a:gd name="connsiteY0" fmla="*/ 1296537 h 1296537"/>
                <a:gd name="connsiteX1" fmla="*/ 1170438 w 4299045"/>
                <a:gd name="connsiteY1" fmla="*/ 888383 h 1296537"/>
                <a:gd name="connsiteX2" fmla="*/ 2169994 w 4299045"/>
                <a:gd name="connsiteY2" fmla="*/ 0 h 1296537"/>
                <a:gd name="connsiteX3" fmla="*/ 3154623 w 4299045"/>
                <a:gd name="connsiteY3" fmla="*/ 888383 h 1296537"/>
                <a:gd name="connsiteX4" fmla="*/ 4299045 w 4299045"/>
                <a:gd name="connsiteY4" fmla="*/ 1296537 h 1296537"/>
                <a:gd name="connsiteX0" fmla="*/ 0 w 4299045"/>
                <a:gd name="connsiteY0" fmla="*/ 1296537 h 1297192"/>
                <a:gd name="connsiteX1" fmla="*/ 1170438 w 4299045"/>
                <a:gd name="connsiteY1" fmla="*/ 888383 h 1297192"/>
                <a:gd name="connsiteX2" fmla="*/ 2169994 w 4299045"/>
                <a:gd name="connsiteY2" fmla="*/ 0 h 1297192"/>
                <a:gd name="connsiteX3" fmla="*/ 3154623 w 4299045"/>
                <a:gd name="connsiteY3" fmla="*/ 888383 h 1297192"/>
                <a:gd name="connsiteX4" fmla="*/ 4299045 w 4299045"/>
                <a:gd name="connsiteY4" fmla="*/ 1296537 h 1297192"/>
                <a:gd name="connsiteX0" fmla="*/ 0 w 4299045"/>
                <a:gd name="connsiteY0" fmla="*/ 1296568 h 1297321"/>
                <a:gd name="connsiteX1" fmla="*/ 1170438 w 4299045"/>
                <a:gd name="connsiteY1" fmla="*/ 888414 h 1297321"/>
                <a:gd name="connsiteX2" fmla="*/ 2169994 w 4299045"/>
                <a:gd name="connsiteY2" fmla="*/ 31 h 1297321"/>
                <a:gd name="connsiteX3" fmla="*/ 3145098 w 4299045"/>
                <a:gd name="connsiteY3" fmla="*/ 916989 h 1297321"/>
                <a:gd name="connsiteX4" fmla="*/ 4299045 w 4299045"/>
                <a:gd name="connsiteY4" fmla="*/ 1296568 h 1297321"/>
                <a:gd name="connsiteX0" fmla="*/ 0 w 4299045"/>
                <a:gd name="connsiteY0" fmla="*/ 1296568 h 1297503"/>
                <a:gd name="connsiteX1" fmla="*/ 1170438 w 4299045"/>
                <a:gd name="connsiteY1" fmla="*/ 888414 h 1297503"/>
                <a:gd name="connsiteX2" fmla="*/ 2169994 w 4299045"/>
                <a:gd name="connsiteY2" fmla="*/ 31 h 1297503"/>
                <a:gd name="connsiteX3" fmla="*/ 3145098 w 4299045"/>
                <a:gd name="connsiteY3" fmla="*/ 916989 h 1297503"/>
                <a:gd name="connsiteX4" fmla="*/ 4299045 w 4299045"/>
                <a:gd name="connsiteY4" fmla="*/ 1296568 h 1297503"/>
                <a:gd name="connsiteX0" fmla="*/ 0 w 4299045"/>
                <a:gd name="connsiteY0" fmla="*/ 1296563 h 1297498"/>
                <a:gd name="connsiteX1" fmla="*/ 1170438 w 4299045"/>
                <a:gd name="connsiteY1" fmla="*/ 888409 h 1297498"/>
                <a:gd name="connsiteX2" fmla="*/ 2169994 w 4299045"/>
                <a:gd name="connsiteY2" fmla="*/ 26 h 1297498"/>
                <a:gd name="connsiteX3" fmla="*/ 3145098 w 4299045"/>
                <a:gd name="connsiteY3" fmla="*/ 916984 h 1297498"/>
                <a:gd name="connsiteX4" fmla="*/ 4299045 w 4299045"/>
                <a:gd name="connsiteY4" fmla="*/ 1296563 h 1297498"/>
                <a:gd name="connsiteX0" fmla="*/ 0 w 4299045"/>
                <a:gd name="connsiteY0" fmla="*/ 1296808 h 1298269"/>
                <a:gd name="connsiteX1" fmla="*/ 1170438 w 4299045"/>
                <a:gd name="connsiteY1" fmla="*/ 888654 h 1298269"/>
                <a:gd name="connsiteX2" fmla="*/ 2169994 w 4299045"/>
                <a:gd name="connsiteY2" fmla="*/ 271 h 1298269"/>
                <a:gd name="connsiteX3" fmla="*/ 3259398 w 4299045"/>
                <a:gd name="connsiteY3" fmla="*/ 974379 h 1298269"/>
                <a:gd name="connsiteX4" fmla="*/ 4299045 w 4299045"/>
                <a:gd name="connsiteY4" fmla="*/ 1296808 h 129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9045" h="1298269">
                  <a:moveTo>
                    <a:pt x="0" y="1296808"/>
                  </a:moveTo>
                  <a:cubicBezTo>
                    <a:pt x="425213" y="1291548"/>
                    <a:pt x="818297" y="1238093"/>
                    <a:pt x="1170438" y="888654"/>
                  </a:cubicBezTo>
                  <a:cubicBezTo>
                    <a:pt x="1522579" y="539215"/>
                    <a:pt x="1821834" y="-14016"/>
                    <a:pt x="2169994" y="271"/>
                  </a:cubicBezTo>
                  <a:cubicBezTo>
                    <a:pt x="2518154" y="14558"/>
                    <a:pt x="2875981" y="720190"/>
                    <a:pt x="3259398" y="974379"/>
                  </a:cubicBezTo>
                  <a:cubicBezTo>
                    <a:pt x="3642815" y="1228568"/>
                    <a:pt x="3809005" y="1310598"/>
                    <a:pt x="4299045" y="129680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/>
            <p:cNvCxnSpPr/>
            <p:nvPr/>
          </p:nvCxnSpPr>
          <p:spPr>
            <a:xfrm>
              <a:off x="4572000" y="4581128"/>
              <a:ext cx="0" cy="18002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3818981" y="6340209"/>
                  <a:ext cx="17436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Med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Mo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981" y="6340209"/>
                  <a:ext cx="174361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487BDDA-786C-4BD1-82CB-92FA4D33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1204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37</a:t>
            </a:fld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1872000" y="1772816"/>
            <a:ext cx="5572822" cy="2056574"/>
            <a:chOff x="1872000" y="1772816"/>
            <a:chExt cx="5572822" cy="2056574"/>
          </a:xfrm>
        </p:grpSpPr>
        <p:cxnSp>
          <p:nvCxnSpPr>
            <p:cNvPr id="16" name="Conector de seta reta 15"/>
            <p:cNvCxnSpPr/>
            <p:nvPr/>
          </p:nvCxnSpPr>
          <p:spPr>
            <a:xfrm>
              <a:off x="1872000" y="3429000"/>
              <a:ext cx="54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orma livre 19"/>
            <p:cNvSpPr/>
            <p:nvPr/>
          </p:nvSpPr>
          <p:spPr>
            <a:xfrm>
              <a:off x="2124075" y="1895162"/>
              <a:ext cx="4800600" cy="1333906"/>
            </a:xfrm>
            <a:custGeom>
              <a:avLst/>
              <a:gdLst>
                <a:gd name="connsiteX0" fmla="*/ 0 w 5410200"/>
                <a:gd name="connsiteY0" fmla="*/ 1409858 h 1409858"/>
                <a:gd name="connsiteX1" fmla="*/ 342900 w 5410200"/>
                <a:gd name="connsiteY1" fmla="*/ 828833 h 1409858"/>
                <a:gd name="connsiteX2" fmla="*/ 923925 w 5410200"/>
                <a:gd name="connsiteY2" fmla="*/ 158 h 1409858"/>
                <a:gd name="connsiteX3" fmla="*/ 2162175 w 5410200"/>
                <a:gd name="connsiteY3" fmla="*/ 762158 h 1409858"/>
                <a:gd name="connsiteX4" fmla="*/ 4324350 w 5410200"/>
                <a:gd name="connsiteY4" fmla="*/ 1181258 h 1409858"/>
                <a:gd name="connsiteX5" fmla="*/ 5410200 w 5410200"/>
                <a:gd name="connsiteY5" fmla="*/ 1238408 h 1409858"/>
                <a:gd name="connsiteX0" fmla="*/ 0 w 5705475"/>
                <a:gd name="connsiteY0" fmla="*/ 1333658 h 1333658"/>
                <a:gd name="connsiteX1" fmla="*/ 638175 w 5705475"/>
                <a:gd name="connsiteY1" fmla="*/ 828833 h 1333658"/>
                <a:gd name="connsiteX2" fmla="*/ 1219200 w 5705475"/>
                <a:gd name="connsiteY2" fmla="*/ 158 h 1333658"/>
                <a:gd name="connsiteX3" fmla="*/ 2457450 w 5705475"/>
                <a:gd name="connsiteY3" fmla="*/ 762158 h 1333658"/>
                <a:gd name="connsiteX4" fmla="*/ 4619625 w 5705475"/>
                <a:gd name="connsiteY4" fmla="*/ 1181258 h 1333658"/>
                <a:gd name="connsiteX5" fmla="*/ 5705475 w 5705475"/>
                <a:gd name="connsiteY5" fmla="*/ 1238408 h 1333658"/>
                <a:gd name="connsiteX0" fmla="*/ 0 w 5705475"/>
                <a:gd name="connsiteY0" fmla="*/ 1333658 h 1333658"/>
                <a:gd name="connsiteX1" fmla="*/ 638175 w 5705475"/>
                <a:gd name="connsiteY1" fmla="*/ 828833 h 1333658"/>
                <a:gd name="connsiteX2" fmla="*/ 1219200 w 5705475"/>
                <a:gd name="connsiteY2" fmla="*/ 158 h 1333658"/>
                <a:gd name="connsiteX3" fmla="*/ 2457450 w 5705475"/>
                <a:gd name="connsiteY3" fmla="*/ 762158 h 1333658"/>
                <a:gd name="connsiteX4" fmla="*/ 4619625 w 5705475"/>
                <a:gd name="connsiteY4" fmla="*/ 1181258 h 1333658"/>
                <a:gd name="connsiteX5" fmla="*/ 5705475 w 5705475"/>
                <a:gd name="connsiteY5" fmla="*/ 1238408 h 1333658"/>
                <a:gd name="connsiteX0" fmla="*/ 0 w 5705475"/>
                <a:gd name="connsiteY0" fmla="*/ 1334719 h 1334719"/>
                <a:gd name="connsiteX1" fmla="*/ 752475 w 5705475"/>
                <a:gd name="connsiteY1" fmla="*/ 953719 h 1334719"/>
                <a:gd name="connsiteX2" fmla="*/ 1219200 w 5705475"/>
                <a:gd name="connsiteY2" fmla="*/ 1219 h 1334719"/>
                <a:gd name="connsiteX3" fmla="*/ 2457450 w 5705475"/>
                <a:gd name="connsiteY3" fmla="*/ 763219 h 1334719"/>
                <a:gd name="connsiteX4" fmla="*/ 4619625 w 5705475"/>
                <a:gd name="connsiteY4" fmla="*/ 1182319 h 1334719"/>
                <a:gd name="connsiteX5" fmla="*/ 5705475 w 5705475"/>
                <a:gd name="connsiteY5" fmla="*/ 1239469 h 1334719"/>
                <a:gd name="connsiteX0" fmla="*/ 0 w 5705475"/>
                <a:gd name="connsiteY0" fmla="*/ 1287179 h 1287179"/>
                <a:gd name="connsiteX1" fmla="*/ 752475 w 5705475"/>
                <a:gd name="connsiteY1" fmla="*/ 906179 h 1287179"/>
                <a:gd name="connsiteX2" fmla="*/ 1390650 w 5705475"/>
                <a:gd name="connsiteY2" fmla="*/ 1304 h 1287179"/>
                <a:gd name="connsiteX3" fmla="*/ 2457450 w 5705475"/>
                <a:gd name="connsiteY3" fmla="*/ 715679 h 1287179"/>
                <a:gd name="connsiteX4" fmla="*/ 4619625 w 5705475"/>
                <a:gd name="connsiteY4" fmla="*/ 1134779 h 1287179"/>
                <a:gd name="connsiteX5" fmla="*/ 5705475 w 5705475"/>
                <a:gd name="connsiteY5" fmla="*/ 1191929 h 1287179"/>
                <a:gd name="connsiteX0" fmla="*/ 0 w 5705475"/>
                <a:gd name="connsiteY0" fmla="*/ 1286139 h 1286139"/>
                <a:gd name="connsiteX1" fmla="*/ 752475 w 5705475"/>
                <a:gd name="connsiteY1" fmla="*/ 905139 h 1286139"/>
                <a:gd name="connsiteX2" fmla="*/ 1390650 w 5705475"/>
                <a:gd name="connsiteY2" fmla="*/ 264 h 1286139"/>
                <a:gd name="connsiteX3" fmla="*/ 2457450 w 5705475"/>
                <a:gd name="connsiteY3" fmla="*/ 714639 h 1286139"/>
                <a:gd name="connsiteX4" fmla="*/ 4619625 w 5705475"/>
                <a:gd name="connsiteY4" fmla="*/ 1133739 h 1286139"/>
                <a:gd name="connsiteX5" fmla="*/ 5705475 w 5705475"/>
                <a:gd name="connsiteY5" fmla="*/ 1190889 h 1286139"/>
                <a:gd name="connsiteX0" fmla="*/ 0 w 5705475"/>
                <a:gd name="connsiteY0" fmla="*/ 1286001 h 1286001"/>
                <a:gd name="connsiteX1" fmla="*/ 704850 w 5705475"/>
                <a:gd name="connsiteY1" fmla="*/ 771651 h 1286001"/>
                <a:gd name="connsiteX2" fmla="*/ 1390650 w 5705475"/>
                <a:gd name="connsiteY2" fmla="*/ 126 h 1286001"/>
                <a:gd name="connsiteX3" fmla="*/ 2457450 w 5705475"/>
                <a:gd name="connsiteY3" fmla="*/ 714501 h 1286001"/>
                <a:gd name="connsiteX4" fmla="*/ 4619625 w 5705475"/>
                <a:gd name="connsiteY4" fmla="*/ 1133601 h 1286001"/>
                <a:gd name="connsiteX5" fmla="*/ 5705475 w 5705475"/>
                <a:gd name="connsiteY5" fmla="*/ 1190751 h 1286001"/>
                <a:gd name="connsiteX0" fmla="*/ 0 w 5705475"/>
                <a:gd name="connsiteY0" fmla="*/ 1286001 h 1286001"/>
                <a:gd name="connsiteX1" fmla="*/ 704850 w 5705475"/>
                <a:gd name="connsiteY1" fmla="*/ 771651 h 1286001"/>
                <a:gd name="connsiteX2" fmla="*/ 1390650 w 5705475"/>
                <a:gd name="connsiteY2" fmla="*/ 126 h 1286001"/>
                <a:gd name="connsiteX3" fmla="*/ 2457450 w 5705475"/>
                <a:gd name="connsiteY3" fmla="*/ 714501 h 1286001"/>
                <a:gd name="connsiteX4" fmla="*/ 4619625 w 5705475"/>
                <a:gd name="connsiteY4" fmla="*/ 1133601 h 1286001"/>
                <a:gd name="connsiteX5" fmla="*/ 5705475 w 5705475"/>
                <a:gd name="connsiteY5" fmla="*/ 1190751 h 1286001"/>
                <a:gd name="connsiteX0" fmla="*/ 0 w 5705475"/>
                <a:gd name="connsiteY0" fmla="*/ 1286033 h 1286033"/>
                <a:gd name="connsiteX1" fmla="*/ 704850 w 5705475"/>
                <a:gd name="connsiteY1" fmla="*/ 771683 h 1286033"/>
                <a:gd name="connsiteX2" fmla="*/ 1390650 w 5705475"/>
                <a:gd name="connsiteY2" fmla="*/ 158 h 1286033"/>
                <a:gd name="connsiteX3" fmla="*/ 2457450 w 5705475"/>
                <a:gd name="connsiteY3" fmla="*/ 714533 h 1286033"/>
                <a:gd name="connsiteX4" fmla="*/ 4619625 w 5705475"/>
                <a:gd name="connsiteY4" fmla="*/ 1133633 h 1286033"/>
                <a:gd name="connsiteX5" fmla="*/ 5705475 w 5705475"/>
                <a:gd name="connsiteY5" fmla="*/ 1190783 h 1286033"/>
                <a:gd name="connsiteX0" fmla="*/ 0 w 5705475"/>
                <a:gd name="connsiteY0" fmla="*/ 1286007 h 1299118"/>
                <a:gd name="connsiteX1" fmla="*/ 704850 w 5705475"/>
                <a:gd name="connsiteY1" fmla="*/ 771657 h 1299118"/>
                <a:gd name="connsiteX2" fmla="*/ 1390650 w 5705475"/>
                <a:gd name="connsiteY2" fmla="*/ 132 h 1299118"/>
                <a:gd name="connsiteX3" fmla="*/ 2457450 w 5705475"/>
                <a:gd name="connsiteY3" fmla="*/ 714507 h 1299118"/>
                <a:gd name="connsiteX4" fmla="*/ 4105275 w 5705475"/>
                <a:gd name="connsiteY4" fmla="*/ 1276482 h 1299118"/>
                <a:gd name="connsiteX5" fmla="*/ 5705475 w 5705475"/>
                <a:gd name="connsiteY5" fmla="*/ 1190757 h 1299118"/>
                <a:gd name="connsiteX0" fmla="*/ 0 w 4105275"/>
                <a:gd name="connsiteY0" fmla="*/ 1286007 h 1286007"/>
                <a:gd name="connsiteX1" fmla="*/ 704850 w 4105275"/>
                <a:gd name="connsiteY1" fmla="*/ 771657 h 1286007"/>
                <a:gd name="connsiteX2" fmla="*/ 1390650 w 4105275"/>
                <a:gd name="connsiteY2" fmla="*/ 132 h 1286007"/>
                <a:gd name="connsiteX3" fmla="*/ 2457450 w 4105275"/>
                <a:gd name="connsiteY3" fmla="*/ 714507 h 1286007"/>
                <a:gd name="connsiteX4" fmla="*/ 4105275 w 4105275"/>
                <a:gd name="connsiteY4" fmla="*/ 1276482 h 1286007"/>
                <a:gd name="connsiteX0" fmla="*/ 0 w 4800600"/>
                <a:gd name="connsiteY0" fmla="*/ 1286007 h 1314582"/>
                <a:gd name="connsiteX1" fmla="*/ 704850 w 4800600"/>
                <a:gd name="connsiteY1" fmla="*/ 771657 h 1314582"/>
                <a:gd name="connsiteX2" fmla="*/ 1390650 w 4800600"/>
                <a:gd name="connsiteY2" fmla="*/ 132 h 1314582"/>
                <a:gd name="connsiteX3" fmla="*/ 2457450 w 4800600"/>
                <a:gd name="connsiteY3" fmla="*/ 714507 h 1314582"/>
                <a:gd name="connsiteX4" fmla="*/ 4800600 w 4800600"/>
                <a:gd name="connsiteY4" fmla="*/ 1314582 h 1314582"/>
                <a:gd name="connsiteX0" fmla="*/ 0 w 4800600"/>
                <a:gd name="connsiteY0" fmla="*/ 1286007 h 1314659"/>
                <a:gd name="connsiteX1" fmla="*/ 704850 w 4800600"/>
                <a:gd name="connsiteY1" fmla="*/ 771657 h 1314659"/>
                <a:gd name="connsiteX2" fmla="*/ 1390650 w 4800600"/>
                <a:gd name="connsiteY2" fmla="*/ 132 h 1314659"/>
                <a:gd name="connsiteX3" fmla="*/ 2457450 w 4800600"/>
                <a:gd name="connsiteY3" fmla="*/ 714507 h 1314659"/>
                <a:gd name="connsiteX4" fmla="*/ 4800600 w 4800600"/>
                <a:gd name="connsiteY4" fmla="*/ 1314582 h 1314659"/>
                <a:gd name="connsiteX0" fmla="*/ 0 w 4800600"/>
                <a:gd name="connsiteY0" fmla="*/ 1286021 h 1314683"/>
                <a:gd name="connsiteX1" fmla="*/ 704850 w 4800600"/>
                <a:gd name="connsiteY1" fmla="*/ 771671 h 1314683"/>
                <a:gd name="connsiteX2" fmla="*/ 1390650 w 4800600"/>
                <a:gd name="connsiteY2" fmla="*/ 146 h 1314683"/>
                <a:gd name="connsiteX3" fmla="*/ 2457450 w 4800600"/>
                <a:gd name="connsiteY3" fmla="*/ 714521 h 1314683"/>
                <a:gd name="connsiteX4" fmla="*/ 4800600 w 4800600"/>
                <a:gd name="connsiteY4" fmla="*/ 1314596 h 1314683"/>
                <a:gd name="connsiteX0" fmla="*/ 0 w 4800600"/>
                <a:gd name="connsiteY0" fmla="*/ 1285879 h 1314562"/>
                <a:gd name="connsiteX1" fmla="*/ 704850 w 4800600"/>
                <a:gd name="connsiteY1" fmla="*/ 771529 h 1314562"/>
                <a:gd name="connsiteX2" fmla="*/ 1390650 w 4800600"/>
                <a:gd name="connsiteY2" fmla="*/ 4 h 1314562"/>
                <a:gd name="connsiteX3" fmla="*/ 2828925 w 4800600"/>
                <a:gd name="connsiteY3" fmla="*/ 781054 h 1314562"/>
                <a:gd name="connsiteX4" fmla="*/ 4800600 w 4800600"/>
                <a:gd name="connsiteY4" fmla="*/ 1314454 h 1314562"/>
                <a:gd name="connsiteX0" fmla="*/ 0 w 4800600"/>
                <a:gd name="connsiteY0" fmla="*/ 1286786 h 1315469"/>
                <a:gd name="connsiteX1" fmla="*/ 523875 w 4800600"/>
                <a:gd name="connsiteY1" fmla="*/ 648611 h 1315469"/>
                <a:gd name="connsiteX2" fmla="*/ 1390650 w 4800600"/>
                <a:gd name="connsiteY2" fmla="*/ 911 h 1315469"/>
                <a:gd name="connsiteX3" fmla="*/ 2828925 w 4800600"/>
                <a:gd name="connsiteY3" fmla="*/ 781961 h 1315469"/>
                <a:gd name="connsiteX4" fmla="*/ 4800600 w 4800600"/>
                <a:gd name="connsiteY4" fmla="*/ 1315361 h 1315469"/>
                <a:gd name="connsiteX0" fmla="*/ 0 w 4800600"/>
                <a:gd name="connsiteY0" fmla="*/ 1286932 h 1315615"/>
                <a:gd name="connsiteX1" fmla="*/ 523875 w 4800600"/>
                <a:gd name="connsiteY1" fmla="*/ 648757 h 1315615"/>
                <a:gd name="connsiteX2" fmla="*/ 1390650 w 4800600"/>
                <a:gd name="connsiteY2" fmla="*/ 1057 h 1315615"/>
                <a:gd name="connsiteX3" fmla="*/ 2828925 w 4800600"/>
                <a:gd name="connsiteY3" fmla="*/ 782107 h 1315615"/>
                <a:gd name="connsiteX4" fmla="*/ 4800600 w 4800600"/>
                <a:gd name="connsiteY4" fmla="*/ 1315507 h 1315615"/>
                <a:gd name="connsiteX0" fmla="*/ 0 w 4800600"/>
                <a:gd name="connsiteY0" fmla="*/ 1305684 h 1334352"/>
                <a:gd name="connsiteX1" fmla="*/ 523875 w 4800600"/>
                <a:gd name="connsiteY1" fmla="*/ 667509 h 1334352"/>
                <a:gd name="connsiteX2" fmla="*/ 1276350 w 4800600"/>
                <a:gd name="connsiteY2" fmla="*/ 759 h 1334352"/>
                <a:gd name="connsiteX3" fmla="*/ 2828925 w 4800600"/>
                <a:gd name="connsiteY3" fmla="*/ 800859 h 1334352"/>
                <a:gd name="connsiteX4" fmla="*/ 4800600 w 4800600"/>
                <a:gd name="connsiteY4" fmla="*/ 1334259 h 1334352"/>
                <a:gd name="connsiteX0" fmla="*/ 0 w 4800600"/>
                <a:gd name="connsiteY0" fmla="*/ 1305238 h 1333906"/>
                <a:gd name="connsiteX1" fmla="*/ 523875 w 4800600"/>
                <a:gd name="connsiteY1" fmla="*/ 667063 h 1333906"/>
                <a:gd name="connsiteX2" fmla="*/ 1276350 w 4800600"/>
                <a:gd name="connsiteY2" fmla="*/ 313 h 1333906"/>
                <a:gd name="connsiteX3" fmla="*/ 2828925 w 4800600"/>
                <a:gd name="connsiteY3" fmla="*/ 800413 h 1333906"/>
                <a:gd name="connsiteX4" fmla="*/ 4800600 w 4800600"/>
                <a:gd name="connsiteY4" fmla="*/ 1333813 h 1333906"/>
                <a:gd name="connsiteX0" fmla="*/ 0 w 4800600"/>
                <a:gd name="connsiteY0" fmla="*/ 1305238 h 1333906"/>
                <a:gd name="connsiteX1" fmla="*/ 523875 w 4800600"/>
                <a:gd name="connsiteY1" fmla="*/ 667063 h 1333906"/>
                <a:gd name="connsiteX2" fmla="*/ 1276350 w 4800600"/>
                <a:gd name="connsiteY2" fmla="*/ 313 h 1333906"/>
                <a:gd name="connsiteX3" fmla="*/ 2828925 w 4800600"/>
                <a:gd name="connsiteY3" fmla="*/ 800413 h 1333906"/>
                <a:gd name="connsiteX4" fmla="*/ 4800600 w 4800600"/>
                <a:gd name="connsiteY4" fmla="*/ 1333813 h 133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0600" h="1333906">
                  <a:moveTo>
                    <a:pt x="0" y="1305238"/>
                  </a:moveTo>
                  <a:cubicBezTo>
                    <a:pt x="284956" y="1284600"/>
                    <a:pt x="339725" y="951226"/>
                    <a:pt x="523875" y="667063"/>
                  </a:cubicBezTo>
                  <a:cubicBezTo>
                    <a:pt x="708025" y="382900"/>
                    <a:pt x="892175" y="16188"/>
                    <a:pt x="1276350" y="313"/>
                  </a:cubicBezTo>
                  <a:cubicBezTo>
                    <a:pt x="1660525" y="-15562"/>
                    <a:pt x="2241550" y="578163"/>
                    <a:pt x="2828925" y="800413"/>
                  </a:cubicBezTo>
                  <a:cubicBezTo>
                    <a:pt x="3416300" y="1022663"/>
                    <a:pt x="4211638" y="1340163"/>
                    <a:pt x="4800600" y="133381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2" name="Conector reto 21"/>
            <p:cNvCxnSpPr/>
            <p:nvPr/>
          </p:nvCxnSpPr>
          <p:spPr>
            <a:xfrm>
              <a:off x="3419872" y="1772816"/>
              <a:ext cx="0" cy="1800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4012626" y="1772816"/>
              <a:ext cx="0" cy="1800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4436309" y="1772816"/>
              <a:ext cx="0" cy="1800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24"/>
                <p:cNvSpPr txBox="1"/>
                <p:nvPr/>
              </p:nvSpPr>
              <p:spPr>
                <a:xfrm>
                  <a:off x="5661577" y="2273119"/>
                  <a:ext cx="17832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𝑀𝑒𝑑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acc>
                          <m:accPr>
                            <m:chr m:val="̅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CaixaDe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577" y="2273119"/>
                  <a:ext cx="178324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16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/>
                <p:cNvSpPr txBox="1"/>
                <p:nvPr/>
              </p:nvSpPr>
              <p:spPr>
                <a:xfrm>
                  <a:off x="3132645" y="3460058"/>
                  <a:ext cx="5744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𝑀𝑜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CaixaDe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645" y="3460058"/>
                  <a:ext cx="57445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3661353" y="3460058"/>
                  <a:ext cx="700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𝑀𝑒𝑑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1353" y="3460058"/>
                  <a:ext cx="70012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/>
                <p:cNvSpPr txBox="1"/>
                <p:nvPr/>
              </p:nvSpPr>
              <p:spPr>
                <a:xfrm>
                  <a:off x="4211960" y="3460058"/>
                  <a:ext cx="3922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CaixaDe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960" y="3460058"/>
                  <a:ext cx="392287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56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CaixaDeTexto 29"/>
          <p:cNvSpPr txBox="1"/>
          <p:nvPr/>
        </p:nvSpPr>
        <p:spPr>
          <a:xfrm>
            <a:off x="451541" y="1605989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C000"/>
                </a:solidFill>
              </a:rPr>
              <a:t>Assimetria Positiva</a:t>
            </a:r>
          </a:p>
        </p:txBody>
      </p:sp>
      <p:grpSp>
        <p:nvGrpSpPr>
          <p:cNvPr id="43" name="Grupo 42"/>
          <p:cNvGrpSpPr/>
          <p:nvPr/>
        </p:nvGrpSpPr>
        <p:grpSpPr>
          <a:xfrm>
            <a:off x="827584" y="4821814"/>
            <a:ext cx="6187696" cy="2057318"/>
            <a:chOff x="1785589" y="4233118"/>
            <a:chExt cx="6187696" cy="2057318"/>
          </a:xfrm>
        </p:grpSpPr>
        <p:cxnSp>
          <p:nvCxnSpPr>
            <p:cNvPr id="32" name="Conector de seta reta 31"/>
            <p:cNvCxnSpPr/>
            <p:nvPr/>
          </p:nvCxnSpPr>
          <p:spPr>
            <a:xfrm>
              <a:off x="1785589" y="5890046"/>
              <a:ext cx="54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orma livre 32"/>
            <p:cNvSpPr/>
            <p:nvPr/>
          </p:nvSpPr>
          <p:spPr>
            <a:xfrm>
              <a:off x="2047189" y="4337464"/>
              <a:ext cx="4810125" cy="1266827"/>
            </a:xfrm>
            <a:custGeom>
              <a:avLst/>
              <a:gdLst>
                <a:gd name="connsiteX0" fmla="*/ 0 w 5410200"/>
                <a:gd name="connsiteY0" fmla="*/ 1409858 h 1409858"/>
                <a:gd name="connsiteX1" fmla="*/ 342900 w 5410200"/>
                <a:gd name="connsiteY1" fmla="*/ 828833 h 1409858"/>
                <a:gd name="connsiteX2" fmla="*/ 923925 w 5410200"/>
                <a:gd name="connsiteY2" fmla="*/ 158 h 1409858"/>
                <a:gd name="connsiteX3" fmla="*/ 2162175 w 5410200"/>
                <a:gd name="connsiteY3" fmla="*/ 762158 h 1409858"/>
                <a:gd name="connsiteX4" fmla="*/ 4324350 w 5410200"/>
                <a:gd name="connsiteY4" fmla="*/ 1181258 h 1409858"/>
                <a:gd name="connsiteX5" fmla="*/ 5410200 w 5410200"/>
                <a:gd name="connsiteY5" fmla="*/ 1238408 h 1409858"/>
                <a:gd name="connsiteX0" fmla="*/ 0 w 5705475"/>
                <a:gd name="connsiteY0" fmla="*/ 1333658 h 1333658"/>
                <a:gd name="connsiteX1" fmla="*/ 638175 w 5705475"/>
                <a:gd name="connsiteY1" fmla="*/ 828833 h 1333658"/>
                <a:gd name="connsiteX2" fmla="*/ 1219200 w 5705475"/>
                <a:gd name="connsiteY2" fmla="*/ 158 h 1333658"/>
                <a:gd name="connsiteX3" fmla="*/ 2457450 w 5705475"/>
                <a:gd name="connsiteY3" fmla="*/ 762158 h 1333658"/>
                <a:gd name="connsiteX4" fmla="*/ 4619625 w 5705475"/>
                <a:gd name="connsiteY4" fmla="*/ 1181258 h 1333658"/>
                <a:gd name="connsiteX5" fmla="*/ 5705475 w 5705475"/>
                <a:gd name="connsiteY5" fmla="*/ 1238408 h 1333658"/>
                <a:gd name="connsiteX0" fmla="*/ 0 w 5705475"/>
                <a:gd name="connsiteY0" fmla="*/ 1333658 h 1333658"/>
                <a:gd name="connsiteX1" fmla="*/ 638175 w 5705475"/>
                <a:gd name="connsiteY1" fmla="*/ 828833 h 1333658"/>
                <a:gd name="connsiteX2" fmla="*/ 1219200 w 5705475"/>
                <a:gd name="connsiteY2" fmla="*/ 158 h 1333658"/>
                <a:gd name="connsiteX3" fmla="*/ 2457450 w 5705475"/>
                <a:gd name="connsiteY3" fmla="*/ 762158 h 1333658"/>
                <a:gd name="connsiteX4" fmla="*/ 4619625 w 5705475"/>
                <a:gd name="connsiteY4" fmla="*/ 1181258 h 1333658"/>
                <a:gd name="connsiteX5" fmla="*/ 5705475 w 5705475"/>
                <a:gd name="connsiteY5" fmla="*/ 1238408 h 1333658"/>
                <a:gd name="connsiteX0" fmla="*/ 0 w 5705475"/>
                <a:gd name="connsiteY0" fmla="*/ 1334719 h 1334719"/>
                <a:gd name="connsiteX1" fmla="*/ 752475 w 5705475"/>
                <a:gd name="connsiteY1" fmla="*/ 953719 h 1334719"/>
                <a:gd name="connsiteX2" fmla="*/ 1219200 w 5705475"/>
                <a:gd name="connsiteY2" fmla="*/ 1219 h 1334719"/>
                <a:gd name="connsiteX3" fmla="*/ 2457450 w 5705475"/>
                <a:gd name="connsiteY3" fmla="*/ 763219 h 1334719"/>
                <a:gd name="connsiteX4" fmla="*/ 4619625 w 5705475"/>
                <a:gd name="connsiteY4" fmla="*/ 1182319 h 1334719"/>
                <a:gd name="connsiteX5" fmla="*/ 5705475 w 5705475"/>
                <a:gd name="connsiteY5" fmla="*/ 1239469 h 1334719"/>
                <a:gd name="connsiteX0" fmla="*/ 0 w 5705475"/>
                <a:gd name="connsiteY0" fmla="*/ 1287179 h 1287179"/>
                <a:gd name="connsiteX1" fmla="*/ 752475 w 5705475"/>
                <a:gd name="connsiteY1" fmla="*/ 906179 h 1287179"/>
                <a:gd name="connsiteX2" fmla="*/ 1390650 w 5705475"/>
                <a:gd name="connsiteY2" fmla="*/ 1304 h 1287179"/>
                <a:gd name="connsiteX3" fmla="*/ 2457450 w 5705475"/>
                <a:gd name="connsiteY3" fmla="*/ 715679 h 1287179"/>
                <a:gd name="connsiteX4" fmla="*/ 4619625 w 5705475"/>
                <a:gd name="connsiteY4" fmla="*/ 1134779 h 1287179"/>
                <a:gd name="connsiteX5" fmla="*/ 5705475 w 5705475"/>
                <a:gd name="connsiteY5" fmla="*/ 1191929 h 1287179"/>
                <a:gd name="connsiteX0" fmla="*/ 0 w 5705475"/>
                <a:gd name="connsiteY0" fmla="*/ 1286139 h 1286139"/>
                <a:gd name="connsiteX1" fmla="*/ 752475 w 5705475"/>
                <a:gd name="connsiteY1" fmla="*/ 905139 h 1286139"/>
                <a:gd name="connsiteX2" fmla="*/ 1390650 w 5705475"/>
                <a:gd name="connsiteY2" fmla="*/ 264 h 1286139"/>
                <a:gd name="connsiteX3" fmla="*/ 2457450 w 5705475"/>
                <a:gd name="connsiteY3" fmla="*/ 714639 h 1286139"/>
                <a:gd name="connsiteX4" fmla="*/ 4619625 w 5705475"/>
                <a:gd name="connsiteY4" fmla="*/ 1133739 h 1286139"/>
                <a:gd name="connsiteX5" fmla="*/ 5705475 w 5705475"/>
                <a:gd name="connsiteY5" fmla="*/ 1190889 h 1286139"/>
                <a:gd name="connsiteX0" fmla="*/ 0 w 5705475"/>
                <a:gd name="connsiteY0" fmla="*/ 1286001 h 1286001"/>
                <a:gd name="connsiteX1" fmla="*/ 704850 w 5705475"/>
                <a:gd name="connsiteY1" fmla="*/ 771651 h 1286001"/>
                <a:gd name="connsiteX2" fmla="*/ 1390650 w 5705475"/>
                <a:gd name="connsiteY2" fmla="*/ 126 h 1286001"/>
                <a:gd name="connsiteX3" fmla="*/ 2457450 w 5705475"/>
                <a:gd name="connsiteY3" fmla="*/ 714501 h 1286001"/>
                <a:gd name="connsiteX4" fmla="*/ 4619625 w 5705475"/>
                <a:gd name="connsiteY4" fmla="*/ 1133601 h 1286001"/>
                <a:gd name="connsiteX5" fmla="*/ 5705475 w 5705475"/>
                <a:gd name="connsiteY5" fmla="*/ 1190751 h 1286001"/>
                <a:gd name="connsiteX0" fmla="*/ 0 w 5705475"/>
                <a:gd name="connsiteY0" fmla="*/ 1286001 h 1286001"/>
                <a:gd name="connsiteX1" fmla="*/ 704850 w 5705475"/>
                <a:gd name="connsiteY1" fmla="*/ 771651 h 1286001"/>
                <a:gd name="connsiteX2" fmla="*/ 1390650 w 5705475"/>
                <a:gd name="connsiteY2" fmla="*/ 126 h 1286001"/>
                <a:gd name="connsiteX3" fmla="*/ 2457450 w 5705475"/>
                <a:gd name="connsiteY3" fmla="*/ 714501 h 1286001"/>
                <a:gd name="connsiteX4" fmla="*/ 4619625 w 5705475"/>
                <a:gd name="connsiteY4" fmla="*/ 1133601 h 1286001"/>
                <a:gd name="connsiteX5" fmla="*/ 5705475 w 5705475"/>
                <a:gd name="connsiteY5" fmla="*/ 1190751 h 1286001"/>
                <a:gd name="connsiteX0" fmla="*/ 0 w 5705475"/>
                <a:gd name="connsiteY0" fmla="*/ 1286033 h 1286033"/>
                <a:gd name="connsiteX1" fmla="*/ 704850 w 5705475"/>
                <a:gd name="connsiteY1" fmla="*/ 771683 h 1286033"/>
                <a:gd name="connsiteX2" fmla="*/ 1390650 w 5705475"/>
                <a:gd name="connsiteY2" fmla="*/ 158 h 1286033"/>
                <a:gd name="connsiteX3" fmla="*/ 2457450 w 5705475"/>
                <a:gd name="connsiteY3" fmla="*/ 714533 h 1286033"/>
                <a:gd name="connsiteX4" fmla="*/ 4619625 w 5705475"/>
                <a:gd name="connsiteY4" fmla="*/ 1133633 h 1286033"/>
                <a:gd name="connsiteX5" fmla="*/ 5705475 w 5705475"/>
                <a:gd name="connsiteY5" fmla="*/ 1190783 h 1286033"/>
                <a:gd name="connsiteX0" fmla="*/ 0 w 5705475"/>
                <a:gd name="connsiteY0" fmla="*/ 1286007 h 1299118"/>
                <a:gd name="connsiteX1" fmla="*/ 704850 w 5705475"/>
                <a:gd name="connsiteY1" fmla="*/ 771657 h 1299118"/>
                <a:gd name="connsiteX2" fmla="*/ 1390650 w 5705475"/>
                <a:gd name="connsiteY2" fmla="*/ 132 h 1299118"/>
                <a:gd name="connsiteX3" fmla="*/ 2457450 w 5705475"/>
                <a:gd name="connsiteY3" fmla="*/ 714507 h 1299118"/>
                <a:gd name="connsiteX4" fmla="*/ 4105275 w 5705475"/>
                <a:gd name="connsiteY4" fmla="*/ 1276482 h 1299118"/>
                <a:gd name="connsiteX5" fmla="*/ 5705475 w 5705475"/>
                <a:gd name="connsiteY5" fmla="*/ 1190757 h 1299118"/>
                <a:gd name="connsiteX0" fmla="*/ 0 w 4105275"/>
                <a:gd name="connsiteY0" fmla="*/ 1286007 h 1286007"/>
                <a:gd name="connsiteX1" fmla="*/ 704850 w 4105275"/>
                <a:gd name="connsiteY1" fmla="*/ 771657 h 1286007"/>
                <a:gd name="connsiteX2" fmla="*/ 1390650 w 4105275"/>
                <a:gd name="connsiteY2" fmla="*/ 132 h 1286007"/>
                <a:gd name="connsiteX3" fmla="*/ 2457450 w 4105275"/>
                <a:gd name="connsiteY3" fmla="*/ 714507 h 1286007"/>
                <a:gd name="connsiteX4" fmla="*/ 4105275 w 4105275"/>
                <a:gd name="connsiteY4" fmla="*/ 1276482 h 1286007"/>
                <a:gd name="connsiteX0" fmla="*/ 0 w 4800600"/>
                <a:gd name="connsiteY0" fmla="*/ 1286007 h 1314582"/>
                <a:gd name="connsiteX1" fmla="*/ 704850 w 4800600"/>
                <a:gd name="connsiteY1" fmla="*/ 771657 h 1314582"/>
                <a:gd name="connsiteX2" fmla="*/ 1390650 w 4800600"/>
                <a:gd name="connsiteY2" fmla="*/ 132 h 1314582"/>
                <a:gd name="connsiteX3" fmla="*/ 2457450 w 4800600"/>
                <a:gd name="connsiteY3" fmla="*/ 714507 h 1314582"/>
                <a:gd name="connsiteX4" fmla="*/ 4800600 w 4800600"/>
                <a:gd name="connsiteY4" fmla="*/ 1314582 h 1314582"/>
                <a:gd name="connsiteX0" fmla="*/ 0 w 4800600"/>
                <a:gd name="connsiteY0" fmla="*/ 1286007 h 1314659"/>
                <a:gd name="connsiteX1" fmla="*/ 704850 w 4800600"/>
                <a:gd name="connsiteY1" fmla="*/ 771657 h 1314659"/>
                <a:gd name="connsiteX2" fmla="*/ 1390650 w 4800600"/>
                <a:gd name="connsiteY2" fmla="*/ 132 h 1314659"/>
                <a:gd name="connsiteX3" fmla="*/ 2457450 w 4800600"/>
                <a:gd name="connsiteY3" fmla="*/ 714507 h 1314659"/>
                <a:gd name="connsiteX4" fmla="*/ 4800600 w 4800600"/>
                <a:gd name="connsiteY4" fmla="*/ 1314582 h 1314659"/>
                <a:gd name="connsiteX0" fmla="*/ 0 w 4800600"/>
                <a:gd name="connsiteY0" fmla="*/ 1286021 h 1314683"/>
                <a:gd name="connsiteX1" fmla="*/ 704850 w 4800600"/>
                <a:gd name="connsiteY1" fmla="*/ 771671 h 1314683"/>
                <a:gd name="connsiteX2" fmla="*/ 1390650 w 4800600"/>
                <a:gd name="connsiteY2" fmla="*/ 146 h 1314683"/>
                <a:gd name="connsiteX3" fmla="*/ 2457450 w 4800600"/>
                <a:gd name="connsiteY3" fmla="*/ 714521 h 1314683"/>
                <a:gd name="connsiteX4" fmla="*/ 4800600 w 4800600"/>
                <a:gd name="connsiteY4" fmla="*/ 1314596 h 1314683"/>
                <a:gd name="connsiteX0" fmla="*/ 0 w 4800600"/>
                <a:gd name="connsiteY0" fmla="*/ 1285879 h 1314562"/>
                <a:gd name="connsiteX1" fmla="*/ 704850 w 4800600"/>
                <a:gd name="connsiteY1" fmla="*/ 771529 h 1314562"/>
                <a:gd name="connsiteX2" fmla="*/ 1390650 w 4800600"/>
                <a:gd name="connsiteY2" fmla="*/ 4 h 1314562"/>
                <a:gd name="connsiteX3" fmla="*/ 2828925 w 4800600"/>
                <a:gd name="connsiteY3" fmla="*/ 781054 h 1314562"/>
                <a:gd name="connsiteX4" fmla="*/ 4800600 w 4800600"/>
                <a:gd name="connsiteY4" fmla="*/ 1314454 h 1314562"/>
                <a:gd name="connsiteX0" fmla="*/ 0 w 4800600"/>
                <a:gd name="connsiteY0" fmla="*/ 1286786 h 1315469"/>
                <a:gd name="connsiteX1" fmla="*/ 523875 w 4800600"/>
                <a:gd name="connsiteY1" fmla="*/ 648611 h 1315469"/>
                <a:gd name="connsiteX2" fmla="*/ 1390650 w 4800600"/>
                <a:gd name="connsiteY2" fmla="*/ 911 h 1315469"/>
                <a:gd name="connsiteX3" fmla="*/ 2828925 w 4800600"/>
                <a:gd name="connsiteY3" fmla="*/ 781961 h 1315469"/>
                <a:gd name="connsiteX4" fmla="*/ 4800600 w 4800600"/>
                <a:gd name="connsiteY4" fmla="*/ 1315361 h 1315469"/>
                <a:gd name="connsiteX0" fmla="*/ 0 w 4800600"/>
                <a:gd name="connsiteY0" fmla="*/ 1286932 h 1315615"/>
                <a:gd name="connsiteX1" fmla="*/ 523875 w 4800600"/>
                <a:gd name="connsiteY1" fmla="*/ 648757 h 1315615"/>
                <a:gd name="connsiteX2" fmla="*/ 1390650 w 4800600"/>
                <a:gd name="connsiteY2" fmla="*/ 1057 h 1315615"/>
                <a:gd name="connsiteX3" fmla="*/ 2828925 w 4800600"/>
                <a:gd name="connsiteY3" fmla="*/ 782107 h 1315615"/>
                <a:gd name="connsiteX4" fmla="*/ 4800600 w 4800600"/>
                <a:gd name="connsiteY4" fmla="*/ 1315507 h 1315615"/>
                <a:gd name="connsiteX0" fmla="*/ 0 w 4800600"/>
                <a:gd name="connsiteY0" fmla="*/ 1305684 h 1334352"/>
                <a:gd name="connsiteX1" fmla="*/ 523875 w 4800600"/>
                <a:gd name="connsiteY1" fmla="*/ 667509 h 1334352"/>
                <a:gd name="connsiteX2" fmla="*/ 1276350 w 4800600"/>
                <a:gd name="connsiteY2" fmla="*/ 759 h 1334352"/>
                <a:gd name="connsiteX3" fmla="*/ 2828925 w 4800600"/>
                <a:gd name="connsiteY3" fmla="*/ 800859 h 1334352"/>
                <a:gd name="connsiteX4" fmla="*/ 4800600 w 4800600"/>
                <a:gd name="connsiteY4" fmla="*/ 1334259 h 1334352"/>
                <a:gd name="connsiteX0" fmla="*/ 0 w 4800600"/>
                <a:gd name="connsiteY0" fmla="*/ 1305238 h 1333906"/>
                <a:gd name="connsiteX1" fmla="*/ 523875 w 4800600"/>
                <a:gd name="connsiteY1" fmla="*/ 667063 h 1333906"/>
                <a:gd name="connsiteX2" fmla="*/ 1276350 w 4800600"/>
                <a:gd name="connsiteY2" fmla="*/ 313 h 1333906"/>
                <a:gd name="connsiteX3" fmla="*/ 2828925 w 4800600"/>
                <a:gd name="connsiteY3" fmla="*/ 800413 h 1333906"/>
                <a:gd name="connsiteX4" fmla="*/ 4800600 w 4800600"/>
                <a:gd name="connsiteY4" fmla="*/ 1333813 h 1333906"/>
                <a:gd name="connsiteX0" fmla="*/ 0 w 4800600"/>
                <a:gd name="connsiteY0" fmla="*/ 1305238 h 1333906"/>
                <a:gd name="connsiteX1" fmla="*/ 523875 w 4800600"/>
                <a:gd name="connsiteY1" fmla="*/ 667063 h 1333906"/>
                <a:gd name="connsiteX2" fmla="*/ 1276350 w 4800600"/>
                <a:gd name="connsiteY2" fmla="*/ 313 h 1333906"/>
                <a:gd name="connsiteX3" fmla="*/ 2828925 w 4800600"/>
                <a:gd name="connsiteY3" fmla="*/ 800413 h 1333906"/>
                <a:gd name="connsiteX4" fmla="*/ 4800600 w 4800600"/>
                <a:gd name="connsiteY4" fmla="*/ 1333813 h 1333906"/>
                <a:gd name="connsiteX0" fmla="*/ 0 w 4800600"/>
                <a:gd name="connsiteY0" fmla="*/ 1403313 h 1431916"/>
                <a:gd name="connsiteX1" fmla="*/ 523875 w 4800600"/>
                <a:gd name="connsiteY1" fmla="*/ 765138 h 1431916"/>
                <a:gd name="connsiteX2" fmla="*/ 1276350 w 4800600"/>
                <a:gd name="connsiteY2" fmla="*/ 98388 h 1431916"/>
                <a:gd name="connsiteX3" fmla="*/ 3619500 w 4800600"/>
                <a:gd name="connsiteY3" fmla="*/ 146013 h 1431916"/>
                <a:gd name="connsiteX4" fmla="*/ 4800600 w 4800600"/>
                <a:gd name="connsiteY4" fmla="*/ 1431888 h 1431916"/>
                <a:gd name="connsiteX0" fmla="*/ 0 w 4800600"/>
                <a:gd name="connsiteY0" fmla="*/ 1266108 h 1294708"/>
                <a:gd name="connsiteX1" fmla="*/ 523875 w 4800600"/>
                <a:gd name="connsiteY1" fmla="*/ 627933 h 1294708"/>
                <a:gd name="connsiteX2" fmla="*/ 1933575 w 4800600"/>
                <a:gd name="connsiteY2" fmla="*/ 723183 h 1294708"/>
                <a:gd name="connsiteX3" fmla="*/ 3619500 w 4800600"/>
                <a:gd name="connsiteY3" fmla="*/ 8808 h 1294708"/>
                <a:gd name="connsiteX4" fmla="*/ 4800600 w 4800600"/>
                <a:gd name="connsiteY4" fmla="*/ 1294683 h 1294708"/>
                <a:gd name="connsiteX0" fmla="*/ 0 w 4800600"/>
                <a:gd name="connsiteY0" fmla="*/ 1267238 h 1295838"/>
                <a:gd name="connsiteX1" fmla="*/ 1266825 w 4800600"/>
                <a:gd name="connsiteY1" fmla="*/ 1171988 h 1295838"/>
                <a:gd name="connsiteX2" fmla="*/ 1933575 w 4800600"/>
                <a:gd name="connsiteY2" fmla="*/ 724313 h 1295838"/>
                <a:gd name="connsiteX3" fmla="*/ 3619500 w 4800600"/>
                <a:gd name="connsiteY3" fmla="*/ 9938 h 1295838"/>
                <a:gd name="connsiteX4" fmla="*/ 4800600 w 4800600"/>
                <a:gd name="connsiteY4" fmla="*/ 1295813 h 1295838"/>
                <a:gd name="connsiteX0" fmla="*/ 0 w 4800600"/>
                <a:gd name="connsiteY0" fmla="*/ 1336025 h 1364627"/>
                <a:gd name="connsiteX1" fmla="*/ 1266825 w 4800600"/>
                <a:gd name="connsiteY1" fmla="*/ 1240775 h 1364627"/>
                <a:gd name="connsiteX2" fmla="*/ 2667000 w 4800600"/>
                <a:gd name="connsiteY2" fmla="*/ 259700 h 1364627"/>
                <a:gd name="connsiteX3" fmla="*/ 3619500 w 4800600"/>
                <a:gd name="connsiteY3" fmla="*/ 78725 h 1364627"/>
                <a:gd name="connsiteX4" fmla="*/ 4800600 w 4800600"/>
                <a:gd name="connsiteY4" fmla="*/ 1364600 h 1364627"/>
                <a:gd name="connsiteX0" fmla="*/ 0 w 4800600"/>
                <a:gd name="connsiteY0" fmla="*/ 1359586 h 1388187"/>
                <a:gd name="connsiteX1" fmla="*/ 1266825 w 4800600"/>
                <a:gd name="connsiteY1" fmla="*/ 1264336 h 1388187"/>
                <a:gd name="connsiteX2" fmla="*/ 2667000 w 4800600"/>
                <a:gd name="connsiteY2" fmla="*/ 283261 h 1388187"/>
                <a:gd name="connsiteX3" fmla="*/ 3371850 w 4800600"/>
                <a:gd name="connsiteY3" fmla="*/ 73711 h 1388187"/>
                <a:gd name="connsiteX4" fmla="*/ 4800600 w 4800600"/>
                <a:gd name="connsiteY4" fmla="*/ 1388161 h 1388187"/>
                <a:gd name="connsiteX0" fmla="*/ 0 w 4800600"/>
                <a:gd name="connsiteY0" fmla="*/ 1286191 h 1314792"/>
                <a:gd name="connsiteX1" fmla="*/ 1266825 w 4800600"/>
                <a:gd name="connsiteY1" fmla="*/ 1190941 h 1314792"/>
                <a:gd name="connsiteX2" fmla="*/ 3371850 w 4800600"/>
                <a:gd name="connsiteY2" fmla="*/ 316 h 1314792"/>
                <a:gd name="connsiteX3" fmla="*/ 4800600 w 4800600"/>
                <a:gd name="connsiteY3" fmla="*/ 1314766 h 1314792"/>
                <a:gd name="connsiteX0" fmla="*/ 0 w 4800600"/>
                <a:gd name="connsiteY0" fmla="*/ 1292398 h 1320997"/>
                <a:gd name="connsiteX1" fmla="*/ 2162175 w 4800600"/>
                <a:gd name="connsiteY1" fmla="*/ 835198 h 1320997"/>
                <a:gd name="connsiteX2" fmla="*/ 3371850 w 4800600"/>
                <a:gd name="connsiteY2" fmla="*/ 6523 h 1320997"/>
                <a:gd name="connsiteX3" fmla="*/ 4800600 w 4800600"/>
                <a:gd name="connsiteY3" fmla="*/ 1320973 h 1320997"/>
                <a:gd name="connsiteX0" fmla="*/ 0 w 4800600"/>
                <a:gd name="connsiteY0" fmla="*/ 1311314 h 1339912"/>
                <a:gd name="connsiteX1" fmla="*/ 2162175 w 4800600"/>
                <a:gd name="connsiteY1" fmla="*/ 854114 h 1339912"/>
                <a:gd name="connsiteX2" fmla="*/ 3257550 w 4800600"/>
                <a:gd name="connsiteY2" fmla="*/ 6389 h 1339912"/>
                <a:gd name="connsiteX3" fmla="*/ 4800600 w 4800600"/>
                <a:gd name="connsiteY3" fmla="*/ 1339889 h 1339912"/>
                <a:gd name="connsiteX0" fmla="*/ 0 w 4800600"/>
                <a:gd name="connsiteY0" fmla="*/ 1304938 h 1333535"/>
                <a:gd name="connsiteX1" fmla="*/ 2162175 w 4800600"/>
                <a:gd name="connsiteY1" fmla="*/ 847738 h 1333535"/>
                <a:gd name="connsiteX2" fmla="*/ 3257550 w 4800600"/>
                <a:gd name="connsiteY2" fmla="*/ 13 h 1333535"/>
                <a:gd name="connsiteX3" fmla="*/ 4800600 w 4800600"/>
                <a:gd name="connsiteY3" fmla="*/ 1333513 h 1333535"/>
                <a:gd name="connsiteX0" fmla="*/ 0 w 4791075"/>
                <a:gd name="connsiteY0" fmla="*/ 1247788 h 1333535"/>
                <a:gd name="connsiteX1" fmla="*/ 2152650 w 4791075"/>
                <a:gd name="connsiteY1" fmla="*/ 847738 h 1333535"/>
                <a:gd name="connsiteX2" fmla="*/ 3248025 w 4791075"/>
                <a:gd name="connsiteY2" fmla="*/ 13 h 1333535"/>
                <a:gd name="connsiteX3" fmla="*/ 4791075 w 4791075"/>
                <a:gd name="connsiteY3" fmla="*/ 1333513 h 1333535"/>
                <a:gd name="connsiteX0" fmla="*/ 0 w 4791075"/>
                <a:gd name="connsiteY0" fmla="*/ 1247788 h 1333535"/>
                <a:gd name="connsiteX1" fmla="*/ 2152650 w 4791075"/>
                <a:gd name="connsiteY1" fmla="*/ 847738 h 1333535"/>
                <a:gd name="connsiteX2" fmla="*/ 3248025 w 4791075"/>
                <a:gd name="connsiteY2" fmla="*/ 13 h 1333535"/>
                <a:gd name="connsiteX3" fmla="*/ 4791075 w 4791075"/>
                <a:gd name="connsiteY3" fmla="*/ 1333513 h 1333535"/>
                <a:gd name="connsiteX0" fmla="*/ 0 w 4791075"/>
                <a:gd name="connsiteY0" fmla="*/ 1247788 h 1333535"/>
                <a:gd name="connsiteX1" fmla="*/ 2152650 w 4791075"/>
                <a:gd name="connsiteY1" fmla="*/ 847738 h 1333535"/>
                <a:gd name="connsiteX2" fmla="*/ 3248025 w 4791075"/>
                <a:gd name="connsiteY2" fmla="*/ 13 h 1333535"/>
                <a:gd name="connsiteX3" fmla="*/ 4791075 w 4791075"/>
                <a:gd name="connsiteY3" fmla="*/ 1333513 h 1333535"/>
                <a:gd name="connsiteX0" fmla="*/ 0 w 4791075"/>
                <a:gd name="connsiteY0" fmla="*/ 1247788 h 1333535"/>
                <a:gd name="connsiteX1" fmla="*/ 2152650 w 4791075"/>
                <a:gd name="connsiteY1" fmla="*/ 847738 h 1333535"/>
                <a:gd name="connsiteX2" fmla="*/ 3248025 w 4791075"/>
                <a:gd name="connsiteY2" fmla="*/ 13 h 1333535"/>
                <a:gd name="connsiteX3" fmla="*/ 4791075 w 4791075"/>
                <a:gd name="connsiteY3" fmla="*/ 1333513 h 1333535"/>
                <a:gd name="connsiteX0" fmla="*/ 0 w 4810125"/>
                <a:gd name="connsiteY0" fmla="*/ 1253480 h 1253480"/>
                <a:gd name="connsiteX1" fmla="*/ 2152650 w 4810125"/>
                <a:gd name="connsiteY1" fmla="*/ 853430 h 1253480"/>
                <a:gd name="connsiteX2" fmla="*/ 3248025 w 4810125"/>
                <a:gd name="connsiteY2" fmla="*/ 5705 h 1253480"/>
                <a:gd name="connsiteX3" fmla="*/ 4810125 w 4810125"/>
                <a:gd name="connsiteY3" fmla="*/ 1243955 h 1253480"/>
                <a:gd name="connsiteX0" fmla="*/ 0 w 4810125"/>
                <a:gd name="connsiteY0" fmla="*/ 1253480 h 1253480"/>
                <a:gd name="connsiteX1" fmla="*/ 2152650 w 4810125"/>
                <a:gd name="connsiteY1" fmla="*/ 853430 h 1253480"/>
                <a:gd name="connsiteX2" fmla="*/ 3248025 w 4810125"/>
                <a:gd name="connsiteY2" fmla="*/ 5705 h 1253480"/>
                <a:gd name="connsiteX3" fmla="*/ 4810125 w 4810125"/>
                <a:gd name="connsiteY3" fmla="*/ 1243955 h 1253480"/>
                <a:gd name="connsiteX0" fmla="*/ 0 w 4810125"/>
                <a:gd name="connsiteY0" fmla="*/ 1253480 h 1253480"/>
                <a:gd name="connsiteX1" fmla="*/ 2152650 w 4810125"/>
                <a:gd name="connsiteY1" fmla="*/ 853430 h 1253480"/>
                <a:gd name="connsiteX2" fmla="*/ 3248025 w 4810125"/>
                <a:gd name="connsiteY2" fmla="*/ 5705 h 1253480"/>
                <a:gd name="connsiteX3" fmla="*/ 4810125 w 4810125"/>
                <a:gd name="connsiteY3" fmla="*/ 1243955 h 1253480"/>
                <a:gd name="connsiteX0" fmla="*/ 0 w 4810125"/>
                <a:gd name="connsiteY0" fmla="*/ 1247827 h 1247827"/>
                <a:gd name="connsiteX1" fmla="*/ 2152650 w 4810125"/>
                <a:gd name="connsiteY1" fmla="*/ 847777 h 1247827"/>
                <a:gd name="connsiteX2" fmla="*/ 3248025 w 4810125"/>
                <a:gd name="connsiteY2" fmla="*/ 52 h 1247827"/>
                <a:gd name="connsiteX3" fmla="*/ 4810125 w 4810125"/>
                <a:gd name="connsiteY3" fmla="*/ 1238302 h 1247827"/>
                <a:gd name="connsiteX0" fmla="*/ 0 w 4810125"/>
                <a:gd name="connsiteY0" fmla="*/ 1247777 h 1247777"/>
                <a:gd name="connsiteX1" fmla="*/ 2152650 w 4810125"/>
                <a:gd name="connsiteY1" fmla="*/ 847727 h 1247777"/>
                <a:gd name="connsiteX2" fmla="*/ 3248025 w 4810125"/>
                <a:gd name="connsiteY2" fmla="*/ 2 h 1247777"/>
                <a:gd name="connsiteX3" fmla="*/ 4810125 w 4810125"/>
                <a:gd name="connsiteY3" fmla="*/ 1238252 h 1247777"/>
                <a:gd name="connsiteX0" fmla="*/ 0 w 4810125"/>
                <a:gd name="connsiteY0" fmla="*/ 1266826 h 1266826"/>
                <a:gd name="connsiteX1" fmla="*/ 2152650 w 4810125"/>
                <a:gd name="connsiteY1" fmla="*/ 866776 h 1266826"/>
                <a:gd name="connsiteX2" fmla="*/ 3352800 w 4810125"/>
                <a:gd name="connsiteY2" fmla="*/ 1 h 1266826"/>
                <a:gd name="connsiteX3" fmla="*/ 4810125 w 4810125"/>
                <a:gd name="connsiteY3" fmla="*/ 1257301 h 1266826"/>
                <a:gd name="connsiteX0" fmla="*/ 0 w 4810125"/>
                <a:gd name="connsiteY0" fmla="*/ 1266895 h 1266895"/>
                <a:gd name="connsiteX1" fmla="*/ 2152650 w 4810125"/>
                <a:gd name="connsiteY1" fmla="*/ 866845 h 1266895"/>
                <a:gd name="connsiteX2" fmla="*/ 3352800 w 4810125"/>
                <a:gd name="connsiteY2" fmla="*/ 70 h 1266895"/>
                <a:gd name="connsiteX3" fmla="*/ 4810125 w 4810125"/>
                <a:gd name="connsiteY3" fmla="*/ 1257370 h 1266895"/>
                <a:gd name="connsiteX0" fmla="*/ 0 w 4810125"/>
                <a:gd name="connsiteY0" fmla="*/ 1266827 h 1266827"/>
                <a:gd name="connsiteX1" fmla="*/ 2152650 w 4810125"/>
                <a:gd name="connsiteY1" fmla="*/ 866777 h 1266827"/>
                <a:gd name="connsiteX2" fmla="*/ 3352800 w 4810125"/>
                <a:gd name="connsiteY2" fmla="*/ 2 h 1266827"/>
                <a:gd name="connsiteX3" fmla="*/ 4810125 w 4810125"/>
                <a:gd name="connsiteY3" fmla="*/ 1257302 h 1266827"/>
                <a:gd name="connsiteX0" fmla="*/ 0 w 4810125"/>
                <a:gd name="connsiteY0" fmla="*/ 1266827 h 1266827"/>
                <a:gd name="connsiteX1" fmla="*/ 2152650 w 4810125"/>
                <a:gd name="connsiteY1" fmla="*/ 866777 h 1266827"/>
                <a:gd name="connsiteX2" fmla="*/ 3352800 w 4810125"/>
                <a:gd name="connsiteY2" fmla="*/ 2 h 1266827"/>
                <a:gd name="connsiteX3" fmla="*/ 4810125 w 4810125"/>
                <a:gd name="connsiteY3" fmla="*/ 1257302 h 1266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0125" h="1266827">
                  <a:moveTo>
                    <a:pt x="0" y="1266827"/>
                  </a:moveTo>
                  <a:cubicBezTo>
                    <a:pt x="989806" y="1255714"/>
                    <a:pt x="1641475" y="1144589"/>
                    <a:pt x="2152650" y="866777"/>
                  </a:cubicBezTo>
                  <a:cubicBezTo>
                    <a:pt x="2663825" y="588965"/>
                    <a:pt x="2738437" y="1589"/>
                    <a:pt x="3352800" y="2"/>
                  </a:cubicBezTo>
                  <a:cubicBezTo>
                    <a:pt x="3967163" y="-1585"/>
                    <a:pt x="4297363" y="1254127"/>
                    <a:pt x="4810125" y="125730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reto 33"/>
            <p:cNvCxnSpPr/>
            <p:nvPr/>
          </p:nvCxnSpPr>
          <p:spPr>
            <a:xfrm>
              <a:off x="5292475" y="4233118"/>
              <a:ext cx="0" cy="1800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4869549" y="4233118"/>
              <a:ext cx="0" cy="1800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>
              <a:off x="4349898" y="4233862"/>
              <a:ext cx="0" cy="1800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/>
                <p:cNvSpPr txBox="1"/>
                <p:nvPr/>
              </p:nvSpPr>
              <p:spPr>
                <a:xfrm>
                  <a:off x="6190040" y="4274924"/>
                  <a:ext cx="17832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𝑀𝑒𝑑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acc>
                          <m:accPr>
                            <m:chr m:val="̅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CaixaDe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040" y="4274924"/>
                  <a:ext cx="178324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1160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ixaDeTexto 37"/>
                <p:cNvSpPr txBox="1"/>
                <p:nvPr/>
              </p:nvSpPr>
              <p:spPr>
                <a:xfrm>
                  <a:off x="5005248" y="5920360"/>
                  <a:ext cx="5744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𝑀𝑜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CaixaDe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5248" y="5920360"/>
                  <a:ext cx="57445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4518276" y="5920360"/>
                  <a:ext cx="700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𝑀𝑒𝑑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8276" y="5920360"/>
                  <a:ext cx="70012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/>
                <p:cNvSpPr txBox="1"/>
                <p:nvPr/>
              </p:nvSpPr>
              <p:spPr>
                <a:xfrm>
                  <a:off x="4125549" y="5921104"/>
                  <a:ext cx="3922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0" name="CaixaDe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549" y="5921104"/>
                  <a:ext cx="392287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156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CaixaDeTexto 40"/>
          <p:cNvSpPr txBox="1"/>
          <p:nvPr/>
        </p:nvSpPr>
        <p:spPr>
          <a:xfrm>
            <a:off x="457200" y="4674791"/>
            <a:ext cx="2306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C000"/>
                </a:solidFill>
              </a:rPr>
              <a:t>Assimetria Negativa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B2BF0F9-5414-4345-907D-6C09BAD3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19275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pt-BR" sz="2000" b="1" u="sng" dirty="0">
                    <a:cs typeface="Times New Roman" panose="02020603050405020304" pitchFamily="18" charset="0"/>
                  </a:rPr>
                  <a:t>Coeficientes de Assimetria:</a:t>
                </a:r>
              </a:p>
              <a:p>
                <a:pPr lvl="1"/>
                <a:r>
                  <a:rPr lang="pt-BR" sz="2000" dirty="0">
                    <a:cs typeface="Times New Roman" panose="02020603050405020304" pitchFamily="18" charset="0"/>
                  </a:rPr>
                  <a:t>O Coeficiente mais utilizado por software como Excel, SPSS, </a:t>
                </a:r>
                <a:r>
                  <a:rPr lang="pt-BR" sz="2000" dirty="0" err="1">
                    <a:cs typeface="Times New Roman" panose="02020603050405020304" pitchFamily="18" charset="0"/>
                  </a:rPr>
                  <a:t>Stata</a:t>
                </a:r>
                <a:r>
                  <a:rPr lang="pt-BR" sz="2000" dirty="0">
                    <a:cs typeface="Times New Roman" panose="02020603050405020304" pitchFamily="18" charset="0"/>
                  </a:rPr>
                  <a:t> entre outros, é o chamado Coeficiente de Assimetria de FISHER, Calculado a partir do terceiro momento em torno da média. </a:t>
                </a:r>
              </a:p>
              <a:p>
                <a:pPr marL="914400" lvl="2" indent="0">
                  <a:buNone/>
                </a:pPr>
                <a:endParaRPr lang="pt-BR" sz="2000" i="1" dirty="0"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𝑠𝑠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000" b="0" dirty="0"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:endParaRPr lang="pt-BR" sz="2000" b="0" dirty="0">
                  <a:cs typeface="Times New Roman" panose="02020603050405020304" pitchFamily="18" charset="0"/>
                </a:endParaRPr>
              </a:p>
              <a:p>
                <a:pPr marL="541338" lvl="2" indent="0">
                  <a:buNone/>
                </a:pPr>
                <a:r>
                  <a:rPr lang="pt-BR" sz="2000" b="0" dirty="0">
                    <a:cs typeface="Times New Roman" panose="02020603050405020304" pitchFamily="18" charset="0"/>
                  </a:rPr>
                  <a:t>Com: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sz="2000" b="0" dirty="0"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pt-BR" sz="2000" b="0" dirty="0">
                    <a:cs typeface="Times New Roman" panose="02020603050405020304" pitchFamily="18" charset="0"/>
                  </a:rPr>
                  <a:t> sendo o Desvio Padrão</a:t>
                </a: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3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9A7ECDD-AA83-4018-BECD-30C1245AD42E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99EC562-9C39-4B00-801C-A59753D4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43568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000" b="1" u="sng" dirty="0">
                    <a:solidFill>
                      <a:srgbClr val="164C97"/>
                    </a:solidFill>
                    <a:cs typeface="Times New Roman" panose="02020603050405020304" pitchFamily="18" charset="0"/>
                  </a:rPr>
                  <a:t>Coeficientes de Assimetria:</a:t>
                </a:r>
              </a:p>
              <a:p>
                <a:pPr lvl="1"/>
                <a:r>
                  <a:rPr lang="pt-BR" sz="2000" dirty="0">
                    <a:cs typeface="Times New Roman" panose="02020603050405020304" pitchFamily="18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𝐴𝑠𝑠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pt-BR" sz="2000" dirty="0">
                    <a:cs typeface="Times New Roman" panose="02020603050405020304" pitchFamily="18" charset="0"/>
                  </a:rPr>
                  <a:t> a distribuição dos dados é Simétrica à Média.</a:t>
                </a:r>
              </a:p>
              <a:p>
                <a:pPr lvl="1"/>
                <a:endParaRPr lang="pt-BR" sz="20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pt-BR" sz="2000" dirty="0">
                    <a:cs typeface="Times New Roman" panose="02020603050405020304" pitchFamily="18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𝐴𝑠𝑠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pt-BR" sz="2000" dirty="0">
                    <a:cs typeface="Times New Roman" panose="02020603050405020304" pitchFamily="18" charset="0"/>
                  </a:rPr>
                  <a:t> a distribuição concentra-se ao lado direito da média. Assimetria Positiva</a:t>
                </a:r>
              </a:p>
              <a:p>
                <a:pPr lvl="1"/>
                <a:endParaRPr lang="pt-BR" sz="20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pt-BR" sz="2000" dirty="0">
                    <a:cs typeface="Times New Roman" panose="02020603050405020304" pitchFamily="18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𝐴𝑠𝑠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pt-BR" sz="2000" dirty="0">
                    <a:cs typeface="Times New Roman" panose="02020603050405020304" pitchFamily="18" charset="0"/>
                  </a:rPr>
                  <a:t> a distribuição concentra-se ao lado esquerdo da média. Assimetria Negativa </a:t>
                </a: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39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7278DBA-58FD-486A-925C-83032100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8806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FB6-C324-4F0A-978F-44245EEC8EB3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9592" y="1772816"/>
            <a:ext cx="7787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Uma planilha de dados </a:t>
            </a:r>
            <a:r>
              <a:rPr lang="pt-BR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SEMPRE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deve ser organizada da seguinte forma: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1CD8E5-DEE7-471B-A0FB-194E2E00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MS Excel</a:t>
            </a:r>
            <a:b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Software R e Aplicação </a:t>
            </a:r>
            <a:r>
              <a:rPr lang="pt-BR" b="1" u="sng" dirty="0" err="1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RStudio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22400" r="52751" b="34201"/>
          <a:stretch/>
        </p:blipFill>
        <p:spPr>
          <a:xfrm>
            <a:off x="628650" y="2924944"/>
            <a:ext cx="5992924" cy="309634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674094" y="2255053"/>
            <a:ext cx="21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>
                <a:solidFill>
                  <a:srgbClr val="C00000"/>
                </a:solidFill>
              </a:rPr>
              <a:t>Variáveis em colunas</a:t>
            </a:r>
          </a:p>
        </p:txBody>
      </p:sp>
      <p:sp>
        <p:nvSpPr>
          <p:cNvPr id="7" name="Chave direita 6"/>
          <p:cNvSpPr/>
          <p:nvPr/>
        </p:nvSpPr>
        <p:spPr>
          <a:xfrm rot="16200000">
            <a:off x="3662588" y="-138611"/>
            <a:ext cx="195989" cy="5721982"/>
          </a:xfrm>
          <a:prstGeom prst="rightBrace">
            <a:avLst>
              <a:gd name="adj1" fmla="val 238105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angulado 8"/>
          <p:cNvCxnSpPr>
            <a:stCxn id="4" idx="1"/>
            <a:endCxn id="7" idx="1"/>
          </p:cNvCxnSpPr>
          <p:nvPr/>
        </p:nvCxnSpPr>
        <p:spPr>
          <a:xfrm rot="10800000" flipV="1">
            <a:off x="3760584" y="2439718"/>
            <a:ext cx="2913511" cy="184667"/>
          </a:xfrm>
          <a:prstGeom prst="bentConnector4">
            <a:avLst>
              <a:gd name="adj1" fmla="val 48318"/>
              <a:gd name="adj2" fmla="val 1373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have esquerda 13"/>
          <p:cNvSpPr/>
          <p:nvPr/>
        </p:nvSpPr>
        <p:spPr>
          <a:xfrm>
            <a:off x="479688" y="3068960"/>
            <a:ext cx="144016" cy="2952328"/>
          </a:xfrm>
          <a:prstGeom prst="leftBrace">
            <a:avLst>
              <a:gd name="adj1" fmla="val 14148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99034" y="6171685"/>
            <a:ext cx="227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>
                <a:solidFill>
                  <a:srgbClr val="23579B"/>
                </a:solidFill>
              </a:rPr>
              <a:t>Observações em linha</a:t>
            </a:r>
          </a:p>
        </p:txBody>
      </p:sp>
      <p:cxnSp>
        <p:nvCxnSpPr>
          <p:cNvPr id="17" name="Conector angulado 16"/>
          <p:cNvCxnSpPr>
            <a:stCxn id="15" idx="1"/>
            <a:endCxn id="14" idx="1"/>
          </p:cNvCxnSpPr>
          <p:nvPr/>
        </p:nvCxnSpPr>
        <p:spPr>
          <a:xfrm rot="10800000">
            <a:off x="479688" y="4545125"/>
            <a:ext cx="119346" cy="1811227"/>
          </a:xfrm>
          <a:prstGeom prst="bentConnector3">
            <a:avLst>
              <a:gd name="adj1" fmla="val 291544"/>
            </a:avLst>
          </a:prstGeom>
          <a:ln w="28575">
            <a:solidFill>
              <a:srgbClr val="164C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876256" y="3861048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Na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BR" b="1" u="sng" dirty="0">
                <a:solidFill>
                  <a:schemeClr val="accent6">
                    <a:lumMod val="50000"/>
                  </a:schemeClr>
                </a:solidFill>
              </a:rPr>
              <a:t>primeira linha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pt-BR" dirty="0"/>
              <a:t>e apenas nela, deve estar o </a:t>
            </a:r>
          </a:p>
          <a:p>
            <a:pPr algn="ctr"/>
            <a:r>
              <a:rPr lang="pt-BR" b="1" u="sng" dirty="0">
                <a:solidFill>
                  <a:schemeClr val="accent6">
                    <a:lumMod val="50000"/>
                  </a:schemeClr>
                </a:solidFill>
              </a:rPr>
              <a:t>Rótulo das Variáveis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827584" y="3042326"/>
            <a:ext cx="5846510" cy="21602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angulado 23"/>
          <p:cNvCxnSpPr>
            <a:stCxn id="18" idx="0"/>
            <a:endCxn id="19" idx="3"/>
          </p:cNvCxnSpPr>
          <p:nvPr/>
        </p:nvCxnSpPr>
        <p:spPr>
          <a:xfrm rot="16200000" flipV="1">
            <a:off x="6941878" y="2882554"/>
            <a:ext cx="710710" cy="1246278"/>
          </a:xfrm>
          <a:prstGeom prst="bentConnector2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10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4" grpId="0" animBg="1"/>
      <p:bldP spid="15" grpId="0"/>
      <p:bldP spid="18" grpId="0"/>
      <p:bldP spid="1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latin typeface="Calibri (Corpo)"/>
                <a:cs typeface="Times New Roman" panose="02020603050405020304" pitchFamily="18" charset="0"/>
              </a:rPr>
              <a:t>Curtose:</a:t>
            </a:r>
          </a:p>
          <a:p>
            <a:pPr marL="457200" lvl="1" indent="0">
              <a:buNone/>
            </a:pPr>
            <a:r>
              <a:rPr lang="pt-BR" dirty="0">
                <a:latin typeface="Calibri (Corpo)"/>
                <a:cs typeface="Times New Roman" panose="02020603050405020304" pitchFamily="18" charset="0"/>
              </a:rPr>
              <a:t>Mensura a densidade existente  junto ao ponto de máxima frequência em uma série de dados.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 (Corpo)"/>
              </a:rPr>
              <a:pPr/>
              <a:t>40</a:t>
            </a:fld>
            <a:endParaRPr lang="pt-BR">
              <a:latin typeface="Calibri (Corpo)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247229" y="3517475"/>
            <a:ext cx="6288902" cy="2404161"/>
            <a:chOff x="1247229" y="3517475"/>
            <a:chExt cx="6288902" cy="2404161"/>
          </a:xfrm>
        </p:grpSpPr>
        <p:grpSp>
          <p:nvGrpSpPr>
            <p:cNvPr id="5" name="Grupo 4"/>
            <p:cNvGrpSpPr/>
            <p:nvPr/>
          </p:nvGrpSpPr>
          <p:grpSpPr>
            <a:xfrm>
              <a:off x="1691680" y="3517475"/>
              <a:ext cx="5400000" cy="1423693"/>
              <a:chOff x="1872000" y="4885627"/>
              <a:chExt cx="5400000" cy="1423693"/>
            </a:xfrm>
          </p:grpSpPr>
          <p:cxnSp>
            <p:nvCxnSpPr>
              <p:cNvPr id="6" name="Conector de seta reta 5"/>
              <p:cNvCxnSpPr/>
              <p:nvPr/>
            </p:nvCxnSpPr>
            <p:spPr>
              <a:xfrm>
                <a:off x="1872000" y="6309320"/>
                <a:ext cx="540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Forma livre 6"/>
              <p:cNvSpPr/>
              <p:nvPr/>
            </p:nvSpPr>
            <p:spPr>
              <a:xfrm>
                <a:off x="2402006" y="4885627"/>
                <a:ext cx="4299045" cy="1298269"/>
              </a:xfrm>
              <a:custGeom>
                <a:avLst/>
                <a:gdLst>
                  <a:gd name="connsiteX0" fmla="*/ 0 w 4299045"/>
                  <a:gd name="connsiteY0" fmla="*/ 1296537 h 1296537"/>
                  <a:gd name="connsiteX1" fmla="*/ 723331 w 4299045"/>
                  <a:gd name="connsiteY1" fmla="*/ 1214650 h 1296537"/>
                  <a:gd name="connsiteX2" fmla="*/ 1446663 w 4299045"/>
                  <a:gd name="connsiteY2" fmla="*/ 859808 h 1296537"/>
                  <a:gd name="connsiteX3" fmla="*/ 2169994 w 4299045"/>
                  <a:gd name="connsiteY3" fmla="*/ 0 h 1296537"/>
                  <a:gd name="connsiteX4" fmla="*/ 2906973 w 4299045"/>
                  <a:gd name="connsiteY4" fmla="*/ 859808 h 1296537"/>
                  <a:gd name="connsiteX5" fmla="*/ 3616657 w 4299045"/>
                  <a:gd name="connsiteY5" fmla="*/ 1214650 h 1296537"/>
                  <a:gd name="connsiteX6" fmla="*/ 4299045 w 4299045"/>
                  <a:gd name="connsiteY6" fmla="*/ 1296537 h 1296537"/>
                  <a:gd name="connsiteX0" fmla="*/ 0 w 4299045"/>
                  <a:gd name="connsiteY0" fmla="*/ 1296537 h 1296537"/>
                  <a:gd name="connsiteX1" fmla="*/ 1446663 w 4299045"/>
                  <a:gd name="connsiteY1" fmla="*/ 859808 h 1296537"/>
                  <a:gd name="connsiteX2" fmla="*/ 2169994 w 4299045"/>
                  <a:gd name="connsiteY2" fmla="*/ 0 h 1296537"/>
                  <a:gd name="connsiteX3" fmla="*/ 2906973 w 4299045"/>
                  <a:gd name="connsiteY3" fmla="*/ 859808 h 1296537"/>
                  <a:gd name="connsiteX4" fmla="*/ 3616657 w 4299045"/>
                  <a:gd name="connsiteY4" fmla="*/ 1214650 h 1296537"/>
                  <a:gd name="connsiteX5" fmla="*/ 4299045 w 4299045"/>
                  <a:gd name="connsiteY5" fmla="*/ 1296537 h 1296537"/>
                  <a:gd name="connsiteX0" fmla="*/ 0 w 4299045"/>
                  <a:gd name="connsiteY0" fmla="*/ 1296537 h 1296537"/>
                  <a:gd name="connsiteX1" fmla="*/ 1446663 w 4299045"/>
                  <a:gd name="connsiteY1" fmla="*/ 859808 h 1296537"/>
                  <a:gd name="connsiteX2" fmla="*/ 2169994 w 4299045"/>
                  <a:gd name="connsiteY2" fmla="*/ 0 h 1296537"/>
                  <a:gd name="connsiteX3" fmla="*/ 2906973 w 4299045"/>
                  <a:gd name="connsiteY3" fmla="*/ 859808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446663 w 4299045"/>
                  <a:gd name="connsiteY1" fmla="*/ 859808 h 1296537"/>
                  <a:gd name="connsiteX2" fmla="*/ 2169994 w 4299045"/>
                  <a:gd name="connsiteY2" fmla="*/ 0 h 1296537"/>
                  <a:gd name="connsiteX3" fmla="*/ 2906973 w 4299045"/>
                  <a:gd name="connsiteY3" fmla="*/ 859808 h 1296537"/>
                  <a:gd name="connsiteX4" fmla="*/ 4299045 w 4299045"/>
                  <a:gd name="connsiteY4" fmla="*/ 1296537 h 1296537"/>
                  <a:gd name="connsiteX0" fmla="*/ 0 w 4299045"/>
                  <a:gd name="connsiteY0" fmla="*/ 1296692 h 1296692"/>
                  <a:gd name="connsiteX1" fmla="*/ 1446663 w 4299045"/>
                  <a:gd name="connsiteY1" fmla="*/ 859963 h 1296692"/>
                  <a:gd name="connsiteX2" fmla="*/ 2169994 w 4299045"/>
                  <a:gd name="connsiteY2" fmla="*/ 155 h 1296692"/>
                  <a:gd name="connsiteX3" fmla="*/ 3164148 w 4299045"/>
                  <a:gd name="connsiteY3" fmla="*/ 793288 h 1296692"/>
                  <a:gd name="connsiteX4" fmla="*/ 4299045 w 4299045"/>
                  <a:gd name="connsiteY4" fmla="*/ 1296692 h 1296692"/>
                  <a:gd name="connsiteX0" fmla="*/ 0 w 4299045"/>
                  <a:gd name="connsiteY0" fmla="*/ 1296849 h 1296849"/>
                  <a:gd name="connsiteX1" fmla="*/ 1256163 w 4299045"/>
                  <a:gd name="connsiteY1" fmla="*/ 888695 h 1296849"/>
                  <a:gd name="connsiteX2" fmla="*/ 2169994 w 4299045"/>
                  <a:gd name="connsiteY2" fmla="*/ 312 h 1296849"/>
                  <a:gd name="connsiteX3" fmla="*/ 3164148 w 4299045"/>
                  <a:gd name="connsiteY3" fmla="*/ 793445 h 1296849"/>
                  <a:gd name="connsiteX4" fmla="*/ 4299045 w 4299045"/>
                  <a:gd name="connsiteY4" fmla="*/ 1296849 h 1296849"/>
                  <a:gd name="connsiteX0" fmla="*/ 0 w 4299045"/>
                  <a:gd name="connsiteY0" fmla="*/ 1296537 h 1296537"/>
                  <a:gd name="connsiteX1" fmla="*/ 1256163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170438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170438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170438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7192"/>
                  <a:gd name="connsiteX1" fmla="*/ 1170438 w 4299045"/>
                  <a:gd name="connsiteY1" fmla="*/ 888383 h 1297192"/>
                  <a:gd name="connsiteX2" fmla="*/ 2169994 w 4299045"/>
                  <a:gd name="connsiteY2" fmla="*/ 0 h 1297192"/>
                  <a:gd name="connsiteX3" fmla="*/ 3154623 w 4299045"/>
                  <a:gd name="connsiteY3" fmla="*/ 888383 h 1297192"/>
                  <a:gd name="connsiteX4" fmla="*/ 4299045 w 4299045"/>
                  <a:gd name="connsiteY4" fmla="*/ 1296537 h 1297192"/>
                  <a:gd name="connsiteX0" fmla="*/ 0 w 4299045"/>
                  <a:gd name="connsiteY0" fmla="*/ 1296568 h 1297321"/>
                  <a:gd name="connsiteX1" fmla="*/ 1170438 w 4299045"/>
                  <a:gd name="connsiteY1" fmla="*/ 888414 h 1297321"/>
                  <a:gd name="connsiteX2" fmla="*/ 2169994 w 4299045"/>
                  <a:gd name="connsiteY2" fmla="*/ 31 h 1297321"/>
                  <a:gd name="connsiteX3" fmla="*/ 3145098 w 4299045"/>
                  <a:gd name="connsiteY3" fmla="*/ 916989 h 1297321"/>
                  <a:gd name="connsiteX4" fmla="*/ 4299045 w 4299045"/>
                  <a:gd name="connsiteY4" fmla="*/ 1296568 h 1297321"/>
                  <a:gd name="connsiteX0" fmla="*/ 0 w 4299045"/>
                  <a:gd name="connsiteY0" fmla="*/ 1296568 h 1297503"/>
                  <a:gd name="connsiteX1" fmla="*/ 1170438 w 4299045"/>
                  <a:gd name="connsiteY1" fmla="*/ 888414 h 1297503"/>
                  <a:gd name="connsiteX2" fmla="*/ 2169994 w 4299045"/>
                  <a:gd name="connsiteY2" fmla="*/ 31 h 1297503"/>
                  <a:gd name="connsiteX3" fmla="*/ 3145098 w 4299045"/>
                  <a:gd name="connsiteY3" fmla="*/ 916989 h 1297503"/>
                  <a:gd name="connsiteX4" fmla="*/ 4299045 w 4299045"/>
                  <a:gd name="connsiteY4" fmla="*/ 1296568 h 1297503"/>
                  <a:gd name="connsiteX0" fmla="*/ 0 w 4299045"/>
                  <a:gd name="connsiteY0" fmla="*/ 1296563 h 1297498"/>
                  <a:gd name="connsiteX1" fmla="*/ 1170438 w 4299045"/>
                  <a:gd name="connsiteY1" fmla="*/ 888409 h 1297498"/>
                  <a:gd name="connsiteX2" fmla="*/ 2169994 w 4299045"/>
                  <a:gd name="connsiteY2" fmla="*/ 26 h 1297498"/>
                  <a:gd name="connsiteX3" fmla="*/ 3145098 w 4299045"/>
                  <a:gd name="connsiteY3" fmla="*/ 916984 h 1297498"/>
                  <a:gd name="connsiteX4" fmla="*/ 4299045 w 4299045"/>
                  <a:gd name="connsiteY4" fmla="*/ 1296563 h 1297498"/>
                  <a:gd name="connsiteX0" fmla="*/ 0 w 4299045"/>
                  <a:gd name="connsiteY0" fmla="*/ 1296808 h 1298269"/>
                  <a:gd name="connsiteX1" fmla="*/ 1170438 w 4299045"/>
                  <a:gd name="connsiteY1" fmla="*/ 888654 h 1298269"/>
                  <a:gd name="connsiteX2" fmla="*/ 2169994 w 4299045"/>
                  <a:gd name="connsiteY2" fmla="*/ 271 h 1298269"/>
                  <a:gd name="connsiteX3" fmla="*/ 3259398 w 4299045"/>
                  <a:gd name="connsiteY3" fmla="*/ 974379 h 1298269"/>
                  <a:gd name="connsiteX4" fmla="*/ 4299045 w 4299045"/>
                  <a:gd name="connsiteY4" fmla="*/ 1296808 h 1298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99045" h="1298269">
                    <a:moveTo>
                      <a:pt x="0" y="1296808"/>
                    </a:moveTo>
                    <a:cubicBezTo>
                      <a:pt x="425213" y="1291548"/>
                      <a:pt x="818297" y="1238093"/>
                      <a:pt x="1170438" y="888654"/>
                    </a:cubicBezTo>
                    <a:cubicBezTo>
                      <a:pt x="1522579" y="539215"/>
                      <a:pt x="1821834" y="-14016"/>
                      <a:pt x="2169994" y="271"/>
                    </a:cubicBezTo>
                    <a:cubicBezTo>
                      <a:pt x="2518154" y="14558"/>
                      <a:pt x="2875981" y="720190"/>
                      <a:pt x="3259398" y="974379"/>
                    </a:cubicBezTo>
                    <a:cubicBezTo>
                      <a:pt x="3642815" y="1228568"/>
                      <a:pt x="3809005" y="1310598"/>
                      <a:pt x="4299045" y="129680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Calibri (Corpo)"/>
                </a:endParaRPr>
              </a:p>
            </p:txBody>
          </p:sp>
        </p:grpSp>
        <p:sp>
          <p:nvSpPr>
            <p:cNvPr id="10" name="CaixaDeTexto 9"/>
            <p:cNvSpPr txBox="1"/>
            <p:nvPr/>
          </p:nvSpPr>
          <p:spPr>
            <a:xfrm>
              <a:off x="1247229" y="4998306"/>
              <a:ext cx="62889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latin typeface="Calibri (Corpo)"/>
                </a:rPr>
                <a:t>Uma Curva não muito alongada, nem muito achatada é dita</a:t>
              </a:r>
            </a:p>
            <a:p>
              <a:pPr algn="ctr"/>
              <a:r>
                <a:rPr lang="pt-BR" b="1" u="sng" dirty="0" err="1">
                  <a:solidFill>
                    <a:srgbClr val="FFC000"/>
                  </a:solidFill>
                  <a:latin typeface="Calibri (Corpo)"/>
                </a:rPr>
                <a:t>Mesocúrtica</a:t>
              </a:r>
              <a:r>
                <a:rPr lang="pt-BR" dirty="0">
                  <a:latin typeface="Calibri (Corpo)"/>
                </a:rPr>
                <a:t>.</a:t>
              </a:r>
            </a:p>
            <a:p>
              <a:pPr algn="ctr"/>
              <a:r>
                <a:rPr lang="pt-BR" dirty="0">
                  <a:latin typeface="Calibri (Corpo)"/>
                </a:rPr>
                <a:t>(Aparência de uma curva normal)</a:t>
              </a:r>
            </a:p>
          </p:txBody>
        </p:sp>
      </p:grpSp>
      <p:sp>
        <p:nvSpPr>
          <p:cNvPr id="9" name="Título 8">
            <a:extLst>
              <a:ext uri="{FF2B5EF4-FFF2-40B4-BE49-F238E27FC236}">
                <a16:creationId xmlns:a16="http://schemas.microsoft.com/office/drawing/2014/main" id="{58EDB230-74C0-47B0-B42F-936BF2C9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82205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cs typeface="Times New Roman" panose="02020603050405020304" pitchFamily="18" charset="0"/>
              </a:rPr>
              <a:t>Curtose: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41</a:t>
            </a:fld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>
            <a:off x="3128347" y="2046274"/>
            <a:ext cx="5400000" cy="1586087"/>
            <a:chOff x="1691680" y="4058550"/>
            <a:chExt cx="5400000" cy="1586087"/>
          </a:xfrm>
        </p:grpSpPr>
        <p:grpSp>
          <p:nvGrpSpPr>
            <p:cNvPr id="5" name="Grupo 4"/>
            <p:cNvGrpSpPr/>
            <p:nvPr/>
          </p:nvGrpSpPr>
          <p:grpSpPr>
            <a:xfrm>
              <a:off x="1691680" y="4058550"/>
              <a:ext cx="5400000" cy="882618"/>
              <a:chOff x="1872000" y="5426702"/>
              <a:chExt cx="5400000" cy="882618"/>
            </a:xfrm>
          </p:grpSpPr>
          <p:cxnSp>
            <p:nvCxnSpPr>
              <p:cNvPr id="6" name="Conector de seta reta 5"/>
              <p:cNvCxnSpPr/>
              <p:nvPr/>
            </p:nvCxnSpPr>
            <p:spPr>
              <a:xfrm>
                <a:off x="1872000" y="6309320"/>
                <a:ext cx="540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Forma livre 6"/>
              <p:cNvSpPr/>
              <p:nvPr/>
            </p:nvSpPr>
            <p:spPr>
              <a:xfrm>
                <a:off x="2402006" y="5426702"/>
                <a:ext cx="4299045" cy="757182"/>
              </a:xfrm>
              <a:custGeom>
                <a:avLst/>
                <a:gdLst>
                  <a:gd name="connsiteX0" fmla="*/ 0 w 4299045"/>
                  <a:gd name="connsiteY0" fmla="*/ 1296537 h 1296537"/>
                  <a:gd name="connsiteX1" fmla="*/ 723331 w 4299045"/>
                  <a:gd name="connsiteY1" fmla="*/ 1214650 h 1296537"/>
                  <a:gd name="connsiteX2" fmla="*/ 1446663 w 4299045"/>
                  <a:gd name="connsiteY2" fmla="*/ 859808 h 1296537"/>
                  <a:gd name="connsiteX3" fmla="*/ 2169994 w 4299045"/>
                  <a:gd name="connsiteY3" fmla="*/ 0 h 1296537"/>
                  <a:gd name="connsiteX4" fmla="*/ 2906973 w 4299045"/>
                  <a:gd name="connsiteY4" fmla="*/ 859808 h 1296537"/>
                  <a:gd name="connsiteX5" fmla="*/ 3616657 w 4299045"/>
                  <a:gd name="connsiteY5" fmla="*/ 1214650 h 1296537"/>
                  <a:gd name="connsiteX6" fmla="*/ 4299045 w 4299045"/>
                  <a:gd name="connsiteY6" fmla="*/ 1296537 h 1296537"/>
                  <a:gd name="connsiteX0" fmla="*/ 0 w 4299045"/>
                  <a:gd name="connsiteY0" fmla="*/ 1296537 h 1296537"/>
                  <a:gd name="connsiteX1" fmla="*/ 1446663 w 4299045"/>
                  <a:gd name="connsiteY1" fmla="*/ 859808 h 1296537"/>
                  <a:gd name="connsiteX2" fmla="*/ 2169994 w 4299045"/>
                  <a:gd name="connsiteY2" fmla="*/ 0 h 1296537"/>
                  <a:gd name="connsiteX3" fmla="*/ 2906973 w 4299045"/>
                  <a:gd name="connsiteY3" fmla="*/ 859808 h 1296537"/>
                  <a:gd name="connsiteX4" fmla="*/ 3616657 w 4299045"/>
                  <a:gd name="connsiteY4" fmla="*/ 1214650 h 1296537"/>
                  <a:gd name="connsiteX5" fmla="*/ 4299045 w 4299045"/>
                  <a:gd name="connsiteY5" fmla="*/ 1296537 h 1296537"/>
                  <a:gd name="connsiteX0" fmla="*/ 0 w 4299045"/>
                  <a:gd name="connsiteY0" fmla="*/ 1296537 h 1296537"/>
                  <a:gd name="connsiteX1" fmla="*/ 1446663 w 4299045"/>
                  <a:gd name="connsiteY1" fmla="*/ 859808 h 1296537"/>
                  <a:gd name="connsiteX2" fmla="*/ 2169994 w 4299045"/>
                  <a:gd name="connsiteY2" fmla="*/ 0 h 1296537"/>
                  <a:gd name="connsiteX3" fmla="*/ 2906973 w 4299045"/>
                  <a:gd name="connsiteY3" fmla="*/ 859808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446663 w 4299045"/>
                  <a:gd name="connsiteY1" fmla="*/ 859808 h 1296537"/>
                  <a:gd name="connsiteX2" fmla="*/ 2169994 w 4299045"/>
                  <a:gd name="connsiteY2" fmla="*/ 0 h 1296537"/>
                  <a:gd name="connsiteX3" fmla="*/ 2906973 w 4299045"/>
                  <a:gd name="connsiteY3" fmla="*/ 859808 h 1296537"/>
                  <a:gd name="connsiteX4" fmla="*/ 4299045 w 4299045"/>
                  <a:gd name="connsiteY4" fmla="*/ 1296537 h 1296537"/>
                  <a:gd name="connsiteX0" fmla="*/ 0 w 4299045"/>
                  <a:gd name="connsiteY0" fmla="*/ 1296692 h 1296692"/>
                  <a:gd name="connsiteX1" fmla="*/ 1446663 w 4299045"/>
                  <a:gd name="connsiteY1" fmla="*/ 859963 h 1296692"/>
                  <a:gd name="connsiteX2" fmla="*/ 2169994 w 4299045"/>
                  <a:gd name="connsiteY2" fmla="*/ 155 h 1296692"/>
                  <a:gd name="connsiteX3" fmla="*/ 3164148 w 4299045"/>
                  <a:gd name="connsiteY3" fmla="*/ 793288 h 1296692"/>
                  <a:gd name="connsiteX4" fmla="*/ 4299045 w 4299045"/>
                  <a:gd name="connsiteY4" fmla="*/ 1296692 h 1296692"/>
                  <a:gd name="connsiteX0" fmla="*/ 0 w 4299045"/>
                  <a:gd name="connsiteY0" fmla="*/ 1296849 h 1296849"/>
                  <a:gd name="connsiteX1" fmla="*/ 1256163 w 4299045"/>
                  <a:gd name="connsiteY1" fmla="*/ 888695 h 1296849"/>
                  <a:gd name="connsiteX2" fmla="*/ 2169994 w 4299045"/>
                  <a:gd name="connsiteY2" fmla="*/ 312 h 1296849"/>
                  <a:gd name="connsiteX3" fmla="*/ 3164148 w 4299045"/>
                  <a:gd name="connsiteY3" fmla="*/ 793445 h 1296849"/>
                  <a:gd name="connsiteX4" fmla="*/ 4299045 w 4299045"/>
                  <a:gd name="connsiteY4" fmla="*/ 1296849 h 1296849"/>
                  <a:gd name="connsiteX0" fmla="*/ 0 w 4299045"/>
                  <a:gd name="connsiteY0" fmla="*/ 1296537 h 1296537"/>
                  <a:gd name="connsiteX1" fmla="*/ 1256163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170438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170438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170438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7192"/>
                  <a:gd name="connsiteX1" fmla="*/ 1170438 w 4299045"/>
                  <a:gd name="connsiteY1" fmla="*/ 888383 h 1297192"/>
                  <a:gd name="connsiteX2" fmla="*/ 2169994 w 4299045"/>
                  <a:gd name="connsiteY2" fmla="*/ 0 h 1297192"/>
                  <a:gd name="connsiteX3" fmla="*/ 3154623 w 4299045"/>
                  <a:gd name="connsiteY3" fmla="*/ 888383 h 1297192"/>
                  <a:gd name="connsiteX4" fmla="*/ 4299045 w 4299045"/>
                  <a:gd name="connsiteY4" fmla="*/ 1296537 h 1297192"/>
                  <a:gd name="connsiteX0" fmla="*/ 0 w 4299045"/>
                  <a:gd name="connsiteY0" fmla="*/ 1296568 h 1297321"/>
                  <a:gd name="connsiteX1" fmla="*/ 1170438 w 4299045"/>
                  <a:gd name="connsiteY1" fmla="*/ 888414 h 1297321"/>
                  <a:gd name="connsiteX2" fmla="*/ 2169994 w 4299045"/>
                  <a:gd name="connsiteY2" fmla="*/ 31 h 1297321"/>
                  <a:gd name="connsiteX3" fmla="*/ 3145098 w 4299045"/>
                  <a:gd name="connsiteY3" fmla="*/ 916989 h 1297321"/>
                  <a:gd name="connsiteX4" fmla="*/ 4299045 w 4299045"/>
                  <a:gd name="connsiteY4" fmla="*/ 1296568 h 1297321"/>
                  <a:gd name="connsiteX0" fmla="*/ 0 w 4299045"/>
                  <a:gd name="connsiteY0" fmla="*/ 1296568 h 1297503"/>
                  <a:gd name="connsiteX1" fmla="*/ 1170438 w 4299045"/>
                  <a:gd name="connsiteY1" fmla="*/ 888414 h 1297503"/>
                  <a:gd name="connsiteX2" fmla="*/ 2169994 w 4299045"/>
                  <a:gd name="connsiteY2" fmla="*/ 31 h 1297503"/>
                  <a:gd name="connsiteX3" fmla="*/ 3145098 w 4299045"/>
                  <a:gd name="connsiteY3" fmla="*/ 916989 h 1297503"/>
                  <a:gd name="connsiteX4" fmla="*/ 4299045 w 4299045"/>
                  <a:gd name="connsiteY4" fmla="*/ 1296568 h 1297503"/>
                  <a:gd name="connsiteX0" fmla="*/ 0 w 4299045"/>
                  <a:gd name="connsiteY0" fmla="*/ 1296563 h 1297498"/>
                  <a:gd name="connsiteX1" fmla="*/ 1170438 w 4299045"/>
                  <a:gd name="connsiteY1" fmla="*/ 888409 h 1297498"/>
                  <a:gd name="connsiteX2" fmla="*/ 2169994 w 4299045"/>
                  <a:gd name="connsiteY2" fmla="*/ 26 h 1297498"/>
                  <a:gd name="connsiteX3" fmla="*/ 3145098 w 4299045"/>
                  <a:gd name="connsiteY3" fmla="*/ 916984 h 1297498"/>
                  <a:gd name="connsiteX4" fmla="*/ 4299045 w 4299045"/>
                  <a:gd name="connsiteY4" fmla="*/ 1296563 h 1297498"/>
                  <a:gd name="connsiteX0" fmla="*/ 0 w 4299045"/>
                  <a:gd name="connsiteY0" fmla="*/ 1296808 h 1298269"/>
                  <a:gd name="connsiteX1" fmla="*/ 1170438 w 4299045"/>
                  <a:gd name="connsiteY1" fmla="*/ 888654 h 1298269"/>
                  <a:gd name="connsiteX2" fmla="*/ 2169994 w 4299045"/>
                  <a:gd name="connsiteY2" fmla="*/ 271 h 1298269"/>
                  <a:gd name="connsiteX3" fmla="*/ 3259398 w 4299045"/>
                  <a:gd name="connsiteY3" fmla="*/ 974379 h 1298269"/>
                  <a:gd name="connsiteX4" fmla="*/ 4299045 w 4299045"/>
                  <a:gd name="connsiteY4" fmla="*/ 1296808 h 1298269"/>
                  <a:gd name="connsiteX0" fmla="*/ 0 w 4299045"/>
                  <a:gd name="connsiteY0" fmla="*/ 756246 h 757707"/>
                  <a:gd name="connsiteX1" fmla="*/ 1170438 w 4299045"/>
                  <a:gd name="connsiteY1" fmla="*/ 348092 h 757707"/>
                  <a:gd name="connsiteX2" fmla="*/ 2169994 w 4299045"/>
                  <a:gd name="connsiteY2" fmla="*/ 621 h 757707"/>
                  <a:gd name="connsiteX3" fmla="*/ 3259398 w 4299045"/>
                  <a:gd name="connsiteY3" fmla="*/ 433817 h 757707"/>
                  <a:gd name="connsiteX4" fmla="*/ 4299045 w 4299045"/>
                  <a:gd name="connsiteY4" fmla="*/ 756246 h 757707"/>
                  <a:gd name="connsiteX0" fmla="*/ 0 w 4299045"/>
                  <a:gd name="connsiteY0" fmla="*/ 756117 h 757578"/>
                  <a:gd name="connsiteX1" fmla="*/ 1170438 w 4299045"/>
                  <a:gd name="connsiteY1" fmla="*/ 347963 h 757578"/>
                  <a:gd name="connsiteX2" fmla="*/ 2169994 w 4299045"/>
                  <a:gd name="connsiteY2" fmla="*/ 492 h 757578"/>
                  <a:gd name="connsiteX3" fmla="*/ 3259398 w 4299045"/>
                  <a:gd name="connsiteY3" fmla="*/ 433688 h 757578"/>
                  <a:gd name="connsiteX4" fmla="*/ 4299045 w 4299045"/>
                  <a:gd name="connsiteY4" fmla="*/ 756117 h 757578"/>
                  <a:gd name="connsiteX0" fmla="*/ 0 w 4299045"/>
                  <a:gd name="connsiteY0" fmla="*/ 755659 h 757120"/>
                  <a:gd name="connsiteX1" fmla="*/ 1041650 w 4299045"/>
                  <a:gd name="connsiteY1" fmla="*/ 450536 h 757120"/>
                  <a:gd name="connsiteX2" fmla="*/ 2169994 w 4299045"/>
                  <a:gd name="connsiteY2" fmla="*/ 34 h 757120"/>
                  <a:gd name="connsiteX3" fmla="*/ 3259398 w 4299045"/>
                  <a:gd name="connsiteY3" fmla="*/ 433230 h 757120"/>
                  <a:gd name="connsiteX4" fmla="*/ 4299045 w 4299045"/>
                  <a:gd name="connsiteY4" fmla="*/ 755659 h 757120"/>
                  <a:gd name="connsiteX0" fmla="*/ 0 w 4299045"/>
                  <a:gd name="connsiteY0" fmla="*/ 755628 h 757089"/>
                  <a:gd name="connsiteX1" fmla="*/ 1015892 w 4299045"/>
                  <a:gd name="connsiteY1" fmla="*/ 437626 h 757089"/>
                  <a:gd name="connsiteX2" fmla="*/ 2169994 w 4299045"/>
                  <a:gd name="connsiteY2" fmla="*/ 3 h 757089"/>
                  <a:gd name="connsiteX3" fmla="*/ 3259398 w 4299045"/>
                  <a:gd name="connsiteY3" fmla="*/ 433199 h 757089"/>
                  <a:gd name="connsiteX4" fmla="*/ 4299045 w 4299045"/>
                  <a:gd name="connsiteY4" fmla="*/ 755628 h 757089"/>
                  <a:gd name="connsiteX0" fmla="*/ 0 w 4299045"/>
                  <a:gd name="connsiteY0" fmla="*/ 755875 h 756935"/>
                  <a:gd name="connsiteX1" fmla="*/ 1015892 w 4299045"/>
                  <a:gd name="connsiteY1" fmla="*/ 437873 h 756935"/>
                  <a:gd name="connsiteX2" fmla="*/ 2169994 w 4299045"/>
                  <a:gd name="connsiteY2" fmla="*/ 250 h 756935"/>
                  <a:gd name="connsiteX3" fmla="*/ 3195003 w 4299045"/>
                  <a:gd name="connsiteY3" fmla="*/ 394810 h 756935"/>
                  <a:gd name="connsiteX4" fmla="*/ 4299045 w 4299045"/>
                  <a:gd name="connsiteY4" fmla="*/ 755875 h 756935"/>
                  <a:gd name="connsiteX0" fmla="*/ 0 w 4299045"/>
                  <a:gd name="connsiteY0" fmla="*/ 755841 h 756901"/>
                  <a:gd name="connsiteX1" fmla="*/ 1015892 w 4299045"/>
                  <a:gd name="connsiteY1" fmla="*/ 437839 h 756901"/>
                  <a:gd name="connsiteX2" fmla="*/ 2169994 w 4299045"/>
                  <a:gd name="connsiteY2" fmla="*/ 216 h 756901"/>
                  <a:gd name="connsiteX3" fmla="*/ 3195003 w 4299045"/>
                  <a:gd name="connsiteY3" fmla="*/ 394776 h 756901"/>
                  <a:gd name="connsiteX4" fmla="*/ 4299045 w 4299045"/>
                  <a:gd name="connsiteY4" fmla="*/ 755841 h 756901"/>
                  <a:gd name="connsiteX0" fmla="*/ 0 w 4299045"/>
                  <a:gd name="connsiteY0" fmla="*/ 755841 h 757289"/>
                  <a:gd name="connsiteX1" fmla="*/ 1015892 w 4299045"/>
                  <a:gd name="connsiteY1" fmla="*/ 437839 h 757289"/>
                  <a:gd name="connsiteX2" fmla="*/ 2169994 w 4299045"/>
                  <a:gd name="connsiteY2" fmla="*/ 216 h 757289"/>
                  <a:gd name="connsiteX3" fmla="*/ 3195003 w 4299045"/>
                  <a:gd name="connsiteY3" fmla="*/ 394776 h 757289"/>
                  <a:gd name="connsiteX4" fmla="*/ 4299045 w 4299045"/>
                  <a:gd name="connsiteY4" fmla="*/ 755841 h 757289"/>
                  <a:gd name="connsiteX0" fmla="*/ 0 w 4299045"/>
                  <a:gd name="connsiteY0" fmla="*/ 755841 h 757289"/>
                  <a:gd name="connsiteX1" fmla="*/ 1157559 w 4299045"/>
                  <a:gd name="connsiteY1" fmla="*/ 437839 h 757289"/>
                  <a:gd name="connsiteX2" fmla="*/ 2169994 w 4299045"/>
                  <a:gd name="connsiteY2" fmla="*/ 216 h 757289"/>
                  <a:gd name="connsiteX3" fmla="*/ 3195003 w 4299045"/>
                  <a:gd name="connsiteY3" fmla="*/ 394776 h 757289"/>
                  <a:gd name="connsiteX4" fmla="*/ 4299045 w 4299045"/>
                  <a:gd name="connsiteY4" fmla="*/ 755841 h 757289"/>
                  <a:gd name="connsiteX0" fmla="*/ 0 w 4299045"/>
                  <a:gd name="connsiteY0" fmla="*/ 755841 h 757289"/>
                  <a:gd name="connsiteX1" fmla="*/ 1157559 w 4299045"/>
                  <a:gd name="connsiteY1" fmla="*/ 437839 h 757289"/>
                  <a:gd name="connsiteX2" fmla="*/ 2169994 w 4299045"/>
                  <a:gd name="connsiteY2" fmla="*/ 216 h 757289"/>
                  <a:gd name="connsiteX3" fmla="*/ 3195003 w 4299045"/>
                  <a:gd name="connsiteY3" fmla="*/ 394776 h 757289"/>
                  <a:gd name="connsiteX4" fmla="*/ 4299045 w 4299045"/>
                  <a:gd name="connsiteY4" fmla="*/ 755841 h 757289"/>
                  <a:gd name="connsiteX0" fmla="*/ 0 w 4299045"/>
                  <a:gd name="connsiteY0" fmla="*/ 755734 h 757182"/>
                  <a:gd name="connsiteX1" fmla="*/ 1093165 w 4299045"/>
                  <a:gd name="connsiteY1" fmla="*/ 424854 h 757182"/>
                  <a:gd name="connsiteX2" fmla="*/ 2169994 w 4299045"/>
                  <a:gd name="connsiteY2" fmla="*/ 109 h 757182"/>
                  <a:gd name="connsiteX3" fmla="*/ 3195003 w 4299045"/>
                  <a:gd name="connsiteY3" fmla="*/ 394669 h 757182"/>
                  <a:gd name="connsiteX4" fmla="*/ 4299045 w 4299045"/>
                  <a:gd name="connsiteY4" fmla="*/ 755734 h 757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99045" h="757182">
                    <a:moveTo>
                      <a:pt x="0" y="755734"/>
                    </a:moveTo>
                    <a:cubicBezTo>
                      <a:pt x="425213" y="750474"/>
                      <a:pt x="731499" y="602308"/>
                      <a:pt x="1093165" y="424854"/>
                    </a:cubicBezTo>
                    <a:cubicBezTo>
                      <a:pt x="1454831" y="247400"/>
                      <a:pt x="1819688" y="5140"/>
                      <a:pt x="2169994" y="109"/>
                    </a:cubicBezTo>
                    <a:cubicBezTo>
                      <a:pt x="2520300" y="-4922"/>
                      <a:pt x="2721434" y="166238"/>
                      <a:pt x="3195003" y="394669"/>
                    </a:cubicBezTo>
                    <a:cubicBezTo>
                      <a:pt x="3745845" y="687495"/>
                      <a:pt x="3809005" y="769524"/>
                      <a:pt x="4299045" y="75573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" name="CaixaDeTexto 9"/>
            <p:cNvSpPr txBox="1"/>
            <p:nvPr/>
          </p:nvSpPr>
          <p:spPr>
            <a:xfrm>
              <a:off x="2802143" y="4998306"/>
              <a:ext cx="31790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Uma Curva mais achatada é dita</a:t>
              </a:r>
            </a:p>
            <a:p>
              <a:pPr algn="ctr"/>
              <a:r>
                <a:rPr lang="pt-BR" b="1" u="sng" dirty="0" err="1">
                  <a:solidFill>
                    <a:schemeClr val="accent4">
                      <a:lumMod val="75000"/>
                    </a:schemeClr>
                  </a:solidFill>
                </a:rPr>
                <a:t>Platicúrtica</a:t>
              </a:r>
              <a:r>
                <a:rPr lang="pt-BR" b="1" u="sng" dirty="0">
                  <a:solidFill>
                    <a:schemeClr val="accent4">
                      <a:lumMod val="7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613798" y="3440080"/>
            <a:ext cx="5400000" cy="2805145"/>
            <a:chOff x="1691680" y="2839492"/>
            <a:chExt cx="5400000" cy="2805145"/>
          </a:xfrm>
        </p:grpSpPr>
        <p:grpSp>
          <p:nvGrpSpPr>
            <p:cNvPr id="13" name="Grupo 12"/>
            <p:cNvGrpSpPr/>
            <p:nvPr/>
          </p:nvGrpSpPr>
          <p:grpSpPr>
            <a:xfrm>
              <a:off x="1691680" y="2839492"/>
              <a:ext cx="5400000" cy="2101676"/>
              <a:chOff x="1872000" y="4207644"/>
              <a:chExt cx="5400000" cy="2101676"/>
            </a:xfrm>
          </p:grpSpPr>
          <p:cxnSp>
            <p:nvCxnSpPr>
              <p:cNvPr id="15" name="Conector de seta reta 14"/>
              <p:cNvCxnSpPr/>
              <p:nvPr/>
            </p:nvCxnSpPr>
            <p:spPr>
              <a:xfrm>
                <a:off x="1872000" y="6309320"/>
                <a:ext cx="540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Forma livre 15"/>
              <p:cNvSpPr/>
              <p:nvPr/>
            </p:nvSpPr>
            <p:spPr>
              <a:xfrm>
                <a:off x="2402006" y="4207644"/>
                <a:ext cx="4299045" cy="1975362"/>
              </a:xfrm>
              <a:custGeom>
                <a:avLst/>
                <a:gdLst>
                  <a:gd name="connsiteX0" fmla="*/ 0 w 4299045"/>
                  <a:gd name="connsiteY0" fmla="*/ 1296537 h 1296537"/>
                  <a:gd name="connsiteX1" fmla="*/ 723331 w 4299045"/>
                  <a:gd name="connsiteY1" fmla="*/ 1214650 h 1296537"/>
                  <a:gd name="connsiteX2" fmla="*/ 1446663 w 4299045"/>
                  <a:gd name="connsiteY2" fmla="*/ 859808 h 1296537"/>
                  <a:gd name="connsiteX3" fmla="*/ 2169994 w 4299045"/>
                  <a:gd name="connsiteY3" fmla="*/ 0 h 1296537"/>
                  <a:gd name="connsiteX4" fmla="*/ 2906973 w 4299045"/>
                  <a:gd name="connsiteY4" fmla="*/ 859808 h 1296537"/>
                  <a:gd name="connsiteX5" fmla="*/ 3616657 w 4299045"/>
                  <a:gd name="connsiteY5" fmla="*/ 1214650 h 1296537"/>
                  <a:gd name="connsiteX6" fmla="*/ 4299045 w 4299045"/>
                  <a:gd name="connsiteY6" fmla="*/ 1296537 h 1296537"/>
                  <a:gd name="connsiteX0" fmla="*/ 0 w 4299045"/>
                  <a:gd name="connsiteY0" fmla="*/ 1296537 h 1296537"/>
                  <a:gd name="connsiteX1" fmla="*/ 1446663 w 4299045"/>
                  <a:gd name="connsiteY1" fmla="*/ 859808 h 1296537"/>
                  <a:gd name="connsiteX2" fmla="*/ 2169994 w 4299045"/>
                  <a:gd name="connsiteY2" fmla="*/ 0 h 1296537"/>
                  <a:gd name="connsiteX3" fmla="*/ 2906973 w 4299045"/>
                  <a:gd name="connsiteY3" fmla="*/ 859808 h 1296537"/>
                  <a:gd name="connsiteX4" fmla="*/ 3616657 w 4299045"/>
                  <a:gd name="connsiteY4" fmla="*/ 1214650 h 1296537"/>
                  <a:gd name="connsiteX5" fmla="*/ 4299045 w 4299045"/>
                  <a:gd name="connsiteY5" fmla="*/ 1296537 h 1296537"/>
                  <a:gd name="connsiteX0" fmla="*/ 0 w 4299045"/>
                  <a:gd name="connsiteY0" fmla="*/ 1296537 h 1296537"/>
                  <a:gd name="connsiteX1" fmla="*/ 1446663 w 4299045"/>
                  <a:gd name="connsiteY1" fmla="*/ 859808 h 1296537"/>
                  <a:gd name="connsiteX2" fmla="*/ 2169994 w 4299045"/>
                  <a:gd name="connsiteY2" fmla="*/ 0 h 1296537"/>
                  <a:gd name="connsiteX3" fmla="*/ 2906973 w 4299045"/>
                  <a:gd name="connsiteY3" fmla="*/ 859808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446663 w 4299045"/>
                  <a:gd name="connsiteY1" fmla="*/ 859808 h 1296537"/>
                  <a:gd name="connsiteX2" fmla="*/ 2169994 w 4299045"/>
                  <a:gd name="connsiteY2" fmla="*/ 0 h 1296537"/>
                  <a:gd name="connsiteX3" fmla="*/ 2906973 w 4299045"/>
                  <a:gd name="connsiteY3" fmla="*/ 859808 h 1296537"/>
                  <a:gd name="connsiteX4" fmla="*/ 4299045 w 4299045"/>
                  <a:gd name="connsiteY4" fmla="*/ 1296537 h 1296537"/>
                  <a:gd name="connsiteX0" fmla="*/ 0 w 4299045"/>
                  <a:gd name="connsiteY0" fmla="*/ 1296692 h 1296692"/>
                  <a:gd name="connsiteX1" fmla="*/ 1446663 w 4299045"/>
                  <a:gd name="connsiteY1" fmla="*/ 859963 h 1296692"/>
                  <a:gd name="connsiteX2" fmla="*/ 2169994 w 4299045"/>
                  <a:gd name="connsiteY2" fmla="*/ 155 h 1296692"/>
                  <a:gd name="connsiteX3" fmla="*/ 3164148 w 4299045"/>
                  <a:gd name="connsiteY3" fmla="*/ 793288 h 1296692"/>
                  <a:gd name="connsiteX4" fmla="*/ 4299045 w 4299045"/>
                  <a:gd name="connsiteY4" fmla="*/ 1296692 h 1296692"/>
                  <a:gd name="connsiteX0" fmla="*/ 0 w 4299045"/>
                  <a:gd name="connsiteY0" fmla="*/ 1296849 h 1296849"/>
                  <a:gd name="connsiteX1" fmla="*/ 1256163 w 4299045"/>
                  <a:gd name="connsiteY1" fmla="*/ 888695 h 1296849"/>
                  <a:gd name="connsiteX2" fmla="*/ 2169994 w 4299045"/>
                  <a:gd name="connsiteY2" fmla="*/ 312 h 1296849"/>
                  <a:gd name="connsiteX3" fmla="*/ 3164148 w 4299045"/>
                  <a:gd name="connsiteY3" fmla="*/ 793445 h 1296849"/>
                  <a:gd name="connsiteX4" fmla="*/ 4299045 w 4299045"/>
                  <a:gd name="connsiteY4" fmla="*/ 1296849 h 1296849"/>
                  <a:gd name="connsiteX0" fmla="*/ 0 w 4299045"/>
                  <a:gd name="connsiteY0" fmla="*/ 1296537 h 1296537"/>
                  <a:gd name="connsiteX1" fmla="*/ 1256163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170438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170438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6537"/>
                  <a:gd name="connsiteX1" fmla="*/ 1170438 w 4299045"/>
                  <a:gd name="connsiteY1" fmla="*/ 888383 h 1296537"/>
                  <a:gd name="connsiteX2" fmla="*/ 2169994 w 4299045"/>
                  <a:gd name="connsiteY2" fmla="*/ 0 h 1296537"/>
                  <a:gd name="connsiteX3" fmla="*/ 3154623 w 4299045"/>
                  <a:gd name="connsiteY3" fmla="*/ 888383 h 1296537"/>
                  <a:gd name="connsiteX4" fmla="*/ 4299045 w 4299045"/>
                  <a:gd name="connsiteY4" fmla="*/ 1296537 h 1296537"/>
                  <a:gd name="connsiteX0" fmla="*/ 0 w 4299045"/>
                  <a:gd name="connsiteY0" fmla="*/ 1296537 h 1297192"/>
                  <a:gd name="connsiteX1" fmla="*/ 1170438 w 4299045"/>
                  <a:gd name="connsiteY1" fmla="*/ 888383 h 1297192"/>
                  <a:gd name="connsiteX2" fmla="*/ 2169994 w 4299045"/>
                  <a:gd name="connsiteY2" fmla="*/ 0 h 1297192"/>
                  <a:gd name="connsiteX3" fmla="*/ 3154623 w 4299045"/>
                  <a:gd name="connsiteY3" fmla="*/ 888383 h 1297192"/>
                  <a:gd name="connsiteX4" fmla="*/ 4299045 w 4299045"/>
                  <a:gd name="connsiteY4" fmla="*/ 1296537 h 1297192"/>
                  <a:gd name="connsiteX0" fmla="*/ 0 w 4299045"/>
                  <a:gd name="connsiteY0" fmla="*/ 1296568 h 1297321"/>
                  <a:gd name="connsiteX1" fmla="*/ 1170438 w 4299045"/>
                  <a:gd name="connsiteY1" fmla="*/ 888414 h 1297321"/>
                  <a:gd name="connsiteX2" fmla="*/ 2169994 w 4299045"/>
                  <a:gd name="connsiteY2" fmla="*/ 31 h 1297321"/>
                  <a:gd name="connsiteX3" fmla="*/ 3145098 w 4299045"/>
                  <a:gd name="connsiteY3" fmla="*/ 916989 h 1297321"/>
                  <a:gd name="connsiteX4" fmla="*/ 4299045 w 4299045"/>
                  <a:gd name="connsiteY4" fmla="*/ 1296568 h 1297321"/>
                  <a:gd name="connsiteX0" fmla="*/ 0 w 4299045"/>
                  <a:gd name="connsiteY0" fmla="*/ 1296568 h 1297503"/>
                  <a:gd name="connsiteX1" fmla="*/ 1170438 w 4299045"/>
                  <a:gd name="connsiteY1" fmla="*/ 888414 h 1297503"/>
                  <a:gd name="connsiteX2" fmla="*/ 2169994 w 4299045"/>
                  <a:gd name="connsiteY2" fmla="*/ 31 h 1297503"/>
                  <a:gd name="connsiteX3" fmla="*/ 3145098 w 4299045"/>
                  <a:gd name="connsiteY3" fmla="*/ 916989 h 1297503"/>
                  <a:gd name="connsiteX4" fmla="*/ 4299045 w 4299045"/>
                  <a:gd name="connsiteY4" fmla="*/ 1296568 h 1297503"/>
                  <a:gd name="connsiteX0" fmla="*/ 0 w 4299045"/>
                  <a:gd name="connsiteY0" fmla="*/ 1296563 h 1297498"/>
                  <a:gd name="connsiteX1" fmla="*/ 1170438 w 4299045"/>
                  <a:gd name="connsiteY1" fmla="*/ 888409 h 1297498"/>
                  <a:gd name="connsiteX2" fmla="*/ 2169994 w 4299045"/>
                  <a:gd name="connsiteY2" fmla="*/ 26 h 1297498"/>
                  <a:gd name="connsiteX3" fmla="*/ 3145098 w 4299045"/>
                  <a:gd name="connsiteY3" fmla="*/ 916984 h 1297498"/>
                  <a:gd name="connsiteX4" fmla="*/ 4299045 w 4299045"/>
                  <a:gd name="connsiteY4" fmla="*/ 1296563 h 1297498"/>
                  <a:gd name="connsiteX0" fmla="*/ 0 w 4299045"/>
                  <a:gd name="connsiteY0" fmla="*/ 1296808 h 1298269"/>
                  <a:gd name="connsiteX1" fmla="*/ 1170438 w 4299045"/>
                  <a:gd name="connsiteY1" fmla="*/ 888654 h 1298269"/>
                  <a:gd name="connsiteX2" fmla="*/ 2169994 w 4299045"/>
                  <a:gd name="connsiteY2" fmla="*/ 271 h 1298269"/>
                  <a:gd name="connsiteX3" fmla="*/ 3259398 w 4299045"/>
                  <a:gd name="connsiteY3" fmla="*/ 974379 h 1298269"/>
                  <a:gd name="connsiteX4" fmla="*/ 4299045 w 4299045"/>
                  <a:gd name="connsiteY4" fmla="*/ 1296808 h 1298269"/>
                  <a:gd name="connsiteX0" fmla="*/ 0 w 4299045"/>
                  <a:gd name="connsiteY0" fmla="*/ 1296546 h 1298007"/>
                  <a:gd name="connsiteX1" fmla="*/ 1440895 w 4299045"/>
                  <a:gd name="connsiteY1" fmla="*/ 958044 h 1298007"/>
                  <a:gd name="connsiteX2" fmla="*/ 2169994 w 4299045"/>
                  <a:gd name="connsiteY2" fmla="*/ 9 h 1298007"/>
                  <a:gd name="connsiteX3" fmla="*/ 3259398 w 4299045"/>
                  <a:gd name="connsiteY3" fmla="*/ 974117 h 1298007"/>
                  <a:gd name="connsiteX4" fmla="*/ 4299045 w 4299045"/>
                  <a:gd name="connsiteY4" fmla="*/ 1296546 h 1298007"/>
                  <a:gd name="connsiteX0" fmla="*/ 0 w 4299045"/>
                  <a:gd name="connsiteY0" fmla="*/ 1296559 h 1298173"/>
                  <a:gd name="connsiteX1" fmla="*/ 1440895 w 4299045"/>
                  <a:gd name="connsiteY1" fmla="*/ 958057 h 1298173"/>
                  <a:gd name="connsiteX2" fmla="*/ 2169994 w 4299045"/>
                  <a:gd name="connsiteY2" fmla="*/ 22 h 1298173"/>
                  <a:gd name="connsiteX3" fmla="*/ 2885911 w 4299045"/>
                  <a:gd name="connsiteY3" fmla="*/ 984080 h 1298173"/>
                  <a:gd name="connsiteX4" fmla="*/ 4299045 w 4299045"/>
                  <a:gd name="connsiteY4" fmla="*/ 1296559 h 1298173"/>
                  <a:gd name="connsiteX0" fmla="*/ 0 w 4299045"/>
                  <a:gd name="connsiteY0" fmla="*/ 1525408 h 1527022"/>
                  <a:gd name="connsiteX1" fmla="*/ 1440895 w 4299045"/>
                  <a:gd name="connsiteY1" fmla="*/ 1186906 h 1527022"/>
                  <a:gd name="connsiteX2" fmla="*/ 2182872 w 4299045"/>
                  <a:gd name="connsiteY2" fmla="*/ 15 h 1527022"/>
                  <a:gd name="connsiteX3" fmla="*/ 2885911 w 4299045"/>
                  <a:gd name="connsiteY3" fmla="*/ 1212929 h 1527022"/>
                  <a:gd name="connsiteX4" fmla="*/ 4299045 w 4299045"/>
                  <a:gd name="connsiteY4" fmla="*/ 1525408 h 1527022"/>
                  <a:gd name="connsiteX0" fmla="*/ 0 w 4299045"/>
                  <a:gd name="connsiteY0" fmla="*/ 1525520 h 1526294"/>
                  <a:gd name="connsiteX1" fmla="*/ 1440895 w 4299045"/>
                  <a:gd name="connsiteY1" fmla="*/ 1187018 h 1526294"/>
                  <a:gd name="connsiteX2" fmla="*/ 2182872 w 4299045"/>
                  <a:gd name="connsiteY2" fmla="*/ 127 h 1526294"/>
                  <a:gd name="connsiteX3" fmla="*/ 2692728 w 4299045"/>
                  <a:gd name="connsiteY3" fmla="*/ 1113538 h 1526294"/>
                  <a:gd name="connsiteX4" fmla="*/ 4299045 w 4299045"/>
                  <a:gd name="connsiteY4" fmla="*/ 1525520 h 1526294"/>
                  <a:gd name="connsiteX0" fmla="*/ 0 w 4299045"/>
                  <a:gd name="connsiteY0" fmla="*/ 1525398 h 1526172"/>
                  <a:gd name="connsiteX1" fmla="*/ 1621200 w 4299045"/>
                  <a:gd name="connsiteY1" fmla="*/ 1127195 h 1526172"/>
                  <a:gd name="connsiteX2" fmla="*/ 2182872 w 4299045"/>
                  <a:gd name="connsiteY2" fmla="*/ 5 h 1526172"/>
                  <a:gd name="connsiteX3" fmla="*/ 2692728 w 4299045"/>
                  <a:gd name="connsiteY3" fmla="*/ 1113416 h 1526172"/>
                  <a:gd name="connsiteX4" fmla="*/ 4299045 w 4299045"/>
                  <a:gd name="connsiteY4" fmla="*/ 1525398 h 1526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99045" h="1526172">
                    <a:moveTo>
                      <a:pt x="0" y="1525398"/>
                    </a:moveTo>
                    <a:cubicBezTo>
                      <a:pt x="425213" y="1520138"/>
                      <a:pt x="1257388" y="1381427"/>
                      <a:pt x="1621200" y="1127195"/>
                    </a:cubicBezTo>
                    <a:cubicBezTo>
                      <a:pt x="1985012" y="872963"/>
                      <a:pt x="2004284" y="2302"/>
                      <a:pt x="2182872" y="5"/>
                    </a:cubicBezTo>
                    <a:cubicBezTo>
                      <a:pt x="2361460" y="-2292"/>
                      <a:pt x="2309311" y="859227"/>
                      <a:pt x="2692728" y="1113416"/>
                    </a:cubicBezTo>
                    <a:cubicBezTo>
                      <a:pt x="3076145" y="1367605"/>
                      <a:pt x="3809005" y="1539188"/>
                      <a:pt x="4299045" y="152539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" name="CaixaDeTexto 13"/>
            <p:cNvSpPr txBox="1"/>
            <p:nvPr/>
          </p:nvSpPr>
          <p:spPr>
            <a:xfrm>
              <a:off x="2789319" y="4998306"/>
              <a:ext cx="32047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Uma Curva mais alongada é dita</a:t>
              </a:r>
            </a:p>
            <a:p>
              <a:pPr algn="ctr"/>
              <a:r>
                <a:rPr lang="pt-BR" b="1" u="sng" dirty="0" err="1">
                  <a:solidFill>
                    <a:schemeClr val="accent4">
                      <a:lumMod val="75000"/>
                    </a:schemeClr>
                  </a:solidFill>
                </a:rPr>
                <a:t>Leptoocúrtica</a:t>
              </a:r>
              <a:r>
                <a:rPr lang="pt-BR" b="1" u="sng" dirty="0">
                  <a:solidFill>
                    <a:schemeClr val="accent4">
                      <a:lumMod val="75000"/>
                    </a:schemeClr>
                  </a:solidFill>
                </a:rPr>
                <a:t>.</a:t>
              </a:r>
            </a:p>
          </p:txBody>
        </p:sp>
      </p:grpSp>
      <p:sp>
        <p:nvSpPr>
          <p:cNvPr id="9" name="Título 8">
            <a:extLst>
              <a:ext uri="{FF2B5EF4-FFF2-40B4-BE49-F238E27FC236}">
                <a16:creationId xmlns:a16="http://schemas.microsoft.com/office/drawing/2014/main" id="{82595595-A5B6-4D26-8023-47F9E9F1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6628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000" dirty="0"/>
                  <a:t>Existem diferentes modelos de Curtose, o principal é denominado </a:t>
                </a:r>
                <a:r>
                  <a:rPr lang="pt-BR" sz="2000" b="1" u="sng" dirty="0">
                    <a:solidFill>
                      <a:schemeClr val="accent4">
                        <a:lumMod val="75000"/>
                      </a:schemeClr>
                    </a:solidFill>
                  </a:rPr>
                  <a:t>“Coeficiente de Achatamento de Fisher”</a:t>
                </a:r>
              </a:p>
              <a:p>
                <a:endParaRPr lang="pt-BR" sz="20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𝐶𝑢𝑟𝑡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−3×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.(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  <a:p>
                <a:pPr marL="0" lvl="1" indent="0">
                  <a:buNone/>
                </a:pPr>
                <a:endParaRPr lang="pt-BR" sz="2000" dirty="0"/>
              </a:p>
              <a:p>
                <a:pPr marL="0" lvl="1" indent="0">
                  <a:buNone/>
                </a:pPr>
                <a:r>
                  <a:rPr lang="pt-BR" sz="2000" dirty="0"/>
                  <a:t>Onde:</a:t>
                </a:r>
              </a:p>
              <a:p>
                <a:pPr marL="0" lvl="1" indent="0">
                  <a:buNone/>
                </a:pPr>
                <a:endParaRPr lang="pt-BR" sz="20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000" dirty="0"/>
              </a:p>
              <a:p>
                <a:pPr marL="0" lvl="1" indent="0">
                  <a:buNone/>
                </a:pPr>
                <a:endParaRPr lang="pt-BR" sz="2000" dirty="0"/>
              </a:p>
              <a:p>
                <a:pPr marL="0" lvl="1" indent="0">
                  <a:buNone/>
                </a:pPr>
                <a:r>
                  <a:rPr lang="pt-BR" sz="2000" dirty="0"/>
                  <a:t>Sendo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sz="2000" dirty="0"/>
                  <a:t> o quarto momento em torno da média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2000" dirty="0"/>
                  <a:t> o desvio padrão.</a:t>
                </a:r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73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+mj-lt"/>
              </a:rPr>
              <a:pPr/>
              <a:t>42</a:t>
            </a:fld>
            <a:endParaRPr lang="pt-BR">
              <a:latin typeface="+mj-lt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6AE6B45-2EBA-47CB-9C0F-9E3CB5DD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48739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sz="2000" b="1" i="1" u="sng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𝑪𝒖𝒓𝒕</m:t>
                    </m:r>
                    <m:d>
                      <m:dPr>
                        <m:ctrlPr>
                          <a:rPr lang="pt-BR" sz="2000" b="1" i="1" u="sng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1" i="1" u="sng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pt-BR" sz="2000" b="1" i="1" u="sng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1" i="1" u="sng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distribuição dos dados é </a:t>
                </a:r>
                <a:r>
                  <a:rPr lang="pt-BR" sz="2000" b="1" u="sng" dirty="0" err="1">
                    <a:solidFill>
                      <a:schemeClr val="accent4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Mesocúrtica</a:t>
                </a:r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pt-B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sz="2000" b="1" i="1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𝑪𝒖𝒓𝒕</m:t>
                    </m:r>
                    <m:d>
                      <m:dPr>
                        <m:ctrlPr>
                          <a:rPr lang="pt-BR" sz="2000" b="1" i="1" u="sng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1" i="1" u="sng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pt-BR" sz="2000" b="1" i="1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2000" b="1" i="1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distribuição dos dados é mais alongada ou </a:t>
                </a:r>
                <a:r>
                  <a:rPr lang="pt-BR" sz="2000" b="1" u="sng" dirty="0" err="1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Leptocúrtica</a:t>
                </a:r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pt-B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sz="2000" b="1" i="1" u="sng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𝑪𝒖𝒓𝒕</m:t>
                    </m:r>
                    <m:d>
                      <m:dPr>
                        <m:ctrlPr>
                          <a:rPr lang="pt-BR" sz="2000" b="1" i="1" u="sng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1" i="1" u="sng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pt-BR" sz="2000" b="1" i="1" u="sng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sz="2000" b="1" i="1" u="sng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distribuição dos dados é mais achatada ou </a:t>
                </a:r>
                <a:r>
                  <a:rPr lang="pt-BR" sz="2000" b="1" u="sng" dirty="0" err="1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Platicúrtica</a:t>
                </a:r>
                <a:r>
                  <a:rPr lang="pt-B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3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43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BFC2CB6-EC89-4B61-BF18-30A5912C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135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u="sng" dirty="0">
                <a:solidFill>
                  <a:srgbClr val="164C97"/>
                </a:solidFill>
              </a:rPr>
              <a:t>Medidas de Assimetria e Curtose: (EXCEL)</a:t>
            </a:r>
          </a:p>
          <a:p>
            <a:pPr lvl="1"/>
            <a:r>
              <a:rPr lang="pt-BR" sz="2000" dirty="0"/>
              <a:t>Assimetria:</a:t>
            </a:r>
          </a:p>
          <a:p>
            <a:pPr lvl="2"/>
            <a:r>
              <a:rPr lang="pt-BR" sz="2000" dirty="0"/>
              <a:t>=DISTORÇÃO(Dados)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Curtose</a:t>
            </a:r>
          </a:p>
          <a:p>
            <a:pPr lvl="2"/>
            <a:r>
              <a:rPr lang="pt-BR" sz="2000" dirty="0"/>
              <a:t>=CURT(Dados)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44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610FAF1-3ED7-41F4-9005-9CA9C21A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67293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u="sng" dirty="0"/>
              <a:t>Alguns Gráficos Importantes</a:t>
            </a:r>
          </a:p>
          <a:p>
            <a:pPr lvl="1"/>
            <a:r>
              <a:rPr lang="pt-BR" sz="2000" dirty="0"/>
              <a:t>Gráfico de Barras</a:t>
            </a:r>
          </a:p>
          <a:p>
            <a:pPr lvl="1"/>
            <a:r>
              <a:rPr lang="pt-BR" sz="2000" dirty="0"/>
              <a:t>Gráfico de Pizza</a:t>
            </a:r>
          </a:p>
          <a:p>
            <a:pPr lvl="1"/>
            <a:r>
              <a:rPr lang="pt-BR" sz="2000" dirty="0"/>
              <a:t>Gráfico de Dispersão</a:t>
            </a:r>
          </a:p>
          <a:p>
            <a:pPr lvl="1"/>
            <a:r>
              <a:rPr lang="pt-BR" sz="2000" dirty="0"/>
              <a:t>Gráfico de Linha</a:t>
            </a:r>
          </a:p>
          <a:p>
            <a:pPr lvl="1"/>
            <a:r>
              <a:rPr lang="pt-BR" sz="2000" dirty="0"/>
              <a:t>Histograma</a:t>
            </a:r>
          </a:p>
          <a:p>
            <a:pPr lvl="1"/>
            <a:r>
              <a:rPr lang="pt-BR" sz="2000" dirty="0" err="1"/>
              <a:t>Boxplot</a:t>
            </a:r>
            <a:endParaRPr lang="pt-BR" sz="2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45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A3FCC11-209A-4EA7-A58A-395E377C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4415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u="sng" dirty="0">
                <a:solidFill>
                  <a:srgbClr val="164C97"/>
                </a:solidFill>
              </a:rPr>
              <a:t>Alguns Gráficos Importantes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46</a:t>
            </a:fld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67230"/>
              </p:ext>
            </p:extLst>
          </p:nvPr>
        </p:nvGraphicFramePr>
        <p:xfrm>
          <a:off x="1691680" y="2264049"/>
          <a:ext cx="6120680" cy="3771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3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Título 1 – Consumo</a:t>
                      </a:r>
                      <a:r>
                        <a:rPr lang="pt-BR" sz="2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de Energia Elétrica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  <a:latin typeface="+mn-lt"/>
                        </a:rPr>
                        <a:t>País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  <a:latin typeface="+mn-lt"/>
                        </a:rPr>
                        <a:t>Geração de Energia (MW)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  <a:latin typeface="+mn-lt"/>
                        </a:rPr>
                        <a:t>China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145362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  <a:latin typeface="+mn-lt"/>
                        </a:rPr>
                        <a:t>EUA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74471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  <a:latin typeface="+mn-lt"/>
                        </a:rPr>
                        <a:t>Alemanha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44947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  <a:latin typeface="+mn-lt"/>
                        </a:rPr>
                        <a:t>Índia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25088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  <a:latin typeface="+mn-lt"/>
                        </a:rPr>
                        <a:t>Espanha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23025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  <a:latin typeface="+mn-lt"/>
                        </a:rPr>
                        <a:t>Reino Unido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13603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  <a:latin typeface="+mn-lt"/>
                        </a:rPr>
                        <a:t>Canadá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11205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  <a:latin typeface="+mn-lt"/>
                        </a:rPr>
                        <a:t>França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10358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  <a:latin typeface="+mn-lt"/>
                        </a:rPr>
                        <a:t>Itália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8958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  <a:latin typeface="+mn-lt"/>
                        </a:rPr>
                        <a:t>Brasil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8715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9F02BB98-E2A8-4CE6-BF91-CDDCB655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4132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47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628649" y="1690689"/>
            <a:ext cx="2612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u="sng" dirty="0">
                <a:solidFill>
                  <a:srgbClr val="164C97"/>
                </a:solidFill>
              </a:rPr>
              <a:t>Gráfico de Barras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3E8FB93-2B0C-4480-B340-0DAA4D7B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090799"/>
            <a:ext cx="5976664" cy="448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3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48</a:t>
            </a:fld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07040" y="1605694"/>
            <a:ext cx="261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164C97"/>
                </a:solidFill>
              </a:rPr>
              <a:t>Gráfico de Pizza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7E01349-27EE-4F47-806A-775C283B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7" t="4415" r="25442" b="20212"/>
          <a:stretch/>
        </p:blipFill>
        <p:spPr>
          <a:xfrm>
            <a:off x="2267744" y="1967382"/>
            <a:ext cx="4536504" cy="452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6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Gráfico de Dispersão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49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A8AB583-1D5B-4095-91C2-CBBDC0E5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734" y="2783335"/>
            <a:ext cx="3600000" cy="3240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5" y="2783335"/>
            <a:ext cx="3600000" cy="3240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043608" y="2564904"/>
            <a:ext cx="241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64C97"/>
                </a:solidFill>
              </a:rPr>
              <a:t>Sem linha de tendência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868144" y="2536673"/>
            <a:ext cx="2432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Com linha de tendência</a:t>
            </a:r>
          </a:p>
        </p:txBody>
      </p:sp>
    </p:spTree>
    <p:extLst>
      <p:ext uri="{BB962C8B-B14F-4D97-AF65-F5344CB8AC3E}">
        <p14:creationId xmlns:p14="http://schemas.microsoft.com/office/powerpoint/2010/main" val="189615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FB6-C324-4F0A-978F-44245EEC8EB3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9592" y="1772816"/>
            <a:ext cx="77872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R é um </a:t>
            </a: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recurso computacional para análise de dados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que vem progressivamente se especializando em manipulação, análise e visualização gráfica de dados.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Na atualidade é considerado o melhor ambiente computacional para essa finalidade.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 ambiente está disponível para diferentes sistemas operacionais: Unix/Linux, Mac e Windows.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 R é gratuito e de código aberto. Qualquer pessoa pode criar um pacote de análise para o R.</a:t>
            </a:r>
          </a:p>
          <a:p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Fazer </a:t>
            </a:r>
            <a:r>
              <a:rPr lang="pt-BR" sz="2000" i="1" dirty="0">
                <a:latin typeface="Calibri" panose="020F0502020204030204" pitchFamily="34" charset="0"/>
                <a:cs typeface="Calibri" panose="020F0502020204030204" pitchFamily="34" charset="0"/>
              </a:rPr>
              <a:t>download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https://cran.r-project.org/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Instalar em seu computador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1CD8E5-DEE7-471B-A0FB-194E2E00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MS Excel</a:t>
            </a:r>
            <a:b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Software R e Aplicação </a:t>
            </a:r>
            <a:r>
              <a:rPr lang="pt-BR" b="1" u="sng" dirty="0" err="1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RStudio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974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Gráfico de Linha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50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58" y="2355785"/>
            <a:ext cx="6858198" cy="4133208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1DA88FED-4628-4A36-91D5-E8AFFED7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46464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655273" y="1690689"/>
            <a:ext cx="7886700" cy="4351338"/>
          </a:xfrm>
        </p:spPr>
        <p:txBody>
          <a:bodyPr/>
          <a:lstStyle/>
          <a:p>
            <a:r>
              <a:rPr lang="pt-BR" sz="2800" dirty="0"/>
              <a:t>Histograma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51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6A2DDD1-5823-4640-96E2-DCFA9F5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2756351"/>
            <a:ext cx="4000000" cy="360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727" y="2756351"/>
            <a:ext cx="40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600033" y="1525933"/>
            <a:ext cx="7886700" cy="4351338"/>
          </a:xfrm>
        </p:spPr>
        <p:txBody>
          <a:bodyPr/>
          <a:lstStyle/>
          <a:p>
            <a:r>
              <a:rPr lang="pt-BR" sz="2800" dirty="0" err="1"/>
              <a:t>BoxPlot</a:t>
            </a:r>
            <a:endParaRPr lang="pt-BR" sz="2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52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062649"/>
            <a:ext cx="5785545" cy="4635794"/>
          </a:xfrm>
          <a:prstGeom prst="rect">
            <a:avLst/>
          </a:prstGeom>
        </p:spPr>
      </p:pic>
      <p:grpSp>
        <p:nvGrpSpPr>
          <p:cNvPr id="44" name="Grupo 43"/>
          <p:cNvGrpSpPr/>
          <p:nvPr/>
        </p:nvGrpSpPr>
        <p:grpSpPr>
          <a:xfrm>
            <a:off x="4211961" y="3741986"/>
            <a:ext cx="3955187" cy="488394"/>
            <a:chOff x="4211961" y="3741986"/>
            <a:chExt cx="3955187" cy="488394"/>
          </a:xfrm>
        </p:grpSpPr>
        <p:sp>
          <p:nvSpPr>
            <p:cNvPr id="7" name="CaixaDeTexto 6"/>
            <p:cNvSpPr txBox="1"/>
            <p:nvPr/>
          </p:nvSpPr>
          <p:spPr>
            <a:xfrm>
              <a:off x="7152127" y="3861048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Mediana</a:t>
              </a:r>
            </a:p>
          </p:txBody>
        </p:sp>
        <p:cxnSp>
          <p:nvCxnSpPr>
            <p:cNvPr id="10" name="Conector de seta reta 9"/>
            <p:cNvCxnSpPr>
              <a:stCxn id="7" idx="1"/>
            </p:cNvCxnSpPr>
            <p:nvPr/>
          </p:nvCxnSpPr>
          <p:spPr>
            <a:xfrm flipH="1" flipV="1">
              <a:off x="4211961" y="3741986"/>
              <a:ext cx="2940166" cy="303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4067945" y="4045714"/>
            <a:ext cx="4209731" cy="713444"/>
            <a:chOff x="4067945" y="4045714"/>
            <a:chExt cx="4209731" cy="713444"/>
          </a:xfrm>
        </p:grpSpPr>
        <p:sp>
          <p:nvSpPr>
            <p:cNvPr id="12" name="CaixaDeTexto 11"/>
            <p:cNvSpPr txBox="1"/>
            <p:nvPr/>
          </p:nvSpPr>
          <p:spPr>
            <a:xfrm>
              <a:off x="7174489" y="4389826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1º Quartil</a:t>
              </a:r>
            </a:p>
          </p:txBody>
        </p:sp>
        <p:cxnSp>
          <p:nvCxnSpPr>
            <p:cNvPr id="13" name="Conector de seta reta 12"/>
            <p:cNvCxnSpPr>
              <a:stCxn id="12" idx="1"/>
            </p:cNvCxnSpPr>
            <p:nvPr/>
          </p:nvCxnSpPr>
          <p:spPr>
            <a:xfrm flipH="1" flipV="1">
              <a:off x="4067945" y="4045714"/>
              <a:ext cx="3106544" cy="5287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o 42"/>
          <p:cNvGrpSpPr/>
          <p:nvPr/>
        </p:nvGrpSpPr>
        <p:grpSpPr>
          <a:xfrm>
            <a:off x="4139953" y="3332270"/>
            <a:ext cx="4079293" cy="369332"/>
            <a:chOff x="4139953" y="3332270"/>
            <a:chExt cx="4079293" cy="369332"/>
          </a:xfrm>
        </p:grpSpPr>
        <p:sp>
          <p:nvSpPr>
            <p:cNvPr id="16" name="CaixaDeTexto 15"/>
            <p:cNvSpPr txBox="1"/>
            <p:nvPr/>
          </p:nvSpPr>
          <p:spPr>
            <a:xfrm>
              <a:off x="7116059" y="3332270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3º Quartil</a:t>
              </a:r>
            </a:p>
          </p:txBody>
        </p:sp>
        <p:cxnSp>
          <p:nvCxnSpPr>
            <p:cNvPr id="17" name="Conector de seta reta 16"/>
            <p:cNvCxnSpPr>
              <a:stCxn id="16" idx="1"/>
            </p:cNvCxnSpPr>
            <p:nvPr/>
          </p:nvCxnSpPr>
          <p:spPr>
            <a:xfrm flipH="1">
              <a:off x="4139953" y="3516936"/>
              <a:ext cx="2976106" cy="56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o 41"/>
          <p:cNvGrpSpPr/>
          <p:nvPr/>
        </p:nvGrpSpPr>
        <p:grpSpPr>
          <a:xfrm>
            <a:off x="3779912" y="2294222"/>
            <a:ext cx="5157867" cy="1077024"/>
            <a:chOff x="3779912" y="2294222"/>
            <a:chExt cx="5157867" cy="10770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/>
                <p:cNvSpPr txBox="1"/>
                <p:nvPr/>
              </p:nvSpPr>
              <p:spPr>
                <a:xfrm>
                  <a:off x="6568733" y="2294222"/>
                  <a:ext cx="236904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+1,5×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pt-BR" b="0" dirty="0"/>
                </a:p>
                <a:p>
                  <a:r>
                    <a:rPr lang="pt-BR" dirty="0"/>
                    <a:t>Ou Valor Máximo</a:t>
                  </a:r>
                </a:p>
              </p:txBody>
            </p:sp>
          </mc:Choice>
          <mc:Fallback xmlns="">
            <p:sp>
              <p:nvSpPr>
                <p:cNvPr id="22" name="CaixaDeTexto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8733" y="2294222"/>
                  <a:ext cx="2369046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2320" b="-1415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de seta reta 23"/>
            <p:cNvCxnSpPr>
              <a:stCxn id="22" idx="1"/>
            </p:cNvCxnSpPr>
            <p:nvPr/>
          </p:nvCxnSpPr>
          <p:spPr>
            <a:xfrm flipH="1">
              <a:off x="3779912" y="2617388"/>
              <a:ext cx="2788821" cy="7538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o 45"/>
          <p:cNvGrpSpPr/>
          <p:nvPr/>
        </p:nvGrpSpPr>
        <p:grpSpPr>
          <a:xfrm>
            <a:off x="3816966" y="4276606"/>
            <a:ext cx="5135865" cy="1288329"/>
            <a:chOff x="3816966" y="4276606"/>
            <a:chExt cx="5135865" cy="1288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6553200" y="4918604"/>
                  <a:ext cx="23996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−1,5×(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  <a:p>
                  <a:r>
                    <a:rPr lang="pt-BR" dirty="0"/>
                    <a:t>Ou Valor Mínimo</a:t>
                  </a:r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4918604"/>
                  <a:ext cx="2399631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2030" b="-1415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de seta reta 27"/>
            <p:cNvCxnSpPr>
              <a:stCxn id="23" idx="1"/>
            </p:cNvCxnSpPr>
            <p:nvPr/>
          </p:nvCxnSpPr>
          <p:spPr>
            <a:xfrm flipH="1" flipV="1">
              <a:off x="3816966" y="4276606"/>
              <a:ext cx="2736234" cy="9651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o 40"/>
          <p:cNvGrpSpPr/>
          <p:nvPr/>
        </p:nvGrpSpPr>
        <p:grpSpPr>
          <a:xfrm>
            <a:off x="3635897" y="1732994"/>
            <a:ext cx="4701158" cy="561228"/>
            <a:chOff x="3635897" y="1732994"/>
            <a:chExt cx="4701158" cy="561228"/>
          </a:xfrm>
        </p:grpSpPr>
        <p:sp>
          <p:nvSpPr>
            <p:cNvPr id="33" name="CaixaDeTexto 32"/>
            <p:cNvSpPr txBox="1"/>
            <p:nvPr/>
          </p:nvSpPr>
          <p:spPr>
            <a:xfrm>
              <a:off x="6719753" y="1732994"/>
              <a:ext cx="1617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Possível </a:t>
              </a:r>
              <a:r>
                <a:rPr lang="pt-BR" i="1" dirty="0" err="1"/>
                <a:t>Outlier</a:t>
              </a:r>
              <a:endParaRPr lang="pt-BR" i="1" dirty="0"/>
            </a:p>
          </p:txBody>
        </p:sp>
        <p:cxnSp>
          <p:nvCxnSpPr>
            <p:cNvPr id="34" name="Conector de seta reta 33"/>
            <p:cNvCxnSpPr>
              <a:stCxn id="33" idx="1"/>
            </p:cNvCxnSpPr>
            <p:nvPr/>
          </p:nvCxnSpPr>
          <p:spPr>
            <a:xfrm flipH="1">
              <a:off x="3635897" y="1917660"/>
              <a:ext cx="3083856" cy="3765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o 46"/>
          <p:cNvGrpSpPr/>
          <p:nvPr/>
        </p:nvGrpSpPr>
        <p:grpSpPr>
          <a:xfrm>
            <a:off x="3582440" y="5654339"/>
            <a:ext cx="4209082" cy="551894"/>
            <a:chOff x="3582440" y="5654339"/>
            <a:chExt cx="4209082" cy="551894"/>
          </a:xfrm>
        </p:grpSpPr>
        <p:sp>
          <p:nvSpPr>
            <p:cNvPr id="37" name="CaixaDeTexto 36"/>
            <p:cNvSpPr txBox="1"/>
            <p:nvPr/>
          </p:nvSpPr>
          <p:spPr>
            <a:xfrm>
              <a:off x="6119076" y="5654339"/>
              <a:ext cx="1672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Provável </a:t>
              </a:r>
              <a:r>
                <a:rPr lang="pt-BR" i="1" dirty="0" err="1"/>
                <a:t>Outlier</a:t>
              </a:r>
              <a:endParaRPr lang="pt-BR" i="1" dirty="0"/>
            </a:p>
          </p:txBody>
        </p:sp>
        <p:cxnSp>
          <p:nvCxnSpPr>
            <p:cNvPr id="38" name="Conector de seta reta 37"/>
            <p:cNvCxnSpPr>
              <a:stCxn id="37" idx="1"/>
            </p:cNvCxnSpPr>
            <p:nvPr/>
          </p:nvCxnSpPr>
          <p:spPr>
            <a:xfrm flipH="1">
              <a:off x="3582440" y="5839005"/>
              <a:ext cx="2536636" cy="3672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46F3010D-BE10-4E1F-B3D7-BF82296E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07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Distribuições de Probabilidade</a:t>
            </a:r>
          </a:p>
          <a:p>
            <a:pPr lvl="1"/>
            <a:r>
              <a:rPr lang="pt-BR" sz="2400" dirty="0"/>
              <a:t>Variáveis Aleatórias (VA)</a:t>
            </a:r>
          </a:p>
          <a:p>
            <a:pPr lvl="2"/>
            <a:r>
              <a:rPr lang="pt-BR" sz="2000" dirty="0"/>
              <a:t>Ao ser realizado um experimento, se para cada resultado obtido associa-se um valor numérico, podemos chamar este valor numérico de Variável Aleatória (VA).</a:t>
            </a:r>
          </a:p>
          <a:p>
            <a:pPr lvl="2"/>
            <a:r>
              <a:rPr lang="pt-BR" sz="2000" dirty="0"/>
              <a:t>É possível que uma VA possa representar valores numéricos pré-estabelecidos, denominadas de Variáveis Aleatórias Discretas.</a:t>
            </a:r>
          </a:p>
          <a:p>
            <a:pPr lvl="2"/>
            <a:r>
              <a:rPr lang="pt-BR" sz="2000" dirty="0"/>
              <a:t>Caso uma VA possa representar qualquer valor definido em uma intervalo de números reais, esta é chamada de Variável Aleatória Contínua.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53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882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  <a:endParaRPr lang="pt-BR" b="1" u="sng" dirty="0">
              <a:solidFill>
                <a:srgbClr val="164C97"/>
              </a:solidFill>
              <a:uFill>
                <a:solidFill>
                  <a:srgbClr val="164C97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Distribuições de Probabilidade</a:t>
                </a:r>
              </a:p>
              <a:p>
                <a:pPr lvl="1"/>
                <a:r>
                  <a:rPr lang="pt-BR" sz="2400" dirty="0"/>
                  <a:t>O conjunto de todos os valores possíveis de se obter em uma VA é chamado de Espaço Amostral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pt-BR" sz="2000" dirty="0"/>
                  <a:t>).</a:t>
                </a:r>
              </a:p>
              <a:p>
                <a:pPr lvl="1"/>
                <a:r>
                  <a:rPr lang="pt-BR" sz="2400" dirty="0"/>
                  <a:t>Assim a Probabilidade de ocorrência de um determinado evento pode ser definida como a representatividade de em Evento frente ao seu Espaço Amostral.</a:t>
                </a:r>
              </a:p>
              <a:p>
                <a:pPr lvl="1"/>
                <a:endParaRPr lang="pt-B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54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138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r>
              <a:rPr lang="pt-BR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ctr">
                <a:normAutofit/>
              </a:bodyPr>
              <a:lstStyle/>
              <a:p>
                <a:pPr>
                  <a:spcBef>
                    <a:spcPct val="0"/>
                  </a:spcBef>
                  <a:buNone/>
                </a:pPr>
                <a:r>
                  <a:rPr lang="pt-BR" sz="3300" b="1" u="sng" dirty="0">
                    <a:solidFill>
                      <a:srgbClr val="164C97"/>
                    </a:solidFill>
                    <a:uFill>
                      <a:solidFill>
                        <a:srgbClr val="164C97"/>
                      </a:solidFill>
                    </a:uFill>
                    <a:latin typeface="Calibri" panose="020F0502020204030204" pitchFamily="34" charset="0"/>
                    <a:ea typeface="+mj-ea"/>
                    <a:cs typeface="Calibri" panose="020F0502020204030204" pitchFamily="34" charset="0"/>
                  </a:rPr>
                  <a:t>Distribuições de Probabilidade</a:t>
                </a:r>
              </a:p>
              <a:p>
                <a:pPr lvl="1"/>
                <a:r>
                  <a:rPr lang="pt-BR" dirty="0"/>
                  <a:t>Assumindo que um VA </a:t>
                </a:r>
                <a14:m>
                  <m:oMath xmlns:m="http://schemas.openxmlformats.org/officeDocument/2006/math">
                    <m:r>
                      <a:rPr lang="pt-BR"/>
                      <m:t>𝑋</m:t>
                    </m:r>
                  </m:oMath>
                </a14:m>
                <a:r>
                  <a:rPr lang="pt-BR" dirty="0"/>
                  <a:t> possa assumir os valores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/>
                        </m:ctrlPr>
                      </m:sSubPr>
                      <m:e>
                        <m:r>
                          <a:rPr lang="pt-BR"/>
                          <m:t>𝑥</m:t>
                        </m:r>
                      </m:e>
                      <m:sub>
                        <m:r>
                          <a:rPr lang="pt-BR"/>
                          <m:t>1</m:t>
                        </m:r>
                      </m:sub>
                    </m:sSub>
                    <m:r>
                      <a:rPr lang="pt-BR"/>
                      <m:t>, </m:t>
                    </m:r>
                    <m:sSub>
                      <m:sSubPr>
                        <m:ctrlPr>
                          <a:rPr lang="pt-BR"/>
                        </m:ctrlPr>
                      </m:sSubPr>
                      <m:e>
                        <m:r>
                          <a:rPr lang="pt-BR"/>
                          <m:t>𝑥</m:t>
                        </m:r>
                      </m:e>
                      <m:sub>
                        <m:r>
                          <a:rPr lang="pt-BR"/>
                          <m:t>2</m:t>
                        </m:r>
                      </m:sub>
                    </m:sSub>
                    <m:r>
                      <a:rPr lang="pt-BR"/>
                      <m:t>,…, </m:t>
                    </m:r>
                    <m:sSub>
                      <m:sSubPr>
                        <m:ctrlPr>
                          <a:rPr lang="pt-BR"/>
                        </m:ctrlPr>
                      </m:sSubPr>
                      <m:e>
                        <m:r>
                          <a:rPr lang="pt-BR"/>
                          <m:t>𝑥</m:t>
                        </m:r>
                      </m:e>
                      <m:sub>
                        <m:r>
                          <a:rPr lang="pt-BR"/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, sendo que a cada evento está associada a probabilidade de ocorrência </a:t>
                </a:r>
                <a14:m>
                  <m:oMath xmlns:m="http://schemas.openxmlformats.org/officeDocument/2006/math">
                    <m:r>
                      <a:rPr lang="pt-BR"/>
                      <m:t>𝑝</m:t>
                    </m:r>
                    <m:d>
                      <m:dPr>
                        <m:ctrlPr>
                          <a:rPr lang="pt-BR"/>
                        </m:ctrlPr>
                      </m:dPr>
                      <m:e>
                        <m:sSub>
                          <m:sSubPr>
                            <m:ctrlPr>
                              <a:rPr lang="pt-BR"/>
                            </m:ctrlPr>
                          </m:sSubPr>
                          <m:e>
                            <m:r>
                              <a:rPr lang="pt-BR"/>
                              <m:t>𝑥</m:t>
                            </m:r>
                          </m:e>
                          <m:sub>
                            <m:r>
                              <a:rPr lang="pt-BR"/>
                              <m:t>1</m:t>
                            </m:r>
                          </m:sub>
                        </m:sSub>
                      </m:e>
                    </m:d>
                    <m:r>
                      <a:rPr lang="pt-BR"/>
                      <m:t>=</m:t>
                    </m:r>
                    <m:r>
                      <a:rPr lang="pt-BR"/>
                      <m:t>𝑃</m:t>
                    </m:r>
                    <m:d>
                      <m:dPr>
                        <m:ctrlPr>
                          <a:rPr lang="pt-BR"/>
                        </m:ctrlPr>
                      </m:dPr>
                      <m:e>
                        <m:r>
                          <a:rPr lang="pt-BR"/>
                          <m:t>𝑋</m:t>
                        </m:r>
                        <m:r>
                          <a:rPr lang="pt-BR"/>
                          <m:t>=</m:t>
                        </m:r>
                        <m:sSub>
                          <m:sSubPr>
                            <m:ctrlPr>
                              <a:rPr lang="pt-BR"/>
                            </m:ctrlPr>
                          </m:sSubPr>
                          <m:e>
                            <m:r>
                              <a:rPr lang="pt-BR"/>
                              <m:t>𝑥</m:t>
                            </m:r>
                          </m:e>
                          <m:sub>
                            <m:r>
                              <a:rPr lang="pt-BR"/>
                              <m:t>1</m:t>
                            </m:r>
                          </m:sub>
                        </m:sSub>
                      </m:e>
                    </m:d>
                    <m:r>
                      <a:rPr lang="pt-BR"/>
                      <m:t>, …, </m:t>
                    </m:r>
                    <m:r>
                      <a:rPr lang="pt-BR"/>
                      <m:t>𝑝</m:t>
                    </m:r>
                    <m:d>
                      <m:dPr>
                        <m:ctrlPr>
                          <a:rPr lang="pt-BR"/>
                        </m:ctrlPr>
                      </m:dPr>
                      <m:e>
                        <m:sSub>
                          <m:sSubPr>
                            <m:ctrlPr>
                              <a:rPr lang="pt-BR"/>
                            </m:ctrlPr>
                          </m:sSubPr>
                          <m:e>
                            <m:r>
                              <a:rPr lang="pt-BR"/>
                              <m:t>𝑥</m:t>
                            </m:r>
                          </m:e>
                          <m:sub>
                            <m:r>
                              <a:rPr lang="pt-BR"/>
                              <m:t>𝑛</m:t>
                            </m:r>
                          </m:sub>
                        </m:sSub>
                      </m:e>
                    </m:d>
                    <m:r>
                      <a:rPr lang="pt-BR"/>
                      <m:t>=</m:t>
                    </m:r>
                    <m:r>
                      <a:rPr lang="pt-BR"/>
                      <m:t>𝑃</m:t>
                    </m:r>
                    <m:r>
                      <a:rPr lang="pt-BR"/>
                      <m:t>(</m:t>
                    </m:r>
                    <m:r>
                      <a:rPr lang="pt-BR"/>
                      <m:t>𝑋</m:t>
                    </m:r>
                    <m:r>
                      <a:rPr lang="pt-BR"/>
                      <m:t>=</m:t>
                    </m:r>
                    <m:sSub>
                      <m:sSubPr>
                        <m:ctrlPr>
                          <a:rPr lang="pt-BR"/>
                        </m:ctrlPr>
                      </m:sSubPr>
                      <m:e>
                        <m:r>
                          <a:rPr lang="pt-BR"/>
                          <m:t>𝑥</m:t>
                        </m:r>
                      </m:e>
                      <m:sub>
                        <m:r>
                          <a:rPr lang="pt-BR"/>
                          <m:t>𝑛</m:t>
                        </m:r>
                      </m:sub>
                    </m:sSub>
                    <m:r>
                      <a:rPr lang="pt-BR"/>
                      <m:t>)</m:t>
                    </m:r>
                  </m:oMath>
                </a14:m>
                <a:r>
                  <a:rPr lang="pt-BR" dirty="0"/>
                  <a:t>, Pode-se definir:</a:t>
                </a:r>
              </a:p>
              <a:p>
                <a:pPr lvl="1"/>
                <a:r>
                  <a:rPr lang="pt-BR" dirty="0"/>
                  <a:t>Esperança: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/>
                      <m:t>𝐸</m:t>
                    </m:r>
                    <m:d>
                      <m:dPr>
                        <m:ctrlPr>
                          <a:rPr lang="pt-BR"/>
                        </m:ctrlPr>
                      </m:dPr>
                      <m:e>
                        <m:r>
                          <a:rPr lang="pt-BR"/>
                          <m:t>𝑋</m:t>
                        </m:r>
                      </m:e>
                    </m:d>
                    <m:r>
                      <a:rPr lang="pt-BR"/>
                      <m:t>=</m:t>
                    </m:r>
                    <m:nary>
                      <m:naryPr>
                        <m:chr m:val="∑"/>
                        <m:ctrlPr>
                          <a:rPr lang="pt-BR"/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/>
                          <m:t>𝑖</m:t>
                        </m:r>
                        <m:r>
                          <a:rPr lang="pt-BR"/>
                          <m:t>=1</m:t>
                        </m:r>
                      </m:sub>
                      <m:sup>
                        <m:r>
                          <a:rPr lang="pt-BR"/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/>
                            </m:ctrlPr>
                          </m:sSubPr>
                          <m:e>
                            <m:r>
                              <a:rPr lang="pt-BR"/>
                              <m:t>𝑥</m:t>
                            </m:r>
                          </m:e>
                          <m:sub>
                            <m:r>
                              <a:rPr lang="pt-BR"/>
                              <m:t>𝑖</m:t>
                            </m:r>
                          </m:sub>
                        </m:sSub>
                        <m:r>
                          <a:rPr lang="pt-BR"/>
                          <m:t>∙</m:t>
                        </m:r>
                        <m:r>
                          <a:rPr lang="pt-BR"/>
                          <m:t>𝑃</m:t>
                        </m:r>
                        <m:d>
                          <m:dPr>
                            <m:ctrlPr>
                              <a:rPr lang="pt-BR"/>
                            </m:ctrlPr>
                          </m:dPr>
                          <m:e>
                            <m:r>
                              <a:rPr lang="pt-BR"/>
                              <m:t>𝑋</m:t>
                            </m:r>
                            <m:r>
                              <a:rPr lang="pt-BR"/>
                              <m:t>=</m:t>
                            </m:r>
                            <m:sSub>
                              <m:sSubPr>
                                <m:ctrlPr>
                                  <a:rPr lang="pt-BR"/>
                                </m:ctrlPr>
                              </m:sSubPr>
                              <m:e>
                                <m:r>
                                  <a:rPr lang="pt-BR"/>
                                  <m:t>𝑥</m:t>
                                </m:r>
                              </m:e>
                              <m:sub>
                                <m:r>
                                  <a:rPr lang="pt-BR"/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pt-BR"/>
                      <m:t>=</m:t>
                    </m:r>
                    <m:nary>
                      <m:naryPr>
                        <m:chr m:val="∑"/>
                        <m:ctrlPr>
                          <a:rPr lang="pt-BR"/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/>
                          <m:t>𝑖</m:t>
                        </m:r>
                        <m:r>
                          <a:rPr lang="pt-BR"/>
                          <m:t>=1</m:t>
                        </m:r>
                      </m:sub>
                      <m:sup>
                        <m:r>
                          <a:rPr lang="pt-BR"/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/>
                            </m:ctrlPr>
                          </m:sSubPr>
                          <m:e>
                            <m:r>
                              <a:rPr lang="pt-BR"/>
                              <m:t>𝑥</m:t>
                            </m:r>
                          </m:e>
                          <m:sub>
                            <m:r>
                              <a:rPr lang="pt-BR"/>
                              <m:t>𝑖</m:t>
                            </m:r>
                          </m:sub>
                        </m:sSub>
                        <m:r>
                          <a:rPr lang="pt-BR"/>
                          <m:t>∙</m:t>
                        </m:r>
                        <m:r>
                          <a:rPr lang="pt-BR"/>
                          <m:t>𝑝</m:t>
                        </m:r>
                        <m:d>
                          <m:dPr>
                            <m:ctrlPr>
                              <a:rPr lang="pt-BR"/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/>
                                </m:ctrlPr>
                              </m:sSubPr>
                              <m:e>
                                <m:r>
                                  <a:rPr lang="pt-BR"/>
                                  <m:t>𝑥</m:t>
                                </m:r>
                              </m:e>
                              <m:sub>
                                <m:r>
                                  <a:rPr lang="pt-BR"/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Considerando que todos os valores possuem a mesma probabilidade de ocorrência temos: </a:t>
                </a:r>
                <a14:m>
                  <m:oMath xmlns:m="http://schemas.openxmlformats.org/officeDocument/2006/math">
                    <m:r>
                      <a:rPr lang="pt-BR"/>
                      <m:t>𝑝</m:t>
                    </m:r>
                    <m:d>
                      <m:dPr>
                        <m:ctrlPr>
                          <a:rPr lang="pt-BR"/>
                        </m:ctrlPr>
                      </m:dPr>
                      <m:e>
                        <m:sSub>
                          <m:sSubPr>
                            <m:ctrlPr>
                              <a:rPr lang="pt-BR"/>
                            </m:ctrlPr>
                          </m:sSubPr>
                          <m:e>
                            <m:r>
                              <a:rPr lang="pt-BR"/>
                              <m:t>𝑥</m:t>
                            </m:r>
                          </m:e>
                          <m:sub>
                            <m:r>
                              <a:rPr lang="pt-BR"/>
                              <m:t>1</m:t>
                            </m:r>
                          </m:sub>
                        </m:sSub>
                      </m:e>
                    </m:d>
                    <m:r>
                      <a:rPr lang="pt-BR"/>
                      <m:t>=</m:t>
                    </m:r>
                    <m:r>
                      <a:rPr lang="pt-BR"/>
                      <m:t>𝑝</m:t>
                    </m:r>
                    <m:d>
                      <m:dPr>
                        <m:ctrlPr>
                          <a:rPr lang="pt-BR"/>
                        </m:ctrlPr>
                      </m:dPr>
                      <m:e>
                        <m:sSub>
                          <m:sSubPr>
                            <m:ctrlPr>
                              <a:rPr lang="pt-BR"/>
                            </m:ctrlPr>
                          </m:sSubPr>
                          <m:e>
                            <m:r>
                              <a:rPr lang="pt-BR"/>
                              <m:t>𝑥</m:t>
                            </m:r>
                          </m:e>
                          <m:sub>
                            <m:r>
                              <a:rPr lang="pt-BR"/>
                              <m:t>2</m:t>
                            </m:r>
                          </m:sub>
                        </m:sSub>
                      </m:e>
                    </m:d>
                    <m:r>
                      <a:rPr lang="pt-BR"/>
                      <m:t>=…=</m:t>
                    </m:r>
                    <m:r>
                      <a:rPr lang="pt-BR"/>
                      <m:t>𝑝</m:t>
                    </m:r>
                    <m:d>
                      <m:dPr>
                        <m:ctrlPr>
                          <a:rPr lang="pt-BR"/>
                        </m:ctrlPr>
                      </m:dPr>
                      <m:e>
                        <m:sSub>
                          <m:sSubPr>
                            <m:ctrlPr>
                              <a:rPr lang="pt-BR"/>
                            </m:ctrlPr>
                          </m:sSubPr>
                          <m:e>
                            <m:r>
                              <a:rPr lang="pt-BR"/>
                              <m:t>𝑥</m:t>
                            </m:r>
                          </m:e>
                          <m:sub>
                            <m:r>
                              <a:rPr lang="pt-BR"/>
                              <m:t>𝑛</m:t>
                            </m:r>
                          </m:sub>
                        </m:sSub>
                      </m:e>
                    </m:d>
                    <m:r>
                      <a:rPr lang="pt-BR"/>
                      <m:t>=</m:t>
                    </m:r>
                    <m:f>
                      <m:fPr>
                        <m:ctrlPr>
                          <a:rPr lang="pt-BR"/>
                        </m:ctrlPr>
                      </m:fPr>
                      <m:num>
                        <m:r>
                          <a:rPr lang="pt-BR"/>
                          <m:t>1</m:t>
                        </m:r>
                      </m:num>
                      <m:den>
                        <m:r>
                          <a:rPr lang="pt-BR"/>
                          <m:t>𝑛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pPr lvl="1"/>
                <a:r>
                  <a:rPr lang="pt-BR" dirty="0"/>
                  <a:t>Assim: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/>
                      <m:t>𝐸</m:t>
                    </m:r>
                    <m:d>
                      <m:dPr>
                        <m:ctrlPr>
                          <a:rPr lang="pt-BR"/>
                        </m:ctrlPr>
                      </m:dPr>
                      <m:e>
                        <m:r>
                          <a:rPr lang="pt-BR"/>
                          <m:t>𝑋</m:t>
                        </m:r>
                      </m:e>
                    </m:d>
                    <m:r>
                      <a:rPr lang="pt-BR"/>
                      <m:t>=</m:t>
                    </m:r>
                    <m:nary>
                      <m:naryPr>
                        <m:chr m:val="∑"/>
                        <m:ctrlPr>
                          <a:rPr lang="pt-BR"/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/>
                          <m:t>𝑖</m:t>
                        </m:r>
                        <m:r>
                          <a:rPr lang="pt-BR"/>
                          <m:t>=1</m:t>
                        </m:r>
                      </m:sub>
                      <m:sup>
                        <m:r>
                          <a:rPr lang="pt-BR"/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/>
                            </m:ctrlPr>
                          </m:sSubPr>
                          <m:e>
                            <m:r>
                              <a:rPr lang="pt-BR"/>
                              <m:t>𝑥</m:t>
                            </m:r>
                          </m:e>
                          <m:sub>
                            <m:r>
                              <a:rPr lang="pt-BR"/>
                              <m:t>𝑖</m:t>
                            </m:r>
                          </m:sub>
                        </m:sSub>
                        <m:r>
                          <a:rPr lang="pt-BR"/>
                          <m:t>∙</m:t>
                        </m:r>
                        <m:f>
                          <m:fPr>
                            <m:ctrlPr>
                              <a:rPr lang="pt-BR"/>
                            </m:ctrlPr>
                          </m:fPr>
                          <m:num>
                            <m:r>
                              <a:rPr lang="pt-BR"/>
                              <m:t>1</m:t>
                            </m:r>
                          </m:num>
                          <m:den>
                            <m:r>
                              <a:rPr lang="pt-BR"/>
                              <m:t>𝑛</m:t>
                            </m:r>
                          </m:den>
                        </m:f>
                      </m:e>
                    </m:nary>
                    <m:r>
                      <a:rPr lang="pt-BR"/>
                      <m:t>=</m:t>
                    </m:r>
                    <m:f>
                      <m:fPr>
                        <m:ctrlPr>
                          <a:rPr lang="pt-BR"/>
                        </m:ctrlPr>
                      </m:fPr>
                      <m:num>
                        <m:r>
                          <a:rPr lang="pt-BR"/>
                          <m:t>1</m:t>
                        </m:r>
                      </m:num>
                      <m:den>
                        <m:r>
                          <a:rPr lang="pt-BR"/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/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/>
                          <m:t>𝑖</m:t>
                        </m:r>
                        <m:r>
                          <a:rPr lang="pt-BR"/>
                          <m:t>=1</m:t>
                        </m:r>
                      </m:sub>
                      <m:sup>
                        <m:r>
                          <a:rPr lang="pt-BR"/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/>
                            </m:ctrlPr>
                          </m:sSubPr>
                          <m:e>
                            <m:r>
                              <a:rPr lang="pt-BR"/>
                              <m:t>𝑥</m:t>
                            </m:r>
                          </m:e>
                          <m:sub>
                            <m:r>
                              <a:rPr lang="pt-BR"/>
                              <m:t>𝑖</m:t>
                            </m:r>
                          </m:sub>
                        </m:sSub>
                      </m:e>
                    </m:nary>
                    <m:r>
                      <a:rPr lang="pt-BR"/>
                      <m:t>=</m:t>
                    </m:r>
                    <m:acc>
                      <m:accPr>
                        <m:chr m:val="̅"/>
                        <m:ctrlPr>
                          <a:rPr lang="pt-BR"/>
                        </m:ctrlPr>
                      </m:accPr>
                      <m:e>
                        <m:r>
                          <a:rPr lang="pt-BR"/>
                          <m:t>𝑋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087" b="-25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55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309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r>
              <a:rPr lang="pt-BR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Distribuições de Probabilidade</a:t>
                </a:r>
              </a:p>
              <a:p>
                <a:pPr lvl="1"/>
                <a:r>
                  <a:rPr lang="pt-BR" sz="2000" dirty="0"/>
                  <a:t>Variância: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000" dirty="0"/>
              </a:p>
              <a:p>
                <a:pPr marL="457200" lvl="1" indent="0">
                  <a:buNone/>
                </a:pPr>
                <a:r>
                  <a:rPr lang="pt-BR" sz="2000" dirty="0"/>
                  <a:t>Considerando que todos os valores possuem a mesma probabilidade de ocorrência temos: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=…=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pt-BR" sz="2000" dirty="0"/>
                  <a:t>.</a:t>
                </a:r>
              </a:p>
              <a:p>
                <a:pPr marL="457200" lvl="1" indent="0">
                  <a:buNone/>
                </a:pPr>
                <a:r>
                  <a:rPr lang="pt-BR" sz="2000" dirty="0"/>
                  <a:t>Assim: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56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38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r>
              <a:rPr lang="pt-BR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sz="2800" dirty="0"/>
                  <a:t>Distribuições de Probabilidade</a:t>
                </a:r>
              </a:p>
              <a:p>
                <a:pPr lvl="1"/>
                <a:r>
                  <a:rPr lang="pt-BR" sz="2000" dirty="0"/>
                  <a:t>Assim algumas variáveis possuem modelos estabelecidos. Sendo o modelo mais simples de todos o modelo de Bernoulli.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pt-BR" sz="2000" dirty="0"/>
                  <a:t> (Lê-se: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2000" dirty="0"/>
                  <a:t> segue a distribuição Bernoulli de parâmetro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sz="2000" dirty="0"/>
                  <a:t>) se a probabilidade de ocorrência de um evento em seu espaço amostral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pt-BR" sz="2000" dirty="0"/>
                  <a:t> for igual a:</a:t>
                </a:r>
              </a:p>
              <a:p>
                <a:pPr lvl="1"/>
                <a:endParaRPr lang="pt-BR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pt-BR" sz="2000" b="0" dirty="0"/>
              </a:p>
              <a:p>
                <a:pPr marL="457200" lvl="1" indent="0">
                  <a:buNone/>
                </a:pPr>
                <a:r>
                  <a:rPr lang="pt-BR" sz="2000" dirty="0"/>
                  <a:t>Para tanto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endParaRPr lang="pt-BR" sz="2000" dirty="0"/>
              </a:p>
              <a:p>
                <a:pPr marL="457200" lvl="1" indent="0">
                  <a:buNone/>
                </a:pPr>
                <a:r>
                  <a:rPr lang="pt-BR" sz="2000" b="1" dirty="0"/>
                  <a:t>Exemplo:</a:t>
                </a:r>
                <a:r>
                  <a:rPr lang="pt-BR" sz="2000" dirty="0"/>
                  <a:t> O lançamento de um dado, a Probabilidade de sair a face “3”, Assume X=0 (Insucesso) e X=1 (Sucesso).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pt-BR" sz="2000" dirty="0"/>
                  <a:t> (Probabilidade de Sucesso.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3081" r="-4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57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55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r>
              <a:rPr lang="pt-BR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Distribuições de Probabilidade</a:t>
                </a:r>
              </a:p>
              <a:p>
                <a:pPr lvl="1"/>
                <a:r>
                  <a:rPr lang="pt-BR" sz="2000" dirty="0"/>
                  <a:t>Outros modelos existem como:</a:t>
                </a:r>
              </a:p>
              <a:p>
                <a:pPr lvl="1"/>
                <a:r>
                  <a:rPr lang="pt-BR" sz="2000" dirty="0"/>
                  <a:t>Modelos de Variáveis Discretas:</a:t>
                </a:r>
              </a:p>
              <a:p>
                <a:pPr lvl="2"/>
                <a:r>
                  <a:rPr lang="pt-BR" sz="1600" dirty="0"/>
                  <a:t>Binomial</a:t>
                </a:r>
              </a:p>
              <a:p>
                <a:pPr lvl="2"/>
                <a:r>
                  <a:rPr lang="pt-BR" sz="1600" dirty="0"/>
                  <a:t>Poisson</a:t>
                </a:r>
              </a:p>
              <a:p>
                <a:pPr lvl="2"/>
                <a:r>
                  <a:rPr lang="pt-BR" sz="1600" dirty="0"/>
                  <a:t>Geométrica</a:t>
                </a:r>
              </a:p>
              <a:p>
                <a:pPr lvl="2"/>
                <a:r>
                  <a:rPr lang="pt-BR" sz="1600" dirty="0"/>
                  <a:t>Hipergeométrica</a:t>
                </a:r>
              </a:p>
              <a:p>
                <a:pPr lvl="1"/>
                <a:r>
                  <a:rPr lang="pt-BR" sz="2000" dirty="0"/>
                  <a:t>Modelos de Variáveis Contínuas:</a:t>
                </a:r>
              </a:p>
              <a:p>
                <a:pPr lvl="2"/>
                <a:r>
                  <a:rPr lang="pt-BR" sz="1600" dirty="0"/>
                  <a:t>Modelo Exponencial</a:t>
                </a:r>
              </a:p>
              <a:p>
                <a:pPr lvl="2"/>
                <a:r>
                  <a:rPr lang="pt-BR" sz="1600" dirty="0"/>
                  <a:t>Modelo Normal</a:t>
                </a:r>
              </a:p>
              <a:p>
                <a:pPr lvl="2"/>
                <a:r>
                  <a:rPr lang="pt-BR" sz="1600" dirty="0"/>
                  <a:t>Modelos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1600" dirty="0"/>
              </a:p>
              <a:p>
                <a:pPr lvl="2"/>
                <a:r>
                  <a:rPr lang="pt-BR" sz="1600" dirty="0"/>
                  <a:t>Modelo F-</a:t>
                </a:r>
                <a:r>
                  <a:rPr lang="pt-BR" sz="1600" dirty="0" err="1"/>
                  <a:t>Snedecor</a:t>
                </a:r>
                <a:endParaRPr lang="pt-BR" sz="1600" dirty="0"/>
              </a:p>
              <a:p>
                <a:pPr lvl="2"/>
                <a:r>
                  <a:rPr lang="pt-BR" sz="1600" dirty="0"/>
                  <a:t>Modelo t-</a:t>
                </a:r>
                <a:r>
                  <a:rPr lang="pt-BR" sz="1600" dirty="0" err="1"/>
                  <a:t>Student</a:t>
                </a:r>
                <a:endParaRPr lang="pt-BR" sz="1600" dirty="0"/>
              </a:p>
              <a:p>
                <a:pPr lvl="2"/>
                <a:endParaRPr lang="pt-BR" sz="1600" dirty="0"/>
              </a:p>
              <a:p>
                <a:pPr lvl="1"/>
                <a:endParaRPr lang="pt-BR" sz="20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58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751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r>
              <a:rPr lang="pt-BR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Distribuição Normal ou Distribuição Gaussiana</a:t>
                </a:r>
              </a:p>
              <a:p>
                <a:pPr lvl="1"/>
                <a:r>
                  <a:rPr lang="pt-BR" sz="2400" dirty="0"/>
                  <a:t>É a distribuição de probabilidade, contínua, mais importante.</a:t>
                </a:r>
              </a:p>
              <a:p>
                <a:pPr lvl="1"/>
                <a:r>
                  <a:rPr lang="pt-BR" sz="2400" dirty="0"/>
                  <a:t>Diz-se que uma VA segue a distribuição normal se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 dirty="0"/>
                  <a:t>. Onde a Função Densidade de Probabilidade é definida como: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pt-BR" sz="24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400" dirty="0"/>
              </a:p>
              <a:p>
                <a:pPr lvl="1"/>
                <a:endParaRPr lang="pt-BR" sz="2400" dirty="0"/>
              </a:p>
              <a:p>
                <a:pPr lvl="1"/>
                <a:endParaRPr lang="pt-BR" sz="2400" dirty="0"/>
              </a:p>
              <a:p>
                <a:pPr lvl="2"/>
                <a:endParaRPr lang="pt-BR" sz="1600" dirty="0"/>
              </a:p>
              <a:p>
                <a:pPr lvl="1"/>
                <a:endParaRPr lang="pt-BR" sz="20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59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1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FB6-C324-4F0A-978F-44245EEC8EB3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6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1CD8E5-DEE7-471B-A0FB-194E2E00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MS Excel</a:t>
            </a:r>
            <a:b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Software R e Aplicação </a:t>
            </a:r>
            <a:r>
              <a:rPr lang="pt-BR" b="1" u="sng" dirty="0" err="1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RStudio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755576" y="1012365"/>
            <a:ext cx="7997042" cy="5658971"/>
            <a:chOff x="755576" y="1012365"/>
            <a:chExt cx="7997042" cy="5658971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 rotWithShape="1">
            <a:blip r:embed="rId2"/>
            <a:srcRect t="-400" r="46850" b="31603"/>
            <a:stretch/>
          </p:blipFill>
          <p:spPr>
            <a:xfrm>
              <a:off x="755576" y="1690689"/>
              <a:ext cx="6840760" cy="4980647"/>
            </a:xfrm>
            <a:prstGeom prst="rect">
              <a:avLst/>
            </a:prstGeom>
          </p:spPr>
        </p:pic>
        <p:pic>
          <p:nvPicPr>
            <p:cNvPr id="5122" name="Picture 2" descr="Resultado de imagem para 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9069" y="1012365"/>
              <a:ext cx="1393549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023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r>
              <a:rPr lang="pt-BR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Distribuição Normal Padrão</a:t>
                </a:r>
              </a:p>
              <a:p>
                <a:pPr lvl="1"/>
                <a:r>
                  <a:rPr lang="pt-BR" sz="2400" dirty="0"/>
                  <a:t>É a distribuição Normal quando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2400" dirty="0"/>
                  <a:t>.</a:t>
                </a:r>
              </a:p>
              <a:p>
                <a:pPr lvl="1"/>
                <a:r>
                  <a:rPr lang="pt-BR" sz="2400" dirty="0"/>
                  <a:t>A Função Densidade de Probabilidade é definida como: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pt-BR" sz="2400" dirty="0"/>
              </a:p>
              <a:p>
                <a:pPr lvl="1"/>
                <a:r>
                  <a:rPr lang="pt-BR" sz="2400" dirty="0"/>
                  <a:t>Para se obter a Normal Padrão aplica-se a transformação em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sz="2400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  <a:p>
                <a:pPr lvl="1"/>
                <a:endParaRPr lang="pt-BR" sz="2400" dirty="0"/>
              </a:p>
              <a:p>
                <a:pPr lvl="2"/>
                <a:endParaRPr lang="pt-BR" sz="1600" dirty="0"/>
              </a:p>
              <a:p>
                <a:pPr lvl="1"/>
                <a:endParaRPr lang="pt-BR" sz="20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60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410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r>
              <a:rPr lang="pt-BR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Função Distribuição Acumulada</a:t>
                </a:r>
              </a:p>
              <a:p>
                <a:pPr lvl="1"/>
                <a:r>
                  <a:rPr lang="pt-BR" sz="2400" dirty="0"/>
                  <a:t>EM distribuições contínuas não é usual o cálculo da probabilidade de igualdade de um valor (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400" dirty="0"/>
                  <a:t>).</a:t>
                </a:r>
              </a:p>
              <a:p>
                <a:pPr lvl="1"/>
                <a:r>
                  <a:rPr lang="pt-BR" sz="2400" dirty="0"/>
                  <a:t>Utiliza-se a ideia de um valor estar situado dentro de um intervalo de interesse.</a:t>
                </a:r>
              </a:p>
              <a:p>
                <a:pPr lvl="1"/>
                <a:r>
                  <a:rPr lang="pt-BR" sz="2400" dirty="0"/>
                  <a:t>Por exemplo: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400" dirty="0"/>
                  <a:t> indica a probabilidade do experimento gerar um valor entre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2400" dirty="0"/>
                  <a:t>.</a:t>
                </a:r>
              </a:p>
              <a:p>
                <a:pPr lvl="1"/>
                <a:endParaRPr lang="pt-BR" sz="2400" dirty="0"/>
              </a:p>
              <a:p>
                <a:pPr lvl="2"/>
                <a:endParaRPr lang="pt-BR" sz="1600" dirty="0"/>
              </a:p>
              <a:p>
                <a:pPr lvl="1"/>
                <a:endParaRPr lang="pt-BR" sz="20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61</a:t>
            </a:fld>
            <a:endParaRPr lang="pt-BR" dirty="0"/>
          </a:p>
        </p:txBody>
      </p:sp>
      <p:grpSp>
        <p:nvGrpSpPr>
          <p:cNvPr id="12" name="Grupo 11"/>
          <p:cNvGrpSpPr/>
          <p:nvPr/>
        </p:nvGrpSpPr>
        <p:grpSpPr>
          <a:xfrm>
            <a:off x="1475656" y="4546599"/>
            <a:ext cx="5400000" cy="1843711"/>
            <a:chOff x="1475656" y="4546599"/>
            <a:chExt cx="5400000" cy="1843711"/>
          </a:xfrm>
        </p:grpSpPr>
        <p:sp>
          <p:nvSpPr>
            <p:cNvPr id="7" name="Forma livre 6"/>
            <p:cNvSpPr/>
            <p:nvPr/>
          </p:nvSpPr>
          <p:spPr>
            <a:xfrm>
              <a:off x="1690688" y="4546601"/>
              <a:ext cx="3630612" cy="1485900"/>
            </a:xfrm>
            <a:custGeom>
              <a:avLst/>
              <a:gdLst>
                <a:gd name="connsiteX0" fmla="*/ 0 w 3644900"/>
                <a:gd name="connsiteY0" fmla="*/ 1244600 h 1447800"/>
                <a:gd name="connsiteX1" fmla="*/ 25400 w 3644900"/>
                <a:gd name="connsiteY1" fmla="*/ 1447800 h 1447800"/>
                <a:gd name="connsiteX2" fmla="*/ 3606800 w 3644900"/>
                <a:gd name="connsiteY2" fmla="*/ 1447800 h 1447800"/>
                <a:gd name="connsiteX3" fmla="*/ 3644900 w 3644900"/>
                <a:gd name="connsiteY3" fmla="*/ 698500 h 1447800"/>
                <a:gd name="connsiteX4" fmla="*/ 2552700 w 3644900"/>
                <a:gd name="connsiteY4" fmla="*/ 0 h 1447800"/>
                <a:gd name="connsiteX5" fmla="*/ 0 w 3644900"/>
                <a:gd name="connsiteY5" fmla="*/ 1244600 h 1447800"/>
                <a:gd name="connsiteX0" fmla="*/ 0 w 3644900"/>
                <a:gd name="connsiteY0" fmla="*/ 1244600 h 1471612"/>
                <a:gd name="connsiteX1" fmla="*/ 1588 w 3644900"/>
                <a:gd name="connsiteY1" fmla="*/ 1471612 h 1471612"/>
                <a:gd name="connsiteX2" fmla="*/ 3606800 w 3644900"/>
                <a:gd name="connsiteY2" fmla="*/ 1447800 h 1471612"/>
                <a:gd name="connsiteX3" fmla="*/ 3644900 w 3644900"/>
                <a:gd name="connsiteY3" fmla="*/ 698500 h 1471612"/>
                <a:gd name="connsiteX4" fmla="*/ 2552700 w 3644900"/>
                <a:gd name="connsiteY4" fmla="*/ 0 h 1471612"/>
                <a:gd name="connsiteX5" fmla="*/ 0 w 3644900"/>
                <a:gd name="connsiteY5" fmla="*/ 1244600 h 1471612"/>
                <a:gd name="connsiteX0" fmla="*/ 127002 w 3643314"/>
                <a:gd name="connsiteY0" fmla="*/ 1349375 h 1471612"/>
                <a:gd name="connsiteX1" fmla="*/ 2 w 3643314"/>
                <a:gd name="connsiteY1" fmla="*/ 1471612 h 1471612"/>
                <a:gd name="connsiteX2" fmla="*/ 3605214 w 3643314"/>
                <a:gd name="connsiteY2" fmla="*/ 1447800 h 1471612"/>
                <a:gd name="connsiteX3" fmla="*/ 3643314 w 3643314"/>
                <a:gd name="connsiteY3" fmla="*/ 698500 h 1471612"/>
                <a:gd name="connsiteX4" fmla="*/ 2551114 w 3643314"/>
                <a:gd name="connsiteY4" fmla="*/ 0 h 1471612"/>
                <a:gd name="connsiteX5" fmla="*/ 127002 w 3643314"/>
                <a:gd name="connsiteY5" fmla="*/ 1349375 h 1471612"/>
                <a:gd name="connsiteX0" fmla="*/ 12714 w 3643326"/>
                <a:gd name="connsiteY0" fmla="*/ 1239838 h 1471612"/>
                <a:gd name="connsiteX1" fmla="*/ 14 w 3643326"/>
                <a:gd name="connsiteY1" fmla="*/ 1471612 h 1471612"/>
                <a:gd name="connsiteX2" fmla="*/ 3605226 w 3643326"/>
                <a:gd name="connsiteY2" fmla="*/ 1447800 h 1471612"/>
                <a:gd name="connsiteX3" fmla="*/ 3643326 w 3643326"/>
                <a:gd name="connsiteY3" fmla="*/ 698500 h 1471612"/>
                <a:gd name="connsiteX4" fmla="*/ 2551126 w 3643326"/>
                <a:gd name="connsiteY4" fmla="*/ 0 h 1471612"/>
                <a:gd name="connsiteX5" fmla="*/ 12714 w 3643326"/>
                <a:gd name="connsiteY5" fmla="*/ 1239838 h 1471612"/>
                <a:gd name="connsiteX0" fmla="*/ 12714 w 3643326"/>
                <a:gd name="connsiteY0" fmla="*/ 1239838 h 1471612"/>
                <a:gd name="connsiteX1" fmla="*/ 14 w 3643326"/>
                <a:gd name="connsiteY1" fmla="*/ 1471612 h 1471612"/>
                <a:gd name="connsiteX2" fmla="*/ 3605226 w 3643326"/>
                <a:gd name="connsiteY2" fmla="*/ 1447800 h 1471612"/>
                <a:gd name="connsiteX3" fmla="*/ 3643326 w 3643326"/>
                <a:gd name="connsiteY3" fmla="*/ 698500 h 1471612"/>
                <a:gd name="connsiteX4" fmla="*/ 2551126 w 3643326"/>
                <a:gd name="connsiteY4" fmla="*/ 0 h 1471612"/>
                <a:gd name="connsiteX5" fmla="*/ 12714 w 3643326"/>
                <a:gd name="connsiteY5" fmla="*/ 1239838 h 1471612"/>
                <a:gd name="connsiteX0" fmla="*/ 0 w 3630612"/>
                <a:gd name="connsiteY0" fmla="*/ 1239838 h 1481137"/>
                <a:gd name="connsiteX1" fmla="*/ 1587 w 3630612"/>
                <a:gd name="connsiteY1" fmla="*/ 1481137 h 1481137"/>
                <a:gd name="connsiteX2" fmla="*/ 3592512 w 3630612"/>
                <a:gd name="connsiteY2" fmla="*/ 1447800 h 1481137"/>
                <a:gd name="connsiteX3" fmla="*/ 3630612 w 3630612"/>
                <a:gd name="connsiteY3" fmla="*/ 698500 h 1481137"/>
                <a:gd name="connsiteX4" fmla="*/ 2538412 w 3630612"/>
                <a:gd name="connsiteY4" fmla="*/ 0 h 1481137"/>
                <a:gd name="connsiteX5" fmla="*/ 0 w 3630612"/>
                <a:gd name="connsiteY5" fmla="*/ 1239838 h 1481137"/>
                <a:gd name="connsiteX0" fmla="*/ 0 w 3630612"/>
                <a:gd name="connsiteY0" fmla="*/ 1239838 h 1485900"/>
                <a:gd name="connsiteX1" fmla="*/ 1587 w 3630612"/>
                <a:gd name="connsiteY1" fmla="*/ 1481137 h 1485900"/>
                <a:gd name="connsiteX2" fmla="*/ 3630612 w 3630612"/>
                <a:gd name="connsiteY2" fmla="*/ 1485900 h 1485900"/>
                <a:gd name="connsiteX3" fmla="*/ 3630612 w 3630612"/>
                <a:gd name="connsiteY3" fmla="*/ 698500 h 1485900"/>
                <a:gd name="connsiteX4" fmla="*/ 2538412 w 3630612"/>
                <a:gd name="connsiteY4" fmla="*/ 0 h 1485900"/>
                <a:gd name="connsiteX5" fmla="*/ 0 w 3630612"/>
                <a:gd name="connsiteY5" fmla="*/ 1239838 h 1485900"/>
                <a:gd name="connsiteX0" fmla="*/ 0 w 3630612"/>
                <a:gd name="connsiteY0" fmla="*/ 1239838 h 1485900"/>
                <a:gd name="connsiteX1" fmla="*/ 1587 w 3630612"/>
                <a:gd name="connsiteY1" fmla="*/ 1481137 h 1485900"/>
                <a:gd name="connsiteX2" fmla="*/ 3630612 w 3630612"/>
                <a:gd name="connsiteY2" fmla="*/ 1485900 h 1485900"/>
                <a:gd name="connsiteX3" fmla="*/ 3630612 w 3630612"/>
                <a:gd name="connsiteY3" fmla="*/ 698500 h 1485900"/>
                <a:gd name="connsiteX4" fmla="*/ 2538412 w 3630612"/>
                <a:gd name="connsiteY4" fmla="*/ 0 h 1485900"/>
                <a:gd name="connsiteX5" fmla="*/ 0 w 3630612"/>
                <a:gd name="connsiteY5" fmla="*/ 1239838 h 1485900"/>
                <a:gd name="connsiteX0" fmla="*/ 0 w 3630612"/>
                <a:gd name="connsiteY0" fmla="*/ 1239838 h 1485900"/>
                <a:gd name="connsiteX1" fmla="*/ 1587 w 3630612"/>
                <a:gd name="connsiteY1" fmla="*/ 1481137 h 1485900"/>
                <a:gd name="connsiteX2" fmla="*/ 3630612 w 3630612"/>
                <a:gd name="connsiteY2" fmla="*/ 1485900 h 1485900"/>
                <a:gd name="connsiteX3" fmla="*/ 3630612 w 3630612"/>
                <a:gd name="connsiteY3" fmla="*/ 698500 h 1485900"/>
                <a:gd name="connsiteX4" fmla="*/ 2538412 w 3630612"/>
                <a:gd name="connsiteY4" fmla="*/ 0 h 1485900"/>
                <a:gd name="connsiteX5" fmla="*/ 0 w 3630612"/>
                <a:gd name="connsiteY5" fmla="*/ 1239838 h 1485900"/>
                <a:gd name="connsiteX0" fmla="*/ 0 w 3630612"/>
                <a:gd name="connsiteY0" fmla="*/ 1239838 h 1485900"/>
                <a:gd name="connsiteX1" fmla="*/ 1587 w 3630612"/>
                <a:gd name="connsiteY1" fmla="*/ 1481137 h 1485900"/>
                <a:gd name="connsiteX2" fmla="*/ 3630612 w 3630612"/>
                <a:gd name="connsiteY2" fmla="*/ 1485900 h 1485900"/>
                <a:gd name="connsiteX3" fmla="*/ 3630612 w 3630612"/>
                <a:gd name="connsiteY3" fmla="*/ 698500 h 1485900"/>
                <a:gd name="connsiteX4" fmla="*/ 2538412 w 3630612"/>
                <a:gd name="connsiteY4" fmla="*/ 0 h 1485900"/>
                <a:gd name="connsiteX5" fmla="*/ 0 w 3630612"/>
                <a:gd name="connsiteY5" fmla="*/ 1239838 h 1485900"/>
                <a:gd name="connsiteX0" fmla="*/ 0 w 3630612"/>
                <a:gd name="connsiteY0" fmla="*/ 1239838 h 1485900"/>
                <a:gd name="connsiteX1" fmla="*/ 1587 w 3630612"/>
                <a:gd name="connsiteY1" fmla="*/ 1481137 h 1485900"/>
                <a:gd name="connsiteX2" fmla="*/ 3630612 w 3630612"/>
                <a:gd name="connsiteY2" fmla="*/ 1485900 h 1485900"/>
                <a:gd name="connsiteX3" fmla="*/ 3630612 w 3630612"/>
                <a:gd name="connsiteY3" fmla="*/ 698500 h 1485900"/>
                <a:gd name="connsiteX4" fmla="*/ 2538412 w 3630612"/>
                <a:gd name="connsiteY4" fmla="*/ 0 h 1485900"/>
                <a:gd name="connsiteX5" fmla="*/ 0 w 3630612"/>
                <a:gd name="connsiteY5" fmla="*/ 1239838 h 1485900"/>
                <a:gd name="connsiteX0" fmla="*/ 0 w 3630612"/>
                <a:gd name="connsiteY0" fmla="*/ 1239838 h 1485900"/>
                <a:gd name="connsiteX1" fmla="*/ 1587 w 3630612"/>
                <a:gd name="connsiteY1" fmla="*/ 1481137 h 1485900"/>
                <a:gd name="connsiteX2" fmla="*/ 3630612 w 3630612"/>
                <a:gd name="connsiteY2" fmla="*/ 1485900 h 1485900"/>
                <a:gd name="connsiteX3" fmla="*/ 3630612 w 3630612"/>
                <a:gd name="connsiteY3" fmla="*/ 698500 h 1485900"/>
                <a:gd name="connsiteX4" fmla="*/ 2538412 w 3630612"/>
                <a:gd name="connsiteY4" fmla="*/ 0 h 1485900"/>
                <a:gd name="connsiteX5" fmla="*/ 0 w 3630612"/>
                <a:gd name="connsiteY5" fmla="*/ 1239838 h 1485900"/>
                <a:gd name="connsiteX0" fmla="*/ 0 w 3630612"/>
                <a:gd name="connsiteY0" fmla="*/ 1239838 h 1485900"/>
                <a:gd name="connsiteX1" fmla="*/ 1587 w 3630612"/>
                <a:gd name="connsiteY1" fmla="*/ 1481137 h 1485900"/>
                <a:gd name="connsiteX2" fmla="*/ 3630612 w 3630612"/>
                <a:gd name="connsiteY2" fmla="*/ 1485900 h 1485900"/>
                <a:gd name="connsiteX3" fmla="*/ 3630612 w 3630612"/>
                <a:gd name="connsiteY3" fmla="*/ 698500 h 1485900"/>
                <a:gd name="connsiteX4" fmla="*/ 2538412 w 3630612"/>
                <a:gd name="connsiteY4" fmla="*/ 0 h 1485900"/>
                <a:gd name="connsiteX5" fmla="*/ 0 w 3630612"/>
                <a:gd name="connsiteY5" fmla="*/ 1239838 h 1485900"/>
                <a:gd name="connsiteX0" fmla="*/ 0 w 3630612"/>
                <a:gd name="connsiteY0" fmla="*/ 1239838 h 1485900"/>
                <a:gd name="connsiteX1" fmla="*/ 1587 w 3630612"/>
                <a:gd name="connsiteY1" fmla="*/ 1481137 h 1485900"/>
                <a:gd name="connsiteX2" fmla="*/ 3630612 w 3630612"/>
                <a:gd name="connsiteY2" fmla="*/ 1485900 h 1485900"/>
                <a:gd name="connsiteX3" fmla="*/ 3630612 w 3630612"/>
                <a:gd name="connsiteY3" fmla="*/ 698500 h 1485900"/>
                <a:gd name="connsiteX4" fmla="*/ 2538412 w 3630612"/>
                <a:gd name="connsiteY4" fmla="*/ 0 h 1485900"/>
                <a:gd name="connsiteX5" fmla="*/ 0 w 3630612"/>
                <a:gd name="connsiteY5" fmla="*/ 1239838 h 1485900"/>
                <a:gd name="connsiteX0" fmla="*/ 0 w 3630612"/>
                <a:gd name="connsiteY0" fmla="*/ 1239838 h 1485900"/>
                <a:gd name="connsiteX1" fmla="*/ 1587 w 3630612"/>
                <a:gd name="connsiteY1" fmla="*/ 1481137 h 1485900"/>
                <a:gd name="connsiteX2" fmla="*/ 3630612 w 3630612"/>
                <a:gd name="connsiteY2" fmla="*/ 1485900 h 1485900"/>
                <a:gd name="connsiteX3" fmla="*/ 3630612 w 3630612"/>
                <a:gd name="connsiteY3" fmla="*/ 698500 h 1485900"/>
                <a:gd name="connsiteX4" fmla="*/ 2538412 w 3630612"/>
                <a:gd name="connsiteY4" fmla="*/ 0 h 1485900"/>
                <a:gd name="connsiteX5" fmla="*/ 0 w 3630612"/>
                <a:gd name="connsiteY5" fmla="*/ 1239838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0612" h="1485900">
                  <a:moveTo>
                    <a:pt x="0" y="1239838"/>
                  </a:moveTo>
                  <a:cubicBezTo>
                    <a:pt x="529" y="1315509"/>
                    <a:pt x="1058" y="1405466"/>
                    <a:pt x="1587" y="1481137"/>
                  </a:cubicBezTo>
                  <a:lnTo>
                    <a:pt x="3630612" y="1485900"/>
                  </a:lnTo>
                  <a:lnTo>
                    <a:pt x="3630612" y="698500"/>
                  </a:lnTo>
                  <a:cubicBezTo>
                    <a:pt x="3252257" y="370418"/>
                    <a:pt x="3154892" y="104245"/>
                    <a:pt x="2538412" y="0"/>
                  </a:cubicBezTo>
                  <a:cubicBezTo>
                    <a:pt x="1520825" y="94192"/>
                    <a:pt x="1474787" y="1231372"/>
                    <a:pt x="0" y="1239838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Conector de seta reta 4"/>
            <p:cNvCxnSpPr/>
            <p:nvPr/>
          </p:nvCxnSpPr>
          <p:spPr>
            <a:xfrm>
              <a:off x="1475656" y="6021288"/>
              <a:ext cx="540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orma livre 5"/>
            <p:cNvSpPr/>
            <p:nvPr/>
          </p:nvSpPr>
          <p:spPr>
            <a:xfrm>
              <a:off x="1701800" y="4546599"/>
              <a:ext cx="5080000" cy="1244668"/>
            </a:xfrm>
            <a:custGeom>
              <a:avLst/>
              <a:gdLst>
                <a:gd name="connsiteX0" fmla="*/ 0 w 4811309"/>
                <a:gd name="connsiteY0" fmla="*/ 723900 h 753671"/>
                <a:gd name="connsiteX1" fmla="*/ 1524000 w 4811309"/>
                <a:gd name="connsiteY1" fmla="*/ 0 h 753671"/>
                <a:gd name="connsiteX2" fmla="*/ 4305300 w 4811309"/>
                <a:gd name="connsiteY2" fmla="*/ 723900 h 753671"/>
                <a:gd name="connsiteX3" fmla="*/ 4800600 w 4811309"/>
                <a:gd name="connsiteY3" fmla="*/ 546100 h 753671"/>
                <a:gd name="connsiteX0" fmla="*/ 0 w 4305300"/>
                <a:gd name="connsiteY0" fmla="*/ 723900 h 723900"/>
                <a:gd name="connsiteX1" fmla="*/ 1524000 w 4305300"/>
                <a:gd name="connsiteY1" fmla="*/ 0 h 723900"/>
                <a:gd name="connsiteX2" fmla="*/ 4305300 w 4305300"/>
                <a:gd name="connsiteY2" fmla="*/ 723900 h 723900"/>
                <a:gd name="connsiteX0" fmla="*/ 0 w 4305300"/>
                <a:gd name="connsiteY0" fmla="*/ 876300 h 876300"/>
                <a:gd name="connsiteX1" fmla="*/ 2501900 w 4305300"/>
                <a:gd name="connsiteY1" fmla="*/ 0 h 876300"/>
                <a:gd name="connsiteX2" fmla="*/ 4305300 w 4305300"/>
                <a:gd name="connsiteY2" fmla="*/ 876300 h 876300"/>
                <a:gd name="connsiteX0" fmla="*/ 0 w 4940300"/>
                <a:gd name="connsiteY0" fmla="*/ 876694 h 978294"/>
                <a:gd name="connsiteX1" fmla="*/ 2501900 w 4940300"/>
                <a:gd name="connsiteY1" fmla="*/ 394 h 978294"/>
                <a:gd name="connsiteX2" fmla="*/ 4940300 w 4940300"/>
                <a:gd name="connsiteY2" fmla="*/ 978294 h 978294"/>
                <a:gd name="connsiteX0" fmla="*/ 0 w 4927600"/>
                <a:gd name="connsiteY0" fmla="*/ 914548 h 978048"/>
                <a:gd name="connsiteX1" fmla="*/ 2489200 w 4927600"/>
                <a:gd name="connsiteY1" fmla="*/ 148 h 978048"/>
                <a:gd name="connsiteX2" fmla="*/ 4927600 w 4927600"/>
                <a:gd name="connsiteY2" fmla="*/ 978048 h 978048"/>
                <a:gd name="connsiteX0" fmla="*/ 0 w 5080000"/>
                <a:gd name="connsiteY0" fmla="*/ 914407 h 927107"/>
                <a:gd name="connsiteX1" fmla="*/ 2489200 w 5080000"/>
                <a:gd name="connsiteY1" fmla="*/ 7 h 927107"/>
                <a:gd name="connsiteX2" fmla="*/ 5080000 w 5080000"/>
                <a:gd name="connsiteY2" fmla="*/ 927107 h 927107"/>
                <a:gd name="connsiteX0" fmla="*/ 0 w 5080000"/>
                <a:gd name="connsiteY0" fmla="*/ 914404 h 927104"/>
                <a:gd name="connsiteX1" fmla="*/ 2489200 w 5080000"/>
                <a:gd name="connsiteY1" fmla="*/ 4 h 927104"/>
                <a:gd name="connsiteX2" fmla="*/ 5080000 w 5080000"/>
                <a:gd name="connsiteY2" fmla="*/ 927104 h 927104"/>
                <a:gd name="connsiteX0" fmla="*/ 0 w 5080000"/>
                <a:gd name="connsiteY0" fmla="*/ 914404 h 927193"/>
                <a:gd name="connsiteX1" fmla="*/ 2489200 w 5080000"/>
                <a:gd name="connsiteY1" fmla="*/ 4 h 927193"/>
                <a:gd name="connsiteX2" fmla="*/ 5080000 w 5080000"/>
                <a:gd name="connsiteY2" fmla="*/ 927104 h 927193"/>
                <a:gd name="connsiteX0" fmla="*/ 0 w 5080000"/>
                <a:gd name="connsiteY0" fmla="*/ 1231902 h 1244668"/>
                <a:gd name="connsiteX1" fmla="*/ 2514600 w 5080000"/>
                <a:gd name="connsiteY1" fmla="*/ 2 h 1244668"/>
                <a:gd name="connsiteX2" fmla="*/ 5080000 w 5080000"/>
                <a:gd name="connsiteY2" fmla="*/ 1244602 h 1244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0" h="1244668">
                  <a:moveTo>
                    <a:pt x="0" y="1231902"/>
                  </a:moveTo>
                  <a:cubicBezTo>
                    <a:pt x="1444625" y="1238252"/>
                    <a:pt x="1667933" y="-2115"/>
                    <a:pt x="2514600" y="2"/>
                  </a:cubicBezTo>
                  <a:cubicBezTo>
                    <a:pt x="3361267" y="2119"/>
                    <a:pt x="3594100" y="1255185"/>
                    <a:pt x="5080000" y="124460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/>
                <p:cNvSpPr txBox="1"/>
                <p:nvPr/>
              </p:nvSpPr>
              <p:spPr>
                <a:xfrm>
                  <a:off x="3088347" y="6013728"/>
                  <a:ext cx="8352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347" y="6013728"/>
                  <a:ext cx="83529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4903652" y="6001028"/>
                  <a:ext cx="8352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652" y="6001028"/>
                  <a:ext cx="83529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/>
                <p:cNvSpPr txBox="1"/>
                <p:nvPr/>
              </p:nvSpPr>
              <p:spPr>
                <a:xfrm>
                  <a:off x="5735419" y="6020978"/>
                  <a:ext cx="8352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CaixaDe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5419" y="6020978"/>
                  <a:ext cx="83529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6336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r>
              <a:rPr lang="pt-BR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Característica da Distribuição Normal</a:t>
                </a:r>
              </a:p>
              <a:p>
                <a:pPr lvl="1"/>
                <a:r>
                  <a:rPr lang="pt-BR" sz="2400" dirty="0"/>
                  <a:t>É possível observar em uma distribuição normal com Média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sz="2400" dirty="0"/>
                  <a:t> e Desvio Padrão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sz="2400" dirty="0"/>
                  <a:t> que: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=0,6826</m:t>
                    </m:r>
                  </m:oMath>
                </a14:m>
                <a:endParaRPr lang="pt-BR" sz="2000" b="0" dirty="0"/>
              </a:p>
              <a:p>
                <a:pPr lvl="2"/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9544</m:t>
                    </m:r>
                  </m:oMath>
                </a14:m>
                <a:endParaRPr lang="pt-BR" sz="2000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9972</m:t>
                    </m:r>
                  </m:oMath>
                </a14:m>
                <a:endParaRPr lang="pt-BR" sz="2000" dirty="0"/>
              </a:p>
              <a:p>
                <a:pPr lvl="2"/>
                <a:endParaRPr lang="pt-BR" sz="1600" dirty="0"/>
              </a:p>
              <a:p>
                <a:pPr lvl="1"/>
                <a:endParaRPr lang="pt-BR" sz="20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62</a:t>
            </a:fld>
            <a:endParaRPr lang="pt-BR" dirty="0"/>
          </a:p>
        </p:txBody>
      </p:sp>
      <p:grpSp>
        <p:nvGrpSpPr>
          <p:cNvPr id="49" name="Grupo 48"/>
          <p:cNvGrpSpPr/>
          <p:nvPr/>
        </p:nvGrpSpPr>
        <p:grpSpPr>
          <a:xfrm>
            <a:off x="1547664" y="4077072"/>
            <a:ext cx="5400000" cy="2537383"/>
            <a:chOff x="1547664" y="4077072"/>
            <a:chExt cx="5400000" cy="2537383"/>
          </a:xfrm>
        </p:grpSpPr>
        <p:grpSp>
          <p:nvGrpSpPr>
            <p:cNvPr id="38" name="Grupo 37"/>
            <p:cNvGrpSpPr/>
            <p:nvPr/>
          </p:nvGrpSpPr>
          <p:grpSpPr>
            <a:xfrm>
              <a:off x="1547664" y="4077072"/>
              <a:ext cx="5400000" cy="2168153"/>
              <a:chOff x="1547664" y="4077072"/>
              <a:chExt cx="5400000" cy="2168153"/>
            </a:xfrm>
          </p:grpSpPr>
          <p:cxnSp>
            <p:nvCxnSpPr>
              <p:cNvPr id="5" name="Conector de seta reta 4"/>
              <p:cNvCxnSpPr/>
              <p:nvPr/>
            </p:nvCxnSpPr>
            <p:spPr>
              <a:xfrm>
                <a:off x="1547664" y="6245225"/>
                <a:ext cx="540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Forma livre 5"/>
              <p:cNvSpPr/>
              <p:nvPr/>
            </p:nvSpPr>
            <p:spPr>
              <a:xfrm>
                <a:off x="1701800" y="4077072"/>
                <a:ext cx="5080000" cy="2048989"/>
              </a:xfrm>
              <a:custGeom>
                <a:avLst/>
                <a:gdLst>
                  <a:gd name="connsiteX0" fmla="*/ 0 w 4811309"/>
                  <a:gd name="connsiteY0" fmla="*/ 723900 h 753671"/>
                  <a:gd name="connsiteX1" fmla="*/ 1524000 w 4811309"/>
                  <a:gd name="connsiteY1" fmla="*/ 0 h 753671"/>
                  <a:gd name="connsiteX2" fmla="*/ 4305300 w 4811309"/>
                  <a:gd name="connsiteY2" fmla="*/ 723900 h 753671"/>
                  <a:gd name="connsiteX3" fmla="*/ 4800600 w 4811309"/>
                  <a:gd name="connsiteY3" fmla="*/ 546100 h 753671"/>
                  <a:gd name="connsiteX0" fmla="*/ 0 w 4305300"/>
                  <a:gd name="connsiteY0" fmla="*/ 723900 h 723900"/>
                  <a:gd name="connsiteX1" fmla="*/ 1524000 w 4305300"/>
                  <a:gd name="connsiteY1" fmla="*/ 0 h 723900"/>
                  <a:gd name="connsiteX2" fmla="*/ 4305300 w 4305300"/>
                  <a:gd name="connsiteY2" fmla="*/ 723900 h 723900"/>
                  <a:gd name="connsiteX0" fmla="*/ 0 w 4305300"/>
                  <a:gd name="connsiteY0" fmla="*/ 876300 h 876300"/>
                  <a:gd name="connsiteX1" fmla="*/ 2501900 w 4305300"/>
                  <a:gd name="connsiteY1" fmla="*/ 0 h 876300"/>
                  <a:gd name="connsiteX2" fmla="*/ 4305300 w 4305300"/>
                  <a:gd name="connsiteY2" fmla="*/ 876300 h 876300"/>
                  <a:gd name="connsiteX0" fmla="*/ 0 w 4940300"/>
                  <a:gd name="connsiteY0" fmla="*/ 876694 h 978294"/>
                  <a:gd name="connsiteX1" fmla="*/ 2501900 w 4940300"/>
                  <a:gd name="connsiteY1" fmla="*/ 394 h 978294"/>
                  <a:gd name="connsiteX2" fmla="*/ 4940300 w 4940300"/>
                  <a:gd name="connsiteY2" fmla="*/ 978294 h 978294"/>
                  <a:gd name="connsiteX0" fmla="*/ 0 w 4927600"/>
                  <a:gd name="connsiteY0" fmla="*/ 914548 h 978048"/>
                  <a:gd name="connsiteX1" fmla="*/ 2489200 w 4927600"/>
                  <a:gd name="connsiteY1" fmla="*/ 148 h 978048"/>
                  <a:gd name="connsiteX2" fmla="*/ 4927600 w 4927600"/>
                  <a:gd name="connsiteY2" fmla="*/ 978048 h 978048"/>
                  <a:gd name="connsiteX0" fmla="*/ 0 w 5080000"/>
                  <a:gd name="connsiteY0" fmla="*/ 914407 h 927107"/>
                  <a:gd name="connsiteX1" fmla="*/ 2489200 w 5080000"/>
                  <a:gd name="connsiteY1" fmla="*/ 7 h 927107"/>
                  <a:gd name="connsiteX2" fmla="*/ 5080000 w 5080000"/>
                  <a:gd name="connsiteY2" fmla="*/ 927107 h 927107"/>
                  <a:gd name="connsiteX0" fmla="*/ 0 w 5080000"/>
                  <a:gd name="connsiteY0" fmla="*/ 914404 h 927104"/>
                  <a:gd name="connsiteX1" fmla="*/ 2489200 w 5080000"/>
                  <a:gd name="connsiteY1" fmla="*/ 4 h 927104"/>
                  <a:gd name="connsiteX2" fmla="*/ 5080000 w 5080000"/>
                  <a:gd name="connsiteY2" fmla="*/ 927104 h 927104"/>
                  <a:gd name="connsiteX0" fmla="*/ 0 w 5080000"/>
                  <a:gd name="connsiteY0" fmla="*/ 914404 h 927193"/>
                  <a:gd name="connsiteX1" fmla="*/ 2489200 w 5080000"/>
                  <a:gd name="connsiteY1" fmla="*/ 4 h 927193"/>
                  <a:gd name="connsiteX2" fmla="*/ 5080000 w 5080000"/>
                  <a:gd name="connsiteY2" fmla="*/ 927104 h 927193"/>
                  <a:gd name="connsiteX0" fmla="*/ 0 w 5080000"/>
                  <a:gd name="connsiteY0" fmla="*/ 1231902 h 1244668"/>
                  <a:gd name="connsiteX1" fmla="*/ 2514600 w 5080000"/>
                  <a:gd name="connsiteY1" fmla="*/ 2 h 1244668"/>
                  <a:gd name="connsiteX2" fmla="*/ 5080000 w 5080000"/>
                  <a:gd name="connsiteY2" fmla="*/ 1244602 h 1244668"/>
                  <a:gd name="connsiteX0" fmla="*/ 0 w 5080000"/>
                  <a:gd name="connsiteY0" fmla="*/ 1231902 h 1244606"/>
                  <a:gd name="connsiteX1" fmla="*/ 2514600 w 5080000"/>
                  <a:gd name="connsiteY1" fmla="*/ 2 h 1244606"/>
                  <a:gd name="connsiteX2" fmla="*/ 5080000 w 5080000"/>
                  <a:gd name="connsiteY2" fmla="*/ 1244602 h 1244606"/>
                  <a:gd name="connsiteX0" fmla="*/ 0 w 5080000"/>
                  <a:gd name="connsiteY0" fmla="*/ 1231902 h 1244606"/>
                  <a:gd name="connsiteX1" fmla="*/ 2514600 w 5080000"/>
                  <a:gd name="connsiteY1" fmla="*/ 2 h 1244606"/>
                  <a:gd name="connsiteX2" fmla="*/ 5080000 w 5080000"/>
                  <a:gd name="connsiteY2" fmla="*/ 1244602 h 1244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80000" h="1244606">
                    <a:moveTo>
                      <a:pt x="0" y="1231902"/>
                    </a:moveTo>
                    <a:cubicBezTo>
                      <a:pt x="2152963" y="1230429"/>
                      <a:pt x="1667933" y="-2115"/>
                      <a:pt x="2514600" y="2"/>
                    </a:cubicBezTo>
                    <a:cubicBezTo>
                      <a:pt x="3361267" y="2119"/>
                      <a:pt x="2911520" y="1247362"/>
                      <a:pt x="5080000" y="124460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4042876" y="6245123"/>
                  <a:ext cx="381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876" y="6245123"/>
                  <a:ext cx="38164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upo 47"/>
          <p:cNvGrpSpPr/>
          <p:nvPr/>
        </p:nvGrpSpPr>
        <p:grpSpPr>
          <a:xfrm>
            <a:off x="3157065" y="4859748"/>
            <a:ext cx="2160240" cy="1754707"/>
            <a:chOff x="3157065" y="4859748"/>
            <a:chExt cx="2160240" cy="1754707"/>
          </a:xfrm>
        </p:grpSpPr>
        <p:grpSp>
          <p:nvGrpSpPr>
            <p:cNvPr id="36" name="Grupo 35"/>
            <p:cNvGrpSpPr/>
            <p:nvPr/>
          </p:nvGrpSpPr>
          <p:grpSpPr>
            <a:xfrm>
              <a:off x="3544838" y="4859748"/>
              <a:ext cx="1353294" cy="1449572"/>
              <a:chOff x="3544838" y="4859748"/>
              <a:chExt cx="1353294" cy="1449572"/>
            </a:xfrm>
          </p:grpSpPr>
          <p:cxnSp>
            <p:nvCxnSpPr>
              <p:cNvPr id="13" name="Conector reto 12"/>
              <p:cNvCxnSpPr/>
              <p:nvPr/>
            </p:nvCxnSpPr>
            <p:spPr>
              <a:xfrm>
                <a:off x="4898132" y="4869160"/>
                <a:ext cx="0" cy="1440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3544838" y="4869320"/>
                <a:ext cx="0" cy="1440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upo 33"/>
              <p:cNvGrpSpPr/>
              <p:nvPr/>
            </p:nvGrpSpPr>
            <p:grpSpPr>
              <a:xfrm>
                <a:off x="3544838" y="4859748"/>
                <a:ext cx="1353294" cy="369332"/>
                <a:chOff x="3544838" y="4859748"/>
                <a:chExt cx="1353294" cy="369332"/>
              </a:xfrm>
            </p:grpSpPr>
            <p:sp>
              <p:nvSpPr>
                <p:cNvPr id="20" name="CaixaDeTexto 19"/>
                <p:cNvSpPr txBox="1"/>
                <p:nvPr/>
              </p:nvSpPr>
              <p:spPr>
                <a:xfrm>
                  <a:off x="3805739" y="4859748"/>
                  <a:ext cx="8963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>
                      <a:latin typeface="+mj-lt"/>
                    </a:rPr>
                    <a:t>68,26%</a:t>
                  </a:r>
                </a:p>
              </p:txBody>
            </p:sp>
            <p:cxnSp>
              <p:nvCxnSpPr>
                <p:cNvPr id="22" name="Conector de seta reta 21"/>
                <p:cNvCxnSpPr>
                  <a:stCxn id="20" idx="3"/>
                </p:cNvCxnSpPr>
                <p:nvPr/>
              </p:nvCxnSpPr>
              <p:spPr>
                <a:xfrm>
                  <a:off x="4702138" y="5044414"/>
                  <a:ext cx="19599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de seta reta 23"/>
                <p:cNvCxnSpPr/>
                <p:nvPr/>
              </p:nvCxnSpPr>
              <p:spPr>
                <a:xfrm flipH="1">
                  <a:off x="3544838" y="5044414"/>
                  <a:ext cx="19599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/>
                <p:cNvSpPr txBox="1"/>
                <p:nvPr/>
              </p:nvSpPr>
              <p:spPr>
                <a:xfrm>
                  <a:off x="4519651" y="6245123"/>
                  <a:ext cx="7976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0" name="CaixaDe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651" y="6245123"/>
                  <a:ext cx="79765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3157065" y="6215363"/>
                  <a:ext cx="7976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7065" y="6215363"/>
                  <a:ext cx="79765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upo 46"/>
          <p:cNvGrpSpPr/>
          <p:nvPr/>
        </p:nvGrpSpPr>
        <p:grpSpPr>
          <a:xfrm>
            <a:off x="2384163" y="4437112"/>
            <a:ext cx="3793091" cy="2165496"/>
            <a:chOff x="2384163" y="4437112"/>
            <a:chExt cx="3793091" cy="2165496"/>
          </a:xfrm>
        </p:grpSpPr>
        <p:grpSp>
          <p:nvGrpSpPr>
            <p:cNvPr id="35" name="Grupo 34"/>
            <p:cNvGrpSpPr/>
            <p:nvPr/>
          </p:nvGrpSpPr>
          <p:grpSpPr>
            <a:xfrm>
              <a:off x="2771800" y="4437112"/>
              <a:ext cx="2880320" cy="1872208"/>
              <a:chOff x="2771800" y="4437112"/>
              <a:chExt cx="2880320" cy="1872208"/>
            </a:xfrm>
          </p:grpSpPr>
          <p:cxnSp>
            <p:nvCxnSpPr>
              <p:cNvPr id="16" name="Conector reto 15"/>
              <p:cNvCxnSpPr/>
              <p:nvPr/>
            </p:nvCxnSpPr>
            <p:spPr>
              <a:xfrm>
                <a:off x="5652120" y="4509320"/>
                <a:ext cx="0" cy="1800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/>
              <p:nvPr/>
            </p:nvCxnSpPr>
            <p:spPr>
              <a:xfrm>
                <a:off x="2771800" y="4509320"/>
                <a:ext cx="0" cy="1800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>
              <a:xfrm>
                <a:off x="2771800" y="4437112"/>
                <a:ext cx="2876511" cy="369332"/>
                <a:chOff x="2771800" y="4437112"/>
                <a:chExt cx="2876511" cy="369332"/>
              </a:xfrm>
            </p:grpSpPr>
            <p:sp>
              <p:nvSpPr>
                <p:cNvPr id="26" name="CaixaDeTexto 25"/>
                <p:cNvSpPr txBox="1"/>
                <p:nvPr/>
              </p:nvSpPr>
              <p:spPr>
                <a:xfrm>
                  <a:off x="3779912" y="4437112"/>
                  <a:ext cx="8963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>
                      <a:latin typeface="+mj-lt"/>
                    </a:rPr>
                    <a:t>95,44%</a:t>
                  </a:r>
                </a:p>
              </p:txBody>
            </p:sp>
            <p:cxnSp>
              <p:nvCxnSpPr>
                <p:cNvPr id="27" name="Conector de seta reta 26"/>
                <p:cNvCxnSpPr/>
                <p:nvPr/>
              </p:nvCxnSpPr>
              <p:spPr>
                <a:xfrm>
                  <a:off x="4676311" y="4621778"/>
                  <a:ext cx="972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ector de seta reta 27"/>
                <p:cNvCxnSpPr/>
                <p:nvPr/>
              </p:nvCxnSpPr>
              <p:spPr>
                <a:xfrm flipH="1">
                  <a:off x="2771800" y="4617942"/>
                  <a:ext cx="972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5251360" y="6225257"/>
                  <a:ext cx="9258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360" y="6225257"/>
                  <a:ext cx="9258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/>
                <p:cNvSpPr txBox="1"/>
                <p:nvPr/>
              </p:nvSpPr>
              <p:spPr>
                <a:xfrm>
                  <a:off x="2384163" y="6233276"/>
                  <a:ext cx="9258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4" name="CaixaDe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4163" y="6233276"/>
                  <a:ext cx="92589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upo 45"/>
          <p:cNvGrpSpPr/>
          <p:nvPr/>
        </p:nvGrpSpPr>
        <p:grpSpPr>
          <a:xfrm>
            <a:off x="1652020" y="4072257"/>
            <a:ext cx="5260810" cy="2509690"/>
            <a:chOff x="1652020" y="4072257"/>
            <a:chExt cx="5260810" cy="2509690"/>
          </a:xfrm>
        </p:grpSpPr>
        <p:grpSp>
          <p:nvGrpSpPr>
            <p:cNvPr id="37" name="Grupo 36"/>
            <p:cNvGrpSpPr/>
            <p:nvPr/>
          </p:nvGrpSpPr>
          <p:grpSpPr>
            <a:xfrm>
              <a:off x="2051720" y="4072257"/>
              <a:ext cx="4320480" cy="2236823"/>
              <a:chOff x="2051720" y="4072257"/>
              <a:chExt cx="4320480" cy="2236823"/>
            </a:xfrm>
          </p:grpSpPr>
          <p:cxnSp>
            <p:nvCxnSpPr>
              <p:cNvPr id="15" name="Conector reto 14"/>
              <p:cNvCxnSpPr/>
              <p:nvPr/>
            </p:nvCxnSpPr>
            <p:spPr>
              <a:xfrm>
                <a:off x="6372200" y="4149080"/>
                <a:ext cx="0" cy="2160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/>
              <p:cNvCxnSpPr/>
              <p:nvPr/>
            </p:nvCxnSpPr>
            <p:spPr>
              <a:xfrm>
                <a:off x="2051720" y="4149080"/>
                <a:ext cx="0" cy="2160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>
              <a:xfrm>
                <a:off x="2051720" y="4072257"/>
                <a:ext cx="4316591" cy="369332"/>
                <a:chOff x="2051720" y="4072257"/>
                <a:chExt cx="4316591" cy="369332"/>
              </a:xfrm>
            </p:grpSpPr>
            <p:sp>
              <p:nvSpPr>
                <p:cNvPr id="29" name="CaixaDeTexto 28"/>
                <p:cNvSpPr txBox="1"/>
                <p:nvPr/>
              </p:nvSpPr>
              <p:spPr>
                <a:xfrm>
                  <a:off x="3779912" y="4072257"/>
                  <a:ext cx="8963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>
                      <a:latin typeface="+mj-lt"/>
                    </a:rPr>
                    <a:t>99,72%</a:t>
                  </a:r>
                </a:p>
              </p:txBody>
            </p:sp>
            <p:cxnSp>
              <p:nvCxnSpPr>
                <p:cNvPr id="30" name="Conector de seta reta 29"/>
                <p:cNvCxnSpPr/>
                <p:nvPr/>
              </p:nvCxnSpPr>
              <p:spPr>
                <a:xfrm>
                  <a:off x="4676311" y="4256923"/>
                  <a:ext cx="1692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ector de seta reta 30"/>
                <p:cNvCxnSpPr/>
                <p:nvPr/>
              </p:nvCxnSpPr>
              <p:spPr>
                <a:xfrm flipH="1">
                  <a:off x="2051720" y="4253087"/>
                  <a:ext cx="1692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5986936" y="6205469"/>
                  <a:ext cx="9258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6936" y="6205469"/>
                  <a:ext cx="925894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aixaDeTexto 44"/>
                <p:cNvSpPr txBox="1"/>
                <p:nvPr/>
              </p:nvSpPr>
              <p:spPr>
                <a:xfrm>
                  <a:off x="1652020" y="6212615"/>
                  <a:ext cx="9258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CaixaDe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20" y="6212615"/>
                  <a:ext cx="92589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5076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r>
              <a:rPr lang="pt-BR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Distribuição </a:t>
                </a:r>
                <a:r>
                  <a:rPr lang="pt-BR" sz="2800" dirty="0" err="1"/>
                  <a:t>Qui</a:t>
                </a:r>
                <a:r>
                  <a:rPr lang="pt-BR" sz="2800" dirty="0"/>
                  <a:t>-quadrado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800" dirty="0"/>
                  <a:t>)</a:t>
                </a:r>
              </a:p>
              <a:p>
                <a:pPr lvl="1"/>
                <a:r>
                  <a:rPr lang="pt-BR" sz="2000" dirty="0"/>
                  <a:t>Assumindo uma variável aleatória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2000" dirty="0"/>
                  <a:t> tal que: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  <a:p>
                <a:pPr lvl="1"/>
                <a:r>
                  <a:rPr lang="pt-BR" sz="2000" dirty="0"/>
                  <a:t>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pt-BR" sz="2000" dirty="0"/>
                  <a:t>, distribuição normal padrão.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sz="2000" dirty="0"/>
                  <a:t>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sz="2000" dirty="0"/>
                  <a:t>.</a:t>
                </a:r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63</a:t>
            </a:fld>
            <a:endParaRPr lang="pt-BR" dirty="0"/>
          </a:p>
        </p:txBody>
      </p:sp>
      <p:grpSp>
        <p:nvGrpSpPr>
          <p:cNvPr id="16" name="Grupo 15"/>
          <p:cNvGrpSpPr/>
          <p:nvPr/>
        </p:nvGrpSpPr>
        <p:grpSpPr>
          <a:xfrm>
            <a:off x="1507877" y="3861048"/>
            <a:ext cx="5439787" cy="2871289"/>
            <a:chOff x="1507877" y="3861048"/>
            <a:chExt cx="5439787" cy="2871289"/>
          </a:xfrm>
        </p:grpSpPr>
        <p:sp>
          <p:nvSpPr>
            <p:cNvPr id="8" name="Forma livre 7"/>
            <p:cNvSpPr/>
            <p:nvPr/>
          </p:nvSpPr>
          <p:spPr>
            <a:xfrm>
              <a:off x="1906073" y="4002879"/>
              <a:ext cx="2678806" cy="2369534"/>
            </a:xfrm>
            <a:custGeom>
              <a:avLst/>
              <a:gdLst>
                <a:gd name="connsiteX0" fmla="*/ 0 w 4829578"/>
                <a:gd name="connsiteY0" fmla="*/ 2356834 h 2356834"/>
                <a:gd name="connsiteX1" fmla="*/ 0 w 4829578"/>
                <a:gd name="connsiteY1" fmla="*/ 695459 h 2356834"/>
                <a:gd name="connsiteX2" fmla="*/ 631065 w 4829578"/>
                <a:gd name="connsiteY2" fmla="*/ 0 h 2356834"/>
                <a:gd name="connsiteX3" fmla="*/ 4829578 w 4829578"/>
                <a:gd name="connsiteY3" fmla="*/ 2176530 h 2356834"/>
                <a:gd name="connsiteX4" fmla="*/ 2665927 w 4829578"/>
                <a:gd name="connsiteY4" fmla="*/ 2356834 h 2356834"/>
                <a:gd name="connsiteX5" fmla="*/ 0 w 4829578"/>
                <a:gd name="connsiteY5" fmla="*/ 2356834 h 2356834"/>
                <a:gd name="connsiteX0" fmla="*/ 0 w 2665927"/>
                <a:gd name="connsiteY0" fmla="*/ 2356834 h 2356834"/>
                <a:gd name="connsiteX1" fmla="*/ 0 w 2665927"/>
                <a:gd name="connsiteY1" fmla="*/ 695459 h 2356834"/>
                <a:gd name="connsiteX2" fmla="*/ 631065 w 2665927"/>
                <a:gd name="connsiteY2" fmla="*/ 0 h 2356834"/>
                <a:gd name="connsiteX3" fmla="*/ 1661375 w 2665927"/>
                <a:gd name="connsiteY3" fmla="*/ 1777285 h 2356834"/>
                <a:gd name="connsiteX4" fmla="*/ 2665927 w 2665927"/>
                <a:gd name="connsiteY4" fmla="*/ 2356834 h 2356834"/>
                <a:gd name="connsiteX5" fmla="*/ 0 w 2665927"/>
                <a:gd name="connsiteY5" fmla="*/ 2356834 h 2356834"/>
                <a:gd name="connsiteX0" fmla="*/ 0 w 2678806"/>
                <a:gd name="connsiteY0" fmla="*/ 2356834 h 2356834"/>
                <a:gd name="connsiteX1" fmla="*/ 0 w 2678806"/>
                <a:gd name="connsiteY1" fmla="*/ 695459 h 2356834"/>
                <a:gd name="connsiteX2" fmla="*/ 631065 w 2678806"/>
                <a:gd name="connsiteY2" fmla="*/ 0 h 2356834"/>
                <a:gd name="connsiteX3" fmla="*/ 2678806 w 2678806"/>
                <a:gd name="connsiteY3" fmla="*/ 1519707 h 2356834"/>
                <a:gd name="connsiteX4" fmla="*/ 2665927 w 2678806"/>
                <a:gd name="connsiteY4" fmla="*/ 2356834 h 2356834"/>
                <a:gd name="connsiteX5" fmla="*/ 0 w 2678806"/>
                <a:gd name="connsiteY5" fmla="*/ 2356834 h 2356834"/>
                <a:gd name="connsiteX0" fmla="*/ 0 w 2678806"/>
                <a:gd name="connsiteY0" fmla="*/ 2356835 h 2356835"/>
                <a:gd name="connsiteX1" fmla="*/ 0 w 2678806"/>
                <a:gd name="connsiteY1" fmla="*/ 695460 h 2356835"/>
                <a:gd name="connsiteX2" fmla="*/ 631065 w 2678806"/>
                <a:gd name="connsiteY2" fmla="*/ 1 h 2356835"/>
                <a:gd name="connsiteX3" fmla="*/ 2678806 w 2678806"/>
                <a:gd name="connsiteY3" fmla="*/ 1519708 h 2356835"/>
                <a:gd name="connsiteX4" fmla="*/ 2665927 w 2678806"/>
                <a:gd name="connsiteY4" fmla="*/ 2356835 h 2356835"/>
                <a:gd name="connsiteX5" fmla="*/ 0 w 2678806"/>
                <a:gd name="connsiteY5" fmla="*/ 2356835 h 2356835"/>
                <a:gd name="connsiteX0" fmla="*/ 0 w 2678806"/>
                <a:gd name="connsiteY0" fmla="*/ 2356849 h 2356849"/>
                <a:gd name="connsiteX1" fmla="*/ 0 w 2678806"/>
                <a:gd name="connsiteY1" fmla="*/ 695474 h 2356849"/>
                <a:gd name="connsiteX2" fmla="*/ 631065 w 2678806"/>
                <a:gd name="connsiteY2" fmla="*/ 15 h 2356849"/>
                <a:gd name="connsiteX3" fmla="*/ 2678806 w 2678806"/>
                <a:gd name="connsiteY3" fmla="*/ 1519722 h 2356849"/>
                <a:gd name="connsiteX4" fmla="*/ 2665927 w 2678806"/>
                <a:gd name="connsiteY4" fmla="*/ 2356849 h 2356849"/>
                <a:gd name="connsiteX5" fmla="*/ 0 w 2678806"/>
                <a:gd name="connsiteY5" fmla="*/ 2356849 h 2356849"/>
                <a:gd name="connsiteX0" fmla="*/ 0 w 2678806"/>
                <a:gd name="connsiteY0" fmla="*/ 2356849 h 2356849"/>
                <a:gd name="connsiteX1" fmla="*/ 0 w 2678806"/>
                <a:gd name="connsiteY1" fmla="*/ 695474 h 2356849"/>
                <a:gd name="connsiteX2" fmla="*/ 631065 w 2678806"/>
                <a:gd name="connsiteY2" fmla="*/ 15 h 2356849"/>
                <a:gd name="connsiteX3" fmla="*/ 2678806 w 2678806"/>
                <a:gd name="connsiteY3" fmla="*/ 1519722 h 2356849"/>
                <a:gd name="connsiteX4" fmla="*/ 2665927 w 2678806"/>
                <a:gd name="connsiteY4" fmla="*/ 2356849 h 2356849"/>
                <a:gd name="connsiteX5" fmla="*/ 0 w 2678806"/>
                <a:gd name="connsiteY5" fmla="*/ 2356849 h 2356849"/>
                <a:gd name="connsiteX0" fmla="*/ 0 w 2678806"/>
                <a:gd name="connsiteY0" fmla="*/ 2356852 h 2356852"/>
                <a:gd name="connsiteX1" fmla="*/ 0 w 2678806"/>
                <a:gd name="connsiteY1" fmla="*/ 695477 h 2356852"/>
                <a:gd name="connsiteX2" fmla="*/ 631065 w 2678806"/>
                <a:gd name="connsiteY2" fmla="*/ 18 h 2356852"/>
                <a:gd name="connsiteX3" fmla="*/ 2678806 w 2678806"/>
                <a:gd name="connsiteY3" fmla="*/ 1519725 h 2356852"/>
                <a:gd name="connsiteX4" fmla="*/ 2665927 w 2678806"/>
                <a:gd name="connsiteY4" fmla="*/ 2356852 h 2356852"/>
                <a:gd name="connsiteX5" fmla="*/ 0 w 2678806"/>
                <a:gd name="connsiteY5" fmla="*/ 2356852 h 2356852"/>
                <a:gd name="connsiteX0" fmla="*/ 0 w 2678806"/>
                <a:gd name="connsiteY0" fmla="*/ 2356836 h 2356836"/>
                <a:gd name="connsiteX1" fmla="*/ 0 w 2678806"/>
                <a:gd name="connsiteY1" fmla="*/ 695461 h 2356836"/>
                <a:gd name="connsiteX2" fmla="*/ 631065 w 2678806"/>
                <a:gd name="connsiteY2" fmla="*/ 2 h 2356836"/>
                <a:gd name="connsiteX3" fmla="*/ 2678806 w 2678806"/>
                <a:gd name="connsiteY3" fmla="*/ 1519709 h 2356836"/>
                <a:gd name="connsiteX4" fmla="*/ 2665927 w 2678806"/>
                <a:gd name="connsiteY4" fmla="*/ 2356836 h 2356836"/>
                <a:gd name="connsiteX5" fmla="*/ 0 w 2678806"/>
                <a:gd name="connsiteY5" fmla="*/ 2356836 h 2356836"/>
                <a:gd name="connsiteX0" fmla="*/ 0 w 2678806"/>
                <a:gd name="connsiteY0" fmla="*/ 2375885 h 2375885"/>
                <a:gd name="connsiteX1" fmla="*/ 0 w 2678806"/>
                <a:gd name="connsiteY1" fmla="*/ 714510 h 2375885"/>
                <a:gd name="connsiteX2" fmla="*/ 634240 w 2678806"/>
                <a:gd name="connsiteY2" fmla="*/ 1 h 2375885"/>
                <a:gd name="connsiteX3" fmla="*/ 2678806 w 2678806"/>
                <a:gd name="connsiteY3" fmla="*/ 1538758 h 2375885"/>
                <a:gd name="connsiteX4" fmla="*/ 2665927 w 2678806"/>
                <a:gd name="connsiteY4" fmla="*/ 2375885 h 2375885"/>
                <a:gd name="connsiteX5" fmla="*/ 0 w 2678806"/>
                <a:gd name="connsiteY5" fmla="*/ 2375885 h 2375885"/>
                <a:gd name="connsiteX0" fmla="*/ 0 w 2678806"/>
                <a:gd name="connsiteY0" fmla="*/ 2318736 h 2318736"/>
                <a:gd name="connsiteX1" fmla="*/ 0 w 2678806"/>
                <a:gd name="connsiteY1" fmla="*/ 657361 h 2318736"/>
                <a:gd name="connsiteX2" fmla="*/ 662815 w 2678806"/>
                <a:gd name="connsiteY2" fmla="*/ 2 h 2318736"/>
                <a:gd name="connsiteX3" fmla="*/ 2678806 w 2678806"/>
                <a:gd name="connsiteY3" fmla="*/ 1481609 h 2318736"/>
                <a:gd name="connsiteX4" fmla="*/ 2665927 w 2678806"/>
                <a:gd name="connsiteY4" fmla="*/ 2318736 h 2318736"/>
                <a:gd name="connsiteX5" fmla="*/ 0 w 2678806"/>
                <a:gd name="connsiteY5" fmla="*/ 2318736 h 2318736"/>
                <a:gd name="connsiteX0" fmla="*/ 0 w 2678806"/>
                <a:gd name="connsiteY0" fmla="*/ 2369535 h 2369535"/>
                <a:gd name="connsiteX1" fmla="*/ 0 w 2678806"/>
                <a:gd name="connsiteY1" fmla="*/ 708160 h 2369535"/>
                <a:gd name="connsiteX2" fmla="*/ 646940 w 2678806"/>
                <a:gd name="connsiteY2" fmla="*/ 1 h 2369535"/>
                <a:gd name="connsiteX3" fmla="*/ 2678806 w 2678806"/>
                <a:gd name="connsiteY3" fmla="*/ 1532408 h 2369535"/>
                <a:gd name="connsiteX4" fmla="*/ 2665927 w 2678806"/>
                <a:gd name="connsiteY4" fmla="*/ 2369535 h 2369535"/>
                <a:gd name="connsiteX5" fmla="*/ 0 w 2678806"/>
                <a:gd name="connsiteY5" fmla="*/ 2369535 h 2369535"/>
                <a:gd name="connsiteX0" fmla="*/ 0 w 2678806"/>
                <a:gd name="connsiteY0" fmla="*/ 2369535 h 2369535"/>
                <a:gd name="connsiteX1" fmla="*/ 0 w 2678806"/>
                <a:gd name="connsiteY1" fmla="*/ 708160 h 2369535"/>
                <a:gd name="connsiteX2" fmla="*/ 646940 w 2678806"/>
                <a:gd name="connsiteY2" fmla="*/ 1 h 2369535"/>
                <a:gd name="connsiteX3" fmla="*/ 2678806 w 2678806"/>
                <a:gd name="connsiteY3" fmla="*/ 1532408 h 2369535"/>
                <a:gd name="connsiteX4" fmla="*/ 2665927 w 2678806"/>
                <a:gd name="connsiteY4" fmla="*/ 2369535 h 2369535"/>
                <a:gd name="connsiteX5" fmla="*/ 0 w 2678806"/>
                <a:gd name="connsiteY5" fmla="*/ 2369535 h 2369535"/>
                <a:gd name="connsiteX0" fmla="*/ 0 w 2678806"/>
                <a:gd name="connsiteY0" fmla="*/ 2369535 h 2369535"/>
                <a:gd name="connsiteX1" fmla="*/ 0 w 2678806"/>
                <a:gd name="connsiteY1" fmla="*/ 708160 h 2369535"/>
                <a:gd name="connsiteX2" fmla="*/ 646940 w 2678806"/>
                <a:gd name="connsiteY2" fmla="*/ 1 h 2369535"/>
                <a:gd name="connsiteX3" fmla="*/ 2678806 w 2678806"/>
                <a:gd name="connsiteY3" fmla="*/ 1532408 h 2369535"/>
                <a:gd name="connsiteX4" fmla="*/ 2665927 w 2678806"/>
                <a:gd name="connsiteY4" fmla="*/ 2369535 h 2369535"/>
                <a:gd name="connsiteX5" fmla="*/ 0 w 2678806"/>
                <a:gd name="connsiteY5" fmla="*/ 2369535 h 2369535"/>
                <a:gd name="connsiteX0" fmla="*/ 0 w 2678806"/>
                <a:gd name="connsiteY0" fmla="*/ 2369534 h 2369534"/>
                <a:gd name="connsiteX1" fmla="*/ 0 w 2678806"/>
                <a:gd name="connsiteY1" fmla="*/ 708159 h 2369534"/>
                <a:gd name="connsiteX2" fmla="*/ 646940 w 2678806"/>
                <a:gd name="connsiteY2" fmla="*/ 0 h 2369534"/>
                <a:gd name="connsiteX3" fmla="*/ 2678806 w 2678806"/>
                <a:gd name="connsiteY3" fmla="*/ 1532407 h 2369534"/>
                <a:gd name="connsiteX4" fmla="*/ 2665927 w 2678806"/>
                <a:gd name="connsiteY4" fmla="*/ 2369534 h 2369534"/>
                <a:gd name="connsiteX5" fmla="*/ 0 w 2678806"/>
                <a:gd name="connsiteY5" fmla="*/ 2369534 h 2369534"/>
                <a:gd name="connsiteX0" fmla="*/ 0 w 2678806"/>
                <a:gd name="connsiteY0" fmla="*/ 2369534 h 2369534"/>
                <a:gd name="connsiteX1" fmla="*/ 0 w 2678806"/>
                <a:gd name="connsiteY1" fmla="*/ 708159 h 2369534"/>
                <a:gd name="connsiteX2" fmla="*/ 646940 w 2678806"/>
                <a:gd name="connsiteY2" fmla="*/ 0 h 2369534"/>
                <a:gd name="connsiteX3" fmla="*/ 2678806 w 2678806"/>
                <a:gd name="connsiteY3" fmla="*/ 1532407 h 2369534"/>
                <a:gd name="connsiteX4" fmla="*/ 2665927 w 2678806"/>
                <a:gd name="connsiteY4" fmla="*/ 2369534 h 2369534"/>
                <a:gd name="connsiteX5" fmla="*/ 0 w 2678806"/>
                <a:gd name="connsiteY5" fmla="*/ 2369534 h 2369534"/>
                <a:gd name="connsiteX0" fmla="*/ 0 w 2678806"/>
                <a:gd name="connsiteY0" fmla="*/ 2369534 h 2369534"/>
                <a:gd name="connsiteX1" fmla="*/ 0 w 2678806"/>
                <a:gd name="connsiteY1" fmla="*/ 708159 h 2369534"/>
                <a:gd name="connsiteX2" fmla="*/ 646940 w 2678806"/>
                <a:gd name="connsiteY2" fmla="*/ 0 h 2369534"/>
                <a:gd name="connsiteX3" fmla="*/ 2678806 w 2678806"/>
                <a:gd name="connsiteY3" fmla="*/ 1532407 h 2369534"/>
                <a:gd name="connsiteX4" fmla="*/ 2665927 w 2678806"/>
                <a:gd name="connsiteY4" fmla="*/ 2369534 h 2369534"/>
                <a:gd name="connsiteX5" fmla="*/ 0 w 2678806"/>
                <a:gd name="connsiteY5" fmla="*/ 2369534 h 236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8806" h="2369534">
                  <a:moveTo>
                    <a:pt x="0" y="2369534"/>
                  </a:moveTo>
                  <a:lnTo>
                    <a:pt x="0" y="708159"/>
                  </a:lnTo>
                  <a:cubicBezTo>
                    <a:pt x="127805" y="406489"/>
                    <a:pt x="233385" y="22270"/>
                    <a:pt x="646940" y="0"/>
                  </a:cubicBezTo>
                  <a:cubicBezTo>
                    <a:pt x="1150132" y="36669"/>
                    <a:pt x="1429489" y="736913"/>
                    <a:pt x="2678806" y="1532407"/>
                  </a:cubicBezTo>
                  <a:lnTo>
                    <a:pt x="2665927" y="2369534"/>
                  </a:lnTo>
                  <a:lnTo>
                    <a:pt x="0" y="236953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Conector de seta reta 4"/>
            <p:cNvCxnSpPr/>
            <p:nvPr/>
          </p:nvCxnSpPr>
          <p:spPr>
            <a:xfrm>
              <a:off x="1547664" y="6381048"/>
              <a:ext cx="540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 rot="16200000">
              <a:off x="287664" y="5121048"/>
              <a:ext cx="25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orma livre 5"/>
            <p:cNvSpPr/>
            <p:nvPr/>
          </p:nvSpPr>
          <p:spPr>
            <a:xfrm>
              <a:off x="1532586" y="4002695"/>
              <a:ext cx="5190186" cy="2356840"/>
            </a:xfrm>
            <a:custGeom>
              <a:avLst/>
              <a:gdLst>
                <a:gd name="connsiteX0" fmla="*/ 0 w 5723468"/>
                <a:gd name="connsiteY0" fmla="*/ 2331426 h 2331426"/>
                <a:gd name="connsiteX1" fmla="*/ 1532586 w 5723468"/>
                <a:gd name="connsiteY1" fmla="*/ 350 h 2331426"/>
                <a:gd name="connsiteX2" fmla="*/ 5190186 w 5723468"/>
                <a:gd name="connsiteY2" fmla="*/ 2151122 h 2331426"/>
                <a:gd name="connsiteX3" fmla="*/ 5628068 w 5723468"/>
                <a:gd name="connsiteY3" fmla="*/ 1610209 h 2331426"/>
                <a:gd name="connsiteX0" fmla="*/ 0 w 5190186"/>
                <a:gd name="connsiteY0" fmla="*/ 2331426 h 2331426"/>
                <a:gd name="connsiteX1" fmla="*/ 1532586 w 5190186"/>
                <a:gd name="connsiteY1" fmla="*/ 350 h 2331426"/>
                <a:gd name="connsiteX2" fmla="*/ 5190186 w 5190186"/>
                <a:gd name="connsiteY2" fmla="*/ 2151122 h 2331426"/>
                <a:gd name="connsiteX0" fmla="*/ 0 w 5190186"/>
                <a:gd name="connsiteY0" fmla="*/ 2331386 h 2331386"/>
                <a:gd name="connsiteX1" fmla="*/ 1532586 w 5190186"/>
                <a:gd name="connsiteY1" fmla="*/ 310 h 2331386"/>
                <a:gd name="connsiteX2" fmla="*/ 5190186 w 5190186"/>
                <a:gd name="connsiteY2" fmla="*/ 2151082 h 2331386"/>
                <a:gd name="connsiteX0" fmla="*/ 0 w 5190186"/>
                <a:gd name="connsiteY0" fmla="*/ 2331386 h 2331386"/>
                <a:gd name="connsiteX1" fmla="*/ 1532586 w 5190186"/>
                <a:gd name="connsiteY1" fmla="*/ 310 h 2331386"/>
                <a:gd name="connsiteX2" fmla="*/ 5190186 w 5190186"/>
                <a:gd name="connsiteY2" fmla="*/ 2151082 h 2331386"/>
                <a:gd name="connsiteX0" fmla="*/ 0 w 5190186"/>
                <a:gd name="connsiteY0" fmla="*/ 2331083 h 2331083"/>
                <a:gd name="connsiteX1" fmla="*/ 1532586 w 5190186"/>
                <a:gd name="connsiteY1" fmla="*/ 7 h 2331083"/>
                <a:gd name="connsiteX2" fmla="*/ 5190186 w 5190186"/>
                <a:gd name="connsiteY2" fmla="*/ 2150779 h 2331083"/>
                <a:gd name="connsiteX0" fmla="*/ 0 w 5190186"/>
                <a:gd name="connsiteY0" fmla="*/ 2331083 h 2331083"/>
                <a:gd name="connsiteX1" fmla="*/ 1532586 w 5190186"/>
                <a:gd name="connsiteY1" fmla="*/ 7 h 2331083"/>
                <a:gd name="connsiteX2" fmla="*/ 5190186 w 5190186"/>
                <a:gd name="connsiteY2" fmla="*/ 2150779 h 2331083"/>
                <a:gd name="connsiteX0" fmla="*/ 0 w 5190186"/>
                <a:gd name="connsiteY0" fmla="*/ 2331083 h 2331083"/>
                <a:gd name="connsiteX1" fmla="*/ 1532586 w 5190186"/>
                <a:gd name="connsiteY1" fmla="*/ 7 h 2331083"/>
                <a:gd name="connsiteX2" fmla="*/ 5190186 w 5190186"/>
                <a:gd name="connsiteY2" fmla="*/ 2150779 h 2331083"/>
                <a:gd name="connsiteX0" fmla="*/ 0 w 5190186"/>
                <a:gd name="connsiteY0" fmla="*/ 2356840 h 2356840"/>
                <a:gd name="connsiteX1" fmla="*/ 1017431 w 5190186"/>
                <a:gd name="connsiteY1" fmla="*/ 6 h 2356840"/>
                <a:gd name="connsiteX2" fmla="*/ 5190186 w 5190186"/>
                <a:gd name="connsiteY2" fmla="*/ 2176536 h 235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90186" h="2356840">
                  <a:moveTo>
                    <a:pt x="0" y="2356840"/>
                  </a:moveTo>
                  <a:cubicBezTo>
                    <a:pt x="230746" y="1038902"/>
                    <a:pt x="435735" y="4299"/>
                    <a:pt x="1017431" y="6"/>
                  </a:cubicBezTo>
                  <a:cubicBezTo>
                    <a:pt x="1599127" y="-4287"/>
                    <a:pt x="2846231" y="2165804"/>
                    <a:pt x="5190186" y="217653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1634501" y="6308725"/>
                  <a:ext cx="662297" cy="4155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𝑖𝑛𝑓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501" y="6308725"/>
                  <a:ext cx="662297" cy="41556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29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/>
                <p:cNvSpPr txBox="1"/>
                <p:nvPr/>
              </p:nvSpPr>
              <p:spPr>
                <a:xfrm>
                  <a:off x="4277026" y="6336075"/>
                  <a:ext cx="687111" cy="3962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𝑠𝑢𝑝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CaixaDe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026" y="6336075"/>
                  <a:ext cx="687111" cy="39626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CaixaDeTexto 11"/>
            <p:cNvSpPr txBox="1"/>
            <p:nvPr/>
          </p:nvSpPr>
          <p:spPr>
            <a:xfrm>
              <a:off x="2843808" y="518111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RA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711503" y="5927044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RR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507877" y="5967017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5947873" y="4397646"/>
                <a:ext cx="15350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873" y="4397646"/>
                <a:ext cx="1535036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23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r>
              <a:rPr lang="pt-BR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Distribuição </a:t>
                </a:r>
                <a:r>
                  <a:rPr lang="pt-BR" sz="2800" dirty="0" err="1"/>
                  <a:t>Qui</a:t>
                </a:r>
                <a:r>
                  <a:rPr lang="pt-BR" sz="2800" dirty="0"/>
                  <a:t>-quadrado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800" dirty="0"/>
                  <a:t>)</a:t>
                </a:r>
              </a:p>
              <a:p>
                <a:pPr lvl="1"/>
                <a:r>
                  <a:rPr lang="pt-BR" sz="2400" dirty="0"/>
                  <a:t>A distribuição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dirty="0"/>
                  <a:t> é proveniente da soma do quadrado de variáveis normais.</a:t>
                </a:r>
              </a:p>
              <a:p>
                <a:pPr lvl="1"/>
                <a:r>
                  <a:rPr lang="pt-BR" sz="2400" dirty="0"/>
                  <a:t>Esta distribuição é importante para o teste de Hipótese relacionadas geralmente a Variância entres duas amostras. Ou ainda, pode ser aplicada ao teste de dependência entre variáveis categóricas.</a:t>
                </a:r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64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543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r>
              <a:rPr lang="pt-BR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Distribuição t de </a:t>
                </a:r>
                <a:r>
                  <a:rPr lang="pt-BR" sz="2800" dirty="0" err="1"/>
                  <a:t>Student</a:t>
                </a:r>
                <a:endParaRPr lang="pt-BR" sz="2800" dirty="0"/>
              </a:p>
              <a:p>
                <a:pPr lvl="1"/>
                <a:r>
                  <a:rPr lang="pt-BR" sz="2400" dirty="0"/>
                  <a:t>Assumindo duas Variáveis Aleatórias,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pt-BR" sz="2400" dirty="0"/>
                  <a:t>, a variável aleatória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rad>
                      </m:den>
                    </m:f>
                  </m:oMath>
                </a14:m>
                <a:r>
                  <a:rPr lang="pt-BR" sz="2400" dirty="0"/>
                  <a:t>, possui distribuição t de </a:t>
                </a:r>
                <a:r>
                  <a:rPr lang="pt-BR" sz="2400" dirty="0" err="1"/>
                  <a:t>Student</a:t>
                </a:r>
                <a:r>
                  <a:rPr lang="pt-BR" sz="2400" dirty="0"/>
                  <a:t> com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pt-BR" sz="2400" dirty="0"/>
                  <a:t> graus de liberdade (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 dirty="0"/>
                  <a:t>).</a:t>
                </a:r>
              </a:p>
              <a:p>
                <a:pPr lvl="1"/>
                <a:r>
                  <a:rPr lang="pt-BR" sz="2400" dirty="0"/>
                  <a:t>É possível determinar que: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𝜈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&gt;2</m:t>
                      </m:r>
                    </m:oMath>
                  </m:oMathPara>
                </a14:m>
                <a:endParaRPr lang="pt-BR" sz="2400" dirty="0"/>
              </a:p>
              <a:p>
                <a:pPr lvl="1"/>
                <a:r>
                  <a:rPr lang="pt-BR" sz="2400" dirty="0"/>
                  <a:t>A distribuição t de </a:t>
                </a:r>
                <a:r>
                  <a:rPr lang="pt-BR" sz="2400" dirty="0" err="1"/>
                  <a:t>Student</a:t>
                </a:r>
                <a:r>
                  <a:rPr lang="pt-BR" sz="2400" dirty="0"/>
                  <a:t> é utilizada em teste onde não se conhecem as informações da população para afirma que trata-se de uma População Normal.</a:t>
                </a:r>
              </a:p>
              <a:p>
                <a:pPr marL="457200" lvl="1" indent="0">
                  <a:buNone/>
                </a:pPr>
                <a:endParaRPr lang="pt-BR" sz="24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 r="-1185" b="-28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65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1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r>
              <a:rPr lang="pt-BR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Distribuição t de </a:t>
            </a:r>
            <a:r>
              <a:rPr lang="pt-BR" sz="2800" dirty="0" err="1"/>
              <a:t>Student</a:t>
            </a:r>
            <a:endParaRPr lang="pt-BR" sz="2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66</a:t>
            </a:fld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55007"/>
            <a:ext cx="5307461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323856" y="2080915"/>
                <a:ext cx="2592288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>
                    <a:latin typeface="+mn-lt"/>
                  </a:rPr>
                  <a:t>Assumindo o número de Graus de Liberdade como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pt-BR" sz="2000" dirty="0">
                    <a:latin typeface="+mn-lt"/>
                  </a:rPr>
                  <a:t> temos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20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pt-BR" sz="2000" dirty="0">
                  <a:latin typeface="+mn-lt"/>
                </a:endParaRPr>
              </a:p>
              <a:p>
                <a:r>
                  <a:rPr lang="pt-BR" sz="2000" dirty="0">
                    <a:latin typeface="+mn-lt"/>
                  </a:rPr>
                  <a:t>Ou seja, a Curva Normal é uma distribuição t de </a:t>
                </a:r>
                <a:r>
                  <a:rPr lang="pt-BR" sz="2000" dirty="0" err="1">
                    <a:latin typeface="+mn-lt"/>
                  </a:rPr>
                  <a:t>Student</a:t>
                </a:r>
                <a:r>
                  <a:rPr lang="pt-BR" sz="2000" dirty="0">
                    <a:latin typeface="+mn-lt"/>
                  </a:rPr>
                  <a:t> com infinitos graus de liberdade.</a:t>
                </a: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856" y="2080915"/>
                <a:ext cx="2592288" cy="3170099"/>
              </a:xfrm>
              <a:prstGeom prst="rect">
                <a:avLst/>
              </a:prstGeom>
              <a:blipFill rotWithShape="0">
                <a:blip r:embed="rId4"/>
                <a:stretch>
                  <a:fillRect l="-2347" t="-962" r="-939" b="-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65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r>
              <a:rPr lang="pt-BR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Teoria das Probabilidades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Distribuição F de </a:t>
                </a:r>
                <a:r>
                  <a:rPr lang="pt-BR" sz="2800" dirty="0" err="1"/>
                  <a:t>Snedecor</a:t>
                </a:r>
                <a:endParaRPr lang="pt-BR" sz="2800" dirty="0"/>
              </a:p>
              <a:p>
                <a:pPr lvl="1"/>
                <a:r>
                  <a:rPr lang="pt-BR" sz="2000" dirty="0"/>
                  <a:t>Suponde duas VA oriundas de duas populações de distribuição </a:t>
                </a:r>
                <a:r>
                  <a:rPr lang="pt-BR" sz="2000" dirty="0" err="1"/>
                  <a:t>Qui</a:t>
                </a:r>
                <a:r>
                  <a:rPr lang="pt-BR" sz="2000" dirty="0"/>
                  <a:t>-Quadrado.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2000" dirty="0"/>
                  <a:t> segue a distribuição F de </a:t>
                </a:r>
                <a:r>
                  <a:rPr lang="pt-BR" sz="2000" dirty="0" err="1"/>
                  <a:t>Snedecor</a:t>
                </a:r>
                <a:r>
                  <a:rPr lang="pt-BR" sz="2000" dirty="0"/>
                  <a:t> se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type m:val="lin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pt-BR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−2 </m:t>
                        </m:r>
                      </m:den>
                    </m:f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𝑠𝑒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&gt;2 </m:t>
                    </m:r>
                  </m:oMath>
                </a14:m>
                <a:r>
                  <a:rPr lang="pt-BR" sz="2000" dirty="0"/>
                  <a:t>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num>
                      <m:den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−4)</m:t>
                        </m:r>
                      </m:den>
                    </m:f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𝑠𝑒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&gt;4</m:t>
                    </m:r>
                  </m:oMath>
                </a14:m>
                <a:endParaRPr lang="pt-BR" sz="2000" dirty="0"/>
              </a:p>
              <a:p>
                <a:pPr lvl="1"/>
                <a:r>
                  <a:rPr lang="pt-BR" sz="2000" dirty="0"/>
                  <a:t>A distribuição F de </a:t>
                </a:r>
                <a:r>
                  <a:rPr lang="pt-BR" sz="2000" dirty="0" err="1"/>
                  <a:t>Snedecor</a:t>
                </a:r>
                <a:r>
                  <a:rPr lang="pt-BR" sz="2000" dirty="0"/>
                  <a:t> está comumente associada a teste de comparação de variâncias.</a:t>
                </a:r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67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212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FB6-C324-4F0A-978F-44245EEC8EB3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9592" y="1772816"/>
            <a:ext cx="77872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Como o R é uma Ambiente e uma Linguagem de Programação, criou-se um </a:t>
            </a:r>
            <a:r>
              <a:rPr lang="pt-BR" sz="2000" b="1" u="sng" dirty="0">
                <a:solidFill>
                  <a:srgbClr val="23579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ambiente mais “Amigável”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para o trabalho com o R.</a:t>
            </a:r>
          </a:p>
          <a:p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Este ambiente é chamado de </a:t>
            </a:r>
            <a:r>
              <a:rPr lang="pt-BR" sz="2000" b="1" u="sng" dirty="0" err="1">
                <a:solidFill>
                  <a:srgbClr val="23579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RStudio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Será neste ambiente que trabalharemos na disciplina.</a:t>
            </a:r>
          </a:p>
          <a:p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Mesmo sendo outro programa, o </a:t>
            </a:r>
            <a:r>
              <a:rPr lang="pt-BR" sz="2000" b="1" u="sng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RStudio</a:t>
            </a:r>
            <a:r>
              <a:rPr lang="pt-BR" sz="20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necessita da prévia instalação do R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Seu download pode ser feito em: </a:t>
            </a:r>
            <a:r>
              <a:rPr lang="pt-BR" sz="2000" u="sng" dirty="0">
                <a:hlinkClick r:id="rId2"/>
              </a:rPr>
              <a:t>https://www.rstudio.com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Instalar em seu computador</a:t>
            </a:r>
          </a:p>
          <a:p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1CD8E5-DEE7-471B-A0FB-194E2E00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MS Excel</a:t>
            </a:r>
            <a:b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Software R e Aplicação </a:t>
            </a:r>
            <a:r>
              <a:rPr lang="pt-BR" b="1" u="sng" dirty="0" err="1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RStudio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139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FB6-C324-4F0A-978F-44245EEC8EB3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1CD8E5-DEE7-471B-A0FB-194E2E00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MS Excel</a:t>
            </a:r>
            <a:b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Software R e Aplicação </a:t>
            </a:r>
            <a:r>
              <a:rPr lang="pt-BR" b="1" u="sng" dirty="0" err="1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RStudio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395536" y="1245299"/>
            <a:ext cx="8119814" cy="5286958"/>
            <a:chOff x="395536" y="1245299"/>
            <a:chExt cx="8119814" cy="5286958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 rotWithShape="1">
            <a:blip r:embed="rId2"/>
            <a:srcRect l="388" t="-399" r="-388" b="4599"/>
            <a:stretch/>
          </p:blipFill>
          <p:spPr>
            <a:xfrm>
              <a:off x="395536" y="2231669"/>
              <a:ext cx="7980673" cy="4300588"/>
            </a:xfrm>
            <a:prstGeom prst="rect">
              <a:avLst/>
            </a:prstGeom>
          </p:spPr>
        </p:pic>
        <p:pic>
          <p:nvPicPr>
            <p:cNvPr id="7170" name="Picture 2" descr="Resultado de imagem para 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5350" y="1245299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763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FB6-C324-4F0A-978F-44245EEC8EB3}" type="slidenum"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28650" y="1772816"/>
            <a:ext cx="80581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u="sng" dirty="0">
                <a:solidFill>
                  <a:srgbClr val="164C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Atividades</a:t>
            </a:r>
          </a:p>
          <a:p>
            <a:pPr marL="355600"/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Assistir os seguintes vídeos:</a:t>
            </a:r>
          </a:p>
          <a:p>
            <a:pPr marL="719138"/>
            <a:r>
              <a:rPr lang="pt-BR" sz="2000" dirty="0"/>
              <a:t>Aprenda Software Estatístico R - Módulo 1, Introdução.</a:t>
            </a:r>
          </a:p>
          <a:p>
            <a:pPr marL="1074738"/>
            <a:r>
              <a:rPr lang="pt-BR" sz="2000" dirty="0">
                <a:hlinkClick r:id="rId2"/>
              </a:rPr>
              <a:t>https://www.youtube.com/watch?v=28G51yu4zAA</a:t>
            </a:r>
            <a:endParaRPr lang="pt-BR" sz="2000" dirty="0"/>
          </a:p>
          <a:p>
            <a:pPr marL="719138"/>
            <a:endParaRPr lang="pt-BR" sz="2000" dirty="0"/>
          </a:p>
          <a:p>
            <a:pPr marL="719138"/>
            <a:r>
              <a:rPr lang="pt-BR" sz="2000" dirty="0"/>
              <a:t>Tutorial: Dê seus primeiros passos no R</a:t>
            </a:r>
          </a:p>
          <a:p>
            <a:pPr marL="1074738"/>
            <a:r>
              <a:rPr lang="pt-BR" sz="2000" dirty="0">
                <a:hlinkClick r:id="rId3"/>
              </a:rPr>
              <a:t>https://www.youtube.com/watch?v=1wbggOdkcA8&amp;t=397s</a:t>
            </a:r>
            <a:endParaRPr lang="pt-BR" sz="2000" dirty="0"/>
          </a:p>
          <a:p>
            <a:pPr marL="1074738"/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/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Ler os seguintes materiais:</a:t>
            </a:r>
          </a:p>
          <a:p>
            <a:pPr marL="719138"/>
            <a:r>
              <a:rPr lang="pt-BR" sz="2000" dirty="0"/>
              <a:t>A (boa e velha) apostila básica do R</a:t>
            </a:r>
          </a:p>
          <a:p>
            <a:pPr marL="1074738"/>
            <a:r>
              <a:rPr lang="pt-BR" sz="2000" dirty="0">
                <a:hlinkClick r:id="rId4"/>
              </a:rPr>
              <a:t>https://cantinhodor.wordpress.com/</a:t>
            </a:r>
            <a:endParaRPr lang="pt-BR" sz="2000" dirty="0"/>
          </a:p>
          <a:p>
            <a:pPr marL="1074738"/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9138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Apostila mais completa</a:t>
            </a:r>
          </a:p>
          <a:p>
            <a:pPr marL="1074738"/>
            <a:r>
              <a:rPr lang="pt-BR" sz="2000" dirty="0">
                <a:hlinkClick r:id="rId5"/>
              </a:rPr>
              <a:t>http://leg.ufpr.br/~paulojus/embrapa/Rembrapa/Rembrapa.pdf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1CD8E5-DEE7-471B-A0FB-194E2E00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MS Excel</a:t>
            </a:r>
            <a:b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b="1" u="sng" dirty="0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Software R e Aplicação </a:t>
            </a:r>
            <a:r>
              <a:rPr lang="pt-BR" b="1" u="sng" dirty="0" err="1">
                <a:solidFill>
                  <a:srgbClr val="164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RStudio</a:t>
            </a:r>
            <a:endParaRPr lang="pt-BR" b="1" u="sng" dirty="0">
              <a:solidFill>
                <a:srgbClr val="164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042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9A6D6DB4C58C74D86699B716B55C50E" ma:contentTypeVersion="30" ma:contentTypeDescription="Crie um novo documento." ma:contentTypeScope="" ma:versionID="ca05464b6f4bb7a538803e2479f010c9">
  <xsd:schema xmlns:xsd="http://www.w3.org/2001/XMLSchema" xmlns:xs="http://www.w3.org/2001/XMLSchema" xmlns:p="http://schemas.microsoft.com/office/2006/metadata/properties" xmlns:ns1="http://schemas.microsoft.com/sharepoint/v3" xmlns:ns3="81529919-bb3c-4b28-aa14-6d8510b195e6" xmlns:ns4="a37948bc-07af-4ff6-818e-9d8510523f27" targetNamespace="http://schemas.microsoft.com/office/2006/metadata/properties" ma:root="true" ma:fieldsID="84c1438474eaced2ab8876d7fdac6d21" ns1:_="" ns3:_="" ns4:_="">
    <xsd:import namespace="http://schemas.microsoft.com/sharepoint/v3"/>
    <xsd:import namespace="81529919-bb3c-4b28-aa14-6d8510b195e6"/>
    <xsd:import namespace="a37948bc-07af-4ff6-818e-9d8510523f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Templates" minOccurs="0"/>
                <xsd:element ref="ns3:CultureName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0" nillable="true" ma:displayName="Propriedades da Política de Conformidade Unificada" ma:hidden="true" ma:internalName="_ip_UnifiedCompliancePolicyProperties">
      <xsd:simpleType>
        <xsd:restriction base="dms:Note"/>
      </xsd:simpleType>
    </xsd:element>
    <xsd:element name="_ip_UnifiedCompliancePolicyUIAction" ma:index="31" nillable="true" ma:displayName="Ação de Interface do Usuário da Política de Conformidade Unificada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529919-bb3c-4b28-aa14-6d8510b195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NotebookType" ma:index="12" nillable="true" ma:displayName="Notebook Type" ma:internalName="NotebookType">
      <xsd:simpleType>
        <xsd:restriction base="dms:Text"/>
      </xsd:simpleType>
    </xsd:element>
    <xsd:element name="FolderType" ma:index="13" nillable="true" ma:displayName="Folder Type" ma:internalName="FolderType">
      <xsd:simpleType>
        <xsd:restriction base="dms:Text"/>
      </xsd:simpleType>
    </xsd:element>
    <xsd:element name="Owner" ma:index="14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7" nillable="true" ma:displayName="Culture Name" ma:internalName="CultureName">
      <xsd:simpleType>
        <xsd:restriction base="dms:Text"/>
      </xsd:simpleType>
    </xsd:element>
    <xsd:element name="AppVersion" ma:index="18" nillable="true" ma:displayName="App Version" ma:internalName="AppVersion">
      <xsd:simpleType>
        <xsd:restriction base="dms:Text"/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MediaServiceOCR" ma:index="3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3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7948bc-07af-4ff6-818e-9d8510523f27" elementFormDefault="qualified">
    <xsd:import namespace="http://schemas.microsoft.com/office/2006/documentManagement/types"/>
    <xsd:import namespace="http://schemas.microsoft.com/office/infopath/2007/PartnerControls"/>
    <xsd:element name="SharedWithUsers" ma:index="27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8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9" nillable="true" ma:displayName="Hash de Dica de Compartilhamento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81529919-bb3c-4b28-aa14-6d8510b195e6" xsi:nil="true"/>
    <FolderType xmlns="81529919-bb3c-4b28-aa14-6d8510b195e6" xsi:nil="true"/>
    <Teachers xmlns="81529919-bb3c-4b28-aa14-6d8510b195e6">
      <UserInfo>
        <DisplayName/>
        <AccountId xsi:nil="true"/>
        <AccountType/>
      </UserInfo>
    </Teachers>
    <_ip_UnifiedCompliancePolicyUIAction xmlns="http://schemas.microsoft.com/sharepoint/v3" xsi:nil="true"/>
    <Owner xmlns="81529919-bb3c-4b28-aa14-6d8510b195e6">
      <UserInfo>
        <DisplayName/>
        <AccountId xsi:nil="true"/>
        <AccountType/>
      </UserInfo>
    </Owner>
    <DefaultSectionNames xmlns="81529919-bb3c-4b28-aa14-6d8510b195e6" xsi:nil="true"/>
    <Is_Collaboration_Space_Locked xmlns="81529919-bb3c-4b28-aa14-6d8510b195e6" xsi:nil="true"/>
    <CultureName xmlns="81529919-bb3c-4b28-aa14-6d8510b195e6" xsi:nil="true"/>
    <Templates xmlns="81529919-bb3c-4b28-aa14-6d8510b195e6" xsi:nil="true"/>
    <_ip_UnifiedCompliancePolicyProperties xmlns="http://schemas.microsoft.com/sharepoint/v3" xsi:nil="true"/>
    <Invited_Teachers xmlns="81529919-bb3c-4b28-aa14-6d8510b195e6" xsi:nil="true"/>
    <Invited_Students xmlns="81529919-bb3c-4b28-aa14-6d8510b195e6" xsi:nil="true"/>
    <Students xmlns="81529919-bb3c-4b28-aa14-6d8510b195e6">
      <UserInfo>
        <DisplayName/>
        <AccountId xsi:nil="true"/>
        <AccountType/>
      </UserInfo>
    </Students>
    <Student_Groups xmlns="81529919-bb3c-4b28-aa14-6d8510b195e6">
      <UserInfo>
        <DisplayName/>
        <AccountId xsi:nil="true"/>
        <AccountType/>
      </UserInfo>
    </Student_Groups>
    <AppVersion xmlns="81529919-bb3c-4b28-aa14-6d8510b195e6" xsi:nil="true"/>
    <Self_Registration_Enabled xmlns="81529919-bb3c-4b28-aa14-6d8510b195e6" xsi:nil="true"/>
    <Has_Teacher_Only_SectionGroup xmlns="81529919-bb3c-4b28-aa14-6d8510b195e6" xsi:nil="true"/>
  </documentManagement>
</p:properties>
</file>

<file path=customXml/itemProps1.xml><?xml version="1.0" encoding="utf-8"?>
<ds:datastoreItem xmlns:ds="http://schemas.openxmlformats.org/officeDocument/2006/customXml" ds:itemID="{B33BE1DA-A58B-4113-AC29-A198098D25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DDEE2F-D4EC-47F5-B4C0-9479DBE8EC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1529919-bb3c-4b28-aa14-6d8510b195e6"/>
    <ds:schemaRef ds:uri="a37948bc-07af-4ff6-818e-9d8510523f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3DB070-61DD-4FAC-AFA2-1E120BDF3487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a37948bc-07af-4ff6-818e-9d8510523f27"/>
    <ds:schemaRef ds:uri="http://www.w3.org/XML/1998/namespace"/>
    <ds:schemaRef ds:uri="81529919-bb3c-4b28-aa14-6d8510b195e6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2000</TotalTime>
  <Words>3377</Words>
  <Application>Microsoft Office PowerPoint</Application>
  <PresentationFormat>Apresentação na tela (4:3)</PresentationFormat>
  <Paragraphs>769</Paragraphs>
  <Slides>67</Slides>
  <Notes>36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67</vt:i4>
      </vt:variant>
    </vt:vector>
  </HeadingPairs>
  <TitlesOfParts>
    <vt:vector size="75" baseType="lpstr">
      <vt:lpstr>Arial</vt:lpstr>
      <vt:lpstr>Calibri</vt:lpstr>
      <vt:lpstr>Calibri (Corpo)</vt:lpstr>
      <vt:lpstr>Calibri Light</vt:lpstr>
      <vt:lpstr>Cambria Math</vt:lpstr>
      <vt:lpstr>Times New Roman</vt:lpstr>
      <vt:lpstr>Wingdings</vt:lpstr>
      <vt:lpstr>Tema do Office</vt:lpstr>
      <vt:lpstr>Técnicas Estatísticas de Predição</vt:lpstr>
      <vt:lpstr>Tópicos a serem estudados...</vt:lpstr>
      <vt:lpstr>MS Excel Software R e Aplicação RStudio</vt:lpstr>
      <vt:lpstr>MS Excel Software R e Aplicação RStudio</vt:lpstr>
      <vt:lpstr>MS Excel Software R e Aplicação RStudio</vt:lpstr>
      <vt:lpstr>MS Excel Software R e Aplicação RStudio</vt:lpstr>
      <vt:lpstr>MS Excel Software R e Aplicação RStudio</vt:lpstr>
      <vt:lpstr>MS Excel Software R e Aplicação RStudio</vt:lpstr>
      <vt:lpstr>MS Excel Software R e Aplicação RStudio</vt:lpstr>
      <vt:lpstr>Tipos de Variáveis</vt:lpstr>
      <vt:lpstr>Tipos de Variáveis</vt:lpstr>
      <vt:lpstr>Tipos de Variáveis</vt:lpstr>
      <vt:lpstr>Tipos de Variáveis</vt:lpstr>
      <vt:lpstr>Tipos de Variáveis</vt:lpstr>
      <vt:lpstr>Tipos de Variáveis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Teoria das Probabilidades</vt:lpstr>
      <vt:lpstr>Teoria das Probabilidades</vt:lpstr>
      <vt:lpstr>Teoria das Probabilidades</vt:lpstr>
      <vt:lpstr>Teoria das Probabilidades</vt:lpstr>
      <vt:lpstr>Teoria das Probabilidades</vt:lpstr>
      <vt:lpstr>Teoria das Probabilidades</vt:lpstr>
      <vt:lpstr>Teoria das Probabilidades</vt:lpstr>
      <vt:lpstr>Teoria das Probabilidades</vt:lpstr>
      <vt:lpstr>Teoria das Probabilidades</vt:lpstr>
      <vt:lpstr>Teoria das Probabilidades</vt:lpstr>
      <vt:lpstr>Teoria das Probabilidades</vt:lpstr>
      <vt:lpstr>Teoria das Probabilidades</vt:lpstr>
      <vt:lpstr>Teoria das Probabilidades</vt:lpstr>
      <vt:lpstr>Teoria das Probabilidades</vt:lpstr>
      <vt:lpstr>Teoria das Probabilidades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Moacir Manoel Rodrigues Junior</cp:lastModifiedBy>
  <cp:revision>117</cp:revision>
  <dcterms:created xsi:type="dcterms:W3CDTF">2012-05-08T00:10:24Z</dcterms:created>
  <dcterms:modified xsi:type="dcterms:W3CDTF">2020-04-18T09:49:09Z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0x01010039A6D6DB4C58C74D86699B716B55C50E</vt:lpwstr>
  </property>
</Properties>
</file>