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83" r:id="rId7"/>
    <p:sldId id="276" r:id="rId8"/>
    <p:sldId id="279" r:id="rId9"/>
    <p:sldId id="280" r:id="rId10"/>
    <p:sldId id="281" r:id="rId11"/>
    <p:sldId id="284" r:id="rId12"/>
    <p:sldId id="285" r:id="rId13"/>
    <p:sldId id="260" r:id="rId14"/>
    <p:sldId id="294" r:id="rId15"/>
    <p:sldId id="295" r:id="rId16"/>
    <p:sldId id="298" r:id="rId17"/>
    <p:sldId id="299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315" r:id="rId30"/>
    <p:sldId id="264" r:id="rId31"/>
    <p:sldId id="316" r:id="rId32"/>
    <p:sldId id="275" r:id="rId33"/>
    <p:sldId id="317" r:id="rId34"/>
    <p:sldId id="318" r:id="rId35"/>
    <p:sldId id="319" r:id="rId36"/>
    <p:sldId id="32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/>
    <p:restoredTop sz="94672"/>
  </p:normalViewPr>
  <p:slideViewPr>
    <p:cSldViewPr snapToGrid="0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07/02/2023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8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5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72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3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769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50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5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7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4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77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5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89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9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68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79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9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66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48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56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72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38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4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2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8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9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4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EECF09-44D7-E990-88FA-570718A9604C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4B457B-A53C-E9F8-85EC-2E9CFC6325FB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E373F2B-F83D-A4D5-3BF5-6F9AEAAC2945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8EDB70-4705-5F0F-A5B1-8CE0FD968FEB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7A467-60F6-47FB-43D9-1767F9660AF1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2448D0-49BD-A6AA-BD4B-843F9F7CC4CA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9FDF219-001E-751D-EF46-AB44CA4606BA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45DE9C74-D6EA-E16B-5ED3-6AE7B9C307FB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515F599-E479-0DF7-3104-58262EEE904F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487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845181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269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592861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01615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653713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6089507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610153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660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09586C-5A81-443E-A8F0-7DBA8A56A402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635627-8B03-D68D-B0BC-08AC6B925519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5F7EC86-BE8E-E279-1E24-40C3C370FAA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8A20134-55FE-8904-D9C6-D287D1853E38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5DFFB7-AA78-5902-3982-E03CEB230514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A5952C7-DD08-7FBD-5CDF-F54345FDF5D6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D9A3320-AC67-D19B-2B03-0684B647FB09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7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0C98F9-CB0E-4FA9-9591-FB0CE9CF7143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182F4-CC22-32A8-CDEC-874AA5FA6381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18CF31-0308-4038-7339-8231787965DA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97DCA29-9CE1-ECDB-96CC-B0D9AABF70DA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48C0517-D75E-9CBE-D471-C8BEC6DC49F3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229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98732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89811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436663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5664691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90530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77382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07/02/2023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37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5" r:id="rId17"/>
    <p:sldLayoutId id="2147483651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9e9bn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y3j8dd6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rsaxc8m" TargetMode="External"/><Relationship Id="rId7" Type="http://schemas.openxmlformats.org/officeDocument/2006/relationships/hyperlink" Target="https://tinyurl.com/48v9ebjh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yxxd47tp" TargetMode="External"/><Relationship Id="rId5" Type="http://schemas.openxmlformats.org/officeDocument/2006/relationships/hyperlink" Target="https://tinyurl.com/yxt3j982" TargetMode="External"/><Relationship Id="rId4" Type="http://schemas.openxmlformats.org/officeDocument/2006/relationships/hyperlink" Target="https://tinyurl.com/22vddw6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303283"/>
            <a:ext cx="7167210" cy="1859838"/>
          </a:xfrm>
        </p:spPr>
        <p:txBody>
          <a:bodyPr rtlCol="0"/>
          <a:lstStyle/>
          <a:p>
            <a:pPr algn="l" rtl="0"/>
            <a:r>
              <a:rPr lang="en-GB" sz="3600" dirty="0"/>
              <a:t>Semi-Supervised Learning Applied to Soil Nutrient Estimation Using Earth Observation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2" y="3798585"/>
            <a:ext cx="4433208" cy="531678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Rafael Candeias, ist193748, MEIC IST</a:t>
            </a:r>
          </a:p>
          <a:p>
            <a:pPr algn="l" rtl="0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AFA6260E-1F02-ACBC-3B87-211089C3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97" y="5423733"/>
            <a:ext cx="587075" cy="7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3CD5FD-27C3-4342-BE41-F411CB8D693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4204596"/>
                  </p:ext>
                </p:extLst>
              </p:nvPr>
            </p:nvGraphicFramePr>
            <p:xfrm>
              <a:off x="677334" y="2279129"/>
              <a:ext cx="8596668" cy="2799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746">
                      <a:extLst>
                        <a:ext uri="{9D8B030D-6E8A-4147-A177-3AD203B41FA5}">
                          <a16:colId xmlns:a16="http://schemas.microsoft.com/office/drawing/2014/main" val="1689330750"/>
                        </a:ext>
                      </a:extLst>
                    </a:gridCol>
                    <a:gridCol w="1897380">
                      <a:extLst>
                        <a:ext uri="{9D8B030D-6E8A-4147-A177-3AD203B41FA5}">
                          <a16:colId xmlns:a16="http://schemas.microsoft.com/office/drawing/2014/main" val="2660631934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09717689"/>
                        </a:ext>
                      </a:extLst>
                    </a:gridCol>
                    <a:gridCol w="1588770">
                      <a:extLst>
                        <a:ext uri="{9D8B030D-6E8A-4147-A177-3AD203B41FA5}">
                          <a16:colId xmlns:a16="http://schemas.microsoft.com/office/drawing/2014/main" val="160318910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339698436"/>
                        </a:ext>
                      </a:extLst>
                    </a:gridCol>
                    <a:gridCol w="1810212">
                      <a:extLst>
                        <a:ext uri="{9D8B030D-6E8A-4147-A177-3AD203B41FA5}">
                          <a16:colId xmlns:a16="http://schemas.microsoft.com/office/drawing/2014/main" val="2755691855"/>
                        </a:ext>
                      </a:extLst>
                    </a:gridCol>
                  </a:tblGrid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Nutrient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Concentration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Nutrient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Concentration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Nutrient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Concentration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9928716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340 - 450000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40 - 15000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𝑀𝑛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 – 200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0208656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60000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𝑍𝑛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20 - 150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43071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450000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10000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6 - 150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808797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700 - 5000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𝐹𝑒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80 - 100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50325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20 - 100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2404971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15 - 2000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100 - 250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61499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𝑀𝑜</m:t>
                                </m:r>
                              </m:oMath>
                            </m:oMathPara>
                          </a14:m>
                          <a:endParaRPr lang="en-GB" sz="140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enorite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0.8 - 5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4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3CD5FD-27C3-4342-BE41-F411CB8D693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4204596"/>
                  </p:ext>
                </p:extLst>
              </p:nvPr>
            </p:nvGraphicFramePr>
            <p:xfrm>
              <a:off x="677334" y="2279129"/>
              <a:ext cx="8596668" cy="2799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746">
                      <a:extLst>
                        <a:ext uri="{9D8B030D-6E8A-4147-A177-3AD203B41FA5}">
                          <a16:colId xmlns:a16="http://schemas.microsoft.com/office/drawing/2014/main" val="1689330750"/>
                        </a:ext>
                      </a:extLst>
                    </a:gridCol>
                    <a:gridCol w="1897380">
                      <a:extLst>
                        <a:ext uri="{9D8B030D-6E8A-4147-A177-3AD203B41FA5}">
                          <a16:colId xmlns:a16="http://schemas.microsoft.com/office/drawing/2014/main" val="2660631934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09717689"/>
                        </a:ext>
                      </a:extLst>
                    </a:gridCol>
                    <a:gridCol w="1588770">
                      <a:extLst>
                        <a:ext uri="{9D8B030D-6E8A-4147-A177-3AD203B41FA5}">
                          <a16:colId xmlns:a16="http://schemas.microsoft.com/office/drawing/2014/main" val="160318910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339698436"/>
                        </a:ext>
                      </a:extLst>
                    </a:gridCol>
                    <a:gridCol w="1810212">
                      <a:extLst>
                        <a:ext uri="{9D8B030D-6E8A-4147-A177-3AD203B41FA5}">
                          <a16:colId xmlns:a16="http://schemas.microsoft.com/office/drawing/2014/main" val="27556918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Nutrient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Concentration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Nutrient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Concentration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Nutrient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b="1" noProof="0" dirty="0">
                              <a:latin typeface="Tenorite" pitchFamily="2" charset="0"/>
                            </a:rPr>
                            <a:t>Concentration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9928716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49" t="-114815" r="-680460" b="-6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340 - 450000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6747" t="-114815" r="-432530" b="-6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40 - 15000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114815" r="-160000" b="-6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 – 200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0208656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49" t="-207143" r="-680460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60000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6747" t="-207143" r="-432530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207143" r="-160000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20 - 150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43071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49" t="-318519" r="-68046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450000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6747" t="-318519" r="-43253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10000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318519" r="-16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6 - 150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808797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6747" t="-403571" r="-43253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700 - 5000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403571" r="-1600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80 - 100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50325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6747" t="-522222" r="-432530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522222" r="-160000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20 - 100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2404971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6747" t="-600000" r="-432530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15 - 2000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600000" r="-160000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100 - 250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61499"/>
                      </a:ext>
                    </a:extLst>
                  </a:tr>
                  <a:tr h="3477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T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556" t="-725926" r="-160000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noProof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enorite" pitchFamily="2" charset="0"/>
                            </a:rPr>
                            <a:t>0.8 - 5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41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B4EE95-C2B0-5BB7-2A60-0E824CCB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B8A6-C55C-F31B-B6D6-EBBCC62D65F0}"/>
              </a:ext>
            </a:extLst>
          </p:cNvPr>
          <p:cNvSpPr txBox="1"/>
          <p:nvPr/>
        </p:nvSpPr>
        <p:spPr>
          <a:xfrm>
            <a:off x="1108255" y="5190834"/>
            <a:ext cx="743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Optimal Nutrient Quantities for Soil Fertility in parts per million (ppm)  [7] [8]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5729CD-D43A-9078-1D38-EB203714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7043286" cy="69368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1600" dirty="0"/>
              <a:t>Soil fertility: </a:t>
            </a:r>
            <a:br>
              <a:rPr lang="en-GB" sz="1600" dirty="0"/>
            </a:br>
            <a:r>
              <a:rPr lang="en-GB" dirty="0"/>
              <a:t>Soil Nutrients for Fertility 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6" y="893379"/>
            <a:ext cx="5303696" cy="64548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1600" dirty="0"/>
              <a:t>Satellite Data Acquisition and Interpretation: </a:t>
            </a:r>
            <a:r>
              <a:rPr lang="en-GB" dirty="0"/>
              <a:t>Satellite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Orbit</a:t>
            </a:r>
            <a:r>
              <a:rPr lang="en-GB" sz="1600" dirty="0"/>
              <a:t> is a </a:t>
            </a:r>
            <a:r>
              <a:rPr lang="en-GB" sz="1600" b="1" dirty="0"/>
              <a:t>regular</a:t>
            </a:r>
            <a:r>
              <a:rPr lang="en-GB" sz="1600" dirty="0"/>
              <a:t> </a:t>
            </a:r>
            <a:r>
              <a:rPr lang="en-GB" sz="1600" b="1" dirty="0"/>
              <a:t>repeating</a:t>
            </a:r>
            <a:r>
              <a:rPr lang="en-GB" sz="1600" dirty="0"/>
              <a:t> </a:t>
            </a:r>
            <a:r>
              <a:rPr lang="en-GB" sz="1600" b="1" dirty="0"/>
              <a:t>path</a:t>
            </a:r>
            <a:r>
              <a:rPr lang="en-GB" sz="1600" dirty="0"/>
              <a:t> that one </a:t>
            </a:r>
            <a:r>
              <a:rPr lang="en-GB" sz="1600" b="1" dirty="0"/>
              <a:t>object</a:t>
            </a:r>
            <a:r>
              <a:rPr lang="en-GB" sz="1600" dirty="0"/>
              <a:t> does </a:t>
            </a:r>
            <a:r>
              <a:rPr lang="en-GB" sz="1600" b="1" dirty="0"/>
              <a:t>around</a:t>
            </a:r>
            <a:r>
              <a:rPr lang="en-GB" sz="1600" dirty="0"/>
              <a:t> </a:t>
            </a:r>
            <a:r>
              <a:rPr lang="en-GB" sz="1600" b="1" dirty="0"/>
              <a:t>another</a:t>
            </a:r>
            <a:r>
              <a:rPr lang="en-GB" sz="1600" dirty="0"/>
              <a:t>. [9]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The object in orbit is called a </a:t>
            </a:r>
            <a:r>
              <a:rPr lang="en-GB" sz="1600" b="1" dirty="0"/>
              <a:t>satellite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Artificial or natural.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Geostationary orbits (GO) at 37.015 km. 24 hour revisiting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Low Observation orbit (LEO) between 161 km to 332 km. 90 minutes orbit.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Medium Observation orbit (MEO) between 2000 km to 35000 km.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Sun</a:t>
            </a:r>
            <a:r>
              <a:rPr lang="en-GB" sz="1600" dirty="0"/>
              <a:t> </a:t>
            </a:r>
            <a:r>
              <a:rPr lang="en-GB" sz="1600" b="1" dirty="0"/>
              <a:t>Synchronous</a:t>
            </a:r>
            <a:r>
              <a:rPr lang="en-GB" sz="1600" dirty="0"/>
              <a:t> orbit are </a:t>
            </a:r>
            <a:r>
              <a:rPr lang="en-GB" sz="1600" b="1" dirty="0"/>
              <a:t>LEO</a:t>
            </a:r>
            <a:r>
              <a:rPr lang="en-GB" sz="1600" dirty="0"/>
              <a:t> orbits that make a </a:t>
            </a:r>
            <a:r>
              <a:rPr lang="en-GB" sz="1600" b="1" dirty="0"/>
              <a:t>90º</a:t>
            </a:r>
            <a:r>
              <a:rPr lang="en-GB" sz="1600" dirty="0"/>
              <a:t> angle with the </a:t>
            </a:r>
            <a:r>
              <a:rPr lang="en-GB" sz="1600" b="1" dirty="0"/>
              <a:t>Equator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Pass at the </a:t>
            </a:r>
            <a:r>
              <a:rPr lang="en-GB" sz="1600" b="1" dirty="0"/>
              <a:t>same</a:t>
            </a:r>
            <a:r>
              <a:rPr lang="en-GB" sz="1600" dirty="0"/>
              <a:t> </a:t>
            </a:r>
            <a:r>
              <a:rPr lang="en-GB" sz="1600" b="1" dirty="0"/>
              <a:t>time</a:t>
            </a:r>
            <a:r>
              <a:rPr lang="en-GB" sz="1600" dirty="0"/>
              <a:t> every </a:t>
            </a:r>
            <a:r>
              <a:rPr lang="en-GB" sz="1600" b="1" dirty="0"/>
              <a:t>day</a:t>
            </a:r>
            <a:r>
              <a:rPr lang="en-GB" sz="1600" dirty="0"/>
              <a:t>. [10]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13DF0AC-EBB7-9A35-29B6-2E2A9B0C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572" y="767212"/>
            <a:ext cx="1420430" cy="14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4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6" y="893379"/>
            <a:ext cx="4723832" cy="64548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1600" dirty="0"/>
              <a:t>Satellite Data Acquisition and Interpretation: </a:t>
            </a:r>
            <a:r>
              <a:rPr lang="en-GB" dirty="0"/>
              <a:t>Space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024316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LUCAS</a:t>
            </a:r>
            <a:r>
              <a:rPr lang="en-GB" sz="1600" dirty="0"/>
              <a:t>, from </a:t>
            </a:r>
            <a:r>
              <a:rPr lang="en-GB" sz="1600" b="1" dirty="0"/>
              <a:t>ESA</a:t>
            </a:r>
            <a:r>
              <a:rPr lang="en-GB" sz="1600" dirty="0"/>
              <a:t>, to provide information about land use and land cover in EU.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Constellations </a:t>
            </a:r>
            <a:r>
              <a:rPr lang="en-GB" sz="1600" b="1" dirty="0"/>
              <a:t>S1</a:t>
            </a:r>
            <a:r>
              <a:rPr lang="en-GB" sz="1600" dirty="0"/>
              <a:t>, </a:t>
            </a:r>
            <a:r>
              <a:rPr lang="en-GB" sz="1600" b="1" dirty="0"/>
              <a:t>S2</a:t>
            </a:r>
            <a:r>
              <a:rPr lang="en-GB" sz="1600" dirty="0"/>
              <a:t>, S3, S5P and S6. [11]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NASA</a:t>
            </a:r>
            <a:r>
              <a:rPr lang="en-GB" sz="1600" dirty="0"/>
              <a:t> with </a:t>
            </a:r>
            <a:r>
              <a:rPr lang="en-GB" sz="1600" b="1" dirty="0"/>
              <a:t>Landsat</a:t>
            </a:r>
            <a:r>
              <a:rPr lang="en-GB" sz="1600" dirty="0"/>
              <a:t>, since 1972. 9 satellites have taken part on it. Only Landsat 8 and 9 are active. [12]</a:t>
            </a:r>
          </a:p>
          <a:p>
            <a:pPr marL="0" indent="0">
              <a:buNone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JAXA</a:t>
            </a:r>
            <a:r>
              <a:rPr lang="en-GB" sz="1600" dirty="0"/>
              <a:t> contains the GGOS, ALOS, DAICHI, and GCOM. Study topography, land cover and vegetation. [13]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ISRO</a:t>
            </a:r>
            <a:r>
              <a:rPr lang="en-GB" sz="1600" dirty="0"/>
              <a:t> launched 3 missions with MS sensors, RESOURCESAT-2A, OCENASAT, and INSAT. [14]</a:t>
            </a:r>
            <a:endParaRPr lang="en-GB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CNSA</a:t>
            </a:r>
            <a:r>
              <a:rPr lang="en-GB" sz="1600" dirty="0"/>
              <a:t> powers the ZY-3A to map the Earth, FY-31 for moisture, and GF-3 to study oceans. [15]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B999D4B-C186-E058-7414-DF6CE95C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6" y="2203238"/>
            <a:ext cx="1066336" cy="67307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6B19788-CC02-AFD9-7D62-266E98F58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2" y="2843913"/>
            <a:ext cx="696772" cy="696772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7873903-A547-804A-6693-7D24C59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40" y="3633192"/>
            <a:ext cx="783314" cy="48543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BF971E3-76A6-8EB4-928F-F95E614F0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15" y="4211133"/>
            <a:ext cx="805676" cy="77740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AFF76AE6-4D00-4ED7-A570-7137EFC72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58" y="4970639"/>
            <a:ext cx="805677" cy="8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2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6" y="893379"/>
            <a:ext cx="4523110" cy="64548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1600" dirty="0"/>
              <a:t>Satellite Data Acquisition and Interpretation: </a:t>
            </a:r>
            <a:r>
              <a:rPr lang="en-GB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Electro</a:t>
            </a:r>
            <a:r>
              <a:rPr lang="en-GB" sz="1600" dirty="0"/>
              <a:t> </a:t>
            </a:r>
            <a:r>
              <a:rPr lang="en-GB" sz="1600" b="1" dirty="0"/>
              <a:t>magnetic</a:t>
            </a:r>
            <a:r>
              <a:rPr lang="en-GB" sz="1600" dirty="0"/>
              <a:t> </a:t>
            </a:r>
            <a:r>
              <a:rPr lang="en-GB" sz="1600" b="1" dirty="0"/>
              <a:t>spectrum</a:t>
            </a:r>
            <a:r>
              <a:rPr lang="en-GB" sz="1600" dirty="0"/>
              <a:t> represents all the </a:t>
            </a:r>
            <a:r>
              <a:rPr lang="en-GB" sz="1600" b="1" dirty="0"/>
              <a:t>rays</a:t>
            </a:r>
            <a:r>
              <a:rPr lang="en-GB" sz="1600" dirty="0"/>
              <a:t> </a:t>
            </a:r>
            <a:r>
              <a:rPr lang="en-GB" sz="1600" b="1" dirty="0"/>
              <a:t>wavelengths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Remote</a:t>
            </a:r>
            <a:r>
              <a:rPr lang="en-GB" sz="1600" dirty="0"/>
              <a:t> </a:t>
            </a:r>
            <a:r>
              <a:rPr lang="en-GB" sz="1600" b="1" dirty="0"/>
              <a:t>sensing</a:t>
            </a:r>
            <a:r>
              <a:rPr lang="en-GB" sz="1600" dirty="0"/>
              <a:t> corresponds to gathering </a:t>
            </a:r>
            <a:r>
              <a:rPr lang="en-GB" sz="1600" b="1" dirty="0"/>
              <a:t>information</a:t>
            </a:r>
            <a:r>
              <a:rPr lang="en-GB" sz="1600" dirty="0"/>
              <a:t> from an object </a:t>
            </a:r>
            <a:r>
              <a:rPr lang="en-GB" sz="1600" b="1" dirty="0"/>
              <a:t>without</a:t>
            </a:r>
            <a:r>
              <a:rPr lang="en-GB" sz="1600" dirty="0"/>
              <a:t> </a:t>
            </a:r>
            <a:r>
              <a:rPr lang="en-GB" sz="1600" b="1" dirty="0"/>
              <a:t>physical</a:t>
            </a:r>
            <a:r>
              <a:rPr lang="en-GB" sz="1600" dirty="0"/>
              <a:t>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MSI</a:t>
            </a:r>
            <a:r>
              <a:rPr lang="en-GB" sz="1600" dirty="0"/>
              <a:t> are sensors that can capture </a:t>
            </a:r>
            <a:r>
              <a:rPr lang="en-GB" sz="1600" b="1" dirty="0"/>
              <a:t>several</a:t>
            </a:r>
            <a:r>
              <a:rPr lang="en-GB" sz="1600" dirty="0"/>
              <a:t> </a:t>
            </a:r>
            <a:r>
              <a:rPr lang="en-GB" sz="1600" b="1" dirty="0"/>
              <a:t>bands</a:t>
            </a:r>
            <a:r>
              <a:rPr lang="en-GB" sz="1600" dirty="0"/>
              <a:t> from the EMS.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Humans</a:t>
            </a:r>
            <a:r>
              <a:rPr lang="en-GB" sz="1600" dirty="0"/>
              <a:t> can only </a:t>
            </a:r>
            <a:r>
              <a:rPr lang="en-GB" sz="1600" b="1" dirty="0"/>
              <a:t>sense</a:t>
            </a:r>
            <a:r>
              <a:rPr lang="en-GB" sz="1600" dirty="0"/>
              <a:t> rays from the </a:t>
            </a:r>
            <a:r>
              <a:rPr lang="en-GB" sz="1600" b="1" dirty="0"/>
              <a:t>RGB</a:t>
            </a:r>
            <a:r>
              <a:rPr lang="en-GB" sz="1600" dirty="0"/>
              <a:t> band.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For </a:t>
            </a:r>
            <a:r>
              <a:rPr lang="en-GB" sz="1600" b="1" dirty="0"/>
              <a:t>human</a:t>
            </a:r>
            <a:r>
              <a:rPr lang="en-GB" sz="1600" dirty="0"/>
              <a:t> </a:t>
            </a:r>
            <a:r>
              <a:rPr lang="en-GB" sz="1600" b="1" dirty="0"/>
              <a:t>perception</a:t>
            </a:r>
            <a:r>
              <a:rPr lang="en-GB" sz="1600" dirty="0"/>
              <a:t>, </a:t>
            </a:r>
            <a:r>
              <a:rPr lang="en-GB" sz="1600" b="1" dirty="0"/>
              <a:t>MSI</a:t>
            </a:r>
            <a:r>
              <a:rPr lang="en-GB" sz="1600" dirty="0"/>
              <a:t> outputs must go </a:t>
            </a:r>
            <a:r>
              <a:rPr lang="en-GB" sz="1600" b="1" dirty="0"/>
              <a:t>through</a:t>
            </a:r>
            <a:r>
              <a:rPr lang="en-GB" sz="1600" dirty="0"/>
              <a:t> </a:t>
            </a:r>
            <a:r>
              <a:rPr lang="en-GB" sz="1600" b="1" dirty="0"/>
              <a:t>False</a:t>
            </a:r>
            <a:r>
              <a:rPr lang="en-GB" sz="1600" dirty="0"/>
              <a:t> </a:t>
            </a:r>
            <a:r>
              <a:rPr lang="en-GB" sz="1600" b="1" dirty="0"/>
              <a:t>Colour</a:t>
            </a:r>
            <a:r>
              <a:rPr lang="en-GB" sz="1600" dirty="0"/>
              <a:t> methods. [10]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pic>
        <p:nvPicPr>
          <p:cNvPr id="8" name="Picture 7" descr="A picture containing text, red, colorful&#10;&#10;Description automatically generated">
            <a:extLst>
              <a:ext uri="{FF2B5EF4-FFF2-40B4-BE49-F238E27FC236}">
                <a16:creationId xmlns:a16="http://schemas.microsoft.com/office/drawing/2014/main" id="{1290125B-6E47-EC30-96C2-6BA22821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23008"/>
            <a:ext cx="1164717" cy="1088630"/>
          </a:xfrm>
          <a:prstGeom prst="rect">
            <a:avLst/>
          </a:prstGeom>
        </p:spPr>
      </p:pic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6E7EC53-B726-2B5E-EEFC-68262198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060" y="4723008"/>
            <a:ext cx="1890751" cy="14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5192183" cy="64548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1600" dirty="0"/>
              <a:t>Satellite Data Acquisition and Interpretation: </a:t>
            </a:r>
            <a:r>
              <a:rPr lang="en-GB" dirty="0"/>
              <a:t>Spectral Vegetation Indices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254" y="2187642"/>
                <a:ext cx="8024316" cy="357307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</a:t>
                </a:r>
                <a:r>
                  <a:rPr lang="en-GB" sz="1600" dirty="0"/>
                  <a:t> </a:t>
                </a:r>
                <a:r>
                  <a:rPr lang="en-GB" sz="1600" b="1" dirty="0"/>
                  <a:t>formulas</a:t>
                </a:r>
                <a:r>
                  <a:rPr lang="en-GB" sz="1600" dirty="0"/>
                  <a:t> that provide </a:t>
                </a:r>
                <a:r>
                  <a:rPr lang="en-GB" sz="1600" b="1" dirty="0"/>
                  <a:t>information</a:t>
                </a:r>
                <a:r>
                  <a:rPr lang="en-GB" sz="1600" dirty="0"/>
                  <a:t> about health, biomass and other characteristics of the </a:t>
                </a:r>
                <a:r>
                  <a:rPr lang="en-GB" sz="1600" b="1" dirty="0"/>
                  <a:t>plant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Use </a:t>
                </a:r>
                <a:r>
                  <a:rPr lang="en-GB" sz="1600" b="1" dirty="0"/>
                  <a:t>values</a:t>
                </a:r>
                <a:r>
                  <a:rPr lang="en-GB" sz="1600" dirty="0"/>
                  <a:t> from several </a:t>
                </a:r>
                <a:r>
                  <a:rPr lang="en-GB" sz="1600" b="1" dirty="0"/>
                  <a:t>bands</a:t>
                </a:r>
                <a:r>
                  <a:rPr lang="en-GB" sz="1600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0" dirty="0"/>
                  <a:t>To estimate vegetation density,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𝑁𝐷𝑉𝐼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den>
                    </m:f>
                  </m:oMath>
                </a14:m>
                <a:r>
                  <a:rPr lang="en-GB" sz="1600" dirty="0"/>
                  <a:t> . [16]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 ×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 ×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𝐵𝐿𝑈𝐸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1600" dirty="0"/>
                  <a:t> , estimates vegetation density in </a:t>
                </a:r>
                <a:r>
                  <a:rPr lang="en-GB" sz="1600" b="1" dirty="0"/>
                  <a:t>dense</a:t>
                </a:r>
                <a:r>
                  <a:rPr lang="en-GB" sz="1600" dirty="0"/>
                  <a:t> lands. [17]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Vary</a:t>
                </a:r>
                <a:r>
                  <a:rPr lang="en-GB" sz="1600" dirty="0"/>
                  <a:t> from </a:t>
                </a:r>
                <a:r>
                  <a:rPr lang="en-GB" sz="1600" b="1" dirty="0"/>
                  <a:t>-1 </a:t>
                </a:r>
                <a:r>
                  <a:rPr lang="en-GB" sz="1600" dirty="0"/>
                  <a:t>to </a:t>
                </a:r>
                <a:r>
                  <a:rPr lang="en-GB" sz="1600" b="1" dirty="0"/>
                  <a:t>1</a:t>
                </a:r>
                <a:r>
                  <a:rPr lang="en-GB" sz="1600" dirty="0"/>
                  <a:t>. the </a:t>
                </a:r>
                <a:r>
                  <a:rPr lang="en-GB" sz="1600" b="1" dirty="0"/>
                  <a:t>higher</a:t>
                </a:r>
                <a:r>
                  <a:rPr lang="en-GB" sz="1600" dirty="0"/>
                  <a:t>, the </a:t>
                </a:r>
                <a:r>
                  <a:rPr lang="en-GB" sz="1600" b="1" dirty="0"/>
                  <a:t>better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254" y="2187642"/>
                <a:ext cx="8024316" cy="3573078"/>
              </a:xfrm>
              <a:blipFill>
                <a:blip r:embed="rId3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</p:spTree>
    <p:extLst>
      <p:ext uri="{BB962C8B-B14F-4D97-AF65-F5344CB8AC3E}">
        <p14:creationId xmlns:p14="http://schemas.microsoft.com/office/powerpoint/2010/main" val="117973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0" dirty="0"/>
              <a:t>Related 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0050" y="5991225"/>
            <a:ext cx="4351020" cy="485775"/>
          </a:xfrm>
        </p:spPr>
        <p:txBody>
          <a:bodyPr rtlCol="0"/>
          <a:lstStyle/>
          <a:p>
            <a:pPr algn="l" rtl="0"/>
            <a:r>
              <a:rPr lang="en-GB" dirty="0"/>
              <a:t>Semi-Supervised Learning Applied to Soil Nutrient Estimation </a:t>
            </a:r>
          </a:p>
          <a:p>
            <a:pPr algn="l" rtl="0"/>
            <a:r>
              <a:rPr lang="en-GB" dirty="0"/>
              <a:t>Using Earth Observation Data – MEIC, IST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735323"/>
            <a:ext cx="7393577" cy="2739647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GB" dirty="0"/>
              <a:t>Datasets.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Machine Learning and Soil Sensing.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Libraries and Toolkits.</a:t>
            </a:r>
          </a:p>
          <a:p>
            <a:pPr marL="457200" indent="-45720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2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344356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ESDAC</a:t>
            </a:r>
            <a:r>
              <a:rPr lang="en-GB" sz="1600" dirty="0"/>
              <a:t> </a:t>
            </a:r>
            <a:r>
              <a:rPr lang="en-GB" sz="1600" b="1" dirty="0"/>
              <a:t>LUCAS</a:t>
            </a:r>
            <a:r>
              <a:rPr lang="en-GB" sz="1600" dirty="0"/>
              <a:t> </a:t>
            </a:r>
            <a:r>
              <a:rPr lang="en-GB" sz="1600" b="1" dirty="0"/>
              <a:t>Copernicus</a:t>
            </a:r>
            <a:r>
              <a:rPr lang="en-GB" sz="1600" dirty="0"/>
              <a:t> dataset was used in a previous research. 10% error. [10]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Agriculture-Vision</a:t>
            </a:r>
            <a:r>
              <a:rPr lang="en-GB" sz="1600" dirty="0"/>
              <a:t> dataset only uses RGB and NIR channels. [19]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BigEarthNet</a:t>
            </a:r>
            <a:r>
              <a:rPr lang="en-GB" sz="1600" dirty="0"/>
              <a:t> dataset has the 12 different bands from the S2 satellite. [20]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Both unlabelled, but the second might be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NCSS</a:t>
            </a:r>
            <a:r>
              <a:rPr lang="en-GB" sz="1600" dirty="0"/>
              <a:t> Soil Characterization database has good size, nutrient values from all USA. [21]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Used to train a Random Forest model that predicts soil bulk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RMSE of 0.13 g.cm-3. [22]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Datasets</a:t>
            </a:r>
            <a:endParaRPr lang="en-GB" sz="24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B3D721-DB8D-AAC4-DA40-60713C08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0" y="3566004"/>
            <a:ext cx="673255" cy="67325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245E29D-40E1-029D-6C95-2181974C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63" y="2804686"/>
            <a:ext cx="673256" cy="673256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84DF255-DE66-C38D-9D17-996E9B3E4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30" y="1944165"/>
            <a:ext cx="1041808" cy="77363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7AC19BF-4533-EFE7-5958-1280F4AC8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06" y="4519901"/>
            <a:ext cx="673255" cy="6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effectLst/>
              </a:rPr>
              <a:t>Tomislav</a:t>
            </a:r>
            <a:r>
              <a:rPr lang="en-GB" sz="1600" dirty="0">
                <a:effectLst/>
              </a:rPr>
              <a:t> </a:t>
            </a:r>
            <a:r>
              <a:rPr lang="en-GB" sz="1600" b="1" dirty="0">
                <a:effectLst/>
              </a:rPr>
              <a:t>Hengl</a:t>
            </a:r>
            <a:r>
              <a:rPr lang="en-GB" sz="1600" dirty="0">
                <a:effectLst/>
              </a:rPr>
              <a:t> created a </a:t>
            </a:r>
            <a:r>
              <a:rPr lang="en-GB" sz="1600" b="1" dirty="0">
                <a:effectLst/>
              </a:rPr>
              <a:t>database</a:t>
            </a:r>
            <a:r>
              <a:rPr lang="en-GB" sz="1600" dirty="0">
                <a:effectLst/>
              </a:rPr>
              <a:t> </a:t>
            </a:r>
            <a:r>
              <a:rPr lang="en-GB" sz="1600" b="1" dirty="0">
                <a:effectLst/>
              </a:rPr>
              <a:t>from</a:t>
            </a:r>
            <a:r>
              <a:rPr lang="en-GB" sz="1600" dirty="0">
                <a:effectLst/>
              </a:rPr>
              <a:t> several other </a:t>
            </a:r>
            <a:r>
              <a:rPr lang="en-GB" sz="1600" b="1" dirty="0">
                <a:effectLst/>
              </a:rPr>
              <a:t>datab</a:t>
            </a:r>
            <a:r>
              <a:rPr lang="en-GB" sz="1600" b="1" dirty="0"/>
              <a:t>ases</a:t>
            </a:r>
            <a:r>
              <a:rPr lang="en-GB" sz="1600" dirty="0"/>
              <a:t>. [23]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effectLst/>
              </a:rPr>
              <a:t>Includes</a:t>
            </a:r>
            <a:r>
              <a:rPr lang="en-GB" sz="1600" dirty="0">
                <a:effectLst/>
              </a:rPr>
              <a:t> </a:t>
            </a:r>
            <a:r>
              <a:rPr lang="en-GB" sz="1600" b="1" dirty="0">
                <a:effectLst/>
              </a:rPr>
              <a:t>nutrient</a:t>
            </a:r>
            <a:r>
              <a:rPr lang="en-GB" sz="1600" dirty="0">
                <a:effectLst/>
              </a:rPr>
              <a:t> values</a:t>
            </a:r>
            <a:r>
              <a:rPr lang="en-GB" sz="1600" dirty="0"/>
              <a:t>, </a:t>
            </a:r>
            <a:r>
              <a:rPr lang="en-GB" sz="1600" b="1" dirty="0"/>
              <a:t>characteristics</a:t>
            </a:r>
            <a:r>
              <a:rPr lang="en-GB" sz="1600" dirty="0"/>
              <a:t> and multiple </a:t>
            </a:r>
            <a:r>
              <a:rPr lang="en-GB" sz="1600" b="1" dirty="0"/>
              <a:t>band</a:t>
            </a:r>
            <a:r>
              <a:rPr lang="en-GB" sz="1600" dirty="0"/>
              <a:t> values from all across </a:t>
            </a:r>
            <a:r>
              <a:rPr lang="en-GB" sz="1600" b="1" dirty="0"/>
              <a:t>Africa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Some </a:t>
            </a:r>
            <a:r>
              <a:rPr lang="en-GB" sz="1600" b="1" dirty="0"/>
              <a:t>locations</a:t>
            </a:r>
            <a:r>
              <a:rPr lang="en-GB" sz="1600" dirty="0"/>
              <a:t> are </a:t>
            </a:r>
            <a:r>
              <a:rPr lang="en-GB" sz="1600" b="1" dirty="0"/>
              <a:t>missing</a:t>
            </a:r>
            <a:r>
              <a:rPr lang="en-GB" sz="1600" dirty="0"/>
              <a:t> on the </a:t>
            </a:r>
            <a:r>
              <a:rPr lang="en-GB" sz="1600" b="1" dirty="0"/>
              <a:t>labels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It is heavily </a:t>
            </a:r>
            <a:r>
              <a:rPr lang="en-GB" sz="1600" b="1" dirty="0"/>
              <a:t>under</a:t>
            </a:r>
            <a:r>
              <a:rPr lang="en-GB" sz="1600" dirty="0"/>
              <a:t> </a:t>
            </a:r>
            <a:r>
              <a:rPr lang="en-GB" sz="1600" b="1" dirty="0"/>
              <a:t>representing</a:t>
            </a:r>
            <a:r>
              <a:rPr lang="en-GB" sz="1600" dirty="0"/>
              <a:t> tropical </a:t>
            </a:r>
            <a:r>
              <a:rPr lang="en-GB" sz="1600" b="1" dirty="0"/>
              <a:t>jungles</a:t>
            </a:r>
            <a:r>
              <a:rPr lang="en-GB" sz="16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17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Datasets</a:t>
            </a:r>
            <a:endParaRPr lang="en-GB" sz="2400" dirty="0"/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F8E2A2B6-2403-E238-03AC-F6285B58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96" y="4271261"/>
            <a:ext cx="1136840" cy="942745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EC7DE0-E52E-3FBB-8A3F-EDB077DD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640" y="4236775"/>
            <a:ext cx="1423011" cy="94274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D3E1AA3-5964-9CBE-E48D-11F061593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151" y="4236775"/>
            <a:ext cx="942744" cy="94274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098FE24-296B-9A1F-FBE8-94F900D34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662" y="4236775"/>
            <a:ext cx="942744" cy="942744"/>
          </a:xfrm>
          <a:prstGeom prst="rect">
            <a:avLst/>
          </a:prstGeom>
        </p:spPr>
      </p:pic>
      <p:pic>
        <p:nvPicPr>
          <p:cNvPr id="15" name="Picture 14" descr="A picture containing text, rock&#10;&#10;Description automatically generated">
            <a:extLst>
              <a:ext uri="{FF2B5EF4-FFF2-40B4-BE49-F238E27FC236}">
                <a16:creationId xmlns:a16="http://schemas.microsoft.com/office/drawing/2014/main" id="{842904D0-AE24-ED19-0EA3-DCF4F5EFA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489" y="4227627"/>
            <a:ext cx="1178428" cy="9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effectLst/>
              </a:rPr>
              <a:t>Tomislav</a:t>
            </a:r>
            <a:r>
              <a:rPr lang="en-GB" sz="1600" dirty="0">
                <a:effectLst/>
              </a:rPr>
              <a:t> </a:t>
            </a:r>
            <a:r>
              <a:rPr lang="en-GB" sz="1600" b="1" dirty="0">
                <a:effectLst/>
              </a:rPr>
              <a:t>Hengl</a:t>
            </a:r>
            <a:r>
              <a:rPr lang="en-GB" sz="1600" dirty="0">
                <a:effectLst/>
              </a:rPr>
              <a:t> concluded during his investigation that some characteristics are more </a:t>
            </a:r>
            <a:r>
              <a:rPr lang="en-GB" sz="1600" b="1" dirty="0">
                <a:effectLst/>
              </a:rPr>
              <a:t>correlated</a:t>
            </a:r>
            <a:r>
              <a:rPr lang="en-GB" sz="160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pH</a:t>
            </a:r>
            <a:r>
              <a:rPr lang="en-GB" sz="1600" dirty="0"/>
              <a:t> levels, soil organic </a:t>
            </a:r>
            <a:r>
              <a:rPr lang="en-GB" sz="1600" b="1" dirty="0"/>
              <a:t>carbon</a:t>
            </a:r>
            <a:r>
              <a:rPr lang="en-GB" sz="1600" dirty="0"/>
              <a:t> quantities, </a:t>
            </a:r>
            <a:r>
              <a:rPr lang="en-GB" sz="1600" b="1" dirty="0"/>
              <a:t>clay</a:t>
            </a:r>
            <a:r>
              <a:rPr lang="en-GB" sz="1600" dirty="0"/>
              <a:t> content, </a:t>
            </a:r>
            <a:r>
              <a:rPr lang="en-GB" sz="1600" b="1" dirty="0"/>
              <a:t>rainfall</a:t>
            </a:r>
            <a:r>
              <a:rPr lang="en-GB" sz="1600" dirty="0"/>
              <a:t>, and land surface </a:t>
            </a:r>
            <a:r>
              <a:rPr lang="en-GB" sz="1600" b="1" dirty="0"/>
              <a:t>temperatures</a:t>
            </a:r>
            <a:r>
              <a:rPr lang="en-GB" sz="1600" dirty="0"/>
              <a:t>. [23]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</a:rPr>
              <a:t>B02 (</a:t>
            </a:r>
            <a:r>
              <a:rPr lang="en-GB" sz="1600" b="1" dirty="0">
                <a:effectLst/>
              </a:rPr>
              <a:t>BLUE</a:t>
            </a:r>
            <a:r>
              <a:rPr lang="en-GB" sz="1600" dirty="0">
                <a:effectLst/>
              </a:rPr>
              <a:t>), B04 (</a:t>
            </a:r>
            <a:r>
              <a:rPr lang="en-GB" sz="1600" b="1" dirty="0">
                <a:effectLst/>
              </a:rPr>
              <a:t>RED</a:t>
            </a:r>
            <a:r>
              <a:rPr lang="en-GB" sz="1600" dirty="0">
                <a:effectLst/>
              </a:rPr>
              <a:t>), B8A (</a:t>
            </a:r>
            <a:r>
              <a:rPr lang="en-GB" sz="1600" b="1" dirty="0">
                <a:effectLst/>
              </a:rPr>
              <a:t>NIR</a:t>
            </a:r>
            <a:r>
              <a:rPr lang="en-GB" sz="1600" dirty="0">
                <a:effectLst/>
              </a:rPr>
              <a:t>), B09 (</a:t>
            </a:r>
            <a:r>
              <a:rPr lang="en-GB" sz="1600" b="1" dirty="0">
                <a:effectLst/>
              </a:rPr>
              <a:t>Water</a:t>
            </a:r>
            <a:r>
              <a:rPr lang="en-GB" sz="1600" dirty="0">
                <a:effectLst/>
              </a:rPr>
              <a:t> </a:t>
            </a:r>
            <a:r>
              <a:rPr lang="en-GB" sz="1600" b="1" dirty="0">
                <a:effectLst/>
              </a:rPr>
              <a:t>vapour</a:t>
            </a:r>
            <a:r>
              <a:rPr lang="en-GB" sz="1600" dirty="0">
                <a:effectLst/>
              </a:rPr>
              <a:t>), B11 (</a:t>
            </a:r>
            <a:r>
              <a:rPr lang="en-GB" sz="1600" b="1" dirty="0">
                <a:effectLst/>
              </a:rPr>
              <a:t>SWIR1</a:t>
            </a:r>
            <a:r>
              <a:rPr lang="en-GB" sz="1600" dirty="0">
                <a:effectLst/>
              </a:rPr>
              <a:t>) and B12 (</a:t>
            </a:r>
            <a:r>
              <a:rPr lang="en-GB" sz="1600" b="1" dirty="0">
                <a:effectLst/>
              </a:rPr>
              <a:t>SWIR2</a:t>
            </a:r>
            <a:r>
              <a:rPr lang="en-GB" sz="1600" dirty="0">
                <a:effectLst/>
              </a:rPr>
              <a:t>). </a:t>
            </a:r>
            <a:r>
              <a:rPr lang="en-GB" sz="1600" dirty="0"/>
              <a:t>[23]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Other article used SVI to estimate egg plant yield concluded that SVI </a:t>
            </a:r>
            <a:r>
              <a:rPr lang="en-GB" sz="1600" b="1" dirty="0"/>
              <a:t>GI</a:t>
            </a:r>
            <a:r>
              <a:rPr lang="en-GB" sz="1600" dirty="0"/>
              <a:t> and </a:t>
            </a:r>
            <a:r>
              <a:rPr lang="en-GB" sz="1600" b="1" dirty="0"/>
              <a:t>GVI</a:t>
            </a:r>
            <a:r>
              <a:rPr lang="en-GB" sz="1600" dirty="0"/>
              <a:t> were the most important. [24]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18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Machine Learning and Soil Sensing:</a:t>
            </a:r>
            <a:r>
              <a:rPr lang="en-GB" sz="1600" dirty="0"/>
              <a:t> </a:t>
            </a:r>
          </a:p>
          <a:p>
            <a:r>
              <a:rPr lang="en-GB" sz="3300" dirty="0"/>
              <a:t>Learning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2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</a:rPr>
              <a:t>No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accent5"/>
                </a:solidFill>
              </a:rPr>
              <a:t>papers that use SSL to predict soil nutrients were found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Some used </a:t>
            </a:r>
            <a:r>
              <a:rPr lang="en-GB" sz="1600" b="1" dirty="0"/>
              <a:t>SL</a:t>
            </a:r>
            <a:r>
              <a:rPr lang="en-GB" sz="1600" dirty="0"/>
              <a:t> methods, others did </a:t>
            </a:r>
            <a:r>
              <a:rPr lang="en-GB" sz="1600" b="1" dirty="0"/>
              <a:t>not</a:t>
            </a:r>
            <a:r>
              <a:rPr lang="en-GB" sz="1600" dirty="0"/>
              <a:t> </a:t>
            </a:r>
            <a:r>
              <a:rPr lang="en-GB" sz="1600" b="1" dirty="0"/>
              <a:t>predict</a:t>
            </a:r>
            <a:r>
              <a:rPr lang="en-GB" sz="1600" dirty="0"/>
              <a:t> our </a:t>
            </a:r>
            <a:r>
              <a:rPr lang="en-GB" sz="1600" b="1" dirty="0"/>
              <a:t>objective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One author used a </a:t>
            </a:r>
            <a:r>
              <a:rPr lang="en-GB" sz="1600" b="1" dirty="0"/>
              <a:t>SSL</a:t>
            </a:r>
            <a:r>
              <a:rPr lang="en-GB" sz="1600" dirty="0"/>
              <a:t> </a:t>
            </a:r>
            <a:r>
              <a:rPr lang="en-GB" sz="1600" b="1" dirty="0"/>
              <a:t>framework</a:t>
            </a:r>
            <a:r>
              <a:rPr lang="en-GB" sz="1600" dirty="0"/>
              <a:t> with a </a:t>
            </a:r>
            <a:r>
              <a:rPr lang="en-GB" sz="1600" b="1" dirty="0"/>
              <a:t>Deep-Learning</a:t>
            </a:r>
            <a:r>
              <a:rPr lang="en-GB" sz="1600" dirty="0"/>
              <a:t> algorithm to </a:t>
            </a:r>
            <a:r>
              <a:rPr lang="en-GB" sz="1600" b="1" dirty="0"/>
              <a:t>classify</a:t>
            </a:r>
            <a:r>
              <a:rPr lang="en-GB" sz="1600" dirty="0"/>
              <a:t> remote sensing </a:t>
            </a:r>
            <a:r>
              <a:rPr lang="en-GB" sz="1600" b="1" dirty="0"/>
              <a:t>images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Average accuracy of </a:t>
            </a:r>
            <a:r>
              <a:rPr lang="en-GB" sz="1600" b="1" dirty="0"/>
              <a:t>92%. </a:t>
            </a:r>
            <a:r>
              <a:rPr lang="en-GB" sz="1600" dirty="0"/>
              <a:t>[25]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Other author proved that </a:t>
            </a:r>
            <a:r>
              <a:rPr lang="en-GB" sz="1600" b="1" dirty="0"/>
              <a:t>SSL</a:t>
            </a:r>
            <a:r>
              <a:rPr lang="en-GB" sz="1600" dirty="0"/>
              <a:t> with little labelled datasets are better than </a:t>
            </a:r>
            <a:r>
              <a:rPr lang="en-GB" sz="1600" b="1" dirty="0"/>
              <a:t>SL</a:t>
            </a:r>
            <a:r>
              <a:rPr lang="en-GB" sz="1600" dirty="0"/>
              <a:t> models on </a:t>
            </a:r>
            <a:r>
              <a:rPr lang="en-GB" sz="1600" b="1" dirty="0"/>
              <a:t>sea</a:t>
            </a:r>
            <a:r>
              <a:rPr lang="en-GB" sz="1600" dirty="0"/>
              <a:t> </a:t>
            </a:r>
            <a:r>
              <a:rPr lang="en-GB" sz="1600" b="1" dirty="0"/>
              <a:t>ice</a:t>
            </a:r>
            <a:r>
              <a:rPr lang="en-GB" sz="1600" dirty="0"/>
              <a:t> </a:t>
            </a:r>
            <a:r>
              <a:rPr lang="en-GB" sz="1600" b="1" dirty="0"/>
              <a:t>classification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On datasets with </a:t>
            </a:r>
            <a:r>
              <a:rPr lang="en-GB" sz="1600" b="1" dirty="0"/>
              <a:t>less</a:t>
            </a:r>
            <a:r>
              <a:rPr lang="en-GB" sz="1600" dirty="0"/>
              <a:t> than </a:t>
            </a:r>
            <a:r>
              <a:rPr lang="en-GB" sz="1600" b="1" dirty="0"/>
              <a:t>100</a:t>
            </a:r>
            <a:r>
              <a:rPr lang="en-GB" sz="1600" dirty="0"/>
              <a:t> </a:t>
            </a:r>
            <a:r>
              <a:rPr lang="en-GB" sz="1600" b="1" dirty="0"/>
              <a:t>labels</a:t>
            </a:r>
            <a:r>
              <a:rPr lang="en-GB" sz="1600" dirty="0"/>
              <a:t>, it had </a:t>
            </a:r>
            <a:r>
              <a:rPr lang="en-GB" sz="1600" b="1" dirty="0"/>
              <a:t>more</a:t>
            </a:r>
            <a:r>
              <a:rPr lang="en-GB" sz="1600" dirty="0"/>
              <a:t> </a:t>
            </a:r>
            <a:r>
              <a:rPr lang="en-GB" sz="1600" b="1" dirty="0"/>
              <a:t>5%</a:t>
            </a:r>
            <a:r>
              <a:rPr lang="en-GB" sz="1600" dirty="0"/>
              <a:t> accuracy. [26]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19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Machine Learning and Soil Sensing:</a:t>
            </a:r>
            <a:r>
              <a:rPr lang="en-GB" sz="1600" dirty="0"/>
              <a:t> </a:t>
            </a:r>
          </a:p>
          <a:p>
            <a:r>
              <a:rPr lang="en-GB" sz="3300" dirty="0"/>
              <a:t>Semi-Supervised Learning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9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8596668" cy="693683"/>
          </a:xfrm>
        </p:spPr>
        <p:txBody>
          <a:bodyPr rtlCol="0"/>
          <a:lstStyle/>
          <a:p>
            <a:pPr rtl="0"/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5" y="2187643"/>
            <a:ext cx="3179963" cy="2482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Background</a:t>
            </a:r>
          </a:p>
          <a:p>
            <a:pPr rtl="0"/>
            <a:r>
              <a:rPr lang="en-GB" dirty="0"/>
              <a:t>Related Works</a:t>
            </a:r>
          </a:p>
          <a:p>
            <a:pPr rtl="0"/>
            <a:r>
              <a:rPr lang="en-GB" dirty="0"/>
              <a:t>Research Methodology</a:t>
            </a:r>
          </a:p>
          <a:p>
            <a:pPr rtl="0"/>
            <a:r>
              <a:rPr lang="en-GB" dirty="0"/>
              <a:t>Work Schedule</a:t>
            </a:r>
          </a:p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9230A1-7B8A-FD00-64C7-7658EAE5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Libraries</a:t>
            </a:r>
            <a:r>
              <a:rPr lang="en-GB" sz="1600" dirty="0"/>
              <a:t> are a </a:t>
            </a:r>
            <a:r>
              <a:rPr lang="en-GB" sz="1600" b="1" dirty="0"/>
              <a:t>collection</a:t>
            </a:r>
            <a:r>
              <a:rPr lang="en-GB" sz="1600" dirty="0"/>
              <a:t> of pre-developed </a:t>
            </a:r>
            <a:r>
              <a:rPr lang="en-GB" sz="1600" b="1" dirty="0"/>
              <a:t>modules</a:t>
            </a:r>
            <a:r>
              <a:rPr lang="en-GB" sz="1600" dirty="0"/>
              <a:t> or </a:t>
            </a:r>
            <a:r>
              <a:rPr lang="en-GB" sz="1600" b="1" dirty="0"/>
              <a:t>variables</a:t>
            </a:r>
            <a:r>
              <a:rPr lang="en-GB" sz="1600" dirty="0"/>
              <a:t> that provide </a:t>
            </a:r>
            <a:r>
              <a:rPr lang="en-GB" sz="1600" b="1" dirty="0"/>
              <a:t>functionalities</a:t>
            </a:r>
            <a:r>
              <a:rPr lang="en-GB" sz="1600" dirty="0"/>
              <a:t> for software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Pytorch</a:t>
            </a:r>
            <a:r>
              <a:rPr lang="en-GB" sz="1600" dirty="0"/>
              <a:t>, and </a:t>
            </a:r>
            <a:r>
              <a:rPr lang="en-GB" sz="1600" b="1" dirty="0"/>
              <a:t>TensorFlow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Toolkits</a:t>
            </a:r>
            <a:r>
              <a:rPr lang="en-GB" sz="1600" dirty="0"/>
              <a:t> are a collection of </a:t>
            </a:r>
            <a:r>
              <a:rPr lang="en-GB" sz="1600" b="1" dirty="0"/>
              <a:t>modules</a:t>
            </a:r>
            <a:r>
              <a:rPr lang="en-GB" sz="1600" dirty="0"/>
              <a:t> used for </a:t>
            </a:r>
            <a:r>
              <a:rPr lang="en-GB" sz="1600" b="1" dirty="0"/>
              <a:t>specific</a:t>
            </a:r>
            <a:r>
              <a:rPr lang="en-GB" sz="1600" dirty="0"/>
              <a:t> </a:t>
            </a:r>
            <a:r>
              <a:rPr lang="en-GB" sz="1600" b="1" dirty="0"/>
              <a:t>tasks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Many exist, but </a:t>
            </a:r>
            <a:r>
              <a:rPr lang="en-GB" sz="1600" b="1" dirty="0"/>
              <a:t>none</a:t>
            </a:r>
            <a:r>
              <a:rPr lang="en-GB" sz="1600" dirty="0"/>
              <a:t> is related to </a:t>
            </a:r>
            <a:r>
              <a:rPr lang="en-GB" sz="1600" b="1" dirty="0"/>
              <a:t>SSL</a:t>
            </a:r>
            <a:r>
              <a:rPr lang="en-GB" sz="1600" dirty="0"/>
              <a:t> for </a:t>
            </a:r>
            <a:r>
              <a:rPr lang="en-GB" sz="1600" b="1" dirty="0"/>
              <a:t>soil</a:t>
            </a:r>
            <a:r>
              <a:rPr lang="en-GB" sz="1600" dirty="0"/>
              <a:t> </a:t>
            </a:r>
            <a:r>
              <a:rPr lang="en-GB" sz="1600" b="1" dirty="0"/>
              <a:t>nutrient</a:t>
            </a:r>
            <a:r>
              <a:rPr lang="en-GB" sz="1600" dirty="0"/>
              <a:t> estimation.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Our investigation group developed a toolkit, </a:t>
            </a:r>
            <a:r>
              <a:rPr lang="en-GB" sz="1600" b="1" dirty="0"/>
              <a:t>TerraSenseTK</a:t>
            </a:r>
            <a:r>
              <a:rPr lang="en-GB" sz="1600" dirty="0"/>
              <a:t>. [10]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Libraries and Toolkits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DC2C80B-E9B8-CEED-017B-367FFC18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446" y="4813564"/>
            <a:ext cx="886574" cy="94715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01CFC1B-5196-9783-2A01-19C3C431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74" y="4813564"/>
            <a:ext cx="783178" cy="9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0" dirty="0"/>
              <a:t>Research Methodology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0050" y="5991225"/>
            <a:ext cx="4351020" cy="485775"/>
          </a:xfrm>
        </p:spPr>
        <p:txBody>
          <a:bodyPr rtlCol="0"/>
          <a:lstStyle/>
          <a:p>
            <a:pPr algn="l" rtl="0"/>
            <a:r>
              <a:rPr lang="en-GB" dirty="0"/>
              <a:t>Semi-Supervised Learning Applied to Soil Nutrient Estimation </a:t>
            </a:r>
          </a:p>
          <a:p>
            <a:pPr algn="l" rtl="0"/>
            <a:r>
              <a:rPr lang="en-GB" dirty="0"/>
              <a:t>Using Earth Observation Data – MEIC, IST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735323"/>
            <a:ext cx="7393577" cy="2739647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GB" dirty="0"/>
              <a:t>Data.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Model Development and Evaluation.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Integration in the TerraSenseTK.</a:t>
            </a:r>
          </a:p>
          <a:p>
            <a:pPr marL="457200" indent="-45720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81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5"/>
                </a:solidFill>
              </a:rPr>
              <a:t>To the extend of our knowledge, there is no high-quality, reliable and big enough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It is required to create one new.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Extract</a:t>
            </a:r>
            <a:r>
              <a:rPr lang="en-GB" sz="1600" dirty="0"/>
              <a:t> all </a:t>
            </a:r>
            <a:r>
              <a:rPr lang="en-GB" sz="1600" b="1" dirty="0"/>
              <a:t>data</a:t>
            </a:r>
            <a:r>
              <a:rPr lang="en-GB" sz="1600" dirty="0"/>
              <a:t> from the previously mentioned </a:t>
            </a:r>
            <a:r>
              <a:rPr lang="en-GB" sz="1600" b="1" dirty="0"/>
              <a:t>datasets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Verify</a:t>
            </a:r>
            <a:r>
              <a:rPr lang="en-GB" sz="1600" dirty="0"/>
              <a:t> if </a:t>
            </a:r>
            <a:r>
              <a:rPr lang="en-GB" sz="1600" b="1" dirty="0"/>
              <a:t>data</a:t>
            </a:r>
            <a:r>
              <a:rPr lang="en-GB" sz="1600" dirty="0"/>
              <a:t> is according to expected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en-GB" sz="1600" b="1" dirty="0"/>
              <a:t>Average</a:t>
            </a:r>
            <a:r>
              <a:rPr lang="en-GB" sz="1600" dirty="0"/>
              <a:t>, </a:t>
            </a:r>
            <a:r>
              <a:rPr lang="en-GB" sz="1600" b="1" dirty="0"/>
              <a:t>median</a:t>
            </a:r>
            <a:r>
              <a:rPr lang="en-GB" sz="1600" dirty="0"/>
              <a:t>, </a:t>
            </a:r>
            <a:r>
              <a:rPr lang="en-GB" sz="1600" b="1" dirty="0"/>
              <a:t>minimum</a:t>
            </a:r>
            <a:r>
              <a:rPr lang="en-GB" sz="1600" dirty="0"/>
              <a:t>, </a:t>
            </a:r>
            <a:r>
              <a:rPr lang="en-GB" sz="1600" b="1" dirty="0"/>
              <a:t>maximum</a:t>
            </a:r>
            <a:r>
              <a:rPr lang="en-GB" sz="1600" dirty="0"/>
              <a:t>, data </a:t>
            </a:r>
            <a:r>
              <a:rPr lang="en-GB" sz="1600" b="1" dirty="0"/>
              <a:t>type</a:t>
            </a:r>
            <a:r>
              <a:rPr lang="en-GB" sz="1600" dirty="0"/>
              <a:t>, data </a:t>
            </a:r>
            <a:r>
              <a:rPr lang="en-GB" sz="1600" b="1" dirty="0"/>
              <a:t>dimension</a:t>
            </a:r>
            <a:r>
              <a:rPr lang="en-GB" sz="1600" dirty="0"/>
              <a:t>, and data </a:t>
            </a:r>
            <a:r>
              <a:rPr lang="en-GB" sz="1600" b="1" dirty="0"/>
              <a:t>distribution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All extracted with the Python library </a:t>
            </a:r>
            <a:r>
              <a:rPr lang="en-GB" sz="1600" b="1" dirty="0"/>
              <a:t>Pandas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Data:</a:t>
            </a:r>
            <a:r>
              <a:rPr lang="en-GB" sz="1600" dirty="0"/>
              <a:t> </a:t>
            </a:r>
          </a:p>
          <a:p>
            <a:r>
              <a:rPr lang="en-GB" sz="3300" dirty="0"/>
              <a:t>Dataset Development</a:t>
            </a:r>
            <a:endParaRPr lang="en-GB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E724546-28D3-58A5-FB83-A3A8232C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6653"/>
            <a:ext cx="1633795" cy="6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Missing</a:t>
            </a:r>
            <a:r>
              <a:rPr lang="en-GB" sz="1600" dirty="0"/>
              <a:t> </a:t>
            </a:r>
            <a:r>
              <a:rPr lang="en-GB" sz="1600" b="1" dirty="0"/>
              <a:t>values</a:t>
            </a:r>
            <a:r>
              <a:rPr lang="en-GB" sz="1600" dirty="0"/>
              <a:t> are expected, as the author </a:t>
            </a:r>
            <a:r>
              <a:rPr lang="en-GB" sz="1600" dirty="0">
                <a:effectLst/>
              </a:rPr>
              <a:t>Tomislav Hengl had mentioned.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Evaluate</a:t>
            </a:r>
            <a:r>
              <a:rPr lang="en-GB" sz="1600" dirty="0"/>
              <a:t> the datasets </a:t>
            </a:r>
            <a:r>
              <a:rPr lang="en-GB" sz="1600" b="1" dirty="0"/>
              <a:t>balance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Undersampling</a:t>
            </a:r>
            <a:r>
              <a:rPr lang="en-GB" sz="1600" dirty="0"/>
              <a:t>, </a:t>
            </a:r>
            <a:r>
              <a:rPr lang="en-GB" sz="1600" b="1" dirty="0"/>
              <a:t>oversampling</a:t>
            </a:r>
            <a:r>
              <a:rPr lang="en-GB" sz="1600" dirty="0"/>
              <a:t> and </a:t>
            </a:r>
            <a:r>
              <a:rPr lang="en-GB" sz="1600" b="1" dirty="0"/>
              <a:t>SMOTE</a:t>
            </a:r>
            <a:r>
              <a:rPr lang="en-GB" sz="1600" dirty="0"/>
              <a:t> sampling.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If required, </a:t>
            </a:r>
            <a:r>
              <a:rPr lang="en-GB" sz="1600" b="1" dirty="0"/>
              <a:t>create</a:t>
            </a:r>
            <a:r>
              <a:rPr lang="en-GB" sz="1600" dirty="0"/>
              <a:t> </a:t>
            </a:r>
            <a:r>
              <a:rPr lang="en-GB" sz="1600" b="1" dirty="0"/>
              <a:t>3</a:t>
            </a:r>
            <a:r>
              <a:rPr lang="en-GB" sz="1600" dirty="0"/>
              <a:t> different </a:t>
            </a:r>
            <a:r>
              <a:rPr lang="en-GB" sz="1600" b="1" dirty="0"/>
              <a:t>datasets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It is </a:t>
            </a:r>
            <a:r>
              <a:rPr lang="en-GB" sz="1600" b="1" dirty="0"/>
              <a:t>indifferent</a:t>
            </a:r>
            <a:r>
              <a:rPr lang="en-GB" sz="1600" dirty="0"/>
              <a:t> if the model </a:t>
            </a:r>
            <a:r>
              <a:rPr lang="en-GB" sz="1600" b="1" dirty="0"/>
              <a:t>predicts</a:t>
            </a:r>
            <a:r>
              <a:rPr lang="en-GB" sz="1600" dirty="0"/>
              <a:t> </a:t>
            </a:r>
            <a:r>
              <a:rPr lang="en-GB" sz="1600" b="1" dirty="0"/>
              <a:t>incorrect</a:t>
            </a:r>
            <a:r>
              <a:rPr lang="en-GB" sz="1600" dirty="0"/>
              <a:t> values, as long as it </a:t>
            </a:r>
            <a:r>
              <a:rPr lang="en-GB" sz="1600" b="1" dirty="0"/>
              <a:t>respects</a:t>
            </a:r>
            <a:r>
              <a:rPr lang="en-GB" sz="1600" dirty="0"/>
              <a:t> the </a:t>
            </a:r>
            <a:r>
              <a:rPr lang="en-GB" sz="1600" b="1" dirty="0"/>
              <a:t>limits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Two</a:t>
            </a:r>
            <a:r>
              <a:rPr lang="en-GB" sz="1600" dirty="0"/>
              <a:t> different solution </a:t>
            </a:r>
            <a:r>
              <a:rPr lang="en-GB" sz="1600" b="1" dirty="0"/>
              <a:t>algorithms</a:t>
            </a:r>
            <a:r>
              <a:rPr lang="en-GB" sz="1600" dirty="0"/>
              <a:t>. One will be a </a:t>
            </a:r>
            <a:r>
              <a:rPr lang="en-GB" sz="1600" b="1" dirty="0"/>
              <a:t>regression</a:t>
            </a:r>
            <a:r>
              <a:rPr lang="en-GB" sz="1600" dirty="0"/>
              <a:t> model, the other a </a:t>
            </a:r>
            <a:r>
              <a:rPr lang="en-GB" sz="1600" b="1" dirty="0"/>
              <a:t>classification</a:t>
            </a:r>
            <a:r>
              <a:rPr lang="en-GB" sz="1600" dirty="0"/>
              <a:t>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The </a:t>
            </a:r>
            <a:r>
              <a:rPr lang="en-GB" sz="1600" b="1" dirty="0"/>
              <a:t>intervals</a:t>
            </a:r>
            <a:r>
              <a:rPr lang="en-GB" sz="1600" dirty="0"/>
              <a:t> are </a:t>
            </a:r>
            <a:r>
              <a:rPr lang="en-GB" sz="1600" b="1" dirty="0"/>
              <a:t>labelled</a:t>
            </a:r>
            <a:r>
              <a:rPr lang="en-GB" sz="1600" dirty="0"/>
              <a:t> according to their </a:t>
            </a:r>
            <a:r>
              <a:rPr lang="en-GB" sz="1600" b="1" dirty="0"/>
              <a:t>impact</a:t>
            </a:r>
            <a:r>
              <a:rPr lang="en-GB" sz="1600" dirty="0"/>
              <a:t> on the </a:t>
            </a:r>
            <a:r>
              <a:rPr lang="en-GB" sz="1600" b="1" dirty="0"/>
              <a:t>soil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Python </a:t>
            </a:r>
            <a:r>
              <a:rPr lang="en-GB" sz="1600" b="1" dirty="0"/>
              <a:t>scripts</a:t>
            </a:r>
            <a:r>
              <a:rPr lang="en-GB" sz="1600" dirty="0"/>
              <a:t> will be used to </a:t>
            </a:r>
            <a:r>
              <a:rPr lang="en-GB" sz="1600" b="1" dirty="0"/>
              <a:t>convert</a:t>
            </a:r>
            <a:r>
              <a:rPr lang="en-GB" sz="1600" dirty="0"/>
              <a:t> the </a:t>
            </a:r>
            <a:r>
              <a:rPr lang="en-GB" sz="1600" b="1" dirty="0"/>
              <a:t>values</a:t>
            </a:r>
            <a:r>
              <a:rPr lang="en-GB" sz="1600" dirty="0"/>
              <a:t> into </a:t>
            </a:r>
            <a:r>
              <a:rPr lang="en-GB" sz="1600" b="1" dirty="0"/>
              <a:t>classes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23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Data:</a:t>
            </a:r>
            <a:r>
              <a:rPr lang="en-GB" sz="1600" dirty="0"/>
              <a:t> </a:t>
            </a:r>
          </a:p>
          <a:p>
            <a:r>
              <a:rPr lang="en-GB" sz="3300" dirty="0"/>
              <a:t>Dataset Preparation for ML</a:t>
            </a:r>
            <a:endParaRPr lang="en-GB" dirty="0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2CFC0FBA-E5A4-BFAE-3057-FE4293C6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5" y="2912136"/>
            <a:ext cx="942873" cy="10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3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Python</a:t>
            </a:r>
            <a:r>
              <a:rPr lang="en-GB" sz="1600" dirty="0"/>
              <a:t> </a:t>
            </a:r>
            <a:r>
              <a:rPr lang="en-GB" sz="1600" b="1" dirty="0"/>
              <a:t>implementation</a:t>
            </a:r>
            <a:r>
              <a:rPr lang="en-GB" sz="1600" dirty="0"/>
              <a:t> of the discovered SSL </a:t>
            </a:r>
            <a:r>
              <a:rPr lang="en-GB" sz="1600" b="1" dirty="0"/>
              <a:t>models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Ensures </a:t>
            </a:r>
            <a:r>
              <a:rPr lang="en-GB" sz="1600" b="1" dirty="0"/>
              <a:t>compatibility</a:t>
            </a:r>
            <a:r>
              <a:rPr lang="en-GB" sz="1600" dirty="0"/>
              <a:t> with </a:t>
            </a:r>
            <a:r>
              <a:rPr lang="en-GB" sz="1600" b="1" dirty="0"/>
              <a:t>TerraSenseTK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Train</a:t>
            </a:r>
            <a:r>
              <a:rPr lang="en-GB" sz="1600" dirty="0"/>
              <a:t> the </a:t>
            </a:r>
            <a:r>
              <a:rPr lang="en-GB" sz="1600" b="1" dirty="0"/>
              <a:t>model</a:t>
            </a:r>
            <a:r>
              <a:rPr lang="en-GB" sz="1600" dirty="0"/>
              <a:t> according to the </a:t>
            </a:r>
            <a:r>
              <a:rPr lang="en-GB" sz="1600" b="1" dirty="0"/>
              <a:t>self-training</a:t>
            </a:r>
            <a:r>
              <a:rPr lang="en-GB" sz="1600" dirty="0"/>
              <a:t>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Ensemble</a:t>
            </a:r>
            <a:r>
              <a:rPr lang="en-GB" sz="1600" dirty="0"/>
              <a:t> methods, like </a:t>
            </a:r>
            <a:r>
              <a:rPr lang="en-GB" sz="1600" b="1" dirty="0"/>
              <a:t>bagging</a:t>
            </a:r>
            <a:r>
              <a:rPr lang="en-GB" sz="1600" dirty="0"/>
              <a:t>, to reinforce the </a:t>
            </a:r>
            <a:r>
              <a:rPr lang="en-GB" sz="1600" b="1" dirty="0"/>
              <a:t>investigation</a:t>
            </a:r>
            <a:r>
              <a:rPr lang="en-GB" sz="16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24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Model Development and Evaluation:</a:t>
            </a:r>
            <a:r>
              <a:rPr lang="en-GB" sz="1600" dirty="0"/>
              <a:t> </a:t>
            </a:r>
          </a:p>
          <a:p>
            <a:r>
              <a:rPr lang="en-GB" sz="3300" dirty="0"/>
              <a:t>Model Development</a:t>
            </a:r>
            <a:endParaRPr lang="en-GB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C73B62D-BE4B-5D99-F593-85F857BF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04" y="4109772"/>
            <a:ext cx="942873" cy="10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6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8165748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At this time, we will possess </a:t>
            </a:r>
            <a:r>
              <a:rPr lang="en-GB" sz="1600" b="1" dirty="0"/>
              <a:t>3 x N trained</a:t>
            </a:r>
            <a:r>
              <a:rPr lang="en-GB" sz="1600" dirty="0"/>
              <a:t> </a:t>
            </a:r>
            <a:r>
              <a:rPr lang="en-GB" sz="1600" b="1" dirty="0"/>
              <a:t>models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For the </a:t>
            </a:r>
            <a:r>
              <a:rPr lang="en-GB" sz="1600" b="1" dirty="0"/>
              <a:t>classifiers</a:t>
            </a:r>
            <a:r>
              <a:rPr lang="en-GB" sz="1600" dirty="0"/>
              <a:t>, we will rely on </a:t>
            </a:r>
            <a:r>
              <a:rPr lang="en-GB" sz="1600" b="1" dirty="0"/>
              <a:t>accuracy</a:t>
            </a:r>
            <a:r>
              <a:rPr lang="en-GB" sz="1600" dirty="0"/>
              <a:t>, </a:t>
            </a:r>
            <a:r>
              <a:rPr lang="en-GB" sz="1600" b="1" dirty="0"/>
              <a:t>precision</a:t>
            </a:r>
            <a:r>
              <a:rPr lang="en-GB" sz="1600" dirty="0"/>
              <a:t> and </a:t>
            </a:r>
            <a:r>
              <a:rPr lang="en-GB" sz="1600" b="1" dirty="0"/>
              <a:t>recall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Whereas for the </a:t>
            </a:r>
            <a:r>
              <a:rPr lang="en-GB" sz="1600" b="1" dirty="0"/>
              <a:t>regression</a:t>
            </a:r>
            <a:r>
              <a:rPr lang="en-GB" sz="1600" dirty="0"/>
              <a:t> models, the </a:t>
            </a:r>
            <a:r>
              <a:rPr lang="en-GB" sz="1600" b="1" dirty="0"/>
              <a:t>RMSE</a:t>
            </a:r>
            <a:r>
              <a:rPr lang="en-GB" sz="1600" dirty="0"/>
              <a:t> and </a:t>
            </a:r>
            <a:r>
              <a:rPr lang="en-GB" sz="1600" b="1" dirty="0"/>
              <a:t>MAE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Thorough </a:t>
            </a:r>
            <a:r>
              <a:rPr lang="en-GB" sz="1600" b="1" dirty="0"/>
              <a:t>assessment</a:t>
            </a:r>
            <a:r>
              <a:rPr lang="en-GB" sz="1600" dirty="0"/>
              <a:t> of each model to </a:t>
            </a:r>
            <a:r>
              <a:rPr lang="en-GB" sz="1600" b="1" dirty="0"/>
              <a:t>select</a:t>
            </a:r>
            <a:r>
              <a:rPr lang="en-GB" sz="1600" dirty="0"/>
              <a:t> the most </a:t>
            </a:r>
            <a:r>
              <a:rPr lang="en-GB" sz="1600" b="1" dirty="0"/>
              <a:t>adequate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25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Model Development and Evaluation:</a:t>
            </a:r>
            <a:r>
              <a:rPr lang="en-GB" sz="1600" dirty="0"/>
              <a:t> </a:t>
            </a:r>
          </a:p>
          <a:p>
            <a:r>
              <a:rPr lang="en-GB" sz="3300" dirty="0"/>
              <a:t>Model Selection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42BC3-4DCF-7AA7-63B6-FE5EFD2D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888476"/>
            <a:ext cx="40767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D5E7B-460B-A5B8-F50D-91ADDA1C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0" y="4224310"/>
            <a:ext cx="4254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6809112" cy="1233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Implementation</a:t>
            </a:r>
            <a:r>
              <a:rPr lang="en-GB" sz="1600" dirty="0"/>
              <a:t> of a </a:t>
            </a:r>
            <a:r>
              <a:rPr lang="en-GB" sz="1600" b="1" dirty="0"/>
              <a:t>SL</a:t>
            </a:r>
            <a:r>
              <a:rPr lang="en-GB" sz="1600" dirty="0"/>
              <a:t> model through a Python </a:t>
            </a:r>
            <a:r>
              <a:rPr lang="en-GB" sz="1600" b="1" dirty="0"/>
              <a:t>script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Such step is </a:t>
            </a:r>
            <a:r>
              <a:rPr lang="en-GB" sz="1600" b="1" dirty="0"/>
              <a:t>required</a:t>
            </a:r>
            <a:r>
              <a:rPr lang="en-GB" sz="1600" dirty="0"/>
              <a:t> to </a:t>
            </a:r>
            <a:r>
              <a:rPr lang="en-GB" sz="1600" b="1" dirty="0"/>
              <a:t>compare</a:t>
            </a:r>
            <a:r>
              <a:rPr lang="en-GB" sz="1600" dirty="0"/>
              <a:t> the </a:t>
            </a:r>
            <a:r>
              <a:rPr lang="en-GB" sz="1600" b="1" dirty="0"/>
              <a:t>SSL</a:t>
            </a:r>
            <a:r>
              <a:rPr lang="en-GB" sz="1600" dirty="0"/>
              <a:t> and </a:t>
            </a:r>
            <a:r>
              <a:rPr lang="en-GB" sz="1600" b="1" dirty="0"/>
              <a:t>SL</a:t>
            </a:r>
            <a:r>
              <a:rPr lang="en-GB" sz="1600" dirty="0"/>
              <a:t>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Thus, by the </a:t>
            </a:r>
            <a:r>
              <a:rPr lang="en-GB" sz="1600" b="1" dirty="0"/>
              <a:t>end</a:t>
            </a:r>
            <a:r>
              <a:rPr lang="en-GB" sz="1600" dirty="0"/>
              <a:t> of the </a:t>
            </a:r>
            <a:r>
              <a:rPr lang="en-GB" sz="1600" b="1" dirty="0"/>
              <a:t>investigation</a:t>
            </a:r>
            <a:r>
              <a:rPr lang="en-GB" sz="1600" dirty="0"/>
              <a:t>, there is a </a:t>
            </a:r>
            <a:r>
              <a:rPr lang="en-GB" sz="1600" b="1" dirty="0"/>
              <a:t>clear</a:t>
            </a:r>
            <a:r>
              <a:rPr lang="en-GB" sz="1600" dirty="0"/>
              <a:t> </a:t>
            </a:r>
            <a:r>
              <a:rPr lang="en-GB" sz="1600" b="1" dirty="0"/>
              <a:t>difference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26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/>
              <a:t>Model Development and Evaluation:</a:t>
            </a:r>
            <a:r>
              <a:rPr lang="en-GB" sz="1600" dirty="0"/>
              <a:t> </a:t>
            </a:r>
          </a:p>
          <a:p>
            <a:r>
              <a:rPr lang="en-GB" sz="3300" dirty="0"/>
              <a:t>Model Benchmark</a:t>
            </a:r>
            <a:endParaRPr lang="en-GB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111B8A3-41F3-138D-76E1-21B6306B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226" y="2187642"/>
            <a:ext cx="942873" cy="10337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798468-E579-64B9-EDAC-963937FFFC42}"/>
              </a:ext>
            </a:extLst>
          </p:cNvPr>
          <p:cNvSpPr txBox="1">
            <a:spLocks/>
          </p:cNvSpPr>
          <p:nvPr/>
        </p:nvSpPr>
        <p:spPr>
          <a:xfrm>
            <a:off x="1245789" y="3421370"/>
            <a:ext cx="6002504" cy="570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Integration in the TerraSenseTK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97502D-E764-CD97-DFED-2D79DA2A9986}"/>
              </a:ext>
            </a:extLst>
          </p:cNvPr>
          <p:cNvSpPr txBox="1">
            <a:spLocks/>
          </p:cNvSpPr>
          <p:nvPr/>
        </p:nvSpPr>
        <p:spPr>
          <a:xfrm>
            <a:off x="1104539" y="4038234"/>
            <a:ext cx="6809112" cy="1233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Created </a:t>
            </a:r>
            <a:r>
              <a:rPr lang="en-GB" sz="1600" b="1" dirty="0"/>
              <a:t>dataset</a:t>
            </a:r>
            <a:r>
              <a:rPr lang="en-GB" sz="1600" dirty="0"/>
              <a:t> into the </a:t>
            </a:r>
            <a:r>
              <a:rPr lang="en-GB" sz="1600" b="1" dirty="0"/>
              <a:t>datasets</a:t>
            </a:r>
            <a:r>
              <a:rPr lang="en-GB" sz="1600" dirty="0"/>
              <a:t> </a:t>
            </a:r>
            <a:r>
              <a:rPr lang="en-GB" sz="1600" b="1" dirty="0"/>
              <a:t>module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Append </a:t>
            </a:r>
            <a:r>
              <a:rPr lang="en-GB" sz="1600" b="1" dirty="0"/>
              <a:t>ML</a:t>
            </a:r>
            <a:r>
              <a:rPr lang="en-GB" sz="1600" dirty="0"/>
              <a:t> models in the </a:t>
            </a:r>
            <a:r>
              <a:rPr lang="en-GB" sz="1600" b="1" dirty="0"/>
              <a:t>algorithms</a:t>
            </a:r>
            <a:r>
              <a:rPr lang="en-GB" sz="1600" dirty="0"/>
              <a:t> </a:t>
            </a:r>
            <a:r>
              <a:rPr lang="en-GB" sz="1600" b="1" dirty="0"/>
              <a:t>models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Evaluation</a:t>
            </a:r>
            <a:r>
              <a:rPr lang="en-GB" sz="1600" dirty="0"/>
              <a:t> scripts into the </a:t>
            </a:r>
            <a:r>
              <a:rPr lang="en-GB" sz="1600" b="1" dirty="0"/>
              <a:t>performance</a:t>
            </a:r>
            <a:r>
              <a:rPr lang="en-GB" sz="1600" dirty="0"/>
              <a:t> </a:t>
            </a:r>
            <a:r>
              <a:rPr lang="en-GB" sz="1600" b="1" dirty="0"/>
              <a:t>evaluation</a:t>
            </a:r>
            <a:r>
              <a:rPr lang="en-GB" sz="1600" dirty="0"/>
              <a:t> </a:t>
            </a:r>
            <a:r>
              <a:rPr lang="en-GB" sz="1600" b="1" dirty="0"/>
              <a:t>module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975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27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3CE55D-4865-FD05-E771-67F329A5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799AD-3E0E-A8C9-2239-29E1C553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04" y="2319453"/>
            <a:ext cx="7867644" cy="168872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734955F-7A4F-16A2-8DC3-E823E4BFFC7F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Work Schedule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254" y="2187642"/>
                <a:ext cx="8165748" cy="357307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Never ending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growth of world population</a:t>
                </a:r>
                <a:r>
                  <a:rPr lang="en-GB" sz="1600" dirty="0"/>
                  <a:t>, plus the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rising of </a:t>
                </a:r>
                <a14:m>
                  <m:oMath xmlns:m="http://schemas.openxmlformats.org/officeDocument/2006/math">
                    <m:r>
                      <a:rPr lang="pt-PT" sz="16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solidFill>
                      <a:schemeClr val="accent5"/>
                    </a:solidFill>
                  </a:rPr>
                  <a:t> </a:t>
                </a:r>
                <a:r>
                  <a:rPr lang="en-GB" sz="1600" dirty="0"/>
                  <a:t>lead to an increase necessity for arable soil.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Soils are being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over explored </a:t>
                </a:r>
                <a:r>
                  <a:rPr lang="en-GB" sz="1600" dirty="0"/>
                  <a:t>without proper care.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Future where fertile soils become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rarer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Laboratory analysis is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expensive</a:t>
                </a:r>
                <a:r>
                  <a:rPr lang="en-GB" sz="1600" dirty="0"/>
                  <a:t> and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time consuming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accent2"/>
                    </a:solidFill>
                  </a:rPr>
                  <a:t>Fast</a:t>
                </a:r>
                <a:r>
                  <a:rPr lang="en-GB" sz="1600" dirty="0"/>
                  <a:t> and </a:t>
                </a:r>
                <a:r>
                  <a:rPr lang="en-GB" sz="1600" dirty="0">
                    <a:solidFill>
                      <a:schemeClr val="accent2"/>
                    </a:solidFill>
                  </a:rPr>
                  <a:t>cheap</a:t>
                </a:r>
                <a:r>
                  <a:rPr lang="en-GB" sz="1600" dirty="0"/>
                  <a:t> method to estimate soil nutrients, overcomes these obstacles.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Investigation and integration into the TerraSenseTK toolkit.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accent2"/>
                    </a:solidFill>
                  </a:rPr>
                  <a:t>Contributes</a:t>
                </a:r>
                <a:r>
                  <a:rPr lang="en-GB" sz="1600" dirty="0"/>
                  <a:t> for AI community, society, and </a:t>
                </a:r>
                <a:r>
                  <a:rPr lang="en-GB" sz="1600" dirty="0">
                    <a:solidFill>
                      <a:schemeClr val="accent2"/>
                    </a:solidFill>
                  </a:rPr>
                  <a:t>strives for a better tomorrow</a:t>
                </a:r>
                <a:r>
                  <a:rPr lang="en-GB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254" y="2187642"/>
                <a:ext cx="8165748" cy="3573078"/>
              </a:xfrm>
              <a:blipFill>
                <a:blip r:embed="rId3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28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3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33442"/>
            <a:ext cx="3401264" cy="1096899"/>
          </a:xfrm>
        </p:spPr>
        <p:txBody>
          <a:bodyPr rtlCol="0"/>
          <a:lstStyle/>
          <a:p>
            <a:pPr algn="l"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107" y="4050833"/>
            <a:ext cx="3401264" cy="510657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Rafael Candeias, ist193748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0" dirty="0"/>
              <a:t>Introduction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0050" y="5991225"/>
            <a:ext cx="4351020" cy="485775"/>
          </a:xfrm>
        </p:spPr>
        <p:txBody>
          <a:bodyPr rtlCol="0"/>
          <a:lstStyle/>
          <a:p>
            <a:pPr algn="l" rtl="0"/>
            <a:r>
              <a:rPr lang="en-GB" dirty="0"/>
              <a:t>Semi-Supervised Learning Applied to Soil Nutrient Estimation </a:t>
            </a:r>
          </a:p>
          <a:p>
            <a:pPr algn="l" rtl="0"/>
            <a:r>
              <a:rPr lang="en-GB" dirty="0"/>
              <a:t>Using Earth Observation Data – MEIC, IST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735323"/>
            <a:ext cx="5336178" cy="1653797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GB" dirty="0"/>
              <a:t>Context.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Motivation.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Objectives and Contributions.</a:t>
            </a:r>
          </a:p>
          <a:p>
            <a:pPr marL="457200" indent="-45720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5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1645920"/>
            <a:ext cx="8165748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dirty="0"/>
              <a:t>Julian M. Alston and Philip G. </a:t>
            </a:r>
            <a:r>
              <a:rPr lang="en-GB" sz="1400" dirty="0" err="1"/>
              <a:t>Pardey</a:t>
            </a:r>
            <a:r>
              <a:rPr lang="en-GB" sz="1400" dirty="0"/>
              <a:t>. “Agriculture in the Global Economy”. In: Journal of Economic Perspectives 28.1 (Feb. 2014), pp. 121–46. </a:t>
            </a:r>
            <a:r>
              <a:rPr lang="en-GB" sz="1400" dirty="0" err="1"/>
              <a:t>doi</a:t>
            </a:r>
            <a:r>
              <a:rPr lang="en-GB" sz="1400" dirty="0"/>
              <a:t>: 10.1257/jep.28.1.121. </a:t>
            </a:r>
          </a:p>
          <a:p>
            <a:pPr>
              <a:buFont typeface="+mj-lt"/>
              <a:buAutoNum type="arabicPeriod"/>
            </a:pPr>
            <a:r>
              <a:rPr lang="en-GB" sz="1400" dirty="0"/>
              <a:t>Nikos </a:t>
            </a:r>
            <a:r>
              <a:rPr lang="en-GB" sz="1400" dirty="0" err="1"/>
              <a:t>Alexandratos</a:t>
            </a:r>
            <a:r>
              <a:rPr lang="en-GB" sz="1400" dirty="0"/>
              <a:t> and </a:t>
            </a:r>
            <a:r>
              <a:rPr lang="en-GB" sz="1400" dirty="0" err="1"/>
              <a:t>Jelle</a:t>
            </a:r>
            <a:r>
              <a:rPr lang="en-GB" sz="1400" dirty="0"/>
              <a:t> </a:t>
            </a:r>
            <a:r>
              <a:rPr lang="en-GB" sz="1400" dirty="0" err="1"/>
              <a:t>Bruinsma</a:t>
            </a:r>
            <a:r>
              <a:rPr lang="en-GB" sz="1400" dirty="0"/>
              <a:t>. “World agriculture towards 2030/2050: the 2012 revision”. In: (2012). 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https://tinyurl.com/2p9e9bnf</a:t>
            </a:r>
            <a:r>
              <a:rPr lang="en-GB" sz="14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https://tinyurl.com/y3j8dd6d</a:t>
            </a:r>
            <a:r>
              <a:rPr lang="en-GB" sz="14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400" dirty="0"/>
              <a:t>J </a:t>
            </a:r>
            <a:r>
              <a:rPr lang="en-GB" sz="1400" dirty="0" err="1"/>
              <a:t>Dewis</a:t>
            </a:r>
            <a:r>
              <a:rPr lang="en-GB" sz="1400" dirty="0"/>
              <a:t>, F Freitas, et al. “Physical and chemical methods of soil and water analysis.” In: FAO soils Bulletin 10 (1970).</a:t>
            </a:r>
          </a:p>
          <a:p>
            <a:pPr>
              <a:buFont typeface="+mj-lt"/>
              <a:buAutoNum type="arabicPeriod"/>
            </a:pPr>
            <a:r>
              <a:rPr lang="en-GB" sz="1400" dirty="0"/>
              <a:t>J. Benton Jones Jr. “Soil testing in the united states”. In: Communications in Soil Science and Plant Analysis 4.4 (1973), pp. 307–322. </a:t>
            </a:r>
            <a:r>
              <a:rPr lang="en-GB" sz="1400" dirty="0" err="1"/>
              <a:t>doi</a:t>
            </a:r>
            <a:r>
              <a:rPr lang="en-GB" sz="1400" dirty="0"/>
              <a:t>: 10.1080/00103627309366451.</a:t>
            </a:r>
          </a:p>
          <a:p>
            <a:pPr>
              <a:buFont typeface="+mj-lt"/>
              <a:buAutoNum type="arabicPeriod"/>
            </a:pPr>
            <a:r>
              <a:rPr lang="en-GB" sz="1400" dirty="0"/>
              <a:t>John L </a:t>
            </a:r>
            <a:r>
              <a:rPr lang="en-GB" sz="1400" dirty="0" err="1"/>
              <a:t>Havlin</a:t>
            </a:r>
            <a:r>
              <a:rPr lang="en-GB" sz="1400" dirty="0"/>
              <a:t>. “Soil: Fertility and nutrient management”. In: Landscape and land capacity. CRC Press, 2020, pp. 251–265.</a:t>
            </a:r>
          </a:p>
          <a:p>
            <a:pPr>
              <a:buFont typeface="+mj-lt"/>
              <a:buAutoNum type="arabicPeriod"/>
            </a:pPr>
            <a:r>
              <a:rPr lang="en-GB" sz="1400" dirty="0"/>
              <a:t>Steven C Hodges. “Soil fertility basics”. In: Soil Science Extension, North Carolina State University (2010).</a:t>
            </a:r>
          </a:p>
          <a:p>
            <a:pPr>
              <a:buFont typeface="+mj-lt"/>
              <a:buAutoNum type="arabicPeriod"/>
            </a:pPr>
            <a:endParaRPr lang="en-GB" sz="1400" dirty="0"/>
          </a:p>
          <a:p>
            <a:pPr>
              <a:buFont typeface="+mj-lt"/>
              <a:buAutoNum type="arabicPeriod"/>
            </a:pPr>
            <a:endParaRPr lang="en-GB" sz="1400" dirty="0"/>
          </a:p>
          <a:p>
            <a:pPr>
              <a:buFont typeface="+mj-lt"/>
              <a:buAutoNum type="arabicPeriod"/>
            </a:pPr>
            <a:endParaRPr lang="en-GB" sz="1400" dirty="0"/>
          </a:p>
          <a:p>
            <a:pPr>
              <a:buFont typeface="+mj-lt"/>
              <a:buAutoNum type="arabicPeriod"/>
            </a:pPr>
            <a:endParaRPr lang="en-GB" sz="1400" dirty="0"/>
          </a:p>
          <a:p>
            <a:pPr>
              <a:buFont typeface="+mj-lt"/>
              <a:buAutoNum type="arabicPeriod"/>
            </a:pPr>
            <a:endParaRPr lang="en-GB" sz="1400" dirty="0"/>
          </a:p>
          <a:p>
            <a:pPr>
              <a:buFont typeface="+mj-lt"/>
              <a:buAutoNum type="arabicPeriod"/>
            </a:pP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49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1645920"/>
            <a:ext cx="8165748" cy="4114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</a:rPr>
              <a:t>https://</a:t>
            </a:r>
            <a:r>
              <a:rPr lang="en-GB" sz="1400" dirty="0" err="1">
                <a:effectLst/>
              </a:rPr>
              <a:t>tinyurl.com</a:t>
            </a:r>
            <a:r>
              <a:rPr lang="en-GB" sz="1400" dirty="0">
                <a:effectLst/>
              </a:rPr>
              <a:t>/2yahvhau</a:t>
            </a: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</a:rPr>
              <a:t>Manuel Pereira. “TerraSenseTK: A Toolkit for Remote Soil Nutrient Estimation”. MSc The- sis. Funchal, Portugal: </a:t>
            </a:r>
            <a:r>
              <a:rPr lang="en-GB" sz="1400" dirty="0" err="1">
                <a:effectLst/>
              </a:rPr>
              <a:t>Univesidade</a:t>
            </a:r>
            <a:r>
              <a:rPr lang="en-GB" sz="1400" dirty="0">
                <a:effectLst/>
              </a:rPr>
              <a:t> da Madeira, Nov. 2022.</a:t>
            </a: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https://tinyurl.com/srsaxc8m</a:t>
            </a: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</a:rPr>
              <a:t>https://</a:t>
            </a:r>
            <a:r>
              <a:rPr lang="en-GB" sz="1400" dirty="0" err="1">
                <a:effectLst/>
              </a:rPr>
              <a:t>tinyurl.com</a:t>
            </a:r>
            <a:r>
              <a:rPr lang="en-GB" sz="1400" dirty="0">
                <a:effectLst/>
              </a:rPr>
              <a:t>/36rzevw8</a:t>
            </a:r>
            <a:endParaRPr lang="en-GB" sz="1400" dirty="0"/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https://tinyurl.com/22vddw6s</a:t>
            </a: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https://tinyurl.com/yxt3j982</a:t>
            </a: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https://tinyurl.com/yxxd47tp</a:t>
            </a: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r>
              <a:rPr lang="en-GB" sz="1400" dirty="0" err="1">
                <a:effectLst/>
              </a:rPr>
              <a:t>Mert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Dedeog</a:t>
            </a:r>
            <a:r>
              <a:rPr lang="en-GB" sz="1400" dirty="0">
                <a:effectLst/>
              </a:rPr>
              <a:t> ̆</a:t>
            </a:r>
            <a:r>
              <a:rPr lang="en-GB" sz="1400" dirty="0" err="1">
                <a:effectLst/>
              </a:rPr>
              <a:t>lu</a:t>
            </a:r>
            <a:r>
              <a:rPr lang="en-GB" sz="1400" dirty="0">
                <a:effectLst/>
              </a:rPr>
              <a:t> et al. “Assessment of the vegetation indices on Sentinel-2A images for pre- </a:t>
            </a:r>
            <a:r>
              <a:rPr lang="en-GB" sz="1400" dirty="0" err="1">
                <a:effectLst/>
              </a:rPr>
              <a:t>dicting</a:t>
            </a:r>
            <a:r>
              <a:rPr lang="en-GB" sz="1400" dirty="0">
                <a:effectLst/>
              </a:rPr>
              <a:t> the soil productivity potential in Bursa, Turkey”. In: Environmental Monitoring and Assessment 192.1 (2020), pp. 1–16. </a:t>
            </a: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  <a:hlinkClick r:id="rId7"/>
              </a:rPr>
              <a:t>https://tinyurl.com/48v9ebjh</a:t>
            </a: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r>
              <a:rPr lang="en-GB" sz="1400" dirty="0">
                <a:effectLst/>
              </a:rPr>
              <a:t>Arman </a:t>
            </a:r>
            <a:r>
              <a:rPr lang="en-GB" sz="1400" dirty="0" err="1">
                <a:effectLst/>
              </a:rPr>
              <a:t>Naderi</a:t>
            </a:r>
            <a:r>
              <a:rPr lang="en-GB" sz="1400" dirty="0">
                <a:effectLst/>
              </a:rPr>
              <a:t> et al. “Assessment of spatial distribution of soil heavy metals using ANN-GA, MSLR and satellite imagery”. In: Environmental monitoring and assessment 189.5 (2017), pp. 1–16. </a:t>
            </a:r>
          </a:p>
          <a:p>
            <a:pPr>
              <a:buFont typeface="+mj-lt"/>
              <a:buAutoNum type="arabicPeriod" startAt="9"/>
            </a:pP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endParaRPr lang="en-GB" sz="1400" dirty="0">
              <a:effectLst/>
              <a:latin typeface="CMTT10"/>
            </a:endParaRPr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>
              <a:effectLst/>
              <a:latin typeface="CMR12"/>
            </a:endParaRPr>
          </a:p>
          <a:p>
            <a:pPr>
              <a:buFont typeface="+mj-lt"/>
              <a:buAutoNum type="arabicPeriod" startAt="9"/>
            </a:pPr>
            <a:endParaRPr lang="en-GB" sz="1400" dirty="0">
              <a:effectLst/>
            </a:endParaRPr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+mj-lt"/>
              <a:buAutoNum type="arabicPeriod" startAt="9"/>
            </a:pP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31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3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1645920"/>
            <a:ext cx="8165748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 startAt="19"/>
            </a:pPr>
            <a:r>
              <a:rPr lang="en-GB" sz="1400" dirty="0">
                <a:effectLst/>
              </a:rPr>
              <a:t>Mang Tik Chiu et al. “Agriculture-vision: A large aerial image database for agricultural pattern analysis”. In: Proceedings of the IEEE/CVF Conference on Computer Vision and Pattern Recognition. 2020, pp. 2828–2838. </a:t>
            </a:r>
          </a:p>
          <a:p>
            <a:pPr>
              <a:buFont typeface="+mj-lt"/>
              <a:buAutoNum type="arabicPeriod" startAt="19"/>
            </a:pPr>
            <a:r>
              <a:rPr lang="en-GB" sz="1400" dirty="0" err="1">
                <a:effectLst/>
              </a:rPr>
              <a:t>Gencer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Sumbul</a:t>
            </a:r>
            <a:r>
              <a:rPr lang="en-GB" sz="1400" dirty="0">
                <a:effectLst/>
              </a:rPr>
              <a:t> et al. “</a:t>
            </a:r>
            <a:r>
              <a:rPr lang="en-GB" sz="1400" dirty="0" err="1">
                <a:effectLst/>
              </a:rPr>
              <a:t>Bigearthnet</a:t>
            </a:r>
            <a:r>
              <a:rPr lang="en-GB" sz="1400" dirty="0">
                <a:effectLst/>
              </a:rPr>
              <a:t>: A large-scale benchmark archive for remote sensing image understanding”. In: IGARSS 2019-2019 IEEE International Geoscience and Remote Sensing Symposium. IEEE. 2019, pp. 5901–5904. </a:t>
            </a:r>
          </a:p>
          <a:p>
            <a:pPr>
              <a:buFont typeface="+mj-lt"/>
              <a:buAutoNum type="arabicPeriod" startAt="19"/>
            </a:pPr>
            <a:r>
              <a:rPr lang="en-GB" sz="1400" dirty="0">
                <a:effectLst/>
              </a:rPr>
              <a:t>https://</a:t>
            </a:r>
            <a:r>
              <a:rPr lang="en-GB" sz="1400" dirty="0" err="1">
                <a:effectLst/>
              </a:rPr>
              <a:t>tinyurl.com</a:t>
            </a:r>
            <a:r>
              <a:rPr lang="en-GB" sz="1400" dirty="0">
                <a:effectLst/>
              </a:rPr>
              <a:t>/37ujj49m</a:t>
            </a:r>
          </a:p>
          <a:p>
            <a:pPr>
              <a:buFont typeface="+mj-lt"/>
              <a:buAutoNum type="arabicPeriod" startAt="19"/>
            </a:pPr>
            <a:r>
              <a:rPr lang="en-GB" sz="1400" dirty="0">
                <a:effectLst/>
              </a:rPr>
              <a:t>Amanda </a:t>
            </a:r>
            <a:r>
              <a:rPr lang="en-GB" sz="1400" dirty="0" err="1">
                <a:effectLst/>
              </a:rPr>
              <a:t>Ramcharan</a:t>
            </a:r>
            <a:r>
              <a:rPr lang="en-GB" sz="1400" dirty="0">
                <a:effectLst/>
              </a:rPr>
              <a:t> et al. “A soil bulk density </a:t>
            </a:r>
            <a:r>
              <a:rPr lang="en-GB" sz="1400" dirty="0" err="1">
                <a:effectLst/>
              </a:rPr>
              <a:t>pedotransfer</a:t>
            </a:r>
            <a:r>
              <a:rPr lang="en-GB" sz="1400" dirty="0">
                <a:effectLst/>
              </a:rPr>
              <a:t> function based on machine learning: A case study with the NCSS soil characterization database”. In: Soil Science Society of America Journal 81.6 (2017), pp. 1279–1287.</a:t>
            </a:r>
          </a:p>
          <a:p>
            <a:pPr>
              <a:buFont typeface="+mj-lt"/>
              <a:buAutoNum type="arabicPeriod" startAt="19"/>
            </a:pPr>
            <a:r>
              <a:rPr lang="en-GB" sz="1400" dirty="0">
                <a:effectLst/>
              </a:rPr>
              <a:t>Tomislav </a:t>
            </a:r>
            <a:r>
              <a:rPr lang="en-GB" sz="1400" dirty="0" err="1">
                <a:effectLst/>
              </a:rPr>
              <a:t>Hengl</a:t>
            </a:r>
            <a:r>
              <a:rPr lang="en-GB" sz="1400" dirty="0">
                <a:effectLst/>
              </a:rPr>
              <a:t> et al. “African soil properties and nutrients mapped at 30 m spatial resolution using two-scale ensemble machine learning”. In: Scientific Reports 11.1 (2021), pp. 1–18.</a:t>
            </a:r>
          </a:p>
          <a:p>
            <a:pPr>
              <a:buFont typeface="+mj-lt"/>
              <a:buAutoNum type="arabicPeriod" startAt="19"/>
            </a:pPr>
            <a:r>
              <a:rPr lang="en-GB" sz="1400" dirty="0" err="1">
                <a:effectLst/>
              </a:rPr>
              <a:t>Sevda</a:t>
            </a:r>
            <a:r>
              <a:rPr lang="en-GB" sz="1400" dirty="0">
                <a:effectLst/>
              </a:rPr>
              <a:t> Ta ̧</a:t>
            </a:r>
            <a:r>
              <a:rPr lang="en-GB" sz="1400" dirty="0" err="1">
                <a:effectLst/>
              </a:rPr>
              <a:t>san</a:t>
            </a:r>
            <a:r>
              <a:rPr lang="en-GB" sz="1400" dirty="0">
                <a:effectLst/>
              </a:rPr>
              <a:t> et al. “Estimation of eggplant yield with machine learning methods using spec- </a:t>
            </a:r>
            <a:r>
              <a:rPr lang="en-GB" sz="1400" dirty="0" err="1">
                <a:effectLst/>
              </a:rPr>
              <a:t>tral</a:t>
            </a:r>
            <a:r>
              <a:rPr lang="en-GB" sz="1400" dirty="0">
                <a:effectLst/>
              </a:rPr>
              <a:t> vegetation indices”. In: Computers and Electronics in Agriculture 202 (2022), p. 107367. </a:t>
            </a:r>
          </a:p>
          <a:p>
            <a:pPr>
              <a:buFont typeface="+mj-lt"/>
              <a:buAutoNum type="arabicPeriod" startAt="19"/>
            </a:pPr>
            <a:endParaRPr lang="en-GB" sz="14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26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1645920"/>
            <a:ext cx="8165748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 startAt="25"/>
            </a:pPr>
            <a:r>
              <a:rPr lang="en-GB" sz="1400" dirty="0">
                <a:effectLst/>
              </a:rPr>
              <a:t>Wei Han et al. “A semi-supervised generative framework with deep learning features for high- resolution remote sensing image scene classification”. In: ISPRS Journal of Photogrammetry and Remote Sensing 145 (2018), pp. 23–43.</a:t>
            </a:r>
          </a:p>
          <a:p>
            <a:pPr>
              <a:buFont typeface="+mj-lt"/>
              <a:buAutoNum type="arabicPeriod" startAt="25"/>
            </a:pPr>
            <a:r>
              <a:rPr lang="en-GB" sz="1400" dirty="0">
                <a:effectLst/>
              </a:rPr>
              <a:t>Francesco </a:t>
            </a:r>
            <a:r>
              <a:rPr lang="en-GB" sz="1400" dirty="0" err="1">
                <a:effectLst/>
              </a:rPr>
              <a:t>Staccone</a:t>
            </a:r>
            <a:r>
              <a:rPr lang="en-GB" sz="1400" dirty="0">
                <a:effectLst/>
              </a:rPr>
              <a:t>. “Deep learning for sea-ice classification on synthetic aperture radar (SAR) images in earth observation. Classification using semi-supervised generative </a:t>
            </a:r>
            <a:r>
              <a:rPr lang="en-GB" sz="1400" dirty="0" err="1">
                <a:effectLst/>
              </a:rPr>
              <a:t>adversar</a:t>
            </a:r>
            <a:r>
              <a:rPr lang="en-GB" sz="1400" dirty="0">
                <a:effectLst/>
              </a:rPr>
              <a:t>- </a:t>
            </a:r>
            <a:r>
              <a:rPr lang="en-GB" sz="1400" dirty="0" err="1">
                <a:effectLst/>
              </a:rPr>
              <a:t>ial</a:t>
            </a:r>
            <a:r>
              <a:rPr lang="en-GB" sz="1400" dirty="0">
                <a:effectLst/>
              </a:rPr>
              <a:t> networks on partially </a:t>
            </a:r>
            <a:r>
              <a:rPr lang="en-GB" sz="1400" dirty="0" err="1">
                <a:effectLst/>
              </a:rPr>
              <a:t>labeled</a:t>
            </a:r>
            <a:r>
              <a:rPr lang="en-GB" sz="1400" dirty="0">
                <a:effectLst/>
              </a:rPr>
              <a:t> data”. In: (2020). </a:t>
            </a:r>
            <a:endParaRPr lang="en-GB" sz="1400" dirty="0"/>
          </a:p>
          <a:p>
            <a:pPr>
              <a:buFont typeface="+mj-lt"/>
              <a:buAutoNum type="arabicPeriod" startAt="25"/>
            </a:pPr>
            <a:endParaRPr lang="en-GB" sz="14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33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3E85-90FD-7C5C-9339-7F1FCE65C472}"/>
              </a:ext>
            </a:extLst>
          </p:cNvPr>
          <p:cNvSpPr txBox="1">
            <a:spLocks/>
          </p:cNvSpPr>
          <p:nvPr/>
        </p:nvSpPr>
        <p:spPr>
          <a:xfrm>
            <a:off x="1249504" y="826858"/>
            <a:ext cx="8024498" cy="935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300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8596668" cy="693683"/>
          </a:xfrm>
        </p:spPr>
        <p:txBody>
          <a:bodyPr rtlCol="0"/>
          <a:lstStyle/>
          <a:p>
            <a:pPr rtl="0"/>
            <a:r>
              <a:rPr lang="en-GB" dirty="0"/>
              <a:t>Introduction: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254" y="2187642"/>
                <a:ext cx="6921649" cy="364165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2012, </a:t>
                </a:r>
                <a:r>
                  <a:rPr lang="en-GB" sz="1600" b="1" dirty="0"/>
                  <a:t>19%</a:t>
                </a:r>
                <a:r>
                  <a:rPr lang="en-GB" sz="1600" dirty="0"/>
                  <a:t> of world population engaged with farming activities, and represented </a:t>
                </a:r>
                <a:r>
                  <a:rPr lang="en-GB" sz="1600" b="1" dirty="0"/>
                  <a:t>18%</a:t>
                </a:r>
                <a:r>
                  <a:rPr lang="en-GB" sz="1600" dirty="0"/>
                  <a:t> of the </a:t>
                </a:r>
                <a:r>
                  <a:rPr lang="en-GB" sz="1600" b="1" dirty="0"/>
                  <a:t>GDP</a:t>
                </a:r>
                <a:r>
                  <a:rPr lang="en-GB" sz="1600" dirty="0"/>
                  <a:t> from underdeveloped countries. [1]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By </a:t>
                </a:r>
                <a:r>
                  <a:rPr lang="en-GB" sz="1600" b="1" dirty="0"/>
                  <a:t>2050</a:t>
                </a:r>
                <a:r>
                  <a:rPr lang="en-GB" sz="1600" dirty="0"/>
                  <a:t>, population is expected to have </a:t>
                </a:r>
                <a:r>
                  <a:rPr lang="en-GB" sz="1600" b="1" dirty="0"/>
                  <a:t>grown</a:t>
                </a:r>
                <a:r>
                  <a:rPr lang="en-GB" sz="1600" dirty="0"/>
                  <a:t> by </a:t>
                </a:r>
                <a:r>
                  <a:rPr lang="en-GB" sz="1600" b="1" dirty="0"/>
                  <a:t>1/3</a:t>
                </a:r>
                <a:r>
                  <a:rPr lang="en-GB" sz="1600" dirty="0"/>
                  <a:t>. [2]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Increased </a:t>
                </a:r>
                <a:r>
                  <a:rPr lang="en-GB" sz="1600" b="1" dirty="0"/>
                  <a:t>soil exploitation</a:t>
                </a:r>
                <a:r>
                  <a:rPr lang="en-GB" sz="1600" dirty="0"/>
                  <a:t> to keep up with the demand.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Infrastructures</a:t>
                </a:r>
                <a:r>
                  <a:rPr lang="en-GB" sz="1600" dirty="0"/>
                  <a:t> for urbanization require soils.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C00000"/>
                    </a:solidFill>
                  </a:rPr>
                  <a:t>As time goes by, society requires more land, and has fewer amounts to explore.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</a:rPr>
                  <a:t>FAO: “</a:t>
                </a:r>
                <a:r>
                  <a:rPr lang="en-GB" sz="1600" dirty="0">
                    <a:solidFill>
                      <a:srgbClr val="C00000"/>
                    </a:solidFill>
                  </a:rPr>
                  <a:t>By 2070, there will be no more arable soils</a:t>
                </a:r>
                <a:r>
                  <a:rPr lang="en-GB" sz="1600" dirty="0"/>
                  <a:t>”.</a:t>
                </a:r>
                <a:r>
                  <a:rPr lang="en-GB" sz="1600" dirty="0">
                    <a:solidFill>
                      <a:srgbClr val="C00000"/>
                    </a:solidFill>
                  </a:rPr>
                  <a:t> </a:t>
                </a:r>
                <a:r>
                  <a:rPr lang="en-GB" sz="1600" dirty="0"/>
                  <a:t>[3]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From 1982 to 2020, global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emissions grew from </a:t>
                </a:r>
                <a:r>
                  <a:rPr lang="en-GB" sz="1600" b="1" dirty="0"/>
                  <a:t>360 ppm</a:t>
                </a:r>
                <a:r>
                  <a:rPr lang="en-GB" sz="1600" dirty="0"/>
                  <a:t> to </a:t>
                </a:r>
                <a:r>
                  <a:rPr lang="en-GB" sz="1600" b="1" dirty="0"/>
                  <a:t>420</a:t>
                </a:r>
                <a:r>
                  <a:rPr lang="en-GB" sz="1600" dirty="0"/>
                  <a:t> </a:t>
                </a:r>
                <a:r>
                  <a:rPr lang="en-GB" sz="1600" b="1" dirty="0"/>
                  <a:t>ppm</a:t>
                </a:r>
                <a:r>
                  <a:rPr lang="en-GB" sz="1600" dirty="0"/>
                  <a:t>. [4]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254" y="2187642"/>
                <a:ext cx="6921649" cy="3641658"/>
              </a:xfrm>
              <a:blipFill>
                <a:blip r:embed="rId3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</p:spTree>
    <p:extLst>
      <p:ext uri="{BB962C8B-B14F-4D97-AF65-F5344CB8AC3E}">
        <p14:creationId xmlns:p14="http://schemas.microsoft.com/office/powerpoint/2010/main" val="9091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8596668" cy="693683"/>
          </a:xfrm>
        </p:spPr>
        <p:txBody>
          <a:bodyPr rtlCol="0"/>
          <a:lstStyle/>
          <a:p>
            <a:pPr rtl="0"/>
            <a:r>
              <a:rPr lang="en-GB" dirty="0"/>
              <a:t>Introduction: 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254" y="2187642"/>
                <a:ext cx="6921649" cy="3367338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Soil </a:t>
                </a:r>
                <a:r>
                  <a:rPr lang="en-GB" sz="1600" b="1" dirty="0"/>
                  <a:t>laboratory</a:t>
                </a:r>
                <a:r>
                  <a:rPr lang="en-GB" sz="1600" dirty="0"/>
                  <a:t> analysis is the </a:t>
                </a:r>
                <a:r>
                  <a:rPr lang="en-GB" sz="1600" b="1" dirty="0"/>
                  <a:t>oldest </a:t>
                </a:r>
                <a:r>
                  <a:rPr lang="en-GB" sz="1600" dirty="0"/>
                  <a:t>[5] and most </a:t>
                </a:r>
                <a:r>
                  <a:rPr lang="en-GB" sz="1600" b="1" dirty="0"/>
                  <a:t>common</a:t>
                </a:r>
                <a:r>
                  <a:rPr lang="en-GB" sz="1600" dirty="0"/>
                  <a:t> method to estimate soil </a:t>
                </a:r>
                <a:r>
                  <a:rPr lang="en-GB" sz="1600" b="1" dirty="0"/>
                  <a:t>fertility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 2008, Bray P1 was the most used to extract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levels. [6]</a:t>
                </a:r>
                <a:endParaRPr lang="en-GB" sz="1600" dirty="0">
                  <a:solidFill>
                    <a:schemeClr val="accent5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accent5"/>
                    </a:solidFill>
                  </a:rPr>
                  <a:t>Time consuming</a:t>
                </a:r>
                <a:r>
                  <a:rPr lang="en-GB" sz="1600" dirty="0"/>
                  <a:t>,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expensive</a:t>
                </a:r>
                <a:r>
                  <a:rPr lang="en-GB" sz="1600" dirty="0"/>
                  <a:t> and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destructive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SVI</a:t>
                </a:r>
                <a:r>
                  <a:rPr lang="en-GB" sz="1600" dirty="0"/>
                  <a:t> react to plant’s </a:t>
                </a:r>
                <a:r>
                  <a:rPr lang="en-GB" sz="1600" b="1" dirty="0"/>
                  <a:t>chemical</a:t>
                </a:r>
                <a:r>
                  <a:rPr lang="en-GB" sz="1600" dirty="0"/>
                  <a:t> and </a:t>
                </a:r>
                <a:r>
                  <a:rPr lang="en-GB" sz="1600" b="1" dirty="0"/>
                  <a:t>physical</a:t>
                </a:r>
                <a:r>
                  <a:rPr lang="en-GB" sz="1600" dirty="0"/>
                  <a:t> properties.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accent2"/>
                    </a:solidFill>
                  </a:rPr>
                  <a:t>Fast</a:t>
                </a:r>
                <a:r>
                  <a:rPr lang="en-GB" sz="1600" dirty="0"/>
                  <a:t> and </a:t>
                </a:r>
                <a:r>
                  <a:rPr lang="en-GB" sz="1600" dirty="0">
                    <a:solidFill>
                      <a:schemeClr val="accent2"/>
                    </a:solidFill>
                  </a:rPr>
                  <a:t>inexpensive</a:t>
                </a:r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>
                    <a:solidFill>
                      <a:schemeClr val="tx1"/>
                    </a:solidFill>
                  </a:rPr>
                  <a:t>Accurate</a:t>
                </a:r>
                <a:r>
                  <a:rPr lang="en-GB" sz="1600" dirty="0">
                    <a:solidFill>
                      <a:schemeClr val="tx1"/>
                    </a:solidFill>
                  </a:rPr>
                  <a:t> soil nutrient estimation is required to avoid soil </a:t>
                </a:r>
                <a:r>
                  <a:rPr lang="en-GB" sz="1600" b="1" dirty="0">
                    <a:solidFill>
                      <a:schemeClr val="tx1"/>
                    </a:solidFill>
                  </a:rPr>
                  <a:t>erosion</a:t>
                </a:r>
                <a:r>
                  <a:rPr lang="en-GB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</a:rPr>
                  <a:t>Without it,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soil transforms into dry land</a:t>
                </a:r>
                <a:r>
                  <a:rPr lang="en-GB" sz="1600" dirty="0">
                    <a:solidFill>
                      <a:schemeClr val="tx1"/>
                    </a:solidFill>
                  </a:rPr>
                  <a:t>,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communities starve</a:t>
                </a:r>
                <a:r>
                  <a:rPr lang="en-GB" sz="1600" dirty="0">
                    <a:solidFill>
                      <a:schemeClr val="tx1"/>
                    </a:solidFill>
                  </a:rPr>
                  <a:t>, and </a:t>
                </a:r>
                <a:r>
                  <a:rPr lang="en-GB" sz="1600" dirty="0">
                    <a:solidFill>
                      <a:schemeClr val="accent5"/>
                    </a:solidFill>
                  </a:rPr>
                  <a:t>climate change</a:t>
                </a:r>
                <a:r>
                  <a:rPr lang="en-GB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254" y="2187642"/>
                <a:ext cx="6921649" cy="3367338"/>
              </a:xfrm>
              <a:blipFill>
                <a:blip r:embed="rId3"/>
                <a:stretch>
                  <a:fillRect t="-1504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</p:spTree>
    <p:extLst>
      <p:ext uri="{BB962C8B-B14F-4D97-AF65-F5344CB8AC3E}">
        <p14:creationId xmlns:p14="http://schemas.microsoft.com/office/powerpoint/2010/main" val="32448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8596668" cy="693683"/>
          </a:xfrm>
        </p:spPr>
        <p:txBody>
          <a:bodyPr rtlCol="0"/>
          <a:lstStyle/>
          <a:p>
            <a:pPr rtl="0"/>
            <a:r>
              <a:rPr lang="en-GB" dirty="0"/>
              <a:t>Introduction: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6921649" cy="3367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AI</a:t>
            </a:r>
            <a:r>
              <a:rPr lang="en-GB" sz="1600" dirty="0"/>
              <a:t> is one of the </a:t>
            </a:r>
            <a:r>
              <a:rPr lang="en-GB" sz="1600" b="1" dirty="0"/>
              <a:t>most studied </a:t>
            </a:r>
            <a:r>
              <a:rPr lang="en-GB" sz="1600" dirty="0"/>
              <a:t>areas in computer 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Some papers used </a:t>
            </a:r>
            <a:r>
              <a:rPr lang="en-GB" sz="1600" b="1" dirty="0"/>
              <a:t>ML</a:t>
            </a:r>
            <a:r>
              <a:rPr lang="en-GB" sz="1600" dirty="0"/>
              <a:t> to </a:t>
            </a:r>
            <a:r>
              <a:rPr lang="en-GB" sz="1600" b="1" dirty="0"/>
              <a:t>estimate</a:t>
            </a:r>
            <a:r>
              <a:rPr lang="en-GB" sz="1600" dirty="0"/>
              <a:t> some soil </a:t>
            </a:r>
            <a:r>
              <a:rPr lang="en-GB" sz="1600" b="1" dirty="0"/>
              <a:t>nutrients</a:t>
            </a:r>
            <a:r>
              <a:rPr lang="en-GB" sz="1600" dirty="0"/>
              <a:t> from </a:t>
            </a:r>
            <a:r>
              <a:rPr lang="en-GB" sz="1600" b="1" dirty="0"/>
              <a:t>SVI</a:t>
            </a:r>
            <a:r>
              <a:rPr lang="en-GB" sz="16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These papers use </a:t>
            </a:r>
            <a:r>
              <a:rPr lang="en-GB" sz="1600" b="1" dirty="0"/>
              <a:t>Supervised</a:t>
            </a:r>
            <a:r>
              <a:rPr lang="en-GB" sz="1600" dirty="0"/>
              <a:t> </a:t>
            </a:r>
            <a:r>
              <a:rPr lang="en-GB" sz="1600" b="1" dirty="0"/>
              <a:t>Learning</a:t>
            </a:r>
            <a:r>
              <a:rPr lang="en-GB" sz="1600" dirty="0"/>
              <a:t> ML algorithms.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Not</a:t>
            </a:r>
            <a:r>
              <a:rPr lang="en-GB" sz="1600" dirty="0"/>
              <a:t> </a:t>
            </a:r>
            <a:r>
              <a:rPr lang="en-GB" sz="1600" b="1" dirty="0"/>
              <a:t>enough</a:t>
            </a:r>
            <a:r>
              <a:rPr lang="en-GB" sz="1600" dirty="0"/>
              <a:t> </a:t>
            </a:r>
            <a:r>
              <a:rPr lang="en-GB" sz="1600" b="1" dirty="0"/>
              <a:t>labelled</a:t>
            </a:r>
            <a:r>
              <a:rPr lang="en-GB" sz="1600" dirty="0"/>
              <a:t> data to properly </a:t>
            </a:r>
            <a:r>
              <a:rPr lang="en-GB" sz="1600" b="1" dirty="0"/>
              <a:t>train</a:t>
            </a:r>
            <a:r>
              <a:rPr lang="en-GB" sz="1600" dirty="0"/>
              <a:t> the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Much </a:t>
            </a:r>
            <a:r>
              <a:rPr lang="en-GB" sz="1600" b="1" dirty="0"/>
              <a:t>bigger</a:t>
            </a:r>
            <a:r>
              <a:rPr lang="en-GB" sz="1600" dirty="0"/>
              <a:t> </a:t>
            </a:r>
            <a:r>
              <a:rPr lang="en-GB" sz="1600" b="1" dirty="0"/>
              <a:t>amounts</a:t>
            </a:r>
            <a:r>
              <a:rPr lang="en-GB" sz="1600" dirty="0"/>
              <a:t> of </a:t>
            </a:r>
            <a:r>
              <a:rPr lang="en-GB" sz="1600" b="1" dirty="0"/>
              <a:t>unlabelled</a:t>
            </a:r>
            <a:r>
              <a:rPr lang="en-GB" sz="1600" dirty="0"/>
              <a:t> data from </a:t>
            </a:r>
            <a:r>
              <a:rPr lang="en-GB" sz="1600" b="1" dirty="0"/>
              <a:t>EOS</a:t>
            </a:r>
            <a:r>
              <a:rPr lang="en-GB" sz="1600" dirty="0"/>
              <a:t> 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Exploring </a:t>
            </a:r>
            <a:r>
              <a:rPr lang="en-GB" sz="1600" b="1" dirty="0"/>
              <a:t>Semi-Supervised</a:t>
            </a:r>
            <a:r>
              <a:rPr lang="en-GB" sz="1600" dirty="0"/>
              <a:t> algorithms seems a </a:t>
            </a:r>
            <a:r>
              <a:rPr lang="en-GB" sz="1600" b="1" dirty="0"/>
              <a:t>natural</a:t>
            </a:r>
            <a:r>
              <a:rPr lang="en-GB" sz="1600" dirty="0"/>
              <a:t> approach.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</p:spTree>
    <p:extLst>
      <p:ext uri="{BB962C8B-B14F-4D97-AF65-F5344CB8AC3E}">
        <p14:creationId xmlns:p14="http://schemas.microsoft.com/office/powerpoint/2010/main" val="110914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8596668" cy="69368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Introduction: Objectives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54" y="2187642"/>
            <a:ext cx="6921649" cy="357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Our </a:t>
            </a:r>
            <a:r>
              <a:rPr lang="en-GB" sz="1600" b="1" dirty="0"/>
              <a:t>objective</a:t>
            </a:r>
            <a:r>
              <a:rPr lang="en-GB" sz="1600" dirty="0"/>
              <a:t>: Conduct and extensive </a:t>
            </a:r>
            <a:r>
              <a:rPr lang="en-GB" sz="1600" b="1" dirty="0"/>
              <a:t>study</a:t>
            </a:r>
            <a:r>
              <a:rPr lang="en-GB" sz="1600" dirty="0"/>
              <a:t> on </a:t>
            </a:r>
            <a:r>
              <a:rPr lang="en-GB" sz="1600" b="1" dirty="0"/>
              <a:t>SSL</a:t>
            </a:r>
            <a:r>
              <a:rPr lang="en-GB" sz="1600" dirty="0"/>
              <a:t> to </a:t>
            </a:r>
            <a:r>
              <a:rPr lang="en-GB" sz="1600" b="1" dirty="0"/>
              <a:t>estimate</a:t>
            </a:r>
            <a:r>
              <a:rPr lang="en-GB" sz="1600" dirty="0"/>
              <a:t> soil </a:t>
            </a:r>
            <a:r>
              <a:rPr lang="en-GB" sz="1600" b="1" dirty="0"/>
              <a:t>nutrients</a:t>
            </a:r>
            <a:r>
              <a:rPr lang="en-GB" sz="1600" dirty="0"/>
              <a:t> from </a:t>
            </a:r>
            <a:r>
              <a:rPr lang="en-GB" sz="1600" b="1" dirty="0"/>
              <a:t>satellite</a:t>
            </a:r>
            <a:r>
              <a:rPr lang="en-GB" sz="1600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Understanding</a:t>
            </a:r>
            <a:r>
              <a:rPr lang="en-GB" sz="1600" dirty="0"/>
              <a:t> soil fertility: Accumulation of knowledge.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Discovering</a:t>
            </a:r>
            <a:r>
              <a:rPr lang="en-GB" sz="1600" dirty="0"/>
              <a:t> or </a:t>
            </a:r>
            <a:r>
              <a:rPr lang="en-GB" sz="1600" b="1" dirty="0"/>
              <a:t>creating</a:t>
            </a:r>
            <a:r>
              <a:rPr lang="en-GB" sz="1600" dirty="0"/>
              <a:t> high-quality datasets: Investigate existing datasets, and create if necessary.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Explore </a:t>
            </a:r>
            <a:r>
              <a:rPr lang="en-GB" sz="1600" b="1" dirty="0"/>
              <a:t>SVI</a:t>
            </a:r>
            <a:r>
              <a:rPr lang="en-GB" sz="1600" dirty="0"/>
              <a:t> </a:t>
            </a:r>
            <a:r>
              <a:rPr lang="en-GB" sz="1600" b="1" dirty="0"/>
              <a:t>formulas</a:t>
            </a:r>
            <a:r>
              <a:rPr lang="en-GB" sz="1600" dirty="0"/>
              <a:t>: Get in touch with the literature.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Find the best </a:t>
            </a:r>
            <a:r>
              <a:rPr lang="en-GB" sz="1600" b="1" dirty="0"/>
              <a:t>SSL</a:t>
            </a:r>
            <a:r>
              <a:rPr lang="en-GB" sz="1600" dirty="0"/>
              <a:t> to solve our problem: Discover of state of the art, implementation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Contributing to </a:t>
            </a:r>
            <a:r>
              <a:rPr lang="en-GB" sz="1600" b="1" dirty="0"/>
              <a:t>AI</a:t>
            </a:r>
            <a:r>
              <a:rPr lang="en-GB" sz="1600" dirty="0"/>
              <a:t> </a:t>
            </a:r>
            <a:r>
              <a:rPr lang="en-GB" sz="1600" b="1" dirty="0"/>
              <a:t>community</a:t>
            </a:r>
            <a:r>
              <a:rPr lang="en-GB" sz="1600" dirty="0"/>
              <a:t>, as there is </a:t>
            </a:r>
            <a:r>
              <a:rPr lang="en-GB" sz="1600" b="1" dirty="0"/>
              <a:t>no</a:t>
            </a:r>
            <a:r>
              <a:rPr lang="en-GB" sz="1600" dirty="0"/>
              <a:t> </a:t>
            </a:r>
            <a:r>
              <a:rPr lang="en-GB" sz="1600" b="1" dirty="0"/>
              <a:t>SSL</a:t>
            </a:r>
            <a:r>
              <a:rPr lang="en-GB" sz="1600" dirty="0"/>
              <a:t> </a:t>
            </a:r>
            <a:r>
              <a:rPr lang="en-GB" sz="1600" b="1" dirty="0"/>
              <a:t>investigation</a:t>
            </a:r>
            <a:r>
              <a:rPr lang="en-GB" sz="1600" dirty="0"/>
              <a:t> for this problem,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And to our </a:t>
            </a:r>
            <a:r>
              <a:rPr lang="en-GB" sz="1600" b="1" dirty="0"/>
              <a:t>society</a:t>
            </a:r>
            <a:r>
              <a:rPr lang="en-GB" sz="1600" dirty="0"/>
              <a:t>, by </a:t>
            </a:r>
            <a:r>
              <a:rPr lang="en-GB" sz="1600" b="1" dirty="0"/>
              <a:t>reducing</a:t>
            </a:r>
            <a:r>
              <a:rPr lang="en-GB" sz="1600" dirty="0"/>
              <a:t> soil over </a:t>
            </a:r>
            <a:r>
              <a:rPr lang="en-GB" sz="1600" b="1" dirty="0"/>
              <a:t>exploration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</p:spTree>
    <p:extLst>
      <p:ext uri="{BB962C8B-B14F-4D97-AF65-F5344CB8AC3E}">
        <p14:creationId xmlns:p14="http://schemas.microsoft.com/office/powerpoint/2010/main" val="130587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0" dirty="0"/>
              <a:t>Background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0050" y="5991225"/>
            <a:ext cx="4351020" cy="485775"/>
          </a:xfrm>
        </p:spPr>
        <p:txBody>
          <a:bodyPr rtlCol="0"/>
          <a:lstStyle/>
          <a:p>
            <a:pPr algn="l" rtl="0"/>
            <a:r>
              <a:rPr lang="en-GB" dirty="0"/>
              <a:t>Semi-Supervised Learning Applied to Soil Nutrient Estimation </a:t>
            </a:r>
          </a:p>
          <a:p>
            <a:pPr algn="l" rtl="0"/>
            <a:r>
              <a:rPr lang="en-GB" dirty="0"/>
              <a:t>Using Earth Observation Data – MEIC, IST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735323"/>
            <a:ext cx="7393577" cy="2739647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GB" dirty="0"/>
              <a:t>Soil Fertility.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Satellite Data Acquisition and Interpretation.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Machine Learning.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Data Science.</a:t>
            </a:r>
          </a:p>
          <a:p>
            <a:pPr marL="457200" indent="-45720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0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55" y="893379"/>
            <a:ext cx="8596668" cy="69368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1600" dirty="0"/>
              <a:t>Soil fertility:</a:t>
            </a:r>
            <a:br>
              <a:rPr lang="en-GB" sz="1600" dirty="0"/>
            </a:br>
            <a:r>
              <a:rPr lang="en-GB" dirty="0"/>
              <a:t>Soil Nutrients for Fertility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254" y="2187642"/>
                <a:ext cx="8165748" cy="357307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3 non mineral, and 13 mineral, which are spitted according to the required amounts.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6 are the macro-nutrients and the remaining 7 are micro-nutrients.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3 elements of the macro-nutrients required in greater amounts make the primary elements.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other 3 the secondary elements.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Non-minerals</a:t>
                </a:r>
                <a:r>
                  <a:rPr lang="en-GB" sz="1600" dirty="0"/>
                  <a:t> are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1600" dirty="0"/>
                  <a:t>, and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Macro</a:t>
                </a:r>
                <a:r>
                  <a:rPr lang="en-GB" sz="1600" dirty="0"/>
                  <a:t> nutrients (</a:t>
                </a:r>
                <a:r>
                  <a:rPr lang="en-GB" sz="1600" b="1" dirty="0"/>
                  <a:t>primary</a:t>
                </a:r>
                <a:r>
                  <a:rPr lang="en-GB" sz="1600" dirty="0"/>
                  <a:t> elements): </a:t>
                </a:r>
                <a14:m>
                  <m:oMath xmlns:m="http://schemas.openxmlformats.org/officeDocument/2006/math">
                    <m:r>
                      <a:rPr lang="pt-PT" sz="16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, and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Macro</a:t>
                </a:r>
                <a:r>
                  <a:rPr lang="en-GB" sz="1600" dirty="0"/>
                  <a:t> nutrients (</a:t>
                </a:r>
                <a:r>
                  <a:rPr lang="en-GB" sz="1600" b="1" dirty="0"/>
                  <a:t>secondary</a:t>
                </a:r>
                <a:r>
                  <a:rPr lang="en-GB" sz="1600" dirty="0"/>
                  <a:t> elements):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𝐶𝑎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𝑀𝑔</m:t>
                    </m:r>
                  </m:oMath>
                </a14:m>
                <a:r>
                  <a:rPr lang="en-GB" sz="1600" dirty="0"/>
                  <a:t>, and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Micro</a:t>
                </a:r>
                <a:r>
                  <a:rPr lang="en-GB" sz="1600" dirty="0"/>
                  <a:t> </a:t>
                </a:r>
                <a:r>
                  <a:rPr lang="en-GB" sz="1600" b="1" dirty="0"/>
                  <a:t>nutrients</a:t>
                </a:r>
                <a:r>
                  <a:rPr lang="en-GB" sz="1600" dirty="0"/>
                  <a:t>: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𝐹𝑒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𝑀𝑛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𝑀𝑜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𝑍𝑛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254" y="2187642"/>
                <a:ext cx="8165748" cy="3573078"/>
              </a:xfrm>
              <a:blipFill>
                <a:blip r:embed="rId3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BB0B4D-704E-0221-9A36-FF09856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rtlCol="0"/>
          <a:lstStyle/>
          <a:p>
            <a:pPr rtl="0"/>
            <a:r>
              <a:rPr lang="en-GB" dirty="0"/>
              <a:t>Semi-Supervised Learning Applied to Soil Nutrient Estimation Using Earth Observation Data – MEIC, IST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21A2-5F2C-5BF0-EF6C-FF4583573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80" y="4296468"/>
            <a:ext cx="439826" cy="46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8E3FC-A3CD-EBA7-6800-91997C2B9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456" y="3817270"/>
            <a:ext cx="439824" cy="46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6F344-D172-AD97-5EF2-2182AD2B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599" y="3815666"/>
            <a:ext cx="439825" cy="461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095E7-2DEF-483C-66B8-B1D49FDA4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28" y="3815666"/>
            <a:ext cx="439824" cy="461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B6A40-A0F6-3FBC-373B-CE5FA77AB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202" y="4266084"/>
            <a:ext cx="439825" cy="46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FBB87B-F36F-1F04-624F-231BD6CA0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644" y="4290892"/>
            <a:ext cx="439824" cy="461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A9485-12B6-E853-B1DF-C5A30BA115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009" y="4757576"/>
            <a:ext cx="439824" cy="46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E3F8AA-3C99-04D0-CED1-9151095F99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4201" y="4757576"/>
            <a:ext cx="439824" cy="461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EB0AED-05EC-6434-ACFC-B688504A1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2420" y="4757576"/>
            <a:ext cx="439824" cy="46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9D8593-3E9D-A886-3FE9-EBF0858414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9708" y="5645532"/>
            <a:ext cx="439824" cy="461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2F7407-6E96-0723-AA8A-6C694E9227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1633" y="5650613"/>
            <a:ext cx="439824" cy="446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62ABC3-C88F-B9BC-0C11-DC543F966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3027" y="5645532"/>
            <a:ext cx="439824" cy="46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7D67F7-04BD-C7C3-D058-500A083C16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87542" y="5645532"/>
            <a:ext cx="439824" cy="446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949047-FBF3-8408-8BF9-CEEE3FB725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35327" y="5650613"/>
            <a:ext cx="440078" cy="447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9D5722-7239-19DA-1B83-E5CCB6D184C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8096" y="5650613"/>
            <a:ext cx="439824" cy="446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EE4349-65D5-C179-A730-98328E4C6AE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66171" y="5656562"/>
            <a:ext cx="440146" cy="4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3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{5A907C6E-A02B-474E-81C3-EE7B4DA91571}tf10001060_mac</Template>
  <TotalTime>0</TotalTime>
  <Words>3008</Words>
  <Application>Microsoft Macintosh PowerPoint</Application>
  <PresentationFormat>Widescreen</PresentationFormat>
  <Paragraphs>388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CMR12</vt:lpstr>
      <vt:lpstr>CMTT10</vt:lpstr>
      <vt:lpstr>Tenorite</vt:lpstr>
      <vt:lpstr>Trebuchet MS</vt:lpstr>
      <vt:lpstr>Wingdings 3</vt:lpstr>
      <vt:lpstr>Facet</vt:lpstr>
      <vt:lpstr>Semi-Supervised Learning Applied to Soil Nutrient Estimation Using Earth Observation Data</vt:lpstr>
      <vt:lpstr>Presentation outline</vt:lpstr>
      <vt:lpstr>Introduction</vt:lpstr>
      <vt:lpstr>Introduction: Context</vt:lpstr>
      <vt:lpstr>Introduction: Motivation</vt:lpstr>
      <vt:lpstr>Introduction: Motivation</vt:lpstr>
      <vt:lpstr>Introduction: Objectives and Contributions</vt:lpstr>
      <vt:lpstr>Background</vt:lpstr>
      <vt:lpstr>Soil fertility: Soil Nutrients for Fertility </vt:lpstr>
      <vt:lpstr>Soil fertility:  Soil Nutrients for Fertility </vt:lpstr>
      <vt:lpstr>Satellite Data Acquisition and Interpretation: Satellite Concepts</vt:lpstr>
      <vt:lpstr>Satellite Data Acquisition and Interpretation: Space Missions</vt:lpstr>
      <vt:lpstr>Satellite Data Acquisition and Interpretation: Data Acquisition</vt:lpstr>
      <vt:lpstr>Satellite Data Acquisition and Interpretation: Spectral Vegetation Indices</vt:lpstr>
      <vt:lpstr>Related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2023-02-07T10:10:58Z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