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Lst>
  <p:sldIdLst>
    <p:sldId id="256" r:id="rId2"/>
    <p:sldId id="350" r:id="rId3"/>
    <p:sldId id="257" r:id="rId4"/>
    <p:sldId id="288" r:id="rId5"/>
    <p:sldId id="299" r:id="rId6"/>
    <p:sldId id="338" r:id="rId7"/>
    <p:sldId id="317" r:id="rId8"/>
    <p:sldId id="321" r:id="rId9"/>
    <p:sldId id="319" r:id="rId10"/>
    <p:sldId id="335" r:id="rId11"/>
    <p:sldId id="336" r:id="rId12"/>
    <p:sldId id="327" r:id="rId13"/>
    <p:sldId id="330" r:id="rId14"/>
    <p:sldId id="333" r:id="rId15"/>
    <p:sldId id="351" r:id="rId16"/>
    <p:sldId id="352" r:id="rId17"/>
    <p:sldId id="324" r:id="rId18"/>
    <p:sldId id="344" r:id="rId19"/>
    <p:sldId id="340" r:id="rId20"/>
    <p:sldId id="339" r:id="rId21"/>
    <p:sldId id="341" r:id="rId22"/>
    <p:sldId id="342" r:id="rId23"/>
    <p:sldId id="343" r:id="rId24"/>
    <p:sldId id="337" r:id="rId25"/>
    <p:sldId id="34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49C5FE0-8973-4DCA-2E47-5EFFB21BA591}" name="Guest User" initials="GU" userId="S::urn:spo:tenantanon#eee22e0c-e0f6-4053-9ae1-04e4ee445b3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2EA94"/>
    <a:srgbClr val="E7EAED"/>
    <a:srgbClr val="CCD2D8"/>
    <a:srgbClr val="F7F4D2"/>
    <a:srgbClr val="DB3737"/>
    <a:srgbClr val="E32B2B"/>
    <a:srgbClr val="5A8191"/>
    <a:srgbClr val="95CDE5"/>
    <a:srgbClr val="0B232D"/>
    <a:srgbClr val="0C24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03778-9F9A-3DD6-E689-B0B96E1916CA}" v="801" dt="2025-05-31T01:08:16.001"/>
    <p1510:client id="{16A792BE-71D4-2962-FFC1-0E932E5BE2F4}" v="1105" dt="2025-05-31T02:07:30.944"/>
    <p1510:client id="{1F1E7208-F78D-5996-2FD7-B7176FD72F99}" v="535" dt="2025-05-31T02:50:39.890"/>
    <p1510:client id="{233515F1-C170-B228-D96A-264B9A7EF31B}" v="1086" dt="2025-05-31T02:15:09.867"/>
    <p1510:client id="{27005FC6-E559-D8F4-4496-7DAFCA44EB24}" v="3" dt="2025-05-31T22:30:56.684"/>
    <p1510:client id="{2752785D-0751-B56B-2279-36188EFDDCBF}" v="150" dt="2025-05-31T22:34:39.295"/>
    <p1510:client id="{2B408DE8-3FB2-B31B-0C23-2C671A99B495}" v="111" dt="2025-05-31T16:57:49.431"/>
    <p1510:client id="{3DE292CB-3CF4-D6ED-BF21-FD304660B24E}" v="68" dt="2025-05-31T16:34:34.187"/>
    <p1510:client id="{4114004B-2D4E-16C8-FD8A-D4B3F6B896A5}" v="1379" dt="2025-05-31T20:30:02.206"/>
    <p1510:client id="{42B75A4D-0F1D-DDC8-7ED1-B4AD9396D272}" v="2607" dt="2025-05-30T08:04:00.192"/>
    <p1510:client id="{510AD7BF-8B05-C550-39D5-CBDE028E7E1C}" v="1256" dt="2025-05-31T19:57:02.989"/>
    <p1510:client id="{5A4E6BD1-53F6-C280-DEF5-0DD8C4063325}" v="571" dt="2025-05-31T07:09:29.250"/>
    <p1510:client id="{6BB88EC1-ABF6-2259-7100-EA3F24DDB0A1}" v="1081" dt="2025-05-31T18:21:00.966"/>
    <p1510:client id="{878A013F-0CEE-8EAF-8153-1EB0EAFA5CFA}" v="68" dt="2025-05-31T17:05:10.876"/>
    <p1510:client id="{9B92D68C-11C7-B218-B452-0CB3D36B152A}" v="253" dt="2025-05-31T01:11:14.128"/>
    <p1510:client id="{AB44D515-9191-7A32-C935-56A56671D8BA}" v="1666" dt="2025-05-31T02:05:50.469"/>
    <p1510:client id="{B0DE487E-498C-FB7C-A473-0555814580E0}" v="1398" dt="2025-05-31T21:32:36.147"/>
    <p1510:client id="{B19A6F9D-B8A3-400A-7868-C16AA5DAA904}" v="386" dt="2025-06-01T07:14:59.609"/>
    <p1510:client id="{CAE75BF5-6586-C8FF-B9B6-E00C3090532C}" v="161" dt="2025-05-31T18:35:39.413"/>
    <p1510:client id="{D44426D2-CE19-3F40-3145-1F7B32FD7070}" v="48" dt="2025-05-30T23:40:03.9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21D1F4-F03F-4880-9732-470D051CBBE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0A6E45D-416A-4A6E-9484-F249B0954472}">
      <dgm:prSet phldr="0"/>
      <dgm:spPr/>
      <dgm:t>
        <a:bodyPr/>
        <a:lstStyle/>
        <a:p>
          <a:pPr rtl="0"/>
          <a:r>
            <a:rPr lang="en-US" b="0">
              <a:latin typeface="Aptos Display" panose="02110004020202020204"/>
            </a:rPr>
            <a:t>Company Snapshot</a:t>
          </a:r>
          <a:endParaRPr lang="en-US" b="0"/>
        </a:p>
      </dgm:t>
    </dgm:pt>
    <dgm:pt modelId="{639F2C56-EBB9-48BB-B78F-506EFD890924}" type="parTrans" cxnId="{5CE8E53E-8A32-4A7A-B754-6A1F605B67BB}">
      <dgm:prSet/>
      <dgm:spPr/>
      <dgm:t>
        <a:bodyPr/>
        <a:lstStyle/>
        <a:p>
          <a:endParaRPr lang="en-US"/>
        </a:p>
      </dgm:t>
    </dgm:pt>
    <dgm:pt modelId="{6368DAF3-ED03-4CD3-B64C-AAD79E47D425}" type="sibTrans" cxnId="{5CE8E53E-8A32-4A7A-B754-6A1F605B67BB}">
      <dgm:prSet/>
      <dgm:spPr/>
      <dgm:t>
        <a:bodyPr/>
        <a:lstStyle/>
        <a:p>
          <a:endParaRPr lang="en-US"/>
        </a:p>
      </dgm:t>
    </dgm:pt>
    <dgm:pt modelId="{8B3A73A7-5ED7-4D95-8976-143989467DC0}">
      <dgm:prSet phldr="0"/>
      <dgm:spPr/>
      <dgm:t>
        <a:bodyPr/>
        <a:lstStyle/>
        <a:p>
          <a:pPr rtl="0"/>
          <a:r>
            <a:rPr lang="en-US">
              <a:latin typeface="Aptos Display" panose="02110004020202020204"/>
            </a:rPr>
            <a:t>Technology &amp; Operations</a:t>
          </a:r>
          <a:endParaRPr lang="en-US"/>
        </a:p>
      </dgm:t>
    </dgm:pt>
    <dgm:pt modelId="{5AE894C4-0F29-46B2-A67E-20C0E8F58032}" type="parTrans" cxnId="{6DF67386-DA59-476F-B56A-568DBB8E1734}">
      <dgm:prSet/>
      <dgm:spPr/>
      <dgm:t>
        <a:bodyPr/>
        <a:lstStyle/>
        <a:p>
          <a:endParaRPr lang="en-US"/>
        </a:p>
      </dgm:t>
    </dgm:pt>
    <dgm:pt modelId="{60EFE849-2022-4B40-9A62-21E7F1E1EB09}" type="sibTrans" cxnId="{6DF67386-DA59-476F-B56A-568DBB8E1734}">
      <dgm:prSet/>
      <dgm:spPr/>
      <dgm:t>
        <a:bodyPr/>
        <a:lstStyle/>
        <a:p>
          <a:endParaRPr lang="en-US"/>
        </a:p>
      </dgm:t>
    </dgm:pt>
    <dgm:pt modelId="{E5E78720-6E8F-4D5E-B040-CD3DCAA59336}">
      <dgm:prSet phldr="0"/>
      <dgm:spPr/>
      <dgm:t>
        <a:bodyPr/>
        <a:lstStyle/>
        <a:p>
          <a:pPr algn="l">
            <a:lnSpc>
              <a:spcPct val="100000"/>
            </a:lnSpc>
          </a:pPr>
          <a:r>
            <a:rPr lang="en-US">
              <a:latin typeface="Aptos Display" panose="02110004020202020204"/>
            </a:rPr>
            <a:t>Clients: Fortune 500 companies &amp; government agencies</a:t>
          </a:r>
          <a:endParaRPr lang="en-US"/>
        </a:p>
      </dgm:t>
    </dgm:pt>
    <dgm:pt modelId="{B20EE7DA-BB89-48F7-9568-33C344AA70A2}" type="parTrans" cxnId="{51585D2F-1F43-4AD8-AC56-BE16C1BE8062}">
      <dgm:prSet/>
      <dgm:spPr/>
    </dgm:pt>
    <dgm:pt modelId="{7A4B4BF9-8ED4-4EAB-96A7-9427F0E48993}" type="sibTrans" cxnId="{51585D2F-1F43-4AD8-AC56-BE16C1BE8062}">
      <dgm:prSet/>
      <dgm:spPr/>
    </dgm:pt>
    <dgm:pt modelId="{BFB6BE48-A808-44C5-9A85-0E10B954D89A}">
      <dgm:prSet phldr="0"/>
      <dgm:spPr/>
      <dgm:t>
        <a:bodyPr/>
        <a:lstStyle/>
        <a:p>
          <a:pPr algn="l" rtl="0">
            <a:lnSpc>
              <a:spcPct val="100000"/>
            </a:lnSpc>
          </a:pPr>
          <a:r>
            <a:rPr lang="en-US">
              <a:latin typeface="Aptos Display" panose="02110004020202020204"/>
            </a:rPr>
            <a:t>Industry: IT &amp; Cloud Services</a:t>
          </a:r>
        </a:p>
      </dgm:t>
    </dgm:pt>
    <dgm:pt modelId="{651BBD27-7F3F-4CF1-8625-0EE73757002F}" type="parTrans" cxnId="{D2E5174C-1978-4B49-AB1C-8AB6E11CD194}">
      <dgm:prSet/>
      <dgm:spPr/>
    </dgm:pt>
    <dgm:pt modelId="{CE97CAE9-7B69-43F3-807B-13D4AD1A076F}" type="sibTrans" cxnId="{D2E5174C-1978-4B49-AB1C-8AB6E11CD194}">
      <dgm:prSet/>
      <dgm:spPr/>
    </dgm:pt>
    <dgm:pt modelId="{6C2BE698-B843-4A92-9A68-23B4B99230C6}">
      <dgm:prSet phldr="0"/>
      <dgm:spPr/>
      <dgm:t>
        <a:bodyPr/>
        <a:lstStyle/>
        <a:p>
          <a:pPr algn="l">
            <a:lnSpc>
              <a:spcPct val="100000"/>
            </a:lnSpc>
          </a:pPr>
          <a:r>
            <a:rPr lang="en-US">
              <a:latin typeface="Aptos Display" panose="02110004020202020204"/>
            </a:rPr>
            <a:t>Headquarters: Seattle, WA</a:t>
          </a:r>
        </a:p>
      </dgm:t>
    </dgm:pt>
    <dgm:pt modelId="{3BA2EFA5-16B4-4F30-A751-79CD5FD7417E}" type="parTrans" cxnId="{D949C015-0CA8-4C08-9227-9C29E57D98F1}">
      <dgm:prSet/>
      <dgm:spPr/>
    </dgm:pt>
    <dgm:pt modelId="{A41A9F87-45B7-4133-8D7A-2BA49A6DB62E}" type="sibTrans" cxnId="{D949C015-0CA8-4C08-9227-9C29E57D98F1}">
      <dgm:prSet/>
      <dgm:spPr/>
    </dgm:pt>
    <dgm:pt modelId="{0EDEEB84-0D70-4DEA-84B7-34F674497D1E}">
      <dgm:prSet phldr="0"/>
      <dgm:spPr/>
      <dgm:t>
        <a:bodyPr/>
        <a:lstStyle/>
        <a:p>
          <a:pPr algn="l">
            <a:lnSpc>
              <a:spcPct val="100000"/>
            </a:lnSpc>
          </a:pPr>
          <a:r>
            <a:rPr lang="en-US">
              <a:latin typeface="Aptos Display" panose="02110004020202020204"/>
            </a:rPr>
            <a:t>Employees: 2,500</a:t>
          </a:r>
        </a:p>
      </dgm:t>
    </dgm:pt>
    <dgm:pt modelId="{D7C51B35-124B-4B65-A466-7BBE343F0360}" type="parTrans" cxnId="{B8077819-12A6-4DD8-9C1A-12978D21E5C5}">
      <dgm:prSet/>
      <dgm:spPr/>
    </dgm:pt>
    <dgm:pt modelId="{26AED5DE-125D-408A-B77C-DED8318E40DB}" type="sibTrans" cxnId="{B8077819-12A6-4DD8-9C1A-12978D21E5C5}">
      <dgm:prSet/>
      <dgm:spPr/>
    </dgm:pt>
    <dgm:pt modelId="{88DB0E2A-07D3-40CA-96B6-A0D1BDB4DAE8}">
      <dgm:prSet phldr="0"/>
      <dgm:spPr/>
      <dgm:t>
        <a:bodyPr/>
        <a:lstStyle/>
        <a:p>
          <a:pPr algn="l">
            <a:lnSpc>
              <a:spcPct val="100000"/>
            </a:lnSpc>
          </a:pPr>
          <a:r>
            <a:rPr lang="en-US">
              <a:latin typeface="Aptos Display" panose="02110004020202020204"/>
            </a:rPr>
            <a:t>Annual Revenue: $750M</a:t>
          </a:r>
        </a:p>
      </dgm:t>
    </dgm:pt>
    <dgm:pt modelId="{70EF4D6E-26A5-46BE-BF85-8004A45BBFDB}" type="parTrans" cxnId="{C1A46F94-A978-46AC-8D13-6CCBA1E4E1BC}">
      <dgm:prSet/>
      <dgm:spPr/>
    </dgm:pt>
    <dgm:pt modelId="{130F83CB-532E-4926-A3FE-75E8A2B11F1E}" type="sibTrans" cxnId="{C1A46F94-A978-46AC-8D13-6CCBA1E4E1BC}">
      <dgm:prSet/>
      <dgm:spPr/>
    </dgm:pt>
    <dgm:pt modelId="{7308A153-CA85-4BB7-9990-9BC9CAA2BA2B}">
      <dgm:prSet phldr="0"/>
      <dgm:spPr/>
      <dgm:t>
        <a:bodyPr/>
        <a:lstStyle/>
        <a:p>
          <a:pPr algn="l" rtl="0"/>
          <a:r>
            <a:rPr lang="en-US">
              <a:latin typeface="Aptos Display" panose="02110004020202020204"/>
            </a:rPr>
            <a:t>Data Centers: Seattle, WA &amp;Denver, CO</a:t>
          </a:r>
        </a:p>
      </dgm:t>
    </dgm:pt>
    <dgm:pt modelId="{1437337E-D53E-4EF9-ADD7-4E3B536EE516}" type="parTrans" cxnId="{F2F7DDAE-81C4-4DAA-8F67-7319061AC22C}">
      <dgm:prSet/>
      <dgm:spPr/>
    </dgm:pt>
    <dgm:pt modelId="{1DF7FFE7-451A-4453-B414-537002089369}" type="sibTrans" cxnId="{F2F7DDAE-81C4-4DAA-8F67-7319061AC22C}">
      <dgm:prSet/>
      <dgm:spPr/>
    </dgm:pt>
    <dgm:pt modelId="{CA09BDD0-2F07-467C-BE5F-FD152F2FEA9B}">
      <dgm:prSet phldr="0"/>
      <dgm:spPr/>
      <dgm:t>
        <a:bodyPr/>
        <a:lstStyle/>
        <a:p>
          <a:pPr algn="l"/>
          <a:r>
            <a:rPr lang="en-US">
              <a:latin typeface="Aptos Display" panose="02110004020202020204"/>
            </a:rPr>
            <a:t>Remote Workforce: 75%</a:t>
          </a:r>
        </a:p>
      </dgm:t>
    </dgm:pt>
    <dgm:pt modelId="{9CD46432-06AB-47B8-B720-64DA6C6DDB8A}" type="parTrans" cxnId="{D00D992E-3E70-48E2-8D8C-BC1AF3EB4369}">
      <dgm:prSet/>
      <dgm:spPr/>
    </dgm:pt>
    <dgm:pt modelId="{91C4B815-2934-44A6-8571-CA4F61B705CF}" type="sibTrans" cxnId="{D00D992E-3E70-48E2-8D8C-BC1AF3EB4369}">
      <dgm:prSet/>
      <dgm:spPr/>
    </dgm:pt>
    <dgm:pt modelId="{9B2665FB-429A-468B-8D84-9C7D5CC193B1}">
      <dgm:prSet phldr="0"/>
      <dgm:spPr/>
      <dgm:t>
        <a:bodyPr/>
        <a:lstStyle/>
        <a:p>
          <a:pPr algn="l" rtl="0"/>
          <a:r>
            <a:rPr lang="en-US">
              <a:latin typeface="Aptos Display" panose="02110004020202020204"/>
            </a:rPr>
            <a:t>Critical Applications: ERP, CRM, cloud-based collaboration tools</a:t>
          </a:r>
        </a:p>
      </dgm:t>
    </dgm:pt>
    <dgm:pt modelId="{52EDB8C8-7222-4D7C-96C7-4A1CE4EBF77D}" type="parTrans" cxnId="{1FAA1E93-A107-4F66-B1BC-F7A842C9FEA2}">
      <dgm:prSet/>
      <dgm:spPr/>
    </dgm:pt>
    <dgm:pt modelId="{7E534D05-7925-4799-B1E2-06A110B8CD98}" type="sibTrans" cxnId="{1FAA1E93-A107-4F66-B1BC-F7A842C9FEA2}">
      <dgm:prSet/>
      <dgm:spPr/>
    </dgm:pt>
    <dgm:pt modelId="{598CBA76-672A-4FFA-8DC0-D610246110BF}">
      <dgm:prSet phldr="0"/>
      <dgm:spPr/>
      <dgm:t>
        <a:bodyPr/>
        <a:lstStyle/>
        <a:p>
          <a:pPr algn="l" rtl="0"/>
          <a:r>
            <a:rPr lang="en-US">
              <a:latin typeface="Aptos Display" panose="02110004020202020204"/>
            </a:rPr>
            <a:t>Service Focus: Managed IT, Cybersecurity consulting, SaaS delivery</a:t>
          </a:r>
        </a:p>
      </dgm:t>
    </dgm:pt>
    <dgm:pt modelId="{F10B2DB0-1C82-46B8-A811-1016679FE5F3}" type="parTrans" cxnId="{EA28EB7C-3E85-44AC-B9FD-2CB7FF563581}">
      <dgm:prSet/>
      <dgm:spPr/>
    </dgm:pt>
    <dgm:pt modelId="{28195CFC-077D-4702-9E44-2A6F9BC0AEAF}" type="sibTrans" cxnId="{EA28EB7C-3E85-44AC-B9FD-2CB7FF563581}">
      <dgm:prSet/>
      <dgm:spPr/>
    </dgm:pt>
    <dgm:pt modelId="{74B871B0-D126-41C3-B3A3-4E6F66C6326B}" type="pres">
      <dgm:prSet presAssocID="{7621D1F4-F03F-4880-9732-470D051CBBE5}" presName="linear" presStyleCnt="0">
        <dgm:presLayoutVars>
          <dgm:dir/>
          <dgm:animLvl val="lvl"/>
          <dgm:resizeHandles val="exact"/>
        </dgm:presLayoutVars>
      </dgm:prSet>
      <dgm:spPr/>
    </dgm:pt>
    <dgm:pt modelId="{20B1A3A4-D646-445C-8829-12250B879F7A}" type="pres">
      <dgm:prSet presAssocID="{40A6E45D-416A-4A6E-9484-F249B0954472}" presName="parentLin" presStyleCnt="0"/>
      <dgm:spPr/>
    </dgm:pt>
    <dgm:pt modelId="{D07B588C-38E9-42DD-85F7-A861FD971562}" type="pres">
      <dgm:prSet presAssocID="{40A6E45D-416A-4A6E-9484-F249B0954472}" presName="parentLeftMargin" presStyleLbl="node1" presStyleIdx="0" presStyleCnt="2"/>
      <dgm:spPr/>
    </dgm:pt>
    <dgm:pt modelId="{DC2B4077-0E42-46B9-AA2B-8F0189E6C0D9}" type="pres">
      <dgm:prSet presAssocID="{40A6E45D-416A-4A6E-9484-F249B0954472}" presName="parentText" presStyleLbl="node1" presStyleIdx="0" presStyleCnt="2">
        <dgm:presLayoutVars>
          <dgm:chMax val="0"/>
          <dgm:bulletEnabled val="1"/>
        </dgm:presLayoutVars>
      </dgm:prSet>
      <dgm:spPr/>
    </dgm:pt>
    <dgm:pt modelId="{EEC0ADD2-2945-4E5E-8B03-85B72A8F0737}" type="pres">
      <dgm:prSet presAssocID="{40A6E45D-416A-4A6E-9484-F249B0954472}" presName="negativeSpace" presStyleCnt="0"/>
      <dgm:spPr/>
    </dgm:pt>
    <dgm:pt modelId="{FB7E76C6-81C9-4280-B269-31E150A8720B}" type="pres">
      <dgm:prSet presAssocID="{40A6E45D-416A-4A6E-9484-F249B0954472}" presName="childText" presStyleLbl="conFgAcc1" presStyleIdx="0" presStyleCnt="2">
        <dgm:presLayoutVars>
          <dgm:bulletEnabled val="1"/>
        </dgm:presLayoutVars>
      </dgm:prSet>
      <dgm:spPr/>
    </dgm:pt>
    <dgm:pt modelId="{BC876523-4C7F-4F61-B9F7-3B6EAFE60922}" type="pres">
      <dgm:prSet presAssocID="{6368DAF3-ED03-4CD3-B64C-AAD79E47D425}" presName="spaceBetweenRectangles" presStyleCnt="0"/>
      <dgm:spPr/>
    </dgm:pt>
    <dgm:pt modelId="{43EC8308-649D-4C15-9F66-60B3A4B22F6C}" type="pres">
      <dgm:prSet presAssocID="{8B3A73A7-5ED7-4D95-8976-143989467DC0}" presName="parentLin" presStyleCnt="0"/>
      <dgm:spPr/>
    </dgm:pt>
    <dgm:pt modelId="{2A511AD6-9BE0-4231-B323-4F30370ED12C}" type="pres">
      <dgm:prSet presAssocID="{8B3A73A7-5ED7-4D95-8976-143989467DC0}" presName="parentLeftMargin" presStyleLbl="node1" presStyleIdx="0" presStyleCnt="2"/>
      <dgm:spPr/>
    </dgm:pt>
    <dgm:pt modelId="{CDEDE36E-2D77-4CBC-9FAC-F3AB2A9CF526}" type="pres">
      <dgm:prSet presAssocID="{8B3A73A7-5ED7-4D95-8976-143989467DC0}" presName="parentText" presStyleLbl="node1" presStyleIdx="1" presStyleCnt="2">
        <dgm:presLayoutVars>
          <dgm:chMax val="0"/>
          <dgm:bulletEnabled val="1"/>
        </dgm:presLayoutVars>
      </dgm:prSet>
      <dgm:spPr/>
    </dgm:pt>
    <dgm:pt modelId="{E9B54451-CCAE-4AD2-BBA7-F2C3A53B8CDD}" type="pres">
      <dgm:prSet presAssocID="{8B3A73A7-5ED7-4D95-8976-143989467DC0}" presName="negativeSpace" presStyleCnt="0"/>
      <dgm:spPr/>
    </dgm:pt>
    <dgm:pt modelId="{7A26651A-B8DD-4B76-BFE2-980616924AED}" type="pres">
      <dgm:prSet presAssocID="{8B3A73A7-5ED7-4D95-8976-143989467DC0}" presName="childText" presStyleLbl="conFgAcc1" presStyleIdx="1" presStyleCnt="2">
        <dgm:presLayoutVars>
          <dgm:bulletEnabled val="1"/>
        </dgm:presLayoutVars>
      </dgm:prSet>
      <dgm:spPr/>
    </dgm:pt>
  </dgm:ptLst>
  <dgm:cxnLst>
    <dgm:cxn modelId="{F224A70E-51DC-42A0-B481-ACD3DB733216}" type="presOf" srcId="{40A6E45D-416A-4A6E-9484-F249B0954472}" destId="{DC2B4077-0E42-46B9-AA2B-8F0189E6C0D9}" srcOrd="1" destOrd="0" presId="urn:microsoft.com/office/officeart/2005/8/layout/list1"/>
    <dgm:cxn modelId="{D949C015-0CA8-4C08-9227-9C29E57D98F1}" srcId="{40A6E45D-416A-4A6E-9484-F249B0954472}" destId="{6C2BE698-B843-4A92-9A68-23B4B99230C6}" srcOrd="1" destOrd="0" parTransId="{3BA2EFA5-16B4-4F30-A751-79CD5FD7417E}" sibTransId="{A41A9F87-45B7-4133-8D7A-2BA49A6DB62E}"/>
    <dgm:cxn modelId="{B8077819-12A6-4DD8-9C1A-12978D21E5C5}" srcId="{40A6E45D-416A-4A6E-9484-F249B0954472}" destId="{0EDEEB84-0D70-4DEA-84B7-34F674497D1E}" srcOrd="2" destOrd="0" parTransId="{D7C51B35-124B-4B65-A466-7BBE343F0360}" sibTransId="{26AED5DE-125D-408A-B77C-DED8318E40DB}"/>
    <dgm:cxn modelId="{D00D992E-3E70-48E2-8D8C-BC1AF3EB4369}" srcId="{8B3A73A7-5ED7-4D95-8976-143989467DC0}" destId="{CA09BDD0-2F07-467C-BE5F-FD152F2FEA9B}" srcOrd="1" destOrd="0" parTransId="{9CD46432-06AB-47B8-B720-64DA6C6DDB8A}" sibTransId="{91C4B815-2934-44A6-8571-CA4F61B705CF}"/>
    <dgm:cxn modelId="{51585D2F-1F43-4AD8-AC56-BE16C1BE8062}" srcId="{40A6E45D-416A-4A6E-9484-F249B0954472}" destId="{E5E78720-6E8F-4D5E-B040-CD3DCAA59336}" srcOrd="4" destOrd="0" parTransId="{B20EE7DA-BB89-48F7-9568-33C344AA70A2}" sibTransId="{7A4B4BF9-8ED4-4EAB-96A7-9427F0E48993}"/>
    <dgm:cxn modelId="{5CE8E53E-8A32-4A7A-B754-6A1F605B67BB}" srcId="{7621D1F4-F03F-4880-9732-470D051CBBE5}" destId="{40A6E45D-416A-4A6E-9484-F249B0954472}" srcOrd="0" destOrd="0" parTransId="{639F2C56-EBB9-48BB-B78F-506EFD890924}" sibTransId="{6368DAF3-ED03-4CD3-B64C-AAD79E47D425}"/>
    <dgm:cxn modelId="{D5FEAE5B-98BA-42F5-B764-CC3FDC6F3304}" type="presOf" srcId="{7308A153-CA85-4BB7-9990-9BC9CAA2BA2B}" destId="{7A26651A-B8DD-4B76-BFE2-980616924AED}" srcOrd="0" destOrd="0" presId="urn:microsoft.com/office/officeart/2005/8/layout/list1"/>
    <dgm:cxn modelId="{D16FE55C-E53D-4B00-B4DF-76110C357A59}" type="presOf" srcId="{6C2BE698-B843-4A92-9A68-23B4B99230C6}" destId="{FB7E76C6-81C9-4280-B269-31E150A8720B}" srcOrd="0" destOrd="1" presId="urn:microsoft.com/office/officeart/2005/8/layout/list1"/>
    <dgm:cxn modelId="{8BE6EC61-BFB1-47A4-A904-B4936FB7203E}" type="presOf" srcId="{E5E78720-6E8F-4D5E-B040-CD3DCAA59336}" destId="{FB7E76C6-81C9-4280-B269-31E150A8720B}" srcOrd="0" destOrd="4" presId="urn:microsoft.com/office/officeart/2005/8/layout/list1"/>
    <dgm:cxn modelId="{D2E5174C-1978-4B49-AB1C-8AB6E11CD194}" srcId="{40A6E45D-416A-4A6E-9484-F249B0954472}" destId="{BFB6BE48-A808-44C5-9A85-0E10B954D89A}" srcOrd="0" destOrd="0" parTransId="{651BBD27-7F3F-4CF1-8625-0EE73757002F}" sibTransId="{CE97CAE9-7B69-43F3-807B-13D4AD1A076F}"/>
    <dgm:cxn modelId="{EA28EB7C-3E85-44AC-B9FD-2CB7FF563581}" srcId="{8B3A73A7-5ED7-4D95-8976-143989467DC0}" destId="{598CBA76-672A-4FFA-8DC0-D610246110BF}" srcOrd="3" destOrd="0" parTransId="{F10B2DB0-1C82-46B8-A811-1016679FE5F3}" sibTransId="{28195CFC-077D-4702-9E44-2A6F9BC0AEAF}"/>
    <dgm:cxn modelId="{2C974D85-9390-4325-B330-9A1A6AE82A29}" type="presOf" srcId="{CA09BDD0-2F07-467C-BE5F-FD152F2FEA9B}" destId="{7A26651A-B8DD-4B76-BFE2-980616924AED}" srcOrd="0" destOrd="1" presId="urn:microsoft.com/office/officeart/2005/8/layout/list1"/>
    <dgm:cxn modelId="{6DF67386-DA59-476F-B56A-568DBB8E1734}" srcId="{7621D1F4-F03F-4880-9732-470D051CBBE5}" destId="{8B3A73A7-5ED7-4D95-8976-143989467DC0}" srcOrd="1" destOrd="0" parTransId="{5AE894C4-0F29-46B2-A67E-20C0E8F58032}" sibTransId="{60EFE849-2022-4B40-9A62-21E7F1E1EB09}"/>
    <dgm:cxn modelId="{6271278A-A493-410A-9AED-26DE82DCA8F0}" type="presOf" srcId="{7621D1F4-F03F-4880-9732-470D051CBBE5}" destId="{74B871B0-D126-41C3-B3A3-4E6F66C6326B}" srcOrd="0" destOrd="0" presId="urn:microsoft.com/office/officeart/2005/8/layout/list1"/>
    <dgm:cxn modelId="{1FAA1E93-A107-4F66-B1BC-F7A842C9FEA2}" srcId="{8B3A73A7-5ED7-4D95-8976-143989467DC0}" destId="{9B2665FB-429A-468B-8D84-9C7D5CC193B1}" srcOrd="2" destOrd="0" parTransId="{52EDB8C8-7222-4D7C-96C7-4A1CE4EBF77D}" sibTransId="{7E534D05-7925-4799-B1E2-06A110B8CD98}"/>
    <dgm:cxn modelId="{230BCD93-95DF-4F6E-8F3A-5C82FCFF5631}" type="presOf" srcId="{8B3A73A7-5ED7-4D95-8976-143989467DC0}" destId="{2A511AD6-9BE0-4231-B323-4F30370ED12C}" srcOrd="0" destOrd="0" presId="urn:microsoft.com/office/officeart/2005/8/layout/list1"/>
    <dgm:cxn modelId="{C1A46F94-A978-46AC-8D13-6CCBA1E4E1BC}" srcId="{40A6E45D-416A-4A6E-9484-F249B0954472}" destId="{88DB0E2A-07D3-40CA-96B6-A0D1BDB4DAE8}" srcOrd="3" destOrd="0" parTransId="{70EF4D6E-26A5-46BE-BF85-8004A45BBFDB}" sibTransId="{130F83CB-532E-4926-A3FE-75E8A2B11F1E}"/>
    <dgm:cxn modelId="{19D6EE97-1D09-4387-ACE6-83228EE8F770}" type="presOf" srcId="{88DB0E2A-07D3-40CA-96B6-A0D1BDB4DAE8}" destId="{FB7E76C6-81C9-4280-B269-31E150A8720B}" srcOrd="0" destOrd="3" presId="urn:microsoft.com/office/officeart/2005/8/layout/list1"/>
    <dgm:cxn modelId="{7C6A74AE-3C28-413C-AB5C-DEE95E01D225}" type="presOf" srcId="{9B2665FB-429A-468B-8D84-9C7D5CC193B1}" destId="{7A26651A-B8DD-4B76-BFE2-980616924AED}" srcOrd="0" destOrd="2" presId="urn:microsoft.com/office/officeart/2005/8/layout/list1"/>
    <dgm:cxn modelId="{F2F7DDAE-81C4-4DAA-8F67-7319061AC22C}" srcId="{8B3A73A7-5ED7-4D95-8976-143989467DC0}" destId="{7308A153-CA85-4BB7-9990-9BC9CAA2BA2B}" srcOrd="0" destOrd="0" parTransId="{1437337E-D53E-4EF9-ADD7-4E3B536EE516}" sibTransId="{1DF7FFE7-451A-4453-B414-537002089369}"/>
    <dgm:cxn modelId="{05D632B5-BD9E-4328-B9BC-FB4D16377867}" type="presOf" srcId="{40A6E45D-416A-4A6E-9484-F249B0954472}" destId="{D07B588C-38E9-42DD-85F7-A861FD971562}" srcOrd="0" destOrd="0" presId="urn:microsoft.com/office/officeart/2005/8/layout/list1"/>
    <dgm:cxn modelId="{BD60ACCA-98C2-4DD2-AE20-5EF5256F1B96}" type="presOf" srcId="{BFB6BE48-A808-44C5-9A85-0E10B954D89A}" destId="{FB7E76C6-81C9-4280-B269-31E150A8720B}" srcOrd="0" destOrd="0" presId="urn:microsoft.com/office/officeart/2005/8/layout/list1"/>
    <dgm:cxn modelId="{1F7846DF-F969-4EA9-8A78-79AB45CC431C}" type="presOf" srcId="{598CBA76-672A-4FFA-8DC0-D610246110BF}" destId="{7A26651A-B8DD-4B76-BFE2-980616924AED}" srcOrd="0" destOrd="3" presId="urn:microsoft.com/office/officeart/2005/8/layout/list1"/>
    <dgm:cxn modelId="{C8FB08EB-1475-4821-B5CB-6C2F404CD5A5}" type="presOf" srcId="{8B3A73A7-5ED7-4D95-8976-143989467DC0}" destId="{CDEDE36E-2D77-4CBC-9FAC-F3AB2A9CF526}" srcOrd="1" destOrd="0" presId="urn:microsoft.com/office/officeart/2005/8/layout/list1"/>
    <dgm:cxn modelId="{C510C6FA-647E-4DB3-B5F5-74C81E15CD2B}" type="presOf" srcId="{0EDEEB84-0D70-4DEA-84B7-34F674497D1E}" destId="{FB7E76C6-81C9-4280-B269-31E150A8720B}" srcOrd="0" destOrd="2" presId="urn:microsoft.com/office/officeart/2005/8/layout/list1"/>
    <dgm:cxn modelId="{4D4E890B-1C6E-4327-8906-7306750871A8}" type="presParOf" srcId="{74B871B0-D126-41C3-B3A3-4E6F66C6326B}" destId="{20B1A3A4-D646-445C-8829-12250B879F7A}" srcOrd="0" destOrd="0" presId="urn:microsoft.com/office/officeart/2005/8/layout/list1"/>
    <dgm:cxn modelId="{4B4E358C-38CC-4824-B485-1593319A3EDA}" type="presParOf" srcId="{20B1A3A4-D646-445C-8829-12250B879F7A}" destId="{D07B588C-38E9-42DD-85F7-A861FD971562}" srcOrd="0" destOrd="0" presId="urn:microsoft.com/office/officeart/2005/8/layout/list1"/>
    <dgm:cxn modelId="{85557F8F-A90D-4D00-9989-D2C76F6787B4}" type="presParOf" srcId="{20B1A3A4-D646-445C-8829-12250B879F7A}" destId="{DC2B4077-0E42-46B9-AA2B-8F0189E6C0D9}" srcOrd="1" destOrd="0" presId="urn:microsoft.com/office/officeart/2005/8/layout/list1"/>
    <dgm:cxn modelId="{8B6F8A28-35E8-4703-855B-4F3E325AE5CF}" type="presParOf" srcId="{74B871B0-D126-41C3-B3A3-4E6F66C6326B}" destId="{EEC0ADD2-2945-4E5E-8B03-85B72A8F0737}" srcOrd="1" destOrd="0" presId="urn:microsoft.com/office/officeart/2005/8/layout/list1"/>
    <dgm:cxn modelId="{8847B54C-052C-4B63-8EE5-FB91DA4BBB50}" type="presParOf" srcId="{74B871B0-D126-41C3-B3A3-4E6F66C6326B}" destId="{FB7E76C6-81C9-4280-B269-31E150A8720B}" srcOrd="2" destOrd="0" presId="urn:microsoft.com/office/officeart/2005/8/layout/list1"/>
    <dgm:cxn modelId="{7FB5D168-F6E9-4C9C-A6AE-2DE181F4E635}" type="presParOf" srcId="{74B871B0-D126-41C3-B3A3-4E6F66C6326B}" destId="{BC876523-4C7F-4F61-B9F7-3B6EAFE60922}" srcOrd="3" destOrd="0" presId="urn:microsoft.com/office/officeart/2005/8/layout/list1"/>
    <dgm:cxn modelId="{2F59C1A2-43F1-4C6E-B3C5-3546326701CF}" type="presParOf" srcId="{74B871B0-D126-41C3-B3A3-4E6F66C6326B}" destId="{43EC8308-649D-4C15-9F66-60B3A4B22F6C}" srcOrd="4" destOrd="0" presId="urn:microsoft.com/office/officeart/2005/8/layout/list1"/>
    <dgm:cxn modelId="{BFE1C536-5BF0-4196-A865-7FF3C4D65444}" type="presParOf" srcId="{43EC8308-649D-4C15-9F66-60B3A4B22F6C}" destId="{2A511AD6-9BE0-4231-B323-4F30370ED12C}" srcOrd="0" destOrd="0" presId="urn:microsoft.com/office/officeart/2005/8/layout/list1"/>
    <dgm:cxn modelId="{D2D223DB-EA15-4AF3-8FC7-6DC63127E2A3}" type="presParOf" srcId="{43EC8308-649D-4C15-9F66-60B3A4B22F6C}" destId="{CDEDE36E-2D77-4CBC-9FAC-F3AB2A9CF526}" srcOrd="1" destOrd="0" presId="urn:microsoft.com/office/officeart/2005/8/layout/list1"/>
    <dgm:cxn modelId="{E0DFEC29-D6CD-4421-AE68-3C7256A64302}" type="presParOf" srcId="{74B871B0-D126-41C3-B3A3-4E6F66C6326B}" destId="{E9B54451-CCAE-4AD2-BBA7-F2C3A53B8CDD}" srcOrd="5" destOrd="0" presId="urn:microsoft.com/office/officeart/2005/8/layout/list1"/>
    <dgm:cxn modelId="{B03F6345-AFB6-4821-85DB-16E172E22A2F}" type="presParOf" srcId="{74B871B0-D126-41C3-B3A3-4E6F66C6326B}" destId="{7A26651A-B8DD-4B76-BFE2-980616924AED}"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1A49AA3-FCB7-4626-A8B0-A4C73FFC72D7}"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2C1666D-D407-4480-8920-F48A5269F22D}">
      <dgm:prSet/>
      <dgm:spPr/>
      <dgm:t>
        <a:bodyPr/>
        <a:lstStyle/>
        <a:p>
          <a:pPr rtl="0">
            <a:lnSpc>
              <a:spcPct val="100000"/>
            </a:lnSpc>
          </a:pPr>
          <a:r>
            <a:rPr lang="en-US" b="1"/>
            <a:t>Cloud computing</a:t>
          </a:r>
          <a:r>
            <a:rPr lang="en-US" b="1">
              <a:latin typeface="Aptos Display" panose="02110004020202020204"/>
            </a:rPr>
            <a:t> &amp;</a:t>
          </a:r>
          <a:r>
            <a:rPr lang="en-US" b="1"/>
            <a:t> data storage solutions</a:t>
          </a:r>
        </a:p>
      </dgm:t>
    </dgm:pt>
    <dgm:pt modelId="{78FD67F0-03BA-4891-9F60-A0E1FF4C2030}" type="parTrans" cxnId="{285960CB-5BF4-4581-8E1A-5F780C15B91B}">
      <dgm:prSet/>
      <dgm:spPr/>
      <dgm:t>
        <a:bodyPr/>
        <a:lstStyle/>
        <a:p>
          <a:endParaRPr lang="en-US"/>
        </a:p>
      </dgm:t>
    </dgm:pt>
    <dgm:pt modelId="{ACBF6ADA-2658-48B1-A7DD-C16E0F683CE5}" type="sibTrans" cxnId="{285960CB-5BF4-4581-8E1A-5F780C15B91B}">
      <dgm:prSet/>
      <dgm:spPr/>
      <dgm:t>
        <a:bodyPr/>
        <a:lstStyle/>
        <a:p>
          <a:endParaRPr lang="en-US"/>
        </a:p>
      </dgm:t>
    </dgm:pt>
    <dgm:pt modelId="{23491966-918A-4318-BC01-36EF8290331A}">
      <dgm:prSet/>
      <dgm:spPr/>
      <dgm:t>
        <a:bodyPr/>
        <a:lstStyle/>
        <a:p>
          <a:pPr>
            <a:lnSpc>
              <a:spcPct val="100000"/>
            </a:lnSpc>
          </a:pPr>
          <a:r>
            <a:rPr lang="en-US" b="1"/>
            <a:t>IT infrastructure management</a:t>
          </a:r>
        </a:p>
      </dgm:t>
    </dgm:pt>
    <dgm:pt modelId="{C5A4AA99-696C-489D-A6BE-DDB691DA51F2}" type="parTrans" cxnId="{8AB92E34-4646-45D7-B44C-027585B89D77}">
      <dgm:prSet/>
      <dgm:spPr/>
      <dgm:t>
        <a:bodyPr/>
        <a:lstStyle/>
        <a:p>
          <a:endParaRPr lang="en-US"/>
        </a:p>
      </dgm:t>
    </dgm:pt>
    <dgm:pt modelId="{876B61E7-8CAD-4E94-A2DA-7C9AA39854EF}" type="sibTrans" cxnId="{8AB92E34-4646-45D7-B44C-027585B89D77}">
      <dgm:prSet/>
      <dgm:spPr/>
      <dgm:t>
        <a:bodyPr/>
        <a:lstStyle/>
        <a:p>
          <a:endParaRPr lang="en-US"/>
        </a:p>
      </dgm:t>
    </dgm:pt>
    <dgm:pt modelId="{12FE5A6B-7930-41E6-B67F-994534386DDA}">
      <dgm:prSet/>
      <dgm:spPr/>
      <dgm:t>
        <a:bodyPr/>
        <a:lstStyle/>
        <a:p>
          <a:pPr>
            <a:lnSpc>
              <a:spcPct val="100000"/>
            </a:lnSpc>
          </a:pPr>
          <a:r>
            <a:rPr lang="en-US" b="1"/>
            <a:t>Cybersecurity consulting</a:t>
          </a:r>
        </a:p>
      </dgm:t>
    </dgm:pt>
    <dgm:pt modelId="{A7CC269C-6120-4DDD-A2C8-0A8A39A66F1A}" type="parTrans" cxnId="{99002E8D-E3E9-4510-9287-F4836A24CB5D}">
      <dgm:prSet/>
      <dgm:spPr/>
      <dgm:t>
        <a:bodyPr/>
        <a:lstStyle/>
        <a:p>
          <a:endParaRPr lang="en-US"/>
        </a:p>
      </dgm:t>
    </dgm:pt>
    <dgm:pt modelId="{7EAE38C3-E0CC-488E-89FB-5FC4F367EAF2}" type="sibTrans" cxnId="{99002E8D-E3E9-4510-9287-F4836A24CB5D}">
      <dgm:prSet/>
      <dgm:spPr/>
      <dgm:t>
        <a:bodyPr/>
        <a:lstStyle/>
        <a:p>
          <a:endParaRPr lang="en-US"/>
        </a:p>
      </dgm:t>
    </dgm:pt>
    <dgm:pt modelId="{27A47E8E-E9FC-431F-B736-688C6006AED5}">
      <dgm:prSet/>
      <dgm:spPr/>
      <dgm:t>
        <a:bodyPr/>
        <a:lstStyle/>
        <a:p>
          <a:pPr>
            <a:lnSpc>
              <a:spcPct val="100000"/>
            </a:lnSpc>
          </a:pPr>
          <a:r>
            <a:rPr lang="en-US" b="1"/>
            <a:t>SaaS-based enterprise software</a:t>
          </a:r>
          <a:r>
            <a:rPr lang="en-US" b="1">
              <a:latin typeface="Aptos Display" panose="02110004020202020204"/>
            </a:rPr>
            <a:t> delivery</a:t>
          </a:r>
          <a:endParaRPr lang="en-US" b="1"/>
        </a:p>
      </dgm:t>
    </dgm:pt>
    <dgm:pt modelId="{21A4EEFF-C083-4B34-BF3F-F43FA7D475AB}" type="parTrans" cxnId="{222D25A0-5561-4D71-830C-63FAEFC16160}">
      <dgm:prSet/>
      <dgm:spPr/>
      <dgm:t>
        <a:bodyPr/>
        <a:lstStyle/>
        <a:p>
          <a:endParaRPr lang="en-US"/>
        </a:p>
      </dgm:t>
    </dgm:pt>
    <dgm:pt modelId="{C3DF2309-0CFE-485C-8B7D-595271000740}" type="sibTrans" cxnId="{222D25A0-5561-4D71-830C-63FAEFC16160}">
      <dgm:prSet/>
      <dgm:spPr/>
      <dgm:t>
        <a:bodyPr/>
        <a:lstStyle/>
        <a:p>
          <a:endParaRPr lang="en-US"/>
        </a:p>
      </dgm:t>
    </dgm:pt>
    <dgm:pt modelId="{EBD686A5-BDE0-4BF0-A369-3D30C442E906}" type="pres">
      <dgm:prSet presAssocID="{C1A49AA3-FCB7-4626-A8B0-A4C73FFC72D7}" presName="root" presStyleCnt="0">
        <dgm:presLayoutVars>
          <dgm:dir/>
          <dgm:resizeHandles val="exact"/>
        </dgm:presLayoutVars>
      </dgm:prSet>
      <dgm:spPr/>
    </dgm:pt>
    <dgm:pt modelId="{BA753DF7-DD34-49F1-9002-65E746A98AD1}" type="pres">
      <dgm:prSet presAssocID="{22C1666D-D407-4480-8920-F48A5269F22D}" presName="compNode" presStyleCnt="0"/>
      <dgm:spPr/>
    </dgm:pt>
    <dgm:pt modelId="{39574AD5-649C-45CB-BBEE-227268A3D29C}" type="pres">
      <dgm:prSet presAssocID="{22C1666D-D407-4480-8920-F48A5269F22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3CEF233D-D348-41A4-B20E-D9A2AD234EFE}" type="pres">
      <dgm:prSet presAssocID="{22C1666D-D407-4480-8920-F48A5269F22D}" presName="spaceRect" presStyleCnt="0"/>
      <dgm:spPr/>
    </dgm:pt>
    <dgm:pt modelId="{5893388C-217A-48E2-BC68-C96491E15A8C}" type="pres">
      <dgm:prSet presAssocID="{22C1666D-D407-4480-8920-F48A5269F22D}" presName="textRect" presStyleLbl="revTx" presStyleIdx="0" presStyleCnt="4">
        <dgm:presLayoutVars>
          <dgm:chMax val="1"/>
          <dgm:chPref val="1"/>
        </dgm:presLayoutVars>
      </dgm:prSet>
      <dgm:spPr/>
    </dgm:pt>
    <dgm:pt modelId="{66DD4969-15A6-4009-B5AA-6E877F40717C}" type="pres">
      <dgm:prSet presAssocID="{ACBF6ADA-2658-48B1-A7DD-C16E0F683CE5}" presName="sibTrans" presStyleCnt="0"/>
      <dgm:spPr/>
    </dgm:pt>
    <dgm:pt modelId="{393592E7-3879-4962-A7CE-FDA612CC3953}" type="pres">
      <dgm:prSet presAssocID="{23491966-918A-4318-BC01-36EF8290331A}" presName="compNode" presStyleCnt="0"/>
      <dgm:spPr/>
    </dgm:pt>
    <dgm:pt modelId="{94817664-D412-4EAC-B6A8-83D3BA2685FE}" type="pres">
      <dgm:prSet presAssocID="{23491966-918A-4318-BC01-36EF8290331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F540B0CD-BE13-4CE2-8EFC-F0C780163182}" type="pres">
      <dgm:prSet presAssocID="{23491966-918A-4318-BC01-36EF8290331A}" presName="spaceRect" presStyleCnt="0"/>
      <dgm:spPr/>
    </dgm:pt>
    <dgm:pt modelId="{FF637611-BEAD-40FB-9B2A-A446BAFB3B29}" type="pres">
      <dgm:prSet presAssocID="{23491966-918A-4318-BC01-36EF8290331A}" presName="textRect" presStyleLbl="revTx" presStyleIdx="1" presStyleCnt="4">
        <dgm:presLayoutVars>
          <dgm:chMax val="1"/>
          <dgm:chPref val="1"/>
        </dgm:presLayoutVars>
      </dgm:prSet>
      <dgm:spPr/>
    </dgm:pt>
    <dgm:pt modelId="{DB73E8F1-258B-46CD-BF1A-1319AB58FF72}" type="pres">
      <dgm:prSet presAssocID="{876B61E7-8CAD-4E94-A2DA-7C9AA39854EF}" presName="sibTrans" presStyleCnt="0"/>
      <dgm:spPr/>
    </dgm:pt>
    <dgm:pt modelId="{D6596709-320B-402F-9FA2-51263D714397}" type="pres">
      <dgm:prSet presAssocID="{12FE5A6B-7930-41E6-B67F-994534386DDA}" presName="compNode" presStyleCnt="0"/>
      <dgm:spPr/>
    </dgm:pt>
    <dgm:pt modelId="{ADD7A0EC-2195-46C7-9AEC-9F9049DF3899}" type="pres">
      <dgm:prSet presAssocID="{12FE5A6B-7930-41E6-B67F-994534386DD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FD2E9156-6518-4AE1-89A8-56BB6C2A7740}" type="pres">
      <dgm:prSet presAssocID="{12FE5A6B-7930-41E6-B67F-994534386DDA}" presName="spaceRect" presStyleCnt="0"/>
      <dgm:spPr/>
    </dgm:pt>
    <dgm:pt modelId="{CF9620A2-058C-4CEB-81B4-5DCFEA4ADABF}" type="pres">
      <dgm:prSet presAssocID="{12FE5A6B-7930-41E6-B67F-994534386DDA}" presName="textRect" presStyleLbl="revTx" presStyleIdx="2" presStyleCnt="4">
        <dgm:presLayoutVars>
          <dgm:chMax val="1"/>
          <dgm:chPref val="1"/>
        </dgm:presLayoutVars>
      </dgm:prSet>
      <dgm:spPr/>
    </dgm:pt>
    <dgm:pt modelId="{96FDBC8F-C96C-4E22-AEB4-41DBB9C88C2B}" type="pres">
      <dgm:prSet presAssocID="{7EAE38C3-E0CC-488E-89FB-5FC4F367EAF2}" presName="sibTrans" presStyleCnt="0"/>
      <dgm:spPr/>
    </dgm:pt>
    <dgm:pt modelId="{565757A9-5D4F-4D9C-97C3-E0C9DFC4ABDB}" type="pres">
      <dgm:prSet presAssocID="{27A47E8E-E9FC-431F-B736-688C6006AED5}" presName="compNode" presStyleCnt="0"/>
      <dgm:spPr/>
    </dgm:pt>
    <dgm:pt modelId="{BFA9E866-1CB9-49C8-96B9-023ADA4B0D5D}" type="pres">
      <dgm:prSet presAssocID="{27A47E8E-E9FC-431F-B736-688C6006AED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oud Computing"/>
        </a:ext>
      </dgm:extLst>
    </dgm:pt>
    <dgm:pt modelId="{3EDAA0E5-647C-4C97-B1CC-14D7797BFD2C}" type="pres">
      <dgm:prSet presAssocID="{27A47E8E-E9FC-431F-B736-688C6006AED5}" presName="spaceRect" presStyleCnt="0"/>
      <dgm:spPr/>
    </dgm:pt>
    <dgm:pt modelId="{11A89EFE-F6A9-41D7-AC98-7F14A68B5FC5}" type="pres">
      <dgm:prSet presAssocID="{27A47E8E-E9FC-431F-B736-688C6006AED5}" presName="textRect" presStyleLbl="revTx" presStyleIdx="3" presStyleCnt="4">
        <dgm:presLayoutVars>
          <dgm:chMax val="1"/>
          <dgm:chPref val="1"/>
        </dgm:presLayoutVars>
      </dgm:prSet>
      <dgm:spPr/>
    </dgm:pt>
  </dgm:ptLst>
  <dgm:cxnLst>
    <dgm:cxn modelId="{8AB92E34-4646-45D7-B44C-027585B89D77}" srcId="{C1A49AA3-FCB7-4626-A8B0-A4C73FFC72D7}" destId="{23491966-918A-4318-BC01-36EF8290331A}" srcOrd="1" destOrd="0" parTransId="{C5A4AA99-696C-489D-A6BE-DDB691DA51F2}" sibTransId="{876B61E7-8CAD-4E94-A2DA-7C9AA39854EF}"/>
    <dgm:cxn modelId="{EAFDBD3D-36BF-4A60-B3F7-F134CED05697}" type="presOf" srcId="{12FE5A6B-7930-41E6-B67F-994534386DDA}" destId="{CF9620A2-058C-4CEB-81B4-5DCFEA4ADABF}" srcOrd="0" destOrd="0" presId="urn:microsoft.com/office/officeart/2018/2/layout/IconLabelList"/>
    <dgm:cxn modelId="{C302F866-E3A0-4659-BC32-8D4E8CB12A08}" type="presOf" srcId="{22C1666D-D407-4480-8920-F48A5269F22D}" destId="{5893388C-217A-48E2-BC68-C96491E15A8C}" srcOrd="0" destOrd="0" presId="urn:microsoft.com/office/officeart/2018/2/layout/IconLabelList"/>
    <dgm:cxn modelId="{46C06F4D-E056-4E20-A26A-9988D737C8BB}" type="presOf" srcId="{27A47E8E-E9FC-431F-B736-688C6006AED5}" destId="{11A89EFE-F6A9-41D7-AC98-7F14A68B5FC5}" srcOrd="0" destOrd="0" presId="urn:microsoft.com/office/officeart/2018/2/layout/IconLabelList"/>
    <dgm:cxn modelId="{99002E8D-E3E9-4510-9287-F4836A24CB5D}" srcId="{C1A49AA3-FCB7-4626-A8B0-A4C73FFC72D7}" destId="{12FE5A6B-7930-41E6-B67F-994534386DDA}" srcOrd="2" destOrd="0" parTransId="{A7CC269C-6120-4DDD-A2C8-0A8A39A66F1A}" sibTransId="{7EAE38C3-E0CC-488E-89FB-5FC4F367EAF2}"/>
    <dgm:cxn modelId="{222D25A0-5561-4D71-830C-63FAEFC16160}" srcId="{C1A49AA3-FCB7-4626-A8B0-A4C73FFC72D7}" destId="{27A47E8E-E9FC-431F-B736-688C6006AED5}" srcOrd="3" destOrd="0" parTransId="{21A4EEFF-C083-4B34-BF3F-F43FA7D475AB}" sibTransId="{C3DF2309-0CFE-485C-8B7D-595271000740}"/>
    <dgm:cxn modelId="{285960CB-5BF4-4581-8E1A-5F780C15B91B}" srcId="{C1A49AA3-FCB7-4626-A8B0-A4C73FFC72D7}" destId="{22C1666D-D407-4480-8920-F48A5269F22D}" srcOrd="0" destOrd="0" parTransId="{78FD67F0-03BA-4891-9F60-A0E1FF4C2030}" sibTransId="{ACBF6ADA-2658-48B1-A7DD-C16E0F683CE5}"/>
    <dgm:cxn modelId="{881558D1-8557-4DB1-84CC-7D7AA6A9A7F0}" type="presOf" srcId="{23491966-918A-4318-BC01-36EF8290331A}" destId="{FF637611-BEAD-40FB-9B2A-A446BAFB3B29}" srcOrd="0" destOrd="0" presId="urn:microsoft.com/office/officeart/2018/2/layout/IconLabelList"/>
    <dgm:cxn modelId="{A8AB18DF-DE21-4A3E-95CC-029A1B1C558C}" type="presOf" srcId="{C1A49AA3-FCB7-4626-A8B0-A4C73FFC72D7}" destId="{EBD686A5-BDE0-4BF0-A369-3D30C442E906}" srcOrd="0" destOrd="0" presId="urn:microsoft.com/office/officeart/2018/2/layout/IconLabelList"/>
    <dgm:cxn modelId="{29A8A06C-F61E-481C-8E35-5BAF1CBD6A21}" type="presParOf" srcId="{EBD686A5-BDE0-4BF0-A369-3D30C442E906}" destId="{BA753DF7-DD34-49F1-9002-65E746A98AD1}" srcOrd="0" destOrd="0" presId="urn:microsoft.com/office/officeart/2018/2/layout/IconLabelList"/>
    <dgm:cxn modelId="{BA39488D-700F-4A0E-BBE5-0A948744BB90}" type="presParOf" srcId="{BA753DF7-DD34-49F1-9002-65E746A98AD1}" destId="{39574AD5-649C-45CB-BBEE-227268A3D29C}" srcOrd="0" destOrd="0" presId="urn:microsoft.com/office/officeart/2018/2/layout/IconLabelList"/>
    <dgm:cxn modelId="{1CCFBA72-DFFD-43A9-9D9B-D1240008243A}" type="presParOf" srcId="{BA753DF7-DD34-49F1-9002-65E746A98AD1}" destId="{3CEF233D-D348-41A4-B20E-D9A2AD234EFE}" srcOrd="1" destOrd="0" presId="urn:microsoft.com/office/officeart/2018/2/layout/IconLabelList"/>
    <dgm:cxn modelId="{03362AE3-B22A-4BE0-91FF-307E7A5128D7}" type="presParOf" srcId="{BA753DF7-DD34-49F1-9002-65E746A98AD1}" destId="{5893388C-217A-48E2-BC68-C96491E15A8C}" srcOrd="2" destOrd="0" presId="urn:microsoft.com/office/officeart/2018/2/layout/IconLabelList"/>
    <dgm:cxn modelId="{066DFC0F-014D-4F74-A9F7-24786E76B971}" type="presParOf" srcId="{EBD686A5-BDE0-4BF0-A369-3D30C442E906}" destId="{66DD4969-15A6-4009-B5AA-6E877F40717C}" srcOrd="1" destOrd="0" presId="urn:microsoft.com/office/officeart/2018/2/layout/IconLabelList"/>
    <dgm:cxn modelId="{3115B89D-930A-4ED5-84F3-183D88B3A5CC}" type="presParOf" srcId="{EBD686A5-BDE0-4BF0-A369-3D30C442E906}" destId="{393592E7-3879-4962-A7CE-FDA612CC3953}" srcOrd="2" destOrd="0" presId="urn:microsoft.com/office/officeart/2018/2/layout/IconLabelList"/>
    <dgm:cxn modelId="{65D69270-A199-453A-9A32-936FF070A575}" type="presParOf" srcId="{393592E7-3879-4962-A7CE-FDA612CC3953}" destId="{94817664-D412-4EAC-B6A8-83D3BA2685FE}" srcOrd="0" destOrd="0" presId="urn:microsoft.com/office/officeart/2018/2/layout/IconLabelList"/>
    <dgm:cxn modelId="{F43A1314-F3DC-41AA-9BBA-BD43ACAA8AD4}" type="presParOf" srcId="{393592E7-3879-4962-A7CE-FDA612CC3953}" destId="{F540B0CD-BE13-4CE2-8EFC-F0C780163182}" srcOrd="1" destOrd="0" presId="urn:microsoft.com/office/officeart/2018/2/layout/IconLabelList"/>
    <dgm:cxn modelId="{1B50D36B-62F5-481D-88E8-11C1952D0B41}" type="presParOf" srcId="{393592E7-3879-4962-A7CE-FDA612CC3953}" destId="{FF637611-BEAD-40FB-9B2A-A446BAFB3B29}" srcOrd="2" destOrd="0" presId="urn:microsoft.com/office/officeart/2018/2/layout/IconLabelList"/>
    <dgm:cxn modelId="{1FEC3C4D-074F-4544-BC4F-930796F0ADD4}" type="presParOf" srcId="{EBD686A5-BDE0-4BF0-A369-3D30C442E906}" destId="{DB73E8F1-258B-46CD-BF1A-1319AB58FF72}" srcOrd="3" destOrd="0" presId="urn:microsoft.com/office/officeart/2018/2/layout/IconLabelList"/>
    <dgm:cxn modelId="{FC4F380C-3141-4C9D-8461-1679F9E04234}" type="presParOf" srcId="{EBD686A5-BDE0-4BF0-A369-3D30C442E906}" destId="{D6596709-320B-402F-9FA2-51263D714397}" srcOrd="4" destOrd="0" presId="urn:microsoft.com/office/officeart/2018/2/layout/IconLabelList"/>
    <dgm:cxn modelId="{DEB39B9B-0A93-489D-8C97-99B155A9A46D}" type="presParOf" srcId="{D6596709-320B-402F-9FA2-51263D714397}" destId="{ADD7A0EC-2195-46C7-9AEC-9F9049DF3899}" srcOrd="0" destOrd="0" presId="urn:microsoft.com/office/officeart/2018/2/layout/IconLabelList"/>
    <dgm:cxn modelId="{EFFB70D6-E96C-4FD8-A253-4FD864A44C98}" type="presParOf" srcId="{D6596709-320B-402F-9FA2-51263D714397}" destId="{FD2E9156-6518-4AE1-89A8-56BB6C2A7740}" srcOrd="1" destOrd="0" presId="urn:microsoft.com/office/officeart/2018/2/layout/IconLabelList"/>
    <dgm:cxn modelId="{7A33630E-C58E-41E7-AC95-9E65A8E1DD3D}" type="presParOf" srcId="{D6596709-320B-402F-9FA2-51263D714397}" destId="{CF9620A2-058C-4CEB-81B4-5DCFEA4ADABF}" srcOrd="2" destOrd="0" presId="urn:microsoft.com/office/officeart/2018/2/layout/IconLabelList"/>
    <dgm:cxn modelId="{A6FE3F09-5A22-4803-8407-7EAB6E4EC5B2}" type="presParOf" srcId="{EBD686A5-BDE0-4BF0-A369-3D30C442E906}" destId="{96FDBC8F-C96C-4E22-AEB4-41DBB9C88C2B}" srcOrd="5" destOrd="0" presId="urn:microsoft.com/office/officeart/2018/2/layout/IconLabelList"/>
    <dgm:cxn modelId="{5996CF38-2FC9-4600-94F4-8D12EC80F4A6}" type="presParOf" srcId="{EBD686A5-BDE0-4BF0-A369-3D30C442E906}" destId="{565757A9-5D4F-4D9C-97C3-E0C9DFC4ABDB}" srcOrd="6" destOrd="0" presId="urn:microsoft.com/office/officeart/2018/2/layout/IconLabelList"/>
    <dgm:cxn modelId="{4B9231BE-27D0-4F9B-8D74-BADFC78E689B}" type="presParOf" srcId="{565757A9-5D4F-4D9C-97C3-E0C9DFC4ABDB}" destId="{BFA9E866-1CB9-49C8-96B9-023ADA4B0D5D}" srcOrd="0" destOrd="0" presId="urn:microsoft.com/office/officeart/2018/2/layout/IconLabelList"/>
    <dgm:cxn modelId="{96AABB63-B10C-416E-AD04-3FAD9EC7827C}" type="presParOf" srcId="{565757A9-5D4F-4D9C-97C3-E0C9DFC4ABDB}" destId="{3EDAA0E5-647C-4C97-B1CC-14D7797BFD2C}" srcOrd="1" destOrd="0" presId="urn:microsoft.com/office/officeart/2018/2/layout/IconLabelList"/>
    <dgm:cxn modelId="{3582F244-E478-4AE8-99EF-F635B56CC430}" type="presParOf" srcId="{565757A9-5D4F-4D9C-97C3-E0C9DFC4ABDB}" destId="{11A89EFE-F6A9-41D7-AC98-7F14A68B5FC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DCD028-74C4-434A-8557-B19EF334F0B2}" type="doc">
      <dgm:prSet loTypeId="urn:microsoft.com/office/officeart/2016/7/layout/RepeatingBendingProcessNew" loCatId="process" qsTypeId="urn:microsoft.com/office/officeart/2005/8/quickstyle/simple5" qsCatId="simple" csTypeId="urn:microsoft.com/office/officeart/2005/8/colors/accent1_3" csCatId="accent1" phldr="1"/>
      <dgm:spPr/>
      <dgm:t>
        <a:bodyPr/>
        <a:lstStyle/>
        <a:p>
          <a:endParaRPr lang="en-US"/>
        </a:p>
      </dgm:t>
    </dgm:pt>
    <dgm:pt modelId="{EC3FEA25-B655-4EEA-A269-3B01830B0ECD}">
      <dgm:prSet phldrT="[Text]" phldr="0"/>
      <dgm:spPr/>
      <dgm:t>
        <a:bodyPr/>
        <a:lstStyle/>
        <a:p>
          <a:pPr rtl="0"/>
          <a:r>
            <a:rPr lang="en-US">
              <a:latin typeface="Aptos Display" panose="02110004020202020204"/>
            </a:rPr>
            <a:t>Identify </a:t>
          </a:r>
          <a:br>
            <a:rPr lang="en-US">
              <a:latin typeface="Aptos Display" panose="02110004020202020204"/>
            </a:rPr>
          </a:br>
          <a:r>
            <a:rPr lang="en-US">
              <a:latin typeface="Aptos Display" panose="02110004020202020204"/>
            </a:rPr>
            <a:t>business-critical functions &amp; processes</a:t>
          </a:r>
          <a:endParaRPr lang="en-US"/>
        </a:p>
      </dgm:t>
    </dgm:pt>
    <dgm:pt modelId="{F2E733A5-8B27-43D8-B2BF-F8B267D6ACF5}" type="parTrans" cxnId="{F798F768-8656-4574-9F6D-75DDF0FABF3C}">
      <dgm:prSet/>
      <dgm:spPr/>
      <dgm:t>
        <a:bodyPr/>
        <a:lstStyle/>
        <a:p>
          <a:endParaRPr lang="en-US"/>
        </a:p>
      </dgm:t>
    </dgm:pt>
    <dgm:pt modelId="{697F0F04-3D29-4E19-B7A2-B2683000BFB7}" type="sibTrans" cxnId="{F798F768-8656-4574-9F6D-75DDF0FABF3C}">
      <dgm:prSet/>
      <dgm:spPr/>
      <dgm:t>
        <a:bodyPr/>
        <a:lstStyle/>
        <a:p>
          <a:endParaRPr lang="en-US"/>
        </a:p>
      </dgm:t>
    </dgm:pt>
    <dgm:pt modelId="{656E29F1-C174-43CE-B61D-E1C99366DD27}">
      <dgm:prSet phldrT="[Text]" phldr="0"/>
      <dgm:spPr/>
      <dgm:t>
        <a:bodyPr/>
        <a:lstStyle/>
        <a:p>
          <a:pPr rtl="0"/>
          <a:r>
            <a:rPr lang="en-US">
              <a:latin typeface="Aptos Display" panose="02110004020202020204"/>
            </a:rPr>
            <a:t>Identify </a:t>
          </a:r>
          <a:br>
            <a:rPr lang="en-US">
              <a:latin typeface="Aptos Display" panose="02110004020202020204"/>
            </a:rPr>
          </a:br>
          <a:r>
            <a:rPr lang="en-US">
              <a:latin typeface="Aptos Display" panose="02110004020202020204"/>
            </a:rPr>
            <a:t>key business personnel</a:t>
          </a:r>
          <a:endParaRPr lang="en-US"/>
        </a:p>
      </dgm:t>
    </dgm:pt>
    <dgm:pt modelId="{40D1E306-56C5-415B-B26F-F2CA13680827}" type="parTrans" cxnId="{504147D9-E472-4CA4-999F-B72D4035F529}">
      <dgm:prSet/>
      <dgm:spPr/>
      <dgm:t>
        <a:bodyPr/>
        <a:lstStyle/>
        <a:p>
          <a:endParaRPr lang="en-US"/>
        </a:p>
      </dgm:t>
    </dgm:pt>
    <dgm:pt modelId="{8FE62673-74AC-4693-9A07-1D90893D3B71}" type="sibTrans" cxnId="{504147D9-E472-4CA4-999F-B72D4035F529}">
      <dgm:prSet/>
      <dgm:spPr/>
      <dgm:t>
        <a:bodyPr/>
        <a:lstStyle/>
        <a:p>
          <a:endParaRPr lang="en-US"/>
        </a:p>
      </dgm:t>
    </dgm:pt>
    <dgm:pt modelId="{3251BFA1-4E4D-4073-89B4-39E37C790C55}">
      <dgm:prSet phldrT="[Text]" phldr="0"/>
      <dgm:spPr/>
      <dgm:t>
        <a:bodyPr/>
        <a:lstStyle/>
        <a:p>
          <a:pPr rtl="0"/>
          <a:r>
            <a:rPr lang="en-US">
              <a:latin typeface="Aptos Display" panose="02110004020202020204"/>
            </a:rPr>
            <a:t>Analyze financial, operational, regulatory impact</a:t>
          </a:r>
          <a:endParaRPr lang="en-US"/>
        </a:p>
      </dgm:t>
    </dgm:pt>
    <dgm:pt modelId="{AA757FF0-DF5C-449C-899E-1AAEDA26DF76}" type="parTrans" cxnId="{1E7FE55C-C708-401F-B47C-C4D7C5BC2EAB}">
      <dgm:prSet/>
      <dgm:spPr/>
      <dgm:t>
        <a:bodyPr/>
        <a:lstStyle/>
        <a:p>
          <a:endParaRPr lang="en-US"/>
        </a:p>
      </dgm:t>
    </dgm:pt>
    <dgm:pt modelId="{788024C0-030D-4E51-931C-883C05D1F845}" type="sibTrans" cxnId="{1E7FE55C-C708-401F-B47C-C4D7C5BC2EAB}">
      <dgm:prSet/>
      <dgm:spPr/>
      <dgm:t>
        <a:bodyPr/>
        <a:lstStyle/>
        <a:p>
          <a:endParaRPr lang="en-US"/>
        </a:p>
      </dgm:t>
    </dgm:pt>
    <dgm:pt modelId="{DC6BAAFA-029A-4487-9573-868A2FABBFAA}">
      <dgm:prSet phldrT="[Text]" phldr="0"/>
      <dgm:spPr/>
      <dgm:t>
        <a:bodyPr/>
        <a:lstStyle/>
        <a:p>
          <a:pPr rtl="0"/>
          <a:r>
            <a:rPr lang="en-US">
              <a:latin typeface="Aptos Display" panose="02110004020202020204"/>
            </a:rPr>
            <a:t>Define MTD, RTO, and RPO values for business-critical functions</a:t>
          </a:r>
          <a:endParaRPr lang="en-US"/>
        </a:p>
      </dgm:t>
    </dgm:pt>
    <dgm:pt modelId="{F30F7D00-4A95-4264-B4BF-354018D9D84D}" type="parTrans" cxnId="{0BD2CFF9-B7E8-4A8E-9A6E-DA21AC9C4815}">
      <dgm:prSet/>
      <dgm:spPr/>
      <dgm:t>
        <a:bodyPr/>
        <a:lstStyle/>
        <a:p>
          <a:endParaRPr lang="en-US"/>
        </a:p>
      </dgm:t>
    </dgm:pt>
    <dgm:pt modelId="{158CB565-F695-44E3-99F7-356434FAD123}" type="sibTrans" cxnId="{0BD2CFF9-B7E8-4A8E-9A6E-DA21AC9C4815}">
      <dgm:prSet/>
      <dgm:spPr/>
      <dgm:t>
        <a:bodyPr/>
        <a:lstStyle/>
        <a:p>
          <a:endParaRPr lang="en-US"/>
        </a:p>
      </dgm:t>
    </dgm:pt>
    <dgm:pt modelId="{700DD53B-34DC-4D01-97B8-0B47B53CB0A1}">
      <dgm:prSet phldr="0"/>
      <dgm:spPr/>
      <dgm:t>
        <a:bodyPr/>
        <a:lstStyle/>
        <a:p>
          <a:pPr rtl="0"/>
          <a:r>
            <a:rPr lang="en-US">
              <a:latin typeface="Aptos Display" panose="02110004020202020204"/>
            </a:rPr>
            <a:t>Inventory</a:t>
          </a:r>
          <a:br>
            <a:rPr lang="en-US">
              <a:latin typeface="Aptos Display" panose="02110004020202020204"/>
            </a:rPr>
          </a:br>
          <a:r>
            <a:rPr lang="en-US">
              <a:latin typeface="Aptos Display" panose="02110004020202020204"/>
            </a:rPr>
            <a:t>business functions, processes, and personnel</a:t>
          </a:r>
          <a:endParaRPr lang="en-US"/>
        </a:p>
      </dgm:t>
    </dgm:pt>
    <dgm:pt modelId="{E3D8CF49-A837-4D46-BC7E-1A303E3B61B4}" type="parTrans" cxnId="{A154FF37-F575-42E0-8F47-7DE0F47CB92A}">
      <dgm:prSet/>
      <dgm:spPr/>
    </dgm:pt>
    <dgm:pt modelId="{B9E8802C-54A8-4822-BCEC-9A5850004FC5}" type="sibTrans" cxnId="{A154FF37-F575-42E0-8F47-7DE0F47CB92A}">
      <dgm:prSet/>
      <dgm:spPr/>
      <dgm:t>
        <a:bodyPr/>
        <a:lstStyle/>
        <a:p>
          <a:endParaRPr lang="en-US"/>
        </a:p>
      </dgm:t>
    </dgm:pt>
    <dgm:pt modelId="{CF8B67F6-1FE3-44D0-9251-29895657B863}">
      <dgm:prSet phldr="0"/>
      <dgm:spPr/>
      <dgm:t>
        <a:bodyPr/>
        <a:lstStyle/>
        <a:p>
          <a:pPr rtl="0"/>
          <a:r>
            <a:rPr lang="en-US">
              <a:latin typeface="Aptos Display" panose="02110004020202020204"/>
            </a:rPr>
            <a:t>Identify suppliers needed to support the business-critical processes</a:t>
          </a:r>
        </a:p>
      </dgm:t>
    </dgm:pt>
    <dgm:pt modelId="{869D968F-598F-4E60-839D-AAAFAA09AE30}" type="parTrans" cxnId="{384D3FBE-AAD4-4A2E-91CB-B5FF4BF97B80}">
      <dgm:prSet/>
      <dgm:spPr/>
    </dgm:pt>
    <dgm:pt modelId="{70509A9D-2E59-47C3-9137-1B9478589C7B}" type="sibTrans" cxnId="{384D3FBE-AAD4-4A2E-91CB-B5FF4BF97B80}">
      <dgm:prSet/>
      <dgm:spPr/>
      <dgm:t>
        <a:bodyPr/>
        <a:lstStyle/>
        <a:p>
          <a:endParaRPr lang="en-US"/>
        </a:p>
      </dgm:t>
    </dgm:pt>
    <dgm:pt modelId="{F5C88878-B137-4B83-8608-566C8C389DF7}">
      <dgm:prSet phldr="0"/>
      <dgm:spPr/>
      <dgm:t>
        <a:bodyPr/>
        <a:lstStyle/>
        <a:p>
          <a:pPr rtl="0"/>
          <a:r>
            <a:rPr lang="en-US">
              <a:latin typeface="Aptos Display" panose="02110004020202020204"/>
            </a:rPr>
            <a:t>Conduct</a:t>
          </a:r>
          <a:br>
            <a:rPr lang="en-US">
              <a:latin typeface="Aptos Display" panose="02110004020202020204"/>
            </a:rPr>
          </a:br>
          <a:r>
            <a:rPr lang="en-US">
              <a:latin typeface="Aptos Display" panose="02110004020202020204"/>
            </a:rPr>
            <a:t>Risk Assessment &amp; Threat Analysis</a:t>
          </a:r>
        </a:p>
      </dgm:t>
    </dgm:pt>
    <dgm:pt modelId="{34B69207-1BB7-4E7E-A36F-1959335B8FC9}" type="parTrans" cxnId="{AFA0BA08-CAED-44EA-A79C-33228AA86236}">
      <dgm:prSet/>
      <dgm:spPr/>
    </dgm:pt>
    <dgm:pt modelId="{2C36FCA6-BA66-44A1-ACE5-6C95B5BF3330}" type="sibTrans" cxnId="{AFA0BA08-CAED-44EA-A79C-33228AA86236}">
      <dgm:prSet/>
      <dgm:spPr/>
    </dgm:pt>
    <dgm:pt modelId="{774EC667-480E-431E-9702-92C1F2481F79}">
      <dgm:prSet phldr="0"/>
      <dgm:spPr/>
      <dgm:t>
        <a:bodyPr/>
        <a:lstStyle/>
        <a:p>
          <a:pPr rtl="0"/>
          <a:r>
            <a:rPr lang="en-US">
              <a:latin typeface="Aptos Display" panose="02110004020202020204"/>
            </a:rPr>
            <a:t>Rank business function/processes from a criticality perspective</a:t>
          </a:r>
        </a:p>
      </dgm:t>
    </dgm:pt>
    <dgm:pt modelId="{1E911277-0342-49C3-9CAC-36D9A97B3C7B}" type="parTrans" cxnId="{4280AE92-B13F-4146-8D5C-912245F87F92}">
      <dgm:prSet/>
      <dgm:spPr/>
    </dgm:pt>
    <dgm:pt modelId="{24ABC0BB-E849-4420-915B-9D643F91A4D2}" type="sibTrans" cxnId="{4280AE92-B13F-4146-8D5C-912245F87F92}">
      <dgm:prSet/>
      <dgm:spPr/>
      <dgm:t>
        <a:bodyPr/>
        <a:lstStyle/>
        <a:p>
          <a:endParaRPr lang="en-US"/>
        </a:p>
      </dgm:t>
    </dgm:pt>
    <dgm:pt modelId="{501140ED-F11E-4CE3-82F0-538B16754CE8}" type="pres">
      <dgm:prSet presAssocID="{49DCD028-74C4-434A-8557-B19EF334F0B2}" presName="Name0" presStyleCnt="0">
        <dgm:presLayoutVars>
          <dgm:dir/>
          <dgm:resizeHandles val="exact"/>
        </dgm:presLayoutVars>
      </dgm:prSet>
      <dgm:spPr/>
    </dgm:pt>
    <dgm:pt modelId="{E172746D-BF61-4DDC-BA65-711B5E08AA7C}" type="pres">
      <dgm:prSet presAssocID="{700DD53B-34DC-4D01-97B8-0B47B53CB0A1}" presName="node" presStyleLbl="node1" presStyleIdx="0" presStyleCnt="8">
        <dgm:presLayoutVars>
          <dgm:bulletEnabled val="1"/>
        </dgm:presLayoutVars>
      </dgm:prSet>
      <dgm:spPr/>
    </dgm:pt>
    <dgm:pt modelId="{3AF40706-B572-451C-B77D-3DB4A2ED8003}" type="pres">
      <dgm:prSet presAssocID="{B9E8802C-54A8-4822-BCEC-9A5850004FC5}" presName="sibTrans" presStyleLbl="sibTrans1D1" presStyleIdx="0" presStyleCnt="7"/>
      <dgm:spPr/>
    </dgm:pt>
    <dgm:pt modelId="{427C31AC-1593-4F3A-AB39-A59215B2D94C}" type="pres">
      <dgm:prSet presAssocID="{B9E8802C-54A8-4822-BCEC-9A5850004FC5}" presName="connectorText" presStyleLbl="sibTrans1D1" presStyleIdx="0" presStyleCnt="7"/>
      <dgm:spPr/>
    </dgm:pt>
    <dgm:pt modelId="{1FF6832C-A2D8-48B1-A1F1-77D85F90DA75}" type="pres">
      <dgm:prSet presAssocID="{774EC667-480E-431E-9702-92C1F2481F79}" presName="node" presStyleLbl="node1" presStyleIdx="1" presStyleCnt="8">
        <dgm:presLayoutVars>
          <dgm:bulletEnabled val="1"/>
        </dgm:presLayoutVars>
      </dgm:prSet>
      <dgm:spPr/>
    </dgm:pt>
    <dgm:pt modelId="{8EBC0FB3-49AB-4EB0-ACB2-1F8C9A4E7689}" type="pres">
      <dgm:prSet presAssocID="{24ABC0BB-E849-4420-915B-9D643F91A4D2}" presName="sibTrans" presStyleLbl="sibTrans1D1" presStyleIdx="1" presStyleCnt="7"/>
      <dgm:spPr/>
    </dgm:pt>
    <dgm:pt modelId="{51A88753-711F-45AC-B912-6023E068CB55}" type="pres">
      <dgm:prSet presAssocID="{24ABC0BB-E849-4420-915B-9D643F91A4D2}" presName="connectorText" presStyleLbl="sibTrans1D1" presStyleIdx="1" presStyleCnt="7"/>
      <dgm:spPr/>
    </dgm:pt>
    <dgm:pt modelId="{BCD8D912-A3C6-4A9E-9222-5DE65C84FB4E}" type="pres">
      <dgm:prSet presAssocID="{EC3FEA25-B655-4EEA-A269-3B01830B0ECD}" presName="node" presStyleLbl="node1" presStyleIdx="2" presStyleCnt="8">
        <dgm:presLayoutVars>
          <dgm:bulletEnabled val="1"/>
        </dgm:presLayoutVars>
      </dgm:prSet>
      <dgm:spPr/>
    </dgm:pt>
    <dgm:pt modelId="{21B4BDEA-7569-4831-A7EE-0C8F1D09115E}" type="pres">
      <dgm:prSet presAssocID="{697F0F04-3D29-4E19-B7A2-B2683000BFB7}" presName="sibTrans" presStyleLbl="sibTrans1D1" presStyleIdx="2" presStyleCnt="7"/>
      <dgm:spPr/>
    </dgm:pt>
    <dgm:pt modelId="{B80CFA5B-B1A7-4B49-A482-124DBB026721}" type="pres">
      <dgm:prSet presAssocID="{697F0F04-3D29-4E19-B7A2-B2683000BFB7}" presName="connectorText" presStyleLbl="sibTrans1D1" presStyleIdx="2" presStyleCnt="7"/>
      <dgm:spPr/>
    </dgm:pt>
    <dgm:pt modelId="{9F45FFF7-B5A4-4704-B8D6-5259462F70B5}" type="pres">
      <dgm:prSet presAssocID="{656E29F1-C174-43CE-B61D-E1C99366DD27}" presName="node" presStyleLbl="node1" presStyleIdx="3" presStyleCnt="8">
        <dgm:presLayoutVars>
          <dgm:bulletEnabled val="1"/>
        </dgm:presLayoutVars>
      </dgm:prSet>
      <dgm:spPr/>
    </dgm:pt>
    <dgm:pt modelId="{FD6FB493-D315-484A-AE4D-C3F7413DF039}" type="pres">
      <dgm:prSet presAssocID="{8FE62673-74AC-4693-9A07-1D90893D3B71}" presName="sibTrans" presStyleLbl="sibTrans1D1" presStyleIdx="3" presStyleCnt="7"/>
      <dgm:spPr/>
    </dgm:pt>
    <dgm:pt modelId="{8F404537-D441-4913-8A1D-6D61A6CB46CC}" type="pres">
      <dgm:prSet presAssocID="{8FE62673-74AC-4693-9A07-1D90893D3B71}" presName="connectorText" presStyleLbl="sibTrans1D1" presStyleIdx="3" presStyleCnt="7"/>
      <dgm:spPr/>
    </dgm:pt>
    <dgm:pt modelId="{F8E233CC-9F15-4220-A82E-99313715E2AF}" type="pres">
      <dgm:prSet presAssocID="{3251BFA1-4E4D-4073-89B4-39E37C790C55}" presName="node" presStyleLbl="node1" presStyleIdx="4" presStyleCnt="8">
        <dgm:presLayoutVars>
          <dgm:bulletEnabled val="1"/>
        </dgm:presLayoutVars>
      </dgm:prSet>
      <dgm:spPr/>
    </dgm:pt>
    <dgm:pt modelId="{A4C786B2-3085-4675-AB6B-2177874A5993}" type="pres">
      <dgm:prSet presAssocID="{788024C0-030D-4E51-931C-883C05D1F845}" presName="sibTrans" presStyleLbl="sibTrans1D1" presStyleIdx="4" presStyleCnt="7"/>
      <dgm:spPr/>
    </dgm:pt>
    <dgm:pt modelId="{EAB9ED30-EEFA-4A5F-99A1-32D976576594}" type="pres">
      <dgm:prSet presAssocID="{788024C0-030D-4E51-931C-883C05D1F845}" presName="connectorText" presStyleLbl="sibTrans1D1" presStyleIdx="4" presStyleCnt="7"/>
      <dgm:spPr/>
    </dgm:pt>
    <dgm:pt modelId="{DA0B5A6F-68DF-4800-BFCA-827571AA7C59}" type="pres">
      <dgm:prSet presAssocID="{DC6BAAFA-029A-4487-9573-868A2FABBFAA}" presName="node" presStyleLbl="node1" presStyleIdx="5" presStyleCnt="8">
        <dgm:presLayoutVars>
          <dgm:bulletEnabled val="1"/>
        </dgm:presLayoutVars>
      </dgm:prSet>
      <dgm:spPr/>
    </dgm:pt>
    <dgm:pt modelId="{C0565646-AE08-410B-B94D-43F81A0000B5}" type="pres">
      <dgm:prSet presAssocID="{158CB565-F695-44E3-99F7-356434FAD123}" presName="sibTrans" presStyleLbl="sibTrans1D1" presStyleIdx="5" presStyleCnt="7"/>
      <dgm:spPr/>
    </dgm:pt>
    <dgm:pt modelId="{3C81FF29-1295-4646-91A6-1D6F78569DB2}" type="pres">
      <dgm:prSet presAssocID="{158CB565-F695-44E3-99F7-356434FAD123}" presName="connectorText" presStyleLbl="sibTrans1D1" presStyleIdx="5" presStyleCnt="7"/>
      <dgm:spPr/>
    </dgm:pt>
    <dgm:pt modelId="{FC2A458A-6055-4BB7-ACD0-BDC8CCD3519D}" type="pres">
      <dgm:prSet presAssocID="{CF8B67F6-1FE3-44D0-9251-29895657B863}" presName="node" presStyleLbl="node1" presStyleIdx="6" presStyleCnt="8">
        <dgm:presLayoutVars>
          <dgm:bulletEnabled val="1"/>
        </dgm:presLayoutVars>
      </dgm:prSet>
      <dgm:spPr/>
    </dgm:pt>
    <dgm:pt modelId="{9F0EDD1C-6197-4A35-B21B-2CD6CE780A1E}" type="pres">
      <dgm:prSet presAssocID="{70509A9D-2E59-47C3-9137-1B9478589C7B}" presName="sibTrans" presStyleLbl="sibTrans1D1" presStyleIdx="6" presStyleCnt="7"/>
      <dgm:spPr/>
    </dgm:pt>
    <dgm:pt modelId="{80E2D5EA-53DE-4DE1-8056-54BF1E8849E7}" type="pres">
      <dgm:prSet presAssocID="{70509A9D-2E59-47C3-9137-1B9478589C7B}" presName="connectorText" presStyleLbl="sibTrans1D1" presStyleIdx="6" presStyleCnt="7"/>
      <dgm:spPr/>
    </dgm:pt>
    <dgm:pt modelId="{4F6CAFE1-8D04-49EE-888F-B67EB201DA57}" type="pres">
      <dgm:prSet presAssocID="{F5C88878-B137-4B83-8608-566C8C389DF7}" presName="node" presStyleLbl="node1" presStyleIdx="7" presStyleCnt="8">
        <dgm:presLayoutVars>
          <dgm:bulletEnabled val="1"/>
        </dgm:presLayoutVars>
      </dgm:prSet>
      <dgm:spPr/>
    </dgm:pt>
  </dgm:ptLst>
  <dgm:cxnLst>
    <dgm:cxn modelId="{AFA0BA08-CAED-44EA-A79C-33228AA86236}" srcId="{49DCD028-74C4-434A-8557-B19EF334F0B2}" destId="{F5C88878-B137-4B83-8608-566C8C389DF7}" srcOrd="7" destOrd="0" parTransId="{34B69207-1BB7-4E7E-A36F-1959335B8FC9}" sibTransId="{2C36FCA6-BA66-44A1-ACE5-6C95B5BF3330}"/>
    <dgm:cxn modelId="{85FDF01E-8ABA-4BFE-A231-696F06CECEC2}" type="presOf" srcId="{70509A9D-2E59-47C3-9137-1B9478589C7B}" destId="{9F0EDD1C-6197-4A35-B21B-2CD6CE780A1E}" srcOrd="0" destOrd="0" presId="urn:microsoft.com/office/officeart/2016/7/layout/RepeatingBendingProcessNew"/>
    <dgm:cxn modelId="{3FEB4A20-D25D-4362-9D18-905547621204}" type="presOf" srcId="{70509A9D-2E59-47C3-9137-1B9478589C7B}" destId="{80E2D5EA-53DE-4DE1-8056-54BF1E8849E7}" srcOrd="1" destOrd="0" presId="urn:microsoft.com/office/officeart/2016/7/layout/RepeatingBendingProcessNew"/>
    <dgm:cxn modelId="{D142B032-E934-4D39-AF7B-CD2BB1C835AE}" type="presOf" srcId="{EC3FEA25-B655-4EEA-A269-3B01830B0ECD}" destId="{BCD8D912-A3C6-4A9E-9222-5DE65C84FB4E}" srcOrd="0" destOrd="0" presId="urn:microsoft.com/office/officeart/2016/7/layout/RepeatingBendingProcessNew"/>
    <dgm:cxn modelId="{A154FF37-F575-42E0-8F47-7DE0F47CB92A}" srcId="{49DCD028-74C4-434A-8557-B19EF334F0B2}" destId="{700DD53B-34DC-4D01-97B8-0B47B53CB0A1}" srcOrd="0" destOrd="0" parTransId="{E3D8CF49-A837-4D46-BC7E-1A303E3B61B4}" sibTransId="{B9E8802C-54A8-4822-BCEC-9A5850004FC5}"/>
    <dgm:cxn modelId="{B014E039-ABAE-4D7F-8D37-47AD54C4B3BE}" type="presOf" srcId="{24ABC0BB-E849-4420-915B-9D643F91A4D2}" destId="{8EBC0FB3-49AB-4EB0-ACB2-1F8C9A4E7689}" srcOrd="0" destOrd="0" presId="urn:microsoft.com/office/officeart/2016/7/layout/RepeatingBendingProcessNew"/>
    <dgm:cxn modelId="{1E7FE55C-C708-401F-B47C-C4D7C5BC2EAB}" srcId="{49DCD028-74C4-434A-8557-B19EF334F0B2}" destId="{3251BFA1-4E4D-4073-89B4-39E37C790C55}" srcOrd="4" destOrd="0" parTransId="{AA757FF0-DF5C-449C-899E-1AAEDA26DF76}" sibTransId="{788024C0-030D-4E51-931C-883C05D1F845}"/>
    <dgm:cxn modelId="{11EE7A5F-A955-4CCA-A96B-C482C2E08E50}" type="presOf" srcId="{700DD53B-34DC-4D01-97B8-0B47B53CB0A1}" destId="{E172746D-BF61-4DDC-BA65-711B5E08AA7C}" srcOrd="0" destOrd="0" presId="urn:microsoft.com/office/officeart/2016/7/layout/RepeatingBendingProcessNew"/>
    <dgm:cxn modelId="{2704BE45-AA96-4043-BAE6-C982BCFA937D}" type="presOf" srcId="{49DCD028-74C4-434A-8557-B19EF334F0B2}" destId="{501140ED-F11E-4CE3-82F0-538B16754CE8}" srcOrd="0" destOrd="0" presId="urn:microsoft.com/office/officeart/2016/7/layout/RepeatingBendingProcessNew"/>
    <dgm:cxn modelId="{DF0AA746-3B87-4128-9879-C3CD1F96395D}" type="presOf" srcId="{24ABC0BB-E849-4420-915B-9D643F91A4D2}" destId="{51A88753-711F-45AC-B912-6023E068CB55}" srcOrd="1" destOrd="0" presId="urn:microsoft.com/office/officeart/2016/7/layout/RepeatingBendingProcessNew"/>
    <dgm:cxn modelId="{F798F768-8656-4574-9F6D-75DDF0FABF3C}" srcId="{49DCD028-74C4-434A-8557-B19EF334F0B2}" destId="{EC3FEA25-B655-4EEA-A269-3B01830B0ECD}" srcOrd="2" destOrd="0" parTransId="{F2E733A5-8B27-43D8-B2BF-F8B267D6ACF5}" sibTransId="{697F0F04-3D29-4E19-B7A2-B2683000BFB7}"/>
    <dgm:cxn modelId="{097BDD4A-5F2C-4D88-9F4A-7E473C923F42}" type="presOf" srcId="{697F0F04-3D29-4E19-B7A2-B2683000BFB7}" destId="{B80CFA5B-B1A7-4B49-A482-124DBB026721}" srcOrd="1" destOrd="0" presId="urn:microsoft.com/office/officeart/2016/7/layout/RepeatingBendingProcessNew"/>
    <dgm:cxn modelId="{47029C4E-254D-4AC6-A664-70C088ADA8D2}" type="presOf" srcId="{158CB565-F695-44E3-99F7-356434FAD123}" destId="{C0565646-AE08-410B-B94D-43F81A0000B5}" srcOrd="0" destOrd="0" presId="urn:microsoft.com/office/officeart/2016/7/layout/RepeatingBendingProcessNew"/>
    <dgm:cxn modelId="{665E0553-B8B3-49DE-8464-1CE102C57486}" type="presOf" srcId="{DC6BAAFA-029A-4487-9573-868A2FABBFAA}" destId="{DA0B5A6F-68DF-4800-BFCA-827571AA7C59}" srcOrd="0" destOrd="0" presId="urn:microsoft.com/office/officeart/2016/7/layout/RepeatingBendingProcessNew"/>
    <dgm:cxn modelId="{BC512259-BE4F-4768-9E48-B330651A44F1}" type="presOf" srcId="{3251BFA1-4E4D-4073-89B4-39E37C790C55}" destId="{F8E233CC-9F15-4220-A82E-99313715E2AF}" srcOrd="0" destOrd="0" presId="urn:microsoft.com/office/officeart/2016/7/layout/RepeatingBendingProcessNew"/>
    <dgm:cxn modelId="{5CCE018F-4017-4913-B6CC-C596A90EBBDE}" type="presOf" srcId="{CF8B67F6-1FE3-44D0-9251-29895657B863}" destId="{FC2A458A-6055-4BB7-ACD0-BDC8CCD3519D}" srcOrd="0" destOrd="0" presId="urn:microsoft.com/office/officeart/2016/7/layout/RepeatingBendingProcessNew"/>
    <dgm:cxn modelId="{199AF590-DC57-4D41-BF64-41579F798D8E}" type="presOf" srcId="{B9E8802C-54A8-4822-BCEC-9A5850004FC5}" destId="{3AF40706-B572-451C-B77D-3DB4A2ED8003}" srcOrd="0" destOrd="0" presId="urn:microsoft.com/office/officeart/2016/7/layout/RepeatingBendingProcessNew"/>
    <dgm:cxn modelId="{4280AE92-B13F-4146-8D5C-912245F87F92}" srcId="{49DCD028-74C4-434A-8557-B19EF334F0B2}" destId="{774EC667-480E-431E-9702-92C1F2481F79}" srcOrd="1" destOrd="0" parTransId="{1E911277-0342-49C3-9CAC-36D9A97B3C7B}" sibTransId="{24ABC0BB-E849-4420-915B-9D643F91A4D2}"/>
    <dgm:cxn modelId="{21E77D96-D30B-466B-BB7C-BDFDBC4A50AE}" type="presOf" srcId="{8FE62673-74AC-4693-9A07-1D90893D3B71}" destId="{FD6FB493-D315-484A-AE4D-C3F7413DF039}" srcOrd="0" destOrd="0" presId="urn:microsoft.com/office/officeart/2016/7/layout/RepeatingBendingProcessNew"/>
    <dgm:cxn modelId="{77149898-63EB-4796-92D2-DB236A893A19}" type="presOf" srcId="{788024C0-030D-4E51-931C-883C05D1F845}" destId="{A4C786B2-3085-4675-AB6B-2177874A5993}" srcOrd="0" destOrd="0" presId="urn:microsoft.com/office/officeart/2016/7/layout/RepeatingBendingProcessNew"/>
    <dgm:cxn modelId="{7DACF1A0-1FE3-46FA-9D39-E78B8C8D2256}" type="presOf" srcId="{656E29F1-C174-43CE-B61D-E1C99366DD27}" destId="{9F45FFF7-B5A4-4704-B8D6-5259462F70B5}" srcOrd="0" destOrd="0" presId="urn:microsoft.com/office/officeart/2016/7/layout/RepeatingBendingProcessNew"/>
    <dgm:cxn modelId="{DA2D3AA5-C237-4041-AB37-2E93F4D2A748}" type="presOf" srcId="{158CB565-F695-44E3-99F7-356434FAD123}" destId="{3C81FF29-1295-4646-91A6-1D6F78569DB2}" srcOrd="1" destOrd="0" presId="urn:microsoft.com/office/officeart/2016/7/layout/RepeatingBendingProcessNew"/>
    <dgm:cxn modelId="{BDA250B9-F9B0-4E09-A7F8-66A6BB86DCCB}" type="presOf" srcId="{788024C0-030D-4E51-931C-883C05D1F845}" destId="{EAB9ED30-EEFA-4A5F-99A1-32D976576594}" srcOrd="1" destOrd="0" presId="urn:microsoft.com/office/officeart/2016/7/layout/RepeatingBendingProcessNew"/>
    <dgm:cxn modelId="{384D3FBE-AAD4-4A2E-91CB-B5FF4BF97B80}" srcId="{49DCD028-74C4-434A-8557-B19EF334F0B2}" destId="{CF8B67F6-1FE3-44D0-9251-29895657B863}" srcOrd="6" destOrd="0" parTransId="{869D968F-598F-4E60-839D-AAAFAA09AE30}" sibTransId="{70509A9D-2E59-47C3-9137-1B9478589C7B}"/>
    <dgm:cxn modelId="{565BBAD4-F993-4498-93F0-E954346028FA}" type="presOf" srcId="{F5C88878-B137-4B83-8608-566C8C389DF7}" destId="{4F6CAFE1-8D04-49EE-888F-B67EB201DA57}" srcOrd="0" destOrd="0" presId="urn:microsoft.com/office/officeart/2016/7/layout/RepeatingBendingProcessNew"/>
    <dgm:cxn modelId="{504147D9-E472-4CA4-999F-B72D4035F529}" srcId="{49DCD028-74C4-434A-8557-B19EF334F0B2}" destId="{656E29F1-C174-43CE-B61D-E1C99366DD27}" srcOrd="3" destOrd="0" parTransId="{40D1E306-56C5-415B-B26F-F2CA13680827}" sibTransId="{8FE62673-74AC-4693-9A07-1D90893D3B71}"/>
    <dgm:cxn modelId="{56514FDD-8393-4EB8-A595-3E44F8587455}" type="presOf" srcId="{8FE62673-74AC-4693-9A07-1D90893D3B71}" destId="{8F404537-D441-4913-8A1D-6D61A6CB46CC}" srcOrd="1" destOrd="0" presId="urn:microsoft.com/office/officeart/2016/7/layout/RepeatingBendingProcessNew"/>
    <dgm:cxn modelId="{92BF80E9-50DC-4556-80B5-77C016A4ED92}" type="presOf" srcId="{774EC667-480E-431E-9702-92C1F2481F79}" destId="{1FF6832C-A2D8-48B1-A1F1-77D85F90DA75}" srcOrd="0" destOrd="0" presId="urn:microsoft.com/office/officeart/2016/7/layout/RepeatingBendingProcessNew"/>
    <dgm:cxn modelId="{0BD2CFF9-B7E8-4A8E-9A6E-DA21AC9C4815}" srcId="{49DCD028-74C4-434A-8557-B19EF334F0B2}" destId="{DC6BAAFA-029A-4487-9573-868A2FABBFAA}" srcOrd="5" destOrd="0" parTransId="{F30F7D00-4A95-4264-B4BF-354018D9D84D}" sibTransId="{158CB565-F695-44E3-99F7-356434FAD123}"/>
    <dgm:cxn modelId="{F7FA3DFC-DC05-480A-A927-B7EC66BECB07}" type="presOf" srcId="{B9E8802C-54A8-4822-BCEC-9A5850004FC5}" destId="{427C31AC-1593-4F3A-AB39-A59215B2D94C}" srcOrd="1" destOrd="0" presId="urn:microsoft.com/office/officeart/2016/7/layout/RepeatingBendingProcessNew"/>
    <dgm:cxn modelId="{8B0574FC-6F80-41CC-94CD-3924562CF308}" type="presOf" srcId="{697F0F04-3D29-4E19-B7A2-B2683000BFB7}" destId="{21B4BDEA-7569-4831-A7EE-0C8F1D09115E}" srcOrd="0" destOrd="0" presId="urn:microsoft.com/office/officeart/2016/7/layout/RepeatingBendingProcessNew"/>
    <dgm:cxn modelId="{5A609E04-684C-4574-9523-5538583C3EA9}" type="presParOf" srcId="{501140ED-F11E-4CE3-82F0-538B16754CE8}" destId="{E172746D-BF61-4DDC-BA65-711B5E08AA7C}" srcOrd="0" destOrd="0" presId="urn:microsoft.com/office/officeart/2016/7/layout/RepeatingBendingProcessNew"/>
    <dgm:cxn modelId="{8450ADCB-7AF8-41D5-9F3F-1E6CA58B5D0D}" type="presParOf" srcId="{501140ED-F11E-4CE3-82F0-538B16754CE8}" destId="{3AF40706-B572-451C-B77D-3DB4A2ED8003}" srcOrd="1" destOrd="0" presId="urn:microsoft.com/office/officeart/2016/7/layout/RepeatingBendingProcessNew"/>
    <dgm:cxn modelId="{EBE66CFC-0F3F-42D0-AB68-9F7064B41601}" type="presParOf" srcId="{3AF40706-B572-451C-B77D-3DB4A2ED8003}" destId="{427C31AC-1593-4F3A-AB39-A59215B2D94C}" srcOrd="0" destOrd="0" presId="urn:microsoft.com/office/officeart/2016/7/layout/RepeatingBendingProcessNew"/>
    <dgm:cxn modelId="{3A6ABB49-85CE-48BB-83E1-2B66B1C7B284}" type="presParOf" srcId="{501140ED-F11E-4CE3-82F0-538B16754CE8}" destId="{1FF6832C-A2D8-48B1-A1F1-77D85F90DA75}" srcOrd="2" destOrd="0" presId="urn:microsoft.com/office/officeart/2016/7/layout/RepeatingBendingProcessNew"/>
    <dgm:cxn modelId="{DB69A32E-1E27-4F76-B6FB-1260FE234394}" type="presParOf" srcId="{501140ED-F11E-4CE3-82F0-538B16754CE8}" destId="{8EBC0FB3-49AB-4EB0-ACB2-1F8C9A4E7689}" srcOrd="3" destOrd="0" presId="urn:microsoft.com/office/officeart/2016/7/layout/RepeatingBendingProcessNew"/>
    <dgm:cxn modelId="{A021A793-6355-450B-BA74-B48F2DF92A05}" type="presParOf" srcId="{8EBC0FB3-49AB-4EB0-ACB2-1F8C9A4E7689}" destId="{51A88753-711F-45AC-B912-6023E068CB55}" srcOrd="0" destOrd="0" presId="urn:microsoft.com/office/officeart/2016/7/layout/RepeatingBendingProcessNew"/>
    <dgm:cxn modelId="{AFA01C55-BD49-44DE-8D06-D60EE20ECBBB}" type="presParOf" srcId="{501140ED-F11E-4CE3-82F0-538B16754CE8}" destId="{BCD8D912-A3C6-4A9E-9222-5DE65C84FB4E}" srcOrd="4" destOrd="0" presId="urn:microsoft.com/office/officeart/2016/7/layout/RepeatingBendingProcessNew"/>
    <dgm:cxn modelId="{A171C094-8F66-438F-803C-4081C4087DB9}" type="presParOf" srcId="{501140ED-F11E-4CE3-82F0-538B16754CE8}" destId="{21B4BDEA-7569-4831-A7EE-0C8F1D09115E}" srcOrd="5" destOrd="0" presId="urn:microsoft.com/office/officeart/2016/7/layout/RepeatingBendingProcessNew"/>
    <dgm:cxn modelId="{710EC1A2-8BF4-4911-87E9-30B827189376}" type="presParOf" srcId="{21B4BDEA-7569-4831-A7EE-0C8F1D09115E}" destId="{B80CFA5B-B1A7-4B49-A482-124DBB026721}" srcOrd="0" destOrd="0" presId="urn:microsoft.com/office/officeart/2016/7/layout/RepeatingBendingProcessNew"/>
    <dgm:cxn modelId="{EC27A48C-0FB0-4B58-956F-1B6D52C1843A}" type="presParOf" srcId="{501140ED-F11E-4CE3-82F0-538B16754CE8}" destId="{9F45FFF7-B5A4-4704-B8D6-5259462F70B5}" srcOrd="6" destOrd="0" presId="urn:microsoft.com/office/officeart/2016/7/layout/RepeatingBendingProcessNew"/>
    <dgm:cxn modelId="{0DD09AFB-8E36-4535-B7EB-A6BA51C22705}" type="presParOf" srcId="{501140ED-F11E-4CE3-82F0-538B16754CE8}" destId="{FD6FB493-D315-484A-AE4D-C3F7413DF039}" srcOrd="7" destOrd="0" presId="urn:microsoft.com/office/officeart/2016/7/layout/RepeatingBendingProcessNew"/>
    <dgm:cxn modelId="{F6570341-07A3-4574-8683-C87177283068}" type="presParOf" srcId="{FD6FB493-D315-484A-AE4D-C3F7413DF039}" destId="{8F404537-D441-4913-8A1D-6D61A6CB46CC}" srcOrd="0" destOrd="0" presId="urn:microsoft.com/office/officeart/2016/7/layout/RepeatingBendingProcessNew"/>
    <dgm:cxn modelId="{D0936FD6-BD89-4795-BDB9-5BEE2E80A77D}" type="presParOf" srcId="{501140ED-F11E-4CE3-82F0-538B16754CE8}" destId="{F8E233CC-9F15-4220-A82E-99313715E2AF}" srcOrd="8" destOrd="0" presId="urn:microsoft.com/office/officeart/2016/7/layout/RepeatingBendingProcessNew"/>
    <dgm:cxn modelId="{ACD12C1C-1C09-4CB3-B83A-C5468C3B39A1}" type="presParOf" srcId="{501140ED-F11E-4CE3-82F0-538B16754CE8}" destId="{A4C786B2-3085-4675-AB6B-2177874A5993}" srcOrd="9" destOrd="0" presId="urn:microsoft.com/office/officeart/2016/7/layout/RepeatingBendingProcessNew"/>
    <dgm:cxn modelId="{B6651C35-7010-46FD-B991-067BA9C143FC}" type="presParOf" srcId="{A4C786B2-3085-4675-AB6B-2177874A5993}" destId="{EAB9ED30-EEFA-4A5F-99A1-32D976576594}" srcOrd="0" destOrd="0" presId="urn:microsoft.com/office/officeart/2016/7/layout/RepeatingBendingProcessNew"/>
    <dgm:cxn modelId="{344926A5-8234-41BC-A0BA-B50E73A12842}" type="presParOf" srcId="{501140ED-F11E-4CE3-82F0-538B16754CE8}" destId="{DA0B5A6F-68DF-4800-BFCA-827571AA7C59}" srcOrd="10" destOrd="0" presId="urn:microsoft.com/office/officeart/2016/7/layout/RepeatingBendingProcessNew"/>
    <dgm:cxn modelId="{E803E1BA-25AB-4719-BF7C-904175D2614A}" type="presParOf" srcId="{501140ED-F11E-4CE3-82F0-538B16754CE8}" destId="{C0565646-AE08-410B-B94D-43F81A0000B5}" srcOrd="11" destOrd="0" presId="urn:microsoft.com/office/officeart/2016/7/layout/RepeatingBendingProcessNew"/>
    <dgm:cxn modelId="{902CF20F-2274-467E-8B95-D98207ECD438}" type="presParOf" srcId="{C0565646-AE08-410B-B94D-43F81A0000B5}" destId="{3C81FF29-1295-4646-91A6-1D6F78569DB2}" srcOrd="0" destOrd="0" presId="urn:microsoft.com/office/officeart/2016/7/layout/RepeatingBendingProcessNew"/>
    <dgm:cxn modelId="{40E1662D-72ED-4815-B0D0-DF25EB92DA6C}" type="presParOf" srcId="{501140ED-F11E-4CE3-82F0-538B16754CE8}" destId="{FC2A458A-6055-4BB7-ACD0-BDC8CCD3519D}" srcOrd="12" destOrd="0" presId="urn:microsoft.com/office/officeart/2016/7/layout/RepeatingBendingProcessNew"/>
    <dgm:cxn modelId="{9FD569C2-6E2F-4CB4-B374-6A625920CD66}" type="presParOf" srcId="{501140ED-F11E-4CE3-82F0-538B16754CE8}" destId="{9F0EDD1C-6197-4A35-B21B-2CD6CE780A1E}" srcOrd="13" destOrd="0" presId="urn:microsoft.com/office/officeart/2016/7/layout/RepeatingBendingProcessNew"/>
    <dgm:cxn modelId="{39196CE3-D0D3-42C0-9752-DCBD816D40C0}" type="presParOf" srcId="{9F0EDD1C-6197-4A35-B21B-2CD6CE780A1E}" destId="{80E2D5EA-53DE-4DE1-8056-54BF1E8849E7}" srcOrd="0" destOrd="0" presId="urn:microsoft.com/office/officeart/2016/7/layout/RepeatingBendingProcessNew"/>
    <dgm:cxn modelId="{8FBB9E4E-AD72-4BD8-8448-3E981DF72997}" type="presParOf" srcId="{501140ED-F11E-4CE3-82F0-538B16754CE8}" destId="{4F6CAFE1-8D04-49EE-888F-B67EB201DA57}" srcOrd="14"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7E76C6-81C9-4280-B269-31E150A8720B}">
      <dsp:nvSpPr>
        <dsp:cNvPr id="0" name=""/>
        <dsp:cNvSpPr/>
      </dsp:nvSpPr>
      <dsp:spPr>
        <a:xfrm>
          <a:off x="0" y="327959"/>
          <a:ext cx="11197458" cy="22144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9047" tIns="395732" rIns="869047" bIns="135128" numCol="1" spcCol="1270" anchor="t" anchorCtr="0">
          <a:noAutofit/>
        </a:bodyPr>
        <a:lstStyle/>
        <a:p>
          <a:pPr marL="171450" lvl="1" indent="-171450" algn="l" defTabSz="844550" rtl="0">
            <a:lnSpc>
              <a:spcPct val="100000"/>
            </a:lnSpc>
            <a:spcBef>
              <a:spcPct val="0"/>
            </a:spcBef>
            <a:spcAft>
              <a:spcPct val="15000"/>
            </a:spcAft>
            <a:buChar char="•"/>
          </a:pPr>
          <a:r>
            <a:rPr lang="en-US" sz="1900" kern="1200">
              <a:latin typeface="Aptos Display" panose="02110004020202020204"/>
            </a:rPr>
            <a:t>Industry: IT &amp; Cloud Services</a:t>
          </a:r>
        </a:p>
        <a:p>
          <a:pPr marL="171450" lvl="1" indent="-171450" algn="l" defTabSz="844550">
            <a:lnSpc>
              <a:spcPct val="100000"/>
            </a:lnSpc>
            <a:spcBef>
              <a:spcPct val="0"/>
            </a:spcBef>
            <a:spcAft>
              <a:spcPct val="15000"/>
            </a:spcAft>
            <a:buChar char="•"/>
          </a:pPr>
          <a:r>
            <a:rPr lang="en-US" sz="1900" kern="1200">
              <a:latin typeface="Aptos Display" panose="02110004020202020204"/>
            </a:rPr>
            <a:t>Headquarters: Seattle, WA</a:t>
          </a:r>
        </a:p>
        <a:p>
          <a:pPr marL="171450" lvl="1" indent="-171450" algn="l" defTabSz="844550">
            <a:lnSpc>
              <a:spcPct val="100000"/>
            </a:lnSpc>
            <a:spcBef>
              <a:spcPct val="0"/>
            </a:spcBef>
            <a:spcAft>
              <a:spcPct val="15000"/>
            </a:spcAft>
            <a:buChar char="•"/>
          </a:pPr>
          <a:r>
            <a:rPr lang="en-US" sz="1900" kern="1200">
              <a:latin typeface="Aptos Display" panose="02110004020202020204"/>
            </a:rPr>
            <a:t>Employees: 2,500</a:t>
          </a:r>
        </a:p>
        <a:p>
          <a:pPr marL="171450" lvl="1" indent="-171450" algn="l" defTabSz="844550">
            <a:lnSpc>
              <a:spcPct val="100000"/>
            </a:lnSpc>
            <a:spcBef>
              <a:spcPct val="0"/>
            </a:spcBef>
            <a:spcAft>
              <a:spcPct val="15000"/>
            </a:spcAft>
            <a:buChar char="•"/>
          </a:pPr>
          <a:r>
            <a:rPr lang="en-US" sz="1900" kern="1200">
              <a:latin typeface="Aptos Display" panose="02110004020202020204"/>
            </a:rPr>
            <a:t>Annual Revenue: $750M</a:t>
          </a:r>
        </a:p>
        <a:p>
          <a:pPr marL="171450" lvl="1" indent="-171450" algn="l" defTabSz="844550">
            <a:lnSpc>
              <a:spcPct val="100000"/>
            </a:lnSpc>
            <a:spcBef>
              <a:spcPct val="0"/>
            </a:spcBef>
            <a:spcAft>
              <a:spcPct val="15000"/>
            </a:spcAft>
            <a:buChar char="•"/>
          </a:pPr>
          <a:r>
            <a:rPr lang="en-US" sz="1900" kern="1200">
              <a:latin typeface="Aptos Display" panose="02110004020202020204"/>
            </a:rPr>
            <a:t>Clients: Fortune 500 companies &amp; government agencies</a:t>
          </a:r>
          <a:endParaRPr lang="en-US" sz="1900" kern="1200"/>
        </a:p>
      </dsp:txBody>
      <dsp:txXfrm>
        <a:off x="0" y="327959"/>
        <a:ext cx="11197458" cy="2214450"/>
      </dsp:txXfrm>
    </dsp:sp>
    <dsp:sp modelId="{DC2B4077-0E42-46B9-AA2B-8F0189E6C0D9}">
      <dsp:nvSpPr>
        <dsp:cNvPr id="0" name=""/>
        <dsp:cNvSpPr/>
      </dsp:nvSpPr>
      <dsp:spPr>
        <a:xfrm>
          <a:off x="559872" y="47519"/>
          <a:ext cx="7838221" cy="5608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266" tIns="0" rIns="296266" bIns="0" numCol="1" spcCol="1270" anchor="ctr" anchorCtr="0">
          <a:noAutofit/>
        </a:bodyPr>
        <a:lstStyle/>
        <a:p>
          <a:pPr marL="0" lvl="0" indent="0" algn="l" defTabSz="844550" rtl="0">
            <a:lnSpc>
              <a:spcPct val="90000"/>
            </a:lnSpc>
            <a:spcBef>
              <a:spcPct val="0"/>
            </a:spcBef>
            <a:spcAft>
              <a:spcPct val="35000"/>
            </a:spcAft>
            <a:buNone/>
          </a:pPr>
          <a:r>
            <a:rPr lang="en-US" sz="1900" b="0" kern="1200">
              <a:latin typeface="Aptos Display" panose="02110004020202020204"/>
            </a:rPr>
            <a:t>Company Snapshot</a:t>
          </a:r>
          <a:endParaRPr lang="en-US" sz="1900" b="0" kern="1200"/>
        </a:p>
      </dsp:txBody>
      <dsp:txXfrm>
        <a:off x="587252" y="74899"/>
        <a:ext cx="7783461" cy="506120"/>
      </dsp:txXfrm>
    </dsp:sp>
    <dsp:sp modelId="{7A26651A-B8DD-4B76-BFE2-980616924AED}">
      <dsp:nvSpPr>
        <dsp:cNvPr id="0" name=""/>
        <dsp:cNvSpPr/>
      </dsp:nvSpPr>
      <dsp:spPr>
        <a:xfrm>
          <a:off x="0" y="2925449"/>
          <a:ext cx="11197458" cy="17356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9047" tIns="395732" rIns="869047" bIns="135128" numCol="1" spcCol="1270" anchor="t" anchorCtr="0">
          <a:noAutofit/>
        </a:bodyPr>
        <a:lstStyle/>
        <a:p>
          <a:pPr marL="171450" lvl="1" indent="-171450" algn="l" defTabSz="844550" rtl="0">
            <a:lnSpc>
              <a:spcPct val="90000"/>
            </a:lnSpc>
            <a:spcBef>
              <a:spcPct val="0"/>
            </a:spcBef>
            <a:spcAft>
              <a:spcPct val="15000"/>
            </a:spcAft>
            <a:buChar char="•"/>
          </a:pPr>
          <a:r>
            <a:rPr lang="en-US" sz="1900" kern="1200">
              <a:latin typeface="Aptos Display" panose="02110004020202020204"/>
            </a:rPr>
            <a:t>Data Centers: Seattle, WA &amp;Denver, CO</a:t>
          </a:r>
        </a:p>
        <a:p>
          <a:pPr marL="171450" lvl="1" indent="-171450" algn="l" defTabSz="844550">
            <a:lnSpc>
              <a:spcPct val="90000"/>
            </a:lnSpc>
            <a:spcBef>
              <a:spcPct val="0"/>
            </a:spcBef>
            <a:spcAft>
              <a:spcPct val="15000"/>
            </a:spcAft>
            <a:buChar char="•"/>
          </a:pPr>
          <a:r>
            <a:rPr lang="en-US" sz="1900" kern="1200">
              <a:latin typeface="Aptos Display" panose="02110004020202020204"/>
            </a:rPr>
            <a:t>Remote Workforce: 75%</a:t>
          </a:r>
        </a:p>
        <a:p>
          <a:pPr marL="171450" lvl="1" indent="-171450" algn="l" defTabSz="844550" rtl="0">
            <a:lnSpc>
              <a:spcPct val="90000"/>
            </a:lnSpc>
            <a:spcBef>
              <a:spcPct val="0"/>
            </a:spcBef>
            <a:spcAft>
              <a:spcPct val="15000"/>
            </a:spcAft>
            <a:buChar char="•"/>
          </a:pPr>
          <a:r>
            <a:rPr lang="en-US" sz="1900" kern="1200">
              <a:latin typeface="Aptos Display" panose="02110004020202020204"/>
            </a:rPr>
            <a:t>Critical Applications: ERP, CRM, cloud-based collaboration tools</a:t>
          </a:r>
        </a:p>
        <a:p>
          <a:pPr marL="171450" lvl="1" indent="-171450" algn="l" defTabSz="844550" rtl="0">
            <a:lnSpc>
              <a:spcPct val="90000"/>
            </a:lnSpc>
            <a:spcBef>
              <a:spcPct val="0"/>
            </a:spcBef>
            <a:spcAft>
              <a:spcPct val="15000"/>
            </a:spcAft>
            <a:buChar char="•"/>
          </a:pPr>
          <a:r>
            <a:rPr lang="en-US" sz="1900" kern="1200">
              <a:latin typeface="Aptos Display" panose="02110004020202020204"/>
            </a:rPr>
            <a:t>Service Focus: Managed IT, Cybersecurity consulting, SaaS delivery</a:t>
          </a:r>
        </a:p>
      </dsp:txBody>
      <dsp:txXfrm>
        <a:off x="0" y="2925449"/>
        <a:ext cx="11197458" cy="1735650"/>
      </dsp:txXfrm>
    </dsp:sp>
    <dsp:sp modelId="{CDEDE36E-2D77-4CBC-9FAC-F3AB2A9CF526}">
      <dsp:nvSpPr>
        <dsp:cNvPr id="0" name=""/>
        <dsp:cNvSpPr/>
      </dsp:nvSpPr>
      <dsp:spPr>
        <a:xfrm>
          <a:off x="559872" y="2645010"/>
          <a:ext cx="7838221" cy="5608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266" tIns="0" rIns="296266" bIns="0" numCol="1" spcCol="1270" anchor="ctr" anchorCtr="0">
          <a:noAutofit/>
        </a:bodyPr>
        <a:lstStyle/>
        <a:p>
          <a:pPr marL="0" lvl="0" indent="0" algn="l" defTabSz="844550" rtl="0">
            <a:lnSpc>
              <a:spcPct val="90000"/>
            </a:lnSpc>
            <a:spcBef>
              <a:spcPct val="0"/>
            </a:spcBef>
            <a:spcAft>
              <a:spcPct val="35000"/>
            </a:spcAft>
            <a:buNone/>
          </a:pPr>
          <a:r>
            <a:rPr lang="en-US" sz="1900" kern="1200">
              <a:latin typeface="Aptos Display" panose="02110004020202020204"/>
            </a:rPr>
            <a:t>Technology &amp; Operations</a:t>
          </a:r>
          <a:endParaRPr lang="en-US" sz="1900" kern="1200"/>
        </a:p>
      </dsp:txBody>
      <dsp:txXfrm>
        <a:off x="587252" y="2672390"/>
        <a:ext cx="7783461" cy="5061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574AD5-649C-45CB-BBEE-227268A3D29C}">
      <dsp:nvSpPr>
        <dsp:cNvPr id="0" name=""/>
        <dsp:cNvSpPr/>
      </dsp:nvSpPr>
      <dsp:spPr>
        <a:xfrm>
          <a:off x="1873900" y="471500"/>
          <a:ext cx="956164" cy="95616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93388C-217A-48E2-BC68-C96491E15A8C}">
      <dsp:nvSpPr>
        <dsp:cNvPr id="0" name=""/>
        <dsp:cNvSpPr/>
      </dsp:nvSpPr>
      <dsp:spPr>
        <a:xfrm>
          <a:off x="1289577" y="1723490"/>
          <a:ext cx="21248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rtl="0">
            <a:lnSpc>
              <a:spcPct val="100000"/>
            </a:lnSpc>
            <a:spcBef>
              <a:spcPct val="0"/>
            </a:spcBef>
            <a:spcAft>
              <a:spcPct val="35000"/>
            </a:spcAft>
            <a:buNone/>
          </a:pPr>
          <a:r>
            <a:rPr lang="en-US" sz="1600" b="1" kern="1200"/>
            <a:t>Cloud computing</a:t>
          </a:r>
          <a:r>
            <a:rPr lang="en-US" sz="1600" b="1" kern="1200">
              <a:latin typeface="Aptos Display" panose="02110004020202020204"/>
            </a:rPr>
            <a:t> &amp;</a:t>
          </a:r>
          <a:r>
            <a:rPr lang="en-US" sz="1600" b="1" kern="1200"/>
            <a:t> data storage solutions</a:t>
          </a:r>
        </a:p>
      </dsp:txBody>
      <dsp:txXfrm>
        <a:off x="1289577" y="1723490"/>
        <a:ext cx="2124810" cy="720000"/>
      </dsp:txXfrm>
    </dsp:sp>
    <dsp:sp modelId="{94817664-D412-4EAC-B6A8-83D3BA2685FE}">
      <dsp:nvSpPr>
        <dsp:cNvPr id="0" name=""/>
        <dsp:cNvSpPr/>
      </dsp:nvSpPr>
      <dsp:spPr>
        <a:xfrm>
          <a:off x="4370552" y="471500"/>
          <a:ext cx="956164" cy="95616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637611-BEAD-40FB-9B2A-A446BAFB3B29}">
      <dsp:nvSpPr>
        <dsp:cNvPr id="0" name=""/>
        <dsp:cNvSpPr/>
      </dsp:nvSpPr>
      <dsp:spPr>
        <a:xfrm>
          <a:off x="3786229" y="1723490"/>
          <a:ext cx="21248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a:t>IT infrastructure management</a:t>
          </a:r>
        </a:p>
      </dsp:txBody>
      <dsp:txXfrm>
        <a:off x="3786229" y="1723490"/>
        <a:ext cx="2124810" cy="720000"/>
      </dsp:txXfrm>
    </dsp:sp>
    <dsp:sp modelId="{ADD7A0EC-2195-46C7-9AEC-9F9049DF3899}">
      <dsp:nvSpPr>
        <dsp:cNvPr id="0" name=""/>
        <dsp:cNvSpPr/>
      </dsp:nvSpPr>
      <dsp:spPr>
        <a:xfrm>
          <a:off x="6867204" y="471500"/>
          <a:ext cx="956164" cy="95616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9620A2-058C-4CEB-81B4-5DCFEA4ADABF}">
      <dsp:nvSpPr>
        <dsp:cNvPr id="0" name=""/>
        <dsp:cNvSpPr/>
      </dsp:nvSpPr>
      <dsp:spPr>
        <a:xfrm>
          <a:off x="6282881" y="1723490"/>
          <a:ext cx="21248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a:t>Cybersecurity consulting</a:t>
          </a:r>
        </a:p>
      </dsp:txBody>
      <dsp:txXfrm>
        <a:off x="6282881" y="1723490"/>
        <a:ext cx="2124810" cy="720000"/>
      </dsp:txXfrm>
    </dsp:sp>
    <dsp:sp modelId="{BFA9E866-1CB9-49C8-96B9-023ADA4B0D5D}">
      <dsp:nvSpPr>
        <dsp:cNvPr id="0" name=""/>
        <dsp:cNvSpPr/>
      </dsp:nvSpPr>
      <dsp:spPr>
        <a:xfrm>
          <a:off x="9363855" y="471500"/>
          <a:ext cx="956164" cy="95616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A89EFE-F6A9-41D7-AC98-7F14A68B5FC5}">
      <dsp:nvSpPr>
        <dsp:cNvPr id="0" name=""/>
        <dsp:cNvSpPr/>
      </dsp:nvSpPr>
      <dsp:spPr>
        <a:xfrm>
          <a:off x="8779533" y="1723490"/>
          <a:ext cx="212481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b="1" kern="1200"/>
            <a:t>SaaS-based enterprise software</a:t>
          </a:r>
          <a:r>
            <a:rPr lang="en-US" sz="1600" b="1" kern="1200">
              <a:latin typeface="Aptos Display" panose="02110004020202020204"/>
            </a:rPr>
            <a:t> delivery</a:t>
          </a:r>
          <a:endParaRPr lang="en-US" sz="1600" b="1" kern="1200"/>
        </a:p>
      </dsp:txBody>
      <dsp:txXfrm>
        <a:off x="8779533" y="1723490"/>
        <a:ext cx="212481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F40706-B572-451C-B77D-3DB4A2ED8003}">
      <dsp:nvSpPr>
        <dsp:cNvPr id="0" name=""/>
        <dsp:cNvSpPr/>
      </dsp:nvSpPr>
      <dsp:spPr>
        <a:xfrm>
          <a:off x="2304845" y="1394162"/>
          <a:ext cx="499433" cy="91440"/>
        </a:xfrm>
        <a:custGeom>
          <a:avLst/>
          <a:gdLst/>
          <a:ahLst/>
          <a:cxnLst/>
          <a:rect l="0" t="0" r="0" b="0"/>
          <a:pathLst>
            <a:path>
              <a:moveTo>
                <a:pt x="0" y="45720"/>
              </a:moveTo>
              <a:lnTo>
                <a:pt x="499433" y="45720"/>
              </a:lnTo>
            </a:path>
          </a:pathLst>
        </a:custGeom>
        <a:noFill/>
        <a:ln w="12700" cap="flat" cmpd="sng" algn="ctr">
          <a:solidFill>
            <a:schemeClr val="accent1">
              <a:shade val="90000"/>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1311" y="1437232"/>
        <a:ext cx="26501" cy="5300"/>
      </dsp:txXfrm>
    </dsp:sp>
    <dsp:sp modelId="{E172746D-BF61-4DDC-BA65-711B5E08AA7C}">
      <dsp:nvSpPr>
        <dsp:cNvPr id="0" name=""/>
        <dsp:cNvSpPr/>
      </dsp:nvSpPr>
      <dsp:spPr>
        <a:xfrm>
          <a:off x="2151" y="748534"/>
          <a:ext cx="2304493" cy="1382696"/>
        </a:xfrm>
        <a:prstGeom prst="rect">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2922" tIns="118532" rIns="112922" bIns="118532"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ptos Display" panose="02110004020202020204"/>
            </a:rPr>
            <a:t>Inventory</a:t>
          </a:r>
          <a:br>
            <a:rPr lang="en-US" sz="2000" kern="1200">
              <a:latin typeface="Aptos Display" panose="02110004020202020204"/>
            </a:rPr>
          </a:br>
          <a:r>
            <a:rPr lang="en-US" sz="2000" kern="1200">
              <a:latin typeface="Aptos Display" panose="02110004020202020204"/>
            </a:rPr>
            <a:t>business functions, processes, and personnel</a:t>
          </a:r>
          <a:endParaRPr lang="en-US" sz="2000" kern="1200"/>
        </a:p>
      </dsp:txBody>
      <dsp:txXfrm>
        <a:off x="2151" y="748534"/>
        <a:ext cx="2304493" cy="1382696"/>
      </dsp:txXfrm>
    </dsp:sp>
    <dsp:sp modelId="{8EBC0FB3-49AB-4EB0-ACB2-1F8C9A4E7689}">
      <dsp:nvSpPr>
        <dsp:cNvPr id="0" name=""/>
        <dsp:cNvSpPr/>
      </dsp:nvSpPr>
      <dsp:spPr>
        <a:xfrm>
          <a:off x="5139372" y="1394162"/>
          <a:ext cx="499433" cy="91440"/>
        </a:xfrm>
        <a:custGeom>
          <a:avLst/>
          <a:gdLst/>
          <a:ahLst/>
          <a:cxnLst/>
          <a:rect l="0" t="0" r="0" b="0"/>
          <a:pathLst>
            <a:path>
              <a:moveTo>
                <a:pt x="0" y="45720"/>
              </a:moveTo>
              <a:lnTo>
                <a:pt x="499433" y="45720"/>
              </a:lnTo>
            </a:path>
          </a:pathLst>
        </a:custGeom>
        <a:noFill/>
        <a:ln w="12700" cap="flat" cmpd="sng" algn="ctr">
          <a:solidFill>
            <a:schemeClr val="accent1">
              <a:shade val="90000"/>
              <a:hueOff val="90907"/>
              <a:satOff val="-9361"/>
              <a:lumOff val="61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75838" y="1437232"/>
        <a:ext cx="26501" cy="5300"/>
      </dsp:txXfrm>
    </dsp:sp>
    <dsp:sp modelId="{1FF6832C-A2D8-48B1-A1F1-77D85F90DA75}">
      <dsp:nvSpPr>
        <dsp:cNvPr id="0" name=""/>
        <dsp:cNvSpPr/>
      </dsp:nvSpPr>
      <dsp:spPr>
        <a:xfrm>
          <a:off x="2836678" y="748534"/>
          <a:ext cx="2304493" cy="1382696"/>
        </a:xfrm>
        <a:prstGeom prst="rect">
          <a:avLst/>
        </a:prstGeom>
        <a:gradFill rotWithShape="0">
          <a:gsLst>
            <a:gs pos="0">
              <a:schemeClr val="accent1">
                <a:shade val="80000"/>
                <a:hueOff val="77943"/>
                <a:satOff val="-8127"/>
                <a:lumOff val="5460"/>
                <a:alphaOff val="0"/>
                <a:satMod val="103000"/>
                <a:lumMod val="102000"/>
                <a:tint val="94000"/>
              </a:schemeClr>
            </a:gs>
            <a:gs pos="50000">
              <a:schemeClr val="accent1">
                <a:shade val="80000"/>
                <a:hueOff val="77943"/>
                <a:satOff val="-8127"/>
                <a:lumOff val="5460"/>
                <a:alphaOff val="0"/>
                <a:satMod val="110000"/>
                <a:lumMod val="100000"/>
                <a:shade val="100000"/>
              </a:schemeClr>
            </a:gs>
            <a:gs pos="100000">
              <a:schemeClr val="accent1">
                <a:shade val="80000"/>
                <a:hueOff val="77943"/>
                <a:satOff val="-8127"/>
                <a:lumOff val="546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2922" tIns="118532" rIns="112922" bIns="118532"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ptos Display" panose="02110004020202020204"/>
            </a:rPr>
            <a:t>Rank business function/processes from a criticality perspective</a:t>
          </a:r>
        </a:p>
      </dsp:txBody>
      <dsp:txXfrm>
        <a:off x="2836678" y="748534"/>
        <a:ext cx="2304493" cy="1382696"/>
      </dsp:txXfrm>
    </dsp:sp>
    <dsp:sp modelId="{21B4BDEA-7569-4831-A7EE-0C8F1D09115E}">
      <dsp:nvSpPr>
        <dsp:cNvPr id="0" name=""/>
        <dsp:cNvSpPr/>
      </dsp:nvSpPr>
      <dsp:spPr>
        <a:xfrm>
          <a:off x="7973900" y="1394162"/>
          <a:ext cx="499433" cy="91440"/>
        </a:xfrm>
        <a:custGeom>
          <a:avLst/>
          <a:gdLst/>
          <a:ahLst/>
          <a:cxnLst/>
          <a:rect l="0" t="0" r="0" b="0"/>
          <a:pathLst>
            <a:path>
              <a:moveTo>
                <a:pt x="0" y="45720"/>
              </a:moveTo>
              <a:lnTo>
                <a:pt x="499433" y="45720"/>
              </a:lnTo>
            </a:path>
          </a:pathLst>
        </a:custGeom>
        <a:noFill/>
        <a:ln w="12700" cap="flat" cmpd="sng" algn="ctr">
          <a:solidFill>
            <a:schemeClr val="accent1">
              <a:shade val="90000"/>
              <a:hueOff val="181813"/>
              <a:satOff val="-18723"/>
              <a:lumOff val="1220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10366" y="1437232"/>
        <a:ext cx="26501" cy="5300"/>
      </dsp:txXfrm>
    </dsp:sp>
    <dsp:sp modelId="{BCD8D912-A3C6-4A9E-9222-5DE65C84FB4E}">
      <dsp:nvSpPr>
        <dsp:cNvPr id="0" name=""/>
        <dsp:cNvSpPr/>
      </dsp:nvSpPr>
      <dsp:spPr>
        <a:xfrm>
          <a:off x="5671206" y="748534"/>
          <a:ext cx="2304493" cy="1382696"/>
        </a:xfrm>
        <a:prstGeom prst="rect">
          <a:avLst/>
        </a:prstGeom>
        <a:gradFill rotWithShape="0">
          <a:gsLst>
            <a:gs pos="0">
              <a:schemeClr val="accent1">
                <a:shade val="80000"/>
                <a:hueOff val="155885"/>
                <a:satOff val="-16255"/>
                <a:lumOff val="10920"/>
                <a:alphaOff val="0"/>
                <a:satMod val="103000"/>
                <a:lumMod val="102000"/>
                <a:tint val="94000"/>
              </a:schemeClr>
            </a:gs>
            <a:gs pos="50000">
              <a:schemeClr val="accent1">
                <a:shade val="80000"/>
                <a:hueOff val="155885"/>
                <a:satOff val="-16255"/>
                <a:lumOff val="10920"/>
                <a:alphaOff val="0"/>
                <a:satMod val="110000"/>
                <a:lumMod val="100000"/>
                <a:shade val="100000"/>
              </a:schemeClr>
            </a:gs>
            <a:gs pos="100000">
              <a:schemeClr val="accent1">
                <a:shade val="80000"/>
                <a:hueOff val="155885"/>
                <a:satOff val="-16255"/>
                <a:lumOff val="1092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2922" tIns="118532" rIns="112922" bIns="118532"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ptos Display" panose="02110004020202020204"/>
            </a:rPr>
            <a:t>Identify </a:t>
          </a:r>
          <a:br>
            <a:rPr lang="en-US" sz="2000" kern="1200">
              <a:latin typeface="Aptos Display" panose="02110004020202020204"/>
            </a:rPr>
          </a:br>
          <a:r>
            <a:rPr lang="en-US" sz="2000" kern="1200">
              <a:latin typeface="Aptos Display" panose="02110004020202020204"/>
            </a:rPr>
            <a:t>business-critical functions &amp; processes</a:t>
          </a:r>
          <a:endParaRPr lang="en-US" sz="2000" kern="1200"/>
        </a:p>
      </dsp:txBody>
      <dsp:txXfrm>
        <a:off x="5671206" y="748534"/>
        <a:ext cx="2304493" cy="1382696"/>
      </dsp:txXfrm>
    </dsp:sp>
    <dsp:sp modelId="{FD6FB493-D315-484A-AE4D-C3F7413DF039}">
      <dsp:nvSpPr>
        <dsp:cNvPr id="0" name=""/>
        <dsp:cNvSpPr/>
      </dsp:nvSpPr>
      <dsp:spPr>
        <a:xfrm>
          <a:off x="1154398" y="2129430"/>
          <a:ext cx="8503582" cy="499433"/>
        </a:xfrm>
        <a:custGeom>
          <a:avLst/>
          <a:gdLst/>
          <a:ahLst/>
          <a:cxnLst/>
          <a:rect l="0" t="0" r="0" b="0"/>
          <a:pathLst>
            <a:path>
              <a:moveTo>
                <a:pt x="8503582" y="0"/>
              </a:moveTo>
              <a:lnTo>
                <a:pt x="8503582" y="266816"/>
              </a:lnTo>
              <a:lnTo>
                <a:pt x="0" y="266816"/>
              </a:lnTo>
              <a:lnTo>
                <a:pt x="0" y="499433"/>
              </a:lnTo>
            </a:path>
          </a:pathLst>
        </a:custGeom>
        <a:noFill/>
        <a:ln w="12700" cap="flat" cmpd="sng" algn="ctr">
          <a:solidFill>
            <a:schemeClr val="accent1">
              <a:shade val="90000"/>
              <a:hueOff val="272720"/>
              <a:satOff val="-28084"/>
              <a:lumOff val="183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193187" y="2376497"/>
        <a:ext cx="426004" cy="5300"/>
      </dsp:txXfrm>
    </dsp:sp>
    <dsp:sp modelId="{9F45FFF7-B5A4-4704-B8D6-5259462F70B5}">
      <dsp:nvSpPr>
        <dsp:cNvPr id="0" name=""/>
        <dsp:cNvSpPr/>
      </dsp:nvSpPr>
      <dsp:spPr>
        <a:xfrm>
          <a:off x="8505733" y="748534"/>
          <a:ext cx="2304493" cy="1382696"/>
        </a:xfrm>
        <a:prstGeom prst="rect">
          <a:avLst/>
        </a:prstGeom>
        <a:gradFill rotWithShape="0">
          <a:gsLst>
            <a:gs pos="0">
              <a:schemeClr val="accent1">
                <a:shade val="80000"/>
                <a:hueOff val="233828"/>
                <a:satOff val="-24382"/>
                <a:lumOff val="16380"/>
                <a:alphaOff val="0"/>
                <a:satMod val="103000"/>
                <a:lumMod val="102000"/>
                <a:tint val="94000"/>
              </a:schemeClr>
            </a:gs>
            <a:gs pos="50000">
              <a:schemeClr val="accent1">
                <a:shade val="80000"/>
                <a:hueOff val="233828"/>
                <a:satOff val="-24382"/>
                <a:lumOff val="16380"/>
                <a:alphaOff val="0"/>
                <a:satMod val="110000"/>
                <a:lumMod val="100000"/>
                <a:shade val="100000"/>
              </a:schemeClr>
            </a:gs>
            <a:gs pos="100000">
              <a:schemeClr val="accent1">
                <a:shade val="80000"/>
                <a:hueOff val="233828"/>
                <a:satOff val="-24382"/>
                <a:lumOff val="1638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2922" tIns="118532" rIns="112922" bIns="118532"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ptos Display" panose="02110004020202020204"/>
            </a:rPr>
            <a:t>Identify </a:t>
          </a:r>
          <a:br>
            <a:rPr lang="en-US" sz="2000" kern="1200">
              <a:latin typeface="Aptos Display" panose="02110004020202020204"/>
            </a:rPr>
          </a:br>
          <a:r>
            <a:rPr lang="en-US" sz="2000" kern="1200">
              <a:latin typeface="Aptos Display" panose="02110004020202020204"/>
            </a:rPr>
            <a:t>key business personnel</a:t>
          </a:r>
          <a:endParaRPr lang="en-US" sz="2000" kern="1200"/>
        </a:p>
      </dsp:txBody>
      <dsp:txXfrm>
        <a:off x="8505733" y="748534"/>
        <a:ext cx="2304493" cy="1382696"/>
      </dsp:txXfrm>
    </dsp:sp>
    <dsp:sp modelId="{A4C786B2-3085-4675-AB6B-2177874A5993}">
      <dsp:nvSpPr>
        <dsp:cNvPr id="0" name=""/>
        <dsp:cNvSpPr/>
      </dsp:nvSpPr>
      <dsp:spPr>
        <a:xfrm>
          <a:off x="2304845" y="3306892"/>
          <a:ext cx="499433" cy="91440"/>
        </a:xfrm>
        <a:custGeom>
          <a:avLst/>
          <a:gdLst/>
          <a:ahLst/>
          <a:cxnLst/>
          <a:rect l="0" t="0" r="0" b="0"/>
          <a:pathLst>
            <a:path>
              <a:moveTo>
                <a:pt x="0" y="45720"/>
              </a:moveTo>
              <a:lnTo>
                <a:pt x="499433" y="45720"/>
              </a:lnTo>
            </a:path>
          </a:pathLst>
        </a:custGeom>
        <a:noFill/>
        <a:ln w="12700" cap="flat" cmpd="sng" algn="ctr">
          <a:solidFill>
            <a:schemeClr val="accent1">
              <a:shade val="90000"/>
              <a:hueOff val="363626"/>
              <a:satOff val="-37445"/>
              <a:lumOff val="244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41311" y="3349962"/>
        <a:ext cx="26501" cy="5300"/>
      </dsp:txXfrm>
    </dsp:sp>
    <dsp:sp modelId="{F8E233CC-9F15-4220-A82E-99313715E2AF}">
      <dsp:nvSpPr>
        <dsp:cNvPr id="0" name=""/>
        <dsp:cNvSpPr/>
      </dsp:nvSpPr>
      <dsp:spPr>
        <a:xfrm>
          <a:off x="2151" y="2661264"/>
          <a:ext cx="2304493" cy="1382696"/>
        </a:xfrm>
        <a:prstGeom prst="rect">
          <a:avLst/>
        </a:prstGeom>
        <a:gradFill rotWithShape="0">
          <a:gsLst>
            <a:gs pos="0">
              <a:schemeClr val="accent1">
                <a:shade val="80000"/>
                <a:hueOff val="311771"/>
                <a:satOff val="-32510"/>
                <a:lumOff val="21841"/>
                <a:alphaOff val="0"/>
                <a:satMod val="103000"/>
                <a:lumMod val="102000"/>
                <a:tint val="94000"/>
              </a:schemeClr>
            </a:gs>
            <a:gs pos="50000">
              <a:schemeClr val="accent1">
                <a:shade val="80000"/>
                <a:hueOff val="311771"/>
                <a:satOff val="-32510"/>
                <a:lumOff val="21841"/>
                <a:alphaOff val="0"/>
                <a:satMod val="110000"/>
                <a:lumMod val="100000"/>
                <a:shade val="100000"/>
              </a:schemeClr>
            </a:gs>
            <a:gs pos="100000">
              <a:schemeClr val="accent1">
                <a:shade val="80000"/>
                <a:hueOff val="311771"/>
                <a:satOff val="-32510"/>
                <a:lumOff val="2184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2922" tIns="118532" rIns="112922" bIns="118532"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ptos Display" panose="02110004020202020204"/>
            </a:rPr>
            <a:t>Analyze financial, operational, regulatory impact</a:t>
          </a:r>
          <a:endParaRPr lang="en-US" sz="2000" kern="1200"/>
        </a:p>
      </dsp:txBody>
      <dsp:txXfrm>
        <a:off x="2151" y="2661264"/>
        <a:ext cx="2304493" cy="1382696"/>
      </dsp:txXfrm>
    </dsp:sp>
    <dsp:sp modelId="{C0565646-AE08-410B-B94D-43F81A0000B5}">
      <dsp:nvSpPr>
        <dsp:cNvPr id="0" name=""/>
        <dsp:cNvSpPr/>
      </dsp:nvSpPr>
      <dsp:spPr>
        <a:xfrm>
          <a:off x="5139372" y="3306892"/>
          <a:ext cx="499433" cy="91440"/>
        </a:xfrm>
        <a:custGeom>
          <a:avLst/>
          <a:gdLst/>
          <a:ahLst/>
          <a:cxnLst/>
          <a:rect l="0" t="0" r="0" b="0"/>
          <a:pathLst>
            <a:path>
              <a:moveTo>
                <a:pt x="0" y="45720"/>
              </a:moveTo>
              <a:lnTo>
                <a:pt x="499433" y="45720"/>
              </a:lnTo>
            </a:path>
          </a:pathLst>
        </a:custGeom>
        <a:noFill/>
        <a:ln w="12700" cap="flat" cmpd="sng" algn="ctr">
          <a:solidFill>
            <a:schemeClr val="accent1">
              <a:shade val="90000"/>
              <a:hueOff val="454533"/>
              <a:satOff val="-46807"/>
              <a:lumOff val="305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75838" y="3349962"/>
        <a:ext cx="26501" cy="5300"/>
      </dsp:txXfrm>
    </dsp:sp>
    <dsp:sp modelId="{DA0B5A6F-68DF-4800-BFCA-827571AA7C59}">
      <dsp:nvSpPr>
        <dsp:cNvPr id="0" name=""/>
        <dsp:cNvSpPr/>
      </dsp:nvSpPr>
      <dsp:spPr>
        <a:xfrm>
          <a:off x="2836678" y="2661264"/>
          <a:ext cx="2304493" cy="1382696"/>
        </a:xfrm>
        <a:prstGeom prst="rect">
          <a:avLst/>
        </a:prstGeom>
        <a:gradFill rotWithShape="0">
          <a:gsLst>
            <a:gs pos="0">
              <a:schemeClr val="accent1">
                <a:shade val="80000"/>
                <a:hueOff val="389713"/>
                <a:satOff val="-40637"/>
                <a:lumOff val="27301"/>
                <a:alphaOff val="0"/>
                <a:satMod val="103000"/>
                <a:lumMod val="102000"/>
                <a:tint val="94000"/>
              </a:schemeClr>
            </a:gs>
            <a:gs pos="50000">
              <a:schemeClr val="accent1">
                <a:shade val="80000"/>
                <a:hueOff val="389713"/>
                <a:satOff val="-40637"/>
                <a:lumOff val="27301"/>
                <a:alphaOff val="0"/>
                <a:satMod val="110000"/>
                <a:lumMod val="100000"/>
                <a:shade val="100000"/>
              </a:schemeClr>
            </a:gs>
            <a:gs pos="100000">
              <a:schemeClr val="accent1">
                <a:shade val="80000"/>
                <a:hueOff val="389713"/>
                <a:satOff val="-40637"/>
                <a:lumOff val="2730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2922" tIns="118532" rIns="112922" bIns="118532"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ptos Display" panose="02110004020202020204"/>
            </a:rPr>
            <a:t>Define MTD, RTO, and RPO values for business-critical functions</a:t>
          </a:r>
          <a:endParaRPr lang="en-US" sz="2000" kern="1200"/>
        </a:p>
      </dsp:txBody>
      <dsp:txXfrm>
        <a:off x="2836678" y="2661264"/>
        <a:ext cx="2304493" cy="1382696"/>
      </dsp:txXfrm>
    </dsp:sp>
    <dsp:sp modelId="{9F0EDD1C-6197-4A35-B21B-2CD6CE780A1E}">
      <dsp:nvSpPr>
        <dsp:cNvPr id="0" name=""/>
        <dsp:cNvSpPr/>
      </dsp:nvSpPr>
      <dsp:spPr>
        <a:xfrm>
          <a:off x="7973900" y="3306892"/>
          <a:ext cx="499433" cy="91440"/>
        </a:xfrm>
        <a:custGeom>
          <a:avLst/>
          <a:gdLst/>
          <a:ahLst/>
          <a:cxnLst/>
          <a:rect l="0" t="0" r="0" b="0"/>
          <a:pathLst>
            <a:path>
              <a:moveTo>
                <a:pt x="0" y="45720"/>
              </a:moveTo>
              <a:lnTo>
                <a:pt x="499433" y="45720"/>
              </a:lnTo>
            </a:path>
          </a:pathLst>
        </a:custGeom>
        <a:noFill/>
        <a:ln w="12700" cap="flat" cmpd="sng" algn="ctr">
          <a:solidFill>
            <a:schemeClr val="accent1">
              <a:shade val="90000"/>
              <a:hueOff val="545439"/>
              <a:satOff val="-56168"/>
              <a:lumOff val="3661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10366" y="3349962"/>
        <a:ext cx="26501" cy="5300"/>
      </dsp:txXfrm>
    </dsp:sp>
    <dsp:sp modelId="{FC2A458A-6055-4BB7-ACD0-BDC8CCD3519D}">
      <dsp:nvSpPr>
        <dsp:cNvPr id="0" name=""/>
        <dsp:cNvSpPr/>
      </dsp:nvSpPr>
      <dsp:spPr>
        <a:xfrm>
          <a:off x="5671206" y="2661264"/>
          <a:ext cx="2304493" cy="1382696"/>
        </a:xfrm>
        <a:prstGeom prst="rect">
          <a:avLst/>
        </a:prstGeom>
        <a:gradFill rotWithShape="0">
          <a:gsLst>
            <a:gs pos="0">
              <a:schemeClr val="accent1">
                <a:shade val="80000"/>
                <a:hueOff val="467656"/>
                <a:satOff val="-48765"/>
                <a:lumOff val="32761"/>
                <a:alphaOff val="0"/>
                <a:satMod val="103000"/>
                <a:lumMod val="102000"/>
                <a:tint val="94000"/>
              </a:schemeClr>
            </a:gs>
            <a:gs pos="50000">
              <a:schemeClr val="accent1">
                <a:shade val="80000"/>
                <a:hueOff val="467656"/>
                <a:satOff val="-48765"/>
                <a:lumOff val="32761"/>
                <a:alphaOff val="0"/>
                <a:satMod val="110000"/>
                <a:lumMod val="100000"/>
                <a:shade val="100000"/>
              </a:schemeClr>
            </a:gs>
            <a:gs pos="100000">
              <a:schemeClr val="accent1">
                <a:shade val="80000"/>
                <a:hueOff val="467656"/>
                <a:satOff val="-48765"/>
                <a:lumOff val="3276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2922" tIns="118532" rIns="112922" bIns="118532"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ptos Display" panose="02110004020202020204"/>
            </a:rPr>
            <a:t>Identify suppliers needed to support the business-critical processes</a:t>
          </a:r>
        </a:p>
      </dsp:txBody>
      <dsp:txXfrm>
        <a:off x="5671206" y="2661264"/>
        <a:ext cx="2304493" cy="1382696"/>
      </dsp:txXfrm>
    </dsp:sp>
    <dsp:sp modelId="{4F6CAFE1-8D04-49EE-888F-B67EB201DA57}">
      <dsp:nvSpPr>
        <dsp:cNvPr id="0" name=""/>
        <dsp:cNvSpPr/>
      </dsp:nvSpPr>
      <dsp:spPr>
        <a:xfrm>
          <a:off x="8505733" y="2661264"/>
          <a:ext cx="2304493" cy="1382696"/>
        </a:xfrm>
        <a:prstGeom prst="rect">
          <a:avLst/>
        </a:prstGeom>
        <a:gradFill rotWithShape="0">
          <a:gsLst>
            <a:gs pos="0">
              <a:schemeClr val="accent1">
                <a:shade val="80000"/>
                <a:hueOff val="545598"/>
                <a:satOff val="-56892"/>
                <a:lumOff val="38221"/>
                <a:alphaOff val="0"/>
                <a:satMod val="103000"/>
                <a:lumMod val="102000"/>
                <a:tint val="94000"/>
              </a:schemeClr>
            </a:gs>
            <a:gs pos="50000">
              <a:schemeClr val="accent1">
                <a:shade val="80000"/>
                <a:hueOff val="545598"/>
                <a:satOff val="-56892"/>
                <a:lumOff val="38221"/>
                <a:alphaOff val="0"/>
                <a:satMod val="110000"/>
                <a:lumMod val="100000"/>
                <a:shade val="100000"/>
              </a:schemeClr>
            </a:gs>
            <a:gs pos="100000">
              <a:schemeClr val="accent1">
                <a:shade val="80000"/>
                <a:hueOff val="545598"/>
                <a:satOff val="-56892"/>
                <a:lumOff val="3822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2922" tIns="118532" rIns="112922" bIns="118532" numCol="1" spcCol="1270" anchor="ctr" anchorCtr="0">
          <a:noAutofit/>
        </a:bodyPr>
        <a:lstStyle/>
        <a:p>
          <a:pPr marL="0" lvl="0" indent="0" algn="ctr" defTabSz="889000" rtl="0">
            <a:lnSpc>
              <a:spcPct val="90000"/>
            </a:lnSpc>
            <a:spcBef>
              <a:spcPct val="0"/>
            </a:spcBef>
            <a:spcAft>
              <a:spcPct val="35000"/>
            </a:spcAft>
            <a:buNone/>
          </a:pPr>
          <a:r>
            <a:rPr lang="en-US" sz="2000" kern="1200">
              <a:latin typeface="Aptos Display" panose="02110004020202020204"/>
            </a:rPr>
            <a:t>Conduct</a:t>
          </a:r>
          <a:br>
            <a:rPr lang="en-US" sz="2000" kern="1200">
              <a:latin typeface="Aptos Display" panose="02110004020202020204"/>
            </a:rPr>
          </a:br>
          <a:r>
            <a:rPr lang="en-US" sz="2000" kern="1200">
              <a:latin typeface="Aptos Display" panose="02110004020202020204"/>
            </a:rPr>
            <a:t>Risk Assessment &amp; Threat Analysis</a:t>
          </a:r>
        </a:p>
      </dsp:txBody>
      <dsp:txXfrm>
        <a:off x="8505733" y="2661264"/>
        <a:ext cx="2304493" cy="13826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6/1/2025</a:t>
            </a:fld>
            <a:endParaRPr lang="en-US"/>
          </a:p>
        </p:txBody>
      </p:sp>
      <p:sp>
        <p:nvSpPr>
          <p:cNvPr id="5" name="Footer Placeholder 4"/>
          <p:cNvSpPr>
            <a:spLocks noGrp="1"/>
          </p:cNvSpPr>
          <p:nvPr>
            <p:ph type="ftr" sz="quarter" idx="11"/>
          </p:nvPr>
        </p:nvSpPr>
        <p:spPr/>
        <p:txBody>
          <a:bodyPr/>
          <a:lstStyle/>
          <a:p>
            <a:r>
              <a:rPr lang="en-US"/>
              <a:t>SummitTech Solutions</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5355677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6/1/2025</a:t>
            </a:fld>
            <a:endParaRPr lang="en-US"/>
          </a:p>
        </p:txBody>
      </p:sp>
      <p:sp>
        <p:nvSpPr>
          <p:cNvPr id="5" name="Footer Placeholder 4"/>
          <p:cNvSpPr>
            <a:spLocks noGrp="1"/>
          </p:cNvSpPr>
          <p:nvPr>
            <p:ph type="ftr" sz="quarter" idx="11"/>
          </p:nvPr>
        </p:nvSpPr>
        <p:spPr/>
        <p:txBody>
          <a:bodyPr/>
          <a:lstStyle/>
          <a:p>
            <a:r>
              <a:rPr lang="en-US"/>
              <a:t>SummitTech Solutions</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48833027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6/1/2025</a:t>
            </a:fld>
            <a:endParaRPr lang="en-US"/>
          </a:p>
        </p:txBody>
      </p:sp>
      <p:sp>
        <p:nvSpPr>
          <p:cNvPr id="5" name="Footer Placeholder 4"/>
          <p:cNvSpPr>
            <a:spLocks noGrp="1"/>
          </p:cNvSpPr>
          <p:nvPr>
            <p:ph type="ftr" sz="quarter" idx="11"/>
          </p:nvPr>
        </p:nvSpPr>
        <p:spPr/>
        <p:txBody>
          <a:bodyPr/>
          <a:lstStyle/>
          <a:p>
            <a:r>
              <a:rPr lang="en-US"/>
              <a:t>SummitTech Solutions</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535736664"/>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6/1/2025</a:t>
            </a:fld>
            <a:endParaRPr lang="en-US"/>
          </a:p>
        </p:txBody>
      </p:sp>
      <p:sp>
        <p:nvSpPr>
          <p:cNvPr id="5" name="Footer Placeholder 4"/>
          <p:cNvSpPr>
            <a:spLocks noGrp="1"/>
          </p:cNvSpPr>
          <p:nvPr>
            <p:ph type="ftr" sz="quarter" idx="11"/>
          </p:nvPr>
        </p:nvSpPr>
        <p:spPr/>
        <p:txBody>
          <a:bodyPr/>
          <a:lstStyle/>
          <a:p>
            <a:r>
              <a:rPr lang="en-US"/>
              <a:t>SummitTech Solutions</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8480466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6/1/2025</a:t>
            </a:fld>
            <a:endParaRPr lang="en-US"/>
          </a:p>
        </p:txBody>
      </p:sp>
      <p:sp>
        <p:nvSpPr>
          <p:cNvPr id="5" name="Footer Placeholder 4"/>
          <p:cNvSpPr>
            <a:spLocks noGrp="1"/>
          </p:cNvSpPr>
          <p:nvPr>
            <p:ph type="ftr" sz="quarter" idx="11"/>
          </p:nvPr>
        </p:nvSpPr>
        <p:spPr/>
        <p:txBody>
          <a:bodyPr/>
          <a:lstStyle/>
          <a:p>
            <a:r>
              <a:rPr lang="en-US"/>
              <a:t>SummitTech Solutions</a:t>
            </a:r>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7028269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6/1/2025</a:t>
            </a:fld>
            <a:endParaRPr lang="en-US"/>
          </a:p>
        </p:txBody>
      </p:sp>
      <p:sp>
        <p:nvSpPr>
          <p:cNvPr id="6" name="Footer Placeholder 5"/>
          <p:cNvSpPr>
            <a:spLocks noGrp="1"/>
          </p:cNvSpPr>
          <p:nvPr>
            <p:ph type="ftr" sz="quarter" idx="11"/>
          </p:nvPr>
        </p:nvSpPr>
        <p:spPr/>
        <p:txBody>
          <a:bodyPr/>
          <a:lstStyle/>
          <a:p>
            <a:r>
              <a:rPr lang="en-US"/>
              <a:t>SummitTech Solutions</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871463962"/>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6/1/2025</a:t>
            </a:fld>
            <a:endParaRPr lang="en-US"/>
          </a:p>
        </p:txBody>
      </p:sp>
      <p:sp>
        <p:nvSpPr>
          <p:cNvPr id="8" name="Footer Placeholder 7"/>
          <p:cNvSpPr>
            <a:spLocks noGrp="1"/>
          </p:cNvSpPr>
          <p:nvPr>
            <p:ph type="ftr" sz="quarter" idx="11"/>
          </p:nvPr>
        </p:nvSpPr>
        <p:spPr/>
        <p:txBody>
          <a:bodyPr/>
          <a:lstStyle/>
          <a:p>
            <a:r>
              <a:rPr lang="en-US"/>
              <a:t>SummitTech Solutions</a:t>
            </a:r>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2769283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6/1/2025</a:t>
            </a:fld>
            <a:endParaRPr lang="en-US"/>
          </a:p>
        </p:txBody>
      </p:sp>
      <p:sp>
        <p:nvSpPr>
          <p:cNvPr id="4" name="Footer Placeholder 3"/>
          <p:cNvSpPr>
            <a:spLocks noGrp="1"/>
          </p:cNvSpPr>
          <p:nvPr>
            <p:ph type="ftr" sz="quarter" idx="11"/>
          </p:nvPr>
        </p:nvSpPr>
        <p:spPr/>
        <p:txBody>
          <a:bodyPr/>
          <a:lstStyle/>
          <a:p>
            <a:r>
              <a:rPr lang="en-US"/>
              <a:t>SummitTech Solutions</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096533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6/1/2025</a:t>
            </a:fld>
            <a:endParaRPr lang="en-US"/>
          </a:p>
        </p:txBody>
      </p:sp>
      <p:sp>
        <p:nvSpPr>
          <p:cNvPr id="3" name="Footer Placeholder 2"/>
          <p:cNvSpPr>
            <a:spLocks noGrp="1"/>
          </p:cNvSpPr>
          <p:nvPr>
            <p:ph type="ftr" sz="quarter" idx="11"/>
          </p:nvPr>
        </p:nvSpPr>
        <p:spPr/>
        <p:txBody>
          <a:bodyPr/>
          <a:lstStyle/>
          <a:p>
            <a:r>
              <a:rPr lang="en-US"/>
              <a:t>SummitTech Solutions</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46268423"/>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6/1/2025</a:t>
            </a:fld>
            <a:endParaRPr lang="en-US"/>
          </a:p>
        </p:txBody>
      </p:sp>
      <p:sp>
        <p:nvSpPr>
          <p:cNvPr id="6" name="Footer Placeholder 5"/>
          <p:cNvSpPr>
            <a:spLocks noGrp="1"/>
          </p:cNvSpPr>
          <p:nvPr>
            <p:ph type="ftr" sz="quarter" idx="11"/>
          </p:nvPr>
        </p:nvSpPr>
        <p:spPr/>
        <p:txBody>
          <a:bodyPr/>
          <a:lstStyle/>
          <a:p>
            <a:r>
              <a:rPr lang="en-US"/>
              <a:t>SummitTech Solutions</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090615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6/1/2025</a:t>
            </a:fld>
            <a:endParaRPr lang="en-US"/>
          </a:p>
        </p:txBody>
      </p:sp>
      <p:sp>
        <p:nvSpPr>
          <p:cNvPr id="6" name="Footer Placeholder 5"/>
          <p:cNvSpPr>
            <a:spLocks noGrp="1"/>
          </p:cNvSpPr>
          <p:nvPr>
            <p:ph type="ftr" sz="quarter" idx="11"/>
          </p:nvPr>
        </p:nvSpPr>
        <p:spPr/>
        <p:txBody>
          <a:bodyPr/>
          <a:lstStyle/>
          <a:p>
            <a:r>
              <a:rPr lang="en-US"/>
              <a:t>SummitTech Solutions</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8909908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6/1/2025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SummitTech Solutions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76849152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21.sv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25.sv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1071121" y="2752320"/>
            <a:ext cx="10053763" cy="1355096"/>
          </a:xfrm>
        </p:spPr>
        <p:txBody>
          <a:bodyPr anchor="b">
            <a:normAutofit/>
          </a:bodyPr>
          <a:lstStyle/>
          <a:p>
            <a:r>
              <a:rPr lang="en-US" sz="5400" b="1">
                <a:solidFill>
                  <a:schemeClr val="bg2"/>
                </a:solidFill>
              </a:rPr>
              <a:t>Business Impact Analysis</a:t>
            </a:r>
            <a:br>
              <a:rPr lang="en-US" sz="5400" b="1">
                <a:solidFill>
                  <a:schemeClr val="bg2"/>
                </a:solidFill>
              </a:rPr>
            </a:br>
            <a:r>
              <a:rPr lang="en-US" sz="3200" b="1" i="1">
                <a:solidFill>
                  <a:schemeClr val="bg2"/>
                </a:solidFill>
              </a:rPr>
              <a:t>Risk Assessment and Threat Analysis</a:t>
            </a:r>
            <a:endParaRPr lang="en-US" sz="3200" b="1">
              <a:solidFill>
                <a:schemeClr val="bg2"/>
              </a:solidFill>
            </a:endParaRPr>
          </a:p>
        </p:txBody>
      </p:sp>
      <p:sp>
        <p:nvSpPr>
          <p:cNvPr id="3" name="Subtitle 2"/>
          <p:cNvSpPr>
            <a:spLocks noGrp="1"/>
          </p:cNvSpPr>
          <p:nvPr>
            <p:ph type="subTitle" idx="1"/>
          </p:nvPr>
        </p:nvSpPr>
        <p:spPr>
          <a:xfrm>
            <a:off x="1067376" y="4397942"/>
            <a:ext cx="10054796" cy="2182763"/>
          </a:xfrm>
        </p:spPr>
        <p:txBody>
          <a:bodyPr vert="horz" lIns="91440" tIns="45720" rIns="91440" bIns="45720" rtlCol="0" anchor="ctr">
            <a:noAutofit/>
          </a:bodyPr>
          <a:lstStyle/>
          <a:p>
            <a:r>
              <a:rPr lang="en-US" sz="1950">
                <a:solidFill>
                  <a:schemeClr val="tx1">
                    <a:lumMod val="76000"/>
                    <a:lumOff val="24000"/>
                  </a:schemeClr>
                </a:solidFill>
              </a:rPr>
              <a:t>Presented by the</a:t>
            </a:r>
            <a:r>
              <a:rPr lang="en-US" sz="1950" b="1">
                <a:solidFill>
                  <a:schemeClr val="tx1">
                    <a:lumMod val="76000"/>
                    <a:lumOff val="24000"/>
                  </a:schemeClr>
                </a:solidFill>
              </a:rPr>
              <a:t> </a:t>
            </a:r>
            <a:r>
              <a:rPr lang="en-US" sz="1950" b="1" i="1">
                <a:solidFill>
                  <a:schemeClr val="tx1">
                    <a:lumMod val="76000"/>
                    <a:lumOff val="24000"/>
                  </a:schemeClr>
                </a:solidFill>
              </a:rPr>
              <a:t>Business Continuity Team</a:t>
            </a:r>
            <a:r>
              <a:rPr lang="en-US" sz="1800" b="1" i="1">
                <a:solidFill>
                  <a:schemeClr val="tx1">
                    <a:lumMod val="76000"/>
                    <a:lumOff val="24000"/>
                  </a:schemeClr>
                </a:solidFill>
                <a:ea typeface="+mn-lt"/>
                <a:cs typeface="+mn-lt"/>
              </a:rPr>
              <a:t>:</a:t>
            </a:r>
            <a:endParaRPr lang="en-US" b="1" i="1">
              <a:solidFill>
                <a:schemeClr val="tx1">
                  <a:lumMod val="76000"/>
                  <a:lumOff val="24000"/>
                </a:schemeClr>
              </a:solidFill>
            </a:endParaRPr>
          </a:p>
          <a:p>
            <a:pPr>
              <a:lnSpc>
                <a:spcPct val="100000"/>
              </a:lnSpc>
              <a:spcBef>
                <a:spcPts val="0"/>
              </a:spcBef>
            </a:pPr>
            <a:br>
              <a:rPr lang="en-US" sz="1800">
                <a:solidFill>
                  <a:schemeClr val="tx1">
                    <a:lumMod val="76000"/>
                    <a:lumOff val="24000"/>
                  </a:schemeClr>
                </a:solidFill>
              </a:rPr>
            </a:br>
            <a:r>
              <a:rPr lang="en-US" sz="1800" i="1">
                <a:solidFill>
                  <a:schemeClr val="tx1">
                    <a:lumMod val="76000"/>
                    <a:lumOff val="24000"/>
                  </a:schemeClr>
                </a:solidFill>
              </a:rPr>
              <a:t>Jasmine Restrepo-Gaitan</a:t>
            </a:r>
            <a:br>
              <a:rPr lang="en-US" sz="1800" i="1"/>
            </a:br>
            <a:r>
              <a:rPr lang="en-US" sz="1800" i="1">
                <a:solidFill>
                  <a:schemeClr val="tx1">
                    <a:lumMod val="76000"/>
                    <a:lumOff val="24000"/>
                  </a:schemeClr>
                </a:solidFill>
              </a:rPr>
              <a:t>Rafael Mejia Galvan</a:t>
            </a:r>
            <a:br>
              <a:rPr lang="en-US" sz="1800" i="1"/>
            </a:br>
            <a:r>
              <a:rPr lang="en-US" sz="1800" i="1" err="1">
                <a:solidFill>
                  <a:schemeClr val="tx1">
                    <a:lumMod val="76000"/>
                    <a:lumOff val="24000"/>
                  </a:schemeClr>
                </a:solidFill>
              </a:rPr>
              <a:t>Vannellia</a:t>
            </a:r>
            <a:r>
              <a:rPr lang="en-US" sz="1800" i="1">
                <a:solidFill>
                  <a:schemeClr val="tx1">
                    <a:lumMod val="76000"/>
                    <a:lumOff val="24000"/>
                  </a:schemeClr>
                </a:solidFill>
              </a:rPr>
              <a:t> Velez</a:t>
            </a:r>
            <a:br>
              <a:rPr lang="en-US" sz="1800" i="1"/>
            </a:br>
            <a:r>
              <a:rPr lang="en-US" sz="1800" i="1">
                <a:solidFill>
                  <a:schemeClr val="tx1">
                    <a:lumMod val="76000"/>
                    <a:lumOff val="24000"/>
                  </a:schemeClr>
                </a:solidFill>
              </a:rPr>
              <a:t>Walter Bozzetti </a:t>
            </a:r>
            <a:endParaRPr lang="en-US" i="1">
              <a:solidFill>
                <a:schemeClr val="tx1">
                  <a:lumMod val="76000"/>
                  <a:lumOff val="24000"/>
                </a:schemeClr>
              </a:solidFill>
            </a:endParaRPr>
          </a:p>
        </p:txBody>
      </p:sp>
      <p:sp>
        <p:nvSpPr>
          <p:cNvPr id="5" name="Rectangle 4">
            <a:extLst>
              <a:ext uri="{FF2B5EF4-FFF2-40B4-BE49-F238E27FC236}">
                <a16:creationId xmlns:a16="http://schemas.microsoft.com/office/drawing/2014/main" id="{9253B594-7130-EFF7-6DF8-AACF0B752419}"/>
              </a:ext>
            </a:extLst>
          </p:cNvPr>
          <p:cNvSpPr/>
          <p:nvPr/>
        </p:nvSpPr>
        <p:spPr>
          <a:xfrm>
            <a:off x="7668846" y="1566984"/>
            <a:ext cx="3325154" cy="355392"/>
          </a:xfrm>
          <a:prstGeom prst="rect">
            <a:avLst/>
          </a:prstGeom>
          <a:solidFill>
            <a:schemeClr val="accent4">
              <a:lumMod val="40000"/>
              <a:lumOff val="6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ummit Tech Solutions">
            <a:extLst>
              <a:ext uri="{FF2B5EF4-FFF2-40B4-BE49-F238E27FC236}">
                <a16:creationId xmlns:a16="http://schemas.microsoft.com/office/drawing/2014/main" id="{716EAEBD-8D95-3BD8-2CB4-3F63E70A54B0}"/>
              </a:ext>
            </a:extLst>
          </p:cNvPr>
          <p:cNvPicPr>
            <a:picLocks noChangeAspect="1"/>
          </p:cNvPicPr>
          <p:nvPr/>
        </p:nvPicPr>
        <p:blipFill>
          <a:blip r:embed="rId2"/>
          <a:stretch>
            <a:fillRect/>
          </a:stretch>
        </p:blipFill>
        <p:spPr>
          <a:xfrm>
            <a:off x="6251477" y="628202"/>
            <a:ext cx="4748677" cy="1296688"/>
          </a:xfrm>
          <a:prstGeom prst="rect">
            <a:avLst/>
          </a:prstGeom>
        </p:spPr>
      </p:pic>
      <p:cxnSp>
        <p:nvCxnSpPr>
          <p:cNvPr id="6" name="Straight Arrow Connector 5">
            <a:extLst>
              <a:ext uri="{FF2B5EF4-FFF2-40B4-BE49-F238E27FC236}">
                <a16:creationId xmlns:a16="http://schemas.microsoft.com/office/drawing/2014/main" id="{B9902FF0-FCF1-99FC-B89A-DB21E77B3641}"/>
              </a:ext>
            </a:extLst>
          </p:cNvPr>
          <p:cNvCxnSpPr/>
          <p:nvPr/>
        </p:nvCxnSpPr>
        <p:spPr>
          <a:xfrm flipV="1">
            <a:off x="2025" y="4392870"/>
            <a:ext cx="12192008" cy="8173"/>
          </a:xfrm>
          <a:prstGeom prst="straightConnector1">
            <a:avLst/>
          </a:prstGeom>
          <a:ln w="285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D8D14E-672F-AD2D-1FBB-675A3CF4ACB1}"/>
            </a:ext>
          </a:extLst>
        </p:cNvPr>
        <p:cNvGrpSpPr/>
        <p:nvPr/>
      </p:nvGrpSpPr>
      <p:grpSpPr>
        <a:xfrm>
          <a:off x="0" y="0"/>
          <a:ext cx="0" cy="0"/>
          <a:chOff x="0" y="0"/>
          <a:chExt cx="0" cy="0"/>
        </a:xfrm>
      </p:grpSpPr>
      <p:sp>
        <p:nvSpPr>
          <p:cNvPr id="43" name="Rectangle 4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7A9B43-20B8-BAD0-1128-545A770DFBA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900" b="1">
                <a:solidFill>
                  <a:schemeClr val="bg1"/>
                </a:solidFill>
              </a:rPr>
              <a:t>Critical</a:t>
            </a:r>
            <a:r>
              <a:rPr lang="en-US" sz="3900" b="1" kern="1200">
                <a:solidFill>
                  <a:schemeClr val="bg1"/>
                </a:solidFill>
                <a:latin typeface="+mj-lt"/>
                <a:ea typeface="+mj-ea"/>
                <a:cs typeface="+mj-cs"/>
              </a:rPr>
              <a:t> Functions/Process</a:t>
            </a:r>
          </a:p>
        </p:txBody>
      </p:sp>
      <p:graphicFrame>
        <p:nvGraphicFramePr>
          <p:cNvPr id="4" name="Table 3">
            <a:extLst>
              <a:ext uri="{FF2B5EF4-FFF2-40B4-BE49-F238E27FC236}">
                <a16:creationId xmlns:a16="http://schemas.microsoft.com/office/drawing/2014/main" id="{01706B8A-F230-3C46-351B-89014B73807C}"/>
              </a:ext>
            </a:extLst>
          </p:cNvPr>
          <p:cNvGraphicFramePr>
            <a:graphicFrameLocks noGrp="1"/>
          </p:cNvGraphicFramePr>
          <p:nvPr>
            <p:extLst>
              <p:ext uri="{D42A27DB-BD31-4B8C-83A1-F6EECF244321}">
                <p14:modId xmlns:p14="http://schemas.microsoft.com/office/powerpoint/2010/main" val="2321299115"/>
              </p:ext>
            </p:extLst>
          </p:nvPr>
        </p:nvGraphicFramePr>
        <p:xfrm>
          <a:off x="965285" y="1908607"/>
          <a:ext cx="10905063" cy="4290224"/>
        </p:xfrm>
        <a:graphic>
          <a:graphicData uri="http://schemas.openxmlformats.org/drawingml/2006/table">
            <a:tbl>
              <a:tblPr firstRow="1" bandRow="1">
                <a:tableStyleId>{5C22544A-7EE6-4342-B048-85BDC9FD1C3A}</a:tableStyleId>
              </a:tblPr>
              <a:tblGrid>
                <a:gridCol w="1128531">
                  <a:extLst>
                    <a:ext uri="{9D8B030D-6E8A-4147-A177-3AD203B41FA5}">
                      <a16:colId xmlns:a16="http://schemas.microsoft.com/office/drawing/2014/main" val="2835080849"/>
                    </a:ext>
                  </a:extLst>
                </a:gridCol>
                <a:gridCol w="1067257">
                  <a:extLst>
                    <a:ext uri="{9D8B030D-6E8A-4147-A177-3AD203B41FA5}">
                      <a16:colId xmlns:a16="http://schemas.microsoft.com/office/drawing/2014/main" val="4067498780"/>
                    </a:ext>
                  </a:extLst>
                </a:gridCol>
                <a:gridCol w="1235187">
                  <a:extLst>
                    <a:ext uri="{9D8B030D-6E8A-4147-A177-3AD203B41FA5}">
                      <a16:colId xmlns:a16="http://schemas.microsoft.com/office/drawing/2014/main" val="3198936854"/>
                    </a:ext>
                  </a:extLst>
                </a:gridCol>
                <a:gridCol w="1241866">
                  <a:extLst>
                    <a:ext uri="{9D8B030D-6E8A-4147-A177-3AD203B41FA5}">
                      <a16:colId xmlns:a16="http://schemas.microsoft.com/office/drawing/2014/main" val="3758892704"/>
                    </a:ext>
                  </a:extLst>
                </a:gridCol>
                <a:gridCol w="1832866">
                  <a:extLst>
                    <a:ext uri="{9D8B030D-6E8A-4147-A177-3AD203B41FA5}">
                      <a16:colId xmlns:a16="http://schemas.microsoft.com/office/drawing/2014/main" val="1262187410"/>
                    </a:ext>
                  </a:extLst>
                </a:gridCol>
                <a:gridCol w="1006138">
                  <a:extLst>
                    <a:ext uri="{9D8B030D-6E8A-4147-A177-3AD203B41FA5}">
                      <a16:colId xmlns:a16="http://schemas.microsoft.com/office/drawing/2014/main" val="3758884957"/>
                    </a:ext>
                  </a:extLst>
                </a:gridCol>
                <a:gridCol w="3393218">
                  <a:extLst>
                    <a:ext uri="{9D8B030D-6E8A-4147-A177-3AD203B41FA5}">
                      <a16:colId xmlns:a16="http://schemas.microsoft.com/office/drawing/2014/main" val="3152733662"/>
                    </a:ext>
                  </a:extLst>
                </a:gridCol>
              </a:tblGrid>
              <a:tr h="491924">
                <a:tc>
                  <a:txBody>
                    <a:bodyPr/>
                    <a:lstStyle/>
                    <a:p>
                      <a:pPr lvl="0" algn="ctr">
                        <a:buNone/>
                      </a:pPr>
                      <a:r>
                        <a:rPr lang="en-US" sz="1400">
                          <a:solidFill>
                            <a:schemeClr val="accent4">
                              <a:lumMod val="40000"/>
                              <a:lumOff val="60000"/>
                            </a:schemeClr>
                          </a:solidFill>
                        </a:rPr>
                        <a:t>Core Service</a:t>
                      </a:r>
                    </a:p>
                  </a:txBody>
                  <a:tcPr marL="46902" marR="46902" marT="23450" marB="23450" anchor="ctr"/>
                </a:tc>
                <a:tc>
                  <a:txBody>
                    <a:bodyPr/>
                    <a:lstStyle/>
                    <a:p>
                      <a:pPr algn="ctr"/>
                      <a:r>
                        <a:rPr lang="en-US" sz="1400">
                          <a:solidFill>
                            <a:schemeClr val="accent4">
                              <a:lumMod val="40000"/>
                              <a:lumOff val="60000"/>
                            </a:schemeClr>
                          </a:solidFill>
                        </a:rPr>
                        <a:t>Function</a:t>
                      </a:r>
                    </a:p>
                  </a:txBody>
                  <a:tcPr marL="46902" marR="46902" marT="23450" marB="23450" anchor="ctr"/>
                </a:tc>
                <a:tc>
                  <a:txBody>
                    <a:bodyPr/>
                    <a:lstStyle/>
                    <a:p>
                      <a:pPr algn="ctr"/>
                      <a:r>
                        <a:rPr lang="en-US" sz="1400">
                          <a:solidFill>
                            <a:schemeClr val="accent4">
                              <a:lumMod val="40000"/>
                              <a:lumOff val="60000"/>
                            </a:schemeClr>
                          </a:solidFill>
                        </a:rPr>
                        <a:t> Process</a:t>
                      </a:r>
                    </a:p>
                  </a:txBody>
                  <a:tcPr marL="46902" marR="46902" marT="23450" marB="23450" anchor="ctr"/>
                </a:tc>
                <a:tc>
                  <a:txBody>
                    <a:bodyPr/>
                    <a:lstStyle/>
                    <a:p>
                      <a:pPr algn="ctr"/>
                      <a:r>
                        <a:rPr lang="en-US" sz="1400">
                          <a:solidFill>
                            <a:schemeClr val="accent4">
                              <a:lumMod val="40000"/>
                              <a:lumOff val="60000"/>
                            </a:schemeClr>
                          </a:solidFill>
                        </a:rPr>
                        <a:t>Required Resource</a:t>
                      </a:r>
                    </a:p>
                  </a:txBody>
                  <a:tcPr marL="46902" marR="46902" marT="23450" marB="23450" anchor="ctr"/>
                </a:tc>
                <a:tc>
                  <a:txBody>
                    <a:bodyPr/>
                    <a:lstStyle/>
                    <a:p>
                      <a:pPr algn="ctr"/>
                      <a:r>
                        <a:rPr lang="en-US" sz="1400">
                          <a:solidFill>
                            <a:schemeClr val="accent4">
                              <a:lumMod val="40000"/>
                              <a:lumOff val="60000"/>
                            </a:schemeClr>
                          </a:solidFill>
                        </a:rPr>
                        <a:t>Resource Detail</a:t>
                      </a:r>
                    </a:p>
                  </a:txBody>
                  <a:tcPr marL="46902" marR="46902" marT="23450" marB="23450" anchor="ctr"/>
                </a:tc>
                <a:tc>
                  <a:txBody>
                    <a:bodyPr/>
                    <a:lstStyle/>
                    <a:p>
                      <a:pPr lvl="0" algn="ctr">
                        <a:buNone/>
                      </a:pPr>
                      <a:r>
                        <a:rPr lang="en-US" sz="1400">
                          <a:solidFill>
                            <a:schemeClr val="accent4">
                              <a:lumMod val="40000"/>
                              <a:lumOff val="60000"/>
                            </a:schemeClr>
                          </a:solidFill>
                        </a:rPr>
                        <a:t>Location</a:t>
                      </a:r>
                    </a:p>
                  </a:txBody>
                  <a:tcPr marL="46902" marR="46902" marT="23450" marB="23450" anchor="ctr"/>
                </a:tc>
                <a:tc>
                  <a:txBody>
                    <a:bodyPr/>
                    <a:lstStyle/>
                    <a:p>
                      <a:pPr algn="ctr"/>
                      <a:r>
                        <a:rPr lang="en-US" sz="1400">
                          <a:solidFill>
                            <a:schemeClr val="accent4">
                              <a:lumMod val="40000"/>
                              <a:lumOff val="60000"/>
                            </a:schemeClr>
                          </a:solidFill>
                        </a:rPr>
                        <a:t>Process Description</a:t>
                      </a:r>
                    </a:p>
                  </a:txBody>
                  <a:tcPr marL="46902" marR="46902" marT="23450" marB="23450" anchor="ctr"/>
                </a:tc>
                <a:extLst>
                  <a:ext uri="{0D108BD9-81ED-4DB2-BD59-A6C34878D82A}">
                    <a16:rowId xmlns:a16="http://schemas.microsoft.com/office/drawing/2014/main" val="1816733696"/>
                  </a:ext>
                </a:extLst>
              </a:tr>
              <a:tr h="1002058">
                <a:tc>
                  <a:txBody>
                    <a:bodyPr/>
                    <a:lstStyle/>
                    <a:p>
                      <a:pPr lvl="0">
                        <a:buNone/>
                      </a:pPr>
                      <a:r>
                        <a:rPr lang="en-US" sz="1200" b="1" i="0" u="none" strike="noStrike" noProof="0">
                          <a:solidFill>
                            <a:srgbClr val="002060"/>
                          </a:solidFill>
                        </a:rPr>
                        <a:t>IT Infrastructure Management</a:t>
                      </a:r>
                    </a:p>
                  </a:txBody>
                  <a:tcPr marL="46902" marR="46902" marT="23450" marB="23450"/>
                </a:tc>
                <a:tc>
                  <a:txBody>
                    <a:bodyPr/>
                    <a:lstStyle/>
                    <a:p>
                      <a:pPr lvl="0">
                        <a:buNone/>
                      </a:pPr>
                      <a:r>
                        <a:rPr lang="en-US" sz="1200" b="1" i="0" u="none" strike="noStrike" noProof="0">
                          <a:solidFill>
                            <a:srgbClr val="000000"/>
                          </a:solidFill>
                          <a:latin typeface="Aptos"/>
                        </a:rPr>
                        <a:t>Infrastructure Services</a:t>
                      </a:r>
                    </a:p>
                  </a:txBody>
                  <a:tcPr marL="46902" marR="46902" marT="23450" marB="23450"/>
                </a:tc>
                <a:tc>
                  <a:txBody>
                    <a:bodyPr/>
                    <a:lstStyle/>
                    <a:p>
                      <a:pPr lvl="0">
                        <a:buNone/>
                      </a:pPr>
                      <a:r>
                        <a:rPr lang="en-US" sz="1200" b="0" i="0" u="none" strike="noStrike" noProof="0">
                          <a:solidFill>
                            <a:srgbClr val="000000"/>
                          </a:solidFill>
                        </a:rPr>
                        <a:t>Remote Access Management</a:t>
                      </a:r>
                    </a:p>
                  </a:txBody>
                  <a:tcPr marL="46902" marR="46902" marT="23450" marB="23450"/>
                </a:tc>
                <a:tc>
                  <a:txBody>
                    <a:bodyPr/>
                    <a:lstStyle/>
                    <a:p>
                      <a:pPr marL="171450" lvl="0" indent="-171450" algn="l">
                        <a:lnSpc>
                          <a:spcPct val="100000"/>
                        </a:lnSpc>
                        <a:spcBef>
                          <a:spcPts val="0"/>
                        </a:spcBef>
                        <a:spcAft>
                          <a:spcPts val="0"/>
                        </a:spcAft>
                        <a:buFont typeface="Arial"/>
                        <a:buChar char="•"/>
                      </a:pPr>
                      <a:r>
                        <a:rPr lang="en-US" sz="1200" b="0" i="0" u="none" strike="noStrike" noProof="0"/>
                        <a:t>VPN Server</a:t>
                      </a:r>
                      <a:endParaRPr lang="en-US" sz="1200"/>
                    </a:p>
                    <a:p>
                      <a:pPr marL="171450" lvl="0" indent="-171450" algn="l">
                        <a:lnSpc>
                          <a:spcPct val="100000"/>
                        </a:lnSpc>
                        <a:spcBef>
                          <a:spcPts val="0"/>
                        </a:spcBef>
                        <a:spcAft>
                          <a:spcPts val="0"/>
                        </a:spcAft>
                        <a:buFont typeface="Arial"/>
                        <a:buChar char="•"/>
                      </a:pPr>
                      <a:r>
                        <a:rPr lang="en-US" sz="1200" b="0" i="0" u="none" strike="noStrike" noProof="0"/>
                        <a:t>Endpoint client</a:t>
                      </a:r>
                    </a:p>
                    <a:p>
                      <a:pPr marL="171450" lvl="0" indent="-171450" algn="l">
                        <a:lnSpc>
                          <a:spcPct val="100000"/>
                        </a:lnSpc>
                        <a:spcBef>
                          <a:spcPts val="0"/>
                        </a:spcBef>
                        <a:spcAft>
                          <a:spcPts val="0"/>
                        </a:spcAft>
                        <a:buFont typeface="Arial"/>
                        <a:buChar char="•"/>
                      </a:pPr>
                      <a:r>
                        <a:rPr lang="en-US" sz="1200" b="0" i="0" u="none" strike="noStrike" noProof="0"/>
                        <a:t>MFA</a:t>
                      </a:r>
                    </a:p>
                    <a:p>
                      <a:pPr marL="171450" lvl="0" indent="-171450" algn="l">
                        <a:lnSpc>
                          <a:spcPct val="100000"/>
                        </a:lnSpc>
                        <a:spcBef>
                          <a:spcPts val="0"/>
                        </a:spcBef>
                        <a:spcAft>
                          <a:spcPts val="0"/>
                        </a:spcAft>
                        <a:buFont typeface="Arial"/>
                        <a:buChar char="•"/>
                      </a:pPr>
                      <a:r>
                        <a:rPr lang="en-US" sz="1200" b="0" i="0" u="none" strike="noStrike" noProof="0"/>
                        <a:t>RBAC</a:t>
                      </a:r>
                    </a:p>
                  </a:txBody>
                  <a:tcPr marL="46902" marR="46902" marT="23450" marB="23450"/>
                </a:tc>
                <a:tc>
                  <a:txBody>
                    <a:bodyPr/>
                    <a:lstStyle/>
                    <a:p>
                      <a:pPr marL="171450" lvl="0" indent="-171450">
                        <a:buFont typeface="Arial"/>
                        <a:buChar char="•"/>
                      </a:pPr>
                      <a:r>
                        <a:rPr lang="en-US" sz="1200" b="0" i="0" u="none" strike="noStrike" kern="1200" noProof="0">
                          <a:solidFill>
                            <a:schemeClr val="dk1"/>
                          </a:solidFill>
                          <a:latin typeface="+mn-lt"/>
                          <a:ea typeface="+mn-ea"/>
                          <a:cs typeface="+mn-cs"/>
                        </a:rPr>
                        <a:t>Firepower/AnyConnect Secure Mobility Client</a:t>
                      </a:r>
                      <a:endParaRPr lang="en-US" sz="1200" b="0" i="0" u="none" strike="noStrike" kern="1200">
                        <a:solidFill>
                          <a:schemeClr val="dk1"/>
                        </a:solidFill>
                        <a:latin typeface="+mn-lt"/>
                        <a:ea typeface="+mn-ea"/>
                        <a:cs typeface="+mn-cs"/>
                      </a:endParaRPr>
                    </a:p>
                  </a:txBody>
                  <a:tcPr marL="46902" marR="46902" marT="23450" marB="23450"/>
                </a:tc>
                <a:tc>
                  <a:txBody>
                    <a:bodyPr/>
                    <a:lstStyle/>
                    <a:p>
                      <a:pPr marL="0" lvl="0" indent="0">
                        <a:buNone/>
                      </a:pPr>
                      <a:r>
                        <a:rPr lang="en-US" sz="1200" b="0" i="0" u="none" strike="noStrike" kern="1200" noProof="0">
                          <a:solidFill>
                            <a:srgbClr val="000000"/>
                          </a:solidFill>
                          <a:latin typeface="Aptos Narrow"/>
                        </a:rPr>
                        <a:t>Hybrid </a:t>
                      </a:r>
                      <a:br>
                        <a:rPr lang="en-US" sz="1200" b="0" i="0" u="none" strike="noStrike" kern="1200" noProof="0">
                          <a:solidFill>
                            <a:srgbClr val="000000"/>
                          </a:solidFill>
                          <a:latin typeface="Aptos Narrow"/>
                        </a:rPr>
                      </a:br>
                      <a:r>
                        <a:rPr lang="en-US" sz="1200" b="0" i="0" u="none" strike="noStrike" kern="1200" noProof="0">
                          <a:solidFill>
                            <a:srgbClr val="000000"/>
                          </a:solidFill>
                          <a:latin typeface="Aptos Narrow"/>
                        </a:rPr>
                        <a:t>(On-premise + Cloud-based)</a:t>
                      </a:r>
                    </a:p>
                  </a:txBody>
                  <a:tcPr marL="46902" marR="46902" marT="23450" marB="23450"/>
                </a:tc>
                <a:tc>
                  <a:txBody>
                    <a:bodyPr/>
                    <a:lstStyle/>
                    <a:p>
                      <a:pPr lvl="0">
                        <a:buNone/>
                      </a:pPr>
                      <a:r>
                        <a:rPr lang="en-US" sz="1200" b="1" i="0" u="none" strike="noStrike" noProof="0">
                          <a:solidFill>
                            <a:srgbClr val="000000"/>
                          </a:solidFill>
                          <a:latin typeface="Aptos"/>
                        </a:rPr>
                        <a:t>Delivers</a:t>
                      </a:r>
                      <a:r>
                        <a:rPr lang="en-US" sz="1200" b="0" i="0" u="none" strike="noStrike" noProof="0">
                          <a:solidFill>
                            <a:srgbClr val="000000"/>
                          </a:solidFill>
                          <a:latin typeface="Aptos"/>
                        </a:rPr>
                        <a:t> </a:t>
                      </a:r>
                      <a:r>
                        <a:rPr lang="en-US" sz="1200" b="1" i="0" u="none" strike="noStrike" noProof="0">
                          <a:solidFill>
                            <a:srgbClr val="000000"/>
                          </a:solidFill>
                          <a:latin typeface="Aptos"/>
                        </a:rPr>
                        <a:t>secure,</a:t>
                      </a:r>
                      <a:r>
                        <a:rPr lang="en-US" sz="1200" b="0" i="0" u="none" strike="noStrike" noProof="0">
                          <a:solidFill>
                            <a:srgbClr val="000000"/>
                          </a:solidFill>
                          <a:latin typeface="Aptos"/>
                        </a:rPr>
                        <a:t> </a:t>
                      </a:r>
                      <a:r>
                        <a:rPr lang="en-US" sz="1200" b="1" i="0" u="none" strike="noStrike" noProof="0">
                          <a:solidFill>
                            <a:srgbClr val="000000"/>
                          </a:solidFill>
                          <a:latin typeface="Aptos"/>
                        </a:rPr>
                        <a:t>policy-driven connectivity</a:t>
                      </a:r>
                      <a:r>
                        <a:rPr lang="en-US" sz="1200" b="0" i="0" u="none" strike="noStrike" noProof="0">
                          <a:solidFill>
                            <a:srgbClr val="000000"/>
                          </a:solidFill>
                          <a:latin typeface="Aptos"/>
                        </a:rPr>
                        <a:t> for employees and partners accessing company systems from external networks. It supports continuous, compliant service delivery by enforcing encryption, authentication, and role-based access controls (RBAC).</a:t>
                      </a:r>
                      <a:endParaRPr lang="en-US" sz="1200"/>
                    </a:p>
                  </a:txBody>
                  <a:tcPr marL="46902" marR="46902" marT="23450" marB="23450"/>
                </a:tc>
                <a:extLst>
                  <a:ext uri="{0D108BD9-81ED-4DB2-BD59-A6C34878D82A}">
                    <a16:rowId xmlns:a16="http://schemas.microsoft.com/office/drawing/2014/main" val="2778694401"/>
                  </a:ext>
                </a:extLst>
              </a:tr>
              <a:tr h="1175254">
                <a:tc>
                  <a:txBody>
                    <a:bodyPr/>
                    <a:lstStyle/>
                    <a:p>
                      <a:pPr lvl="0">
                        <a:buNone/>
                      </a:pPr>
                      <a:r>
                        <a:rPr lang="en-US" sz="1200" b="1" i="0" u="none" strike="noStrike" noProof="0">
                          <a:solidFill>
                            <a:srgbClr val="002060"/>
                          </a:solidFill>
                          <a:latin typeface="Aptos"/>
                        </a:rPr>
                        <a:t>IT Infrastructure Management</a:t>
                      </a:r>
                    </a:p>
                  </a:txBody>
                  <a:tcPr marL="46902" marR="46902" marT="23450" marB="23450"/>
                </a:tc>
                <a:tc>
                  <a:txBody>
                    <a:bodyPr/>
                    <a:lstStyle/>
                    <a:p>
                      <a:pPr lvl="0">
                        <a:buNone/>
                      </a:pPr>
                      <a:r>
                        <a:rPr lang="en-US" sz="1200" b="1" i="0" u="none" strike="noStrike" noProof="0">
                          <a:solidFill>
                            <a:srgbClr val="000000"/>
                          </a:solidFill>
                        </a:rPr>
                        <a:t>Service Delivery</a:t>
                      </a:r>
                    </a:p>
                  </a:txBody>
                  <a:tcPr marL="46902" marR="46902" marT="23450" marB="23450"/>
                </a:tc>
                <a:tc>
                  <a:txBody>
                    <a:bodyPr/>
                    <a:lstStyle/>
                    <a:p>
                      <a:pPr lvl="0">
                        <a:buNone/>
                      </a:pPr>
                      <a:r>
                        <a:rPr lang="en-US" sz="1200" b="0" i="0" u="none" strike="noStrike" kern="1200" noProof="0">
                          <a:solidFill>
                            <a:srgbClr val="000000"/>
                          </a:solidFill>
                          <a:latin typeface="Aptos"/>
                        </a:rPr>
                        <a:t>Remote Monitoring and Management</a:t>
                      </a:r>
                      <a:endParaRPr lang="en-US" sz="1200" b="0" i="0" u="none" strike="noStrike" kern="1200" noProof="0">
                        <a:solidFill>
                          <a:schemeClr val="dk1"/>
                        </a:solidFill>
                        <a:latin typeface="+mn-lt"/>
                        <a:ea typeface="+mn-ea"/>
                        <a:cs typeface="+mn-cs"/>
                      </a:endParaRPr>
                    </a:p>
                  </a:txBody>
                  <a:tcPr marL="46902" marR="46902" marT="14071" marB="14071"/>
                </a:tc>
                <a:tc>
                  <a:txBody>
                    <a:bodyPr/>
                    <a:lstStyle/>
                    <a:p>
                      <a:pPr marL="171450" lvl="0" indent="-171450">
                        <a:buFont typeface="Arial"/>
                        <a:buChar char="•"/>
                      </a:pPr>
                      <a:r>
                        <a:rPr lang="en-US" sz="1200" b="0" i="0" u="none" strike="noStrike" kern="1200" noProof="0">
                          <a:solidFill>
                            <a:srgbClr val="000000"/>
                          </a:solidFill>
                          <a:latin typeface="+mn-lt"/>
                          <a:ea typeface="+mn-ea"/>
                          <a:cs typeface="+mn-cs"/>
                        </a:rPr>
                        <a:t>RMM tool</a:t>
                      </a:r>
                      <a:endParaRPr lang="en-US" sz="1200"/>
                    </a:p>
                    <a:p>
                      <a:pPr marL="171450" lvl="0" indent="-171450">
                        <a:buFont typeface="Arial"/>
                        <a:buChar char="•"/>
                      </a:pPr>
                      <a:r>
                        <a:rPr lang="en-US" sz="1200" b="0" i="0" u="none" strike="noStrike" kern="1200" noProof="0">
                          <a:solidFill>
                            <a:schemeClr val="dk1"/>
                          </a:solidFill>
                          <a:latin typeface="+mn-lt"/>
                          <a:ea typeface="+mn-ea"/>
                          <a:cs typeface="+mn-cs"/>
                        </a:rPr>
                        <a:t>Firewalls</a:t>
                      </a:r>
                      <a:endParaRPr lang="en-US" sz="1200"/>
                    </a:p>
                    <a:p>
                      <a:pPr marL="171450" lvl="0" indent="-171450">
                        <a:buFont typeface="Arial"/>
                        <a:buChar char="•"/>
                      </a:pPr>
                      <a:r>
                        <a:rPr lang="en-US" sz="1200" b="0" i="0" u="none" strike="noStrike" kern="1200" noProof="0">
                          <a:solidFill>
                            <a:schemeClr val="dk1"/>
                          </a:solidFill>
                          <a:latin typeface="+mn-lt"/>
                          <a:ea typeface="+mn-ea"/>
                          <a:cs typeface="+mn-cs"/>
                        </a:rPr>
                        <a:t>Routers</a:t>
                      </a:r>
                    </a:p>
                    <a:p>
                      <a:pPr marL="171450" lvl="0" indent="-171450">
                        <a:buFont typeface="Arial"/>
                        <a:buChar char="•"/>
                      </a:pPr>
                      <a:r>
                        <a:rPr lang="en-US" sz="1200" b="0" i="0" u="none" strike="noStrike" kern="1200" noProof="0">
                          <a:solidFill>
                            <a:schemeClr val="dk1"/>
                          </a:solidFill>
                          <a:latin typeface="+mn-lt"/>
                          <a:ea typeface="+mn-ea"/>
                          <a:cs typeface="+mn-cs"/>
                        </a:rPr>
                        <a:t>Switches</a:t>
                      </a:r>
                    </a:p>
                    <a:p>
                      <a:pPr marL="171450" lvl="0" indent="-171450">
                        <a:buFont typeface="Arial"/>
                        <a:buChar char="•"/>
                      </a:pPr>
                      <a:r>
                        <a:rPr lang="en-US" sz="1200" b="0" i="0" u="none" strike="noStrike" kern="1200" noProof="0">
                          <a:solidFill>
                            <a:schemeClr val="dk1"/>
                          </a:solidFill>
                          <a:latin typeface="+mn-lt"/>
                          <a:ea typeface="+mn-ea"/>
                          <a:cs typeface="+mn-cs"/>
                        </a:rPr>
                        <a:t>Wireless</a:t>
                      </a:r>
                    </a:p>
                  </a:txBody>
                  <a:tcPr marL="46902" marR="46902" marT="23450" marB="23450"/>
                </a:tc>
                <a:tc>
                  <a:txBody>
                    <a:bodyPr/>
                    <a:lstStyle/>
                    <a:p>
                      <a:pPr marL="171450" lvl="0" indent="-171450" algn="l">
                        <a:lnSpc>
                          <a:spcPct val="100000"/>
                        </a:lnSpc>
                        <a:spcBef>
                          <a:spcPts val="0"/>
                        </a:spcBef>
                        <a:spcAft>
                          <a:spcPts val="0"/>
                        </a:spcAft>
                        <a:buFont typeface="Arial"/>
                        <a:buChar char="•"/>
                      </a:pPr>
                      <a:r>
                        <a:rPr lang="en-US" sz="1200" b="0" i="0" u="none" strike="noStrike" kern="1200" noProof="0">
                          <a:solidFill>
                            <a:schemeClr val="dk1"/>
                          </a:solidFill>
                          <a:latin typeface="+mn-lt"/>
                          <a:ea typeface="+mn-ea"/>
                          <a:cs typeface="+mn-cs"/>
                        </a:rPr>
                        <a:t>ConnectWise RMM</a:t>
                      </a:r>
                    </a:p>
                    <a:p>
                      <a:pPr marL="0" lvl="0" indent="0" algn="l">
                        <a:lnSpc>
                          <a:spcPct val="100000"/>
                        </a:lnSpc>
                        <a:spcBef>
                          <a:spcPts val="0"/>
                        </a:spcBef>
                        <a:spcAft>
                          <a:spcPts val="0"/>
                        </a:spcAft>
                        <a:buNone/>
                      </a:pPr>
                      <a:endParaRPr lang="en-US" sz="1200" b="0" i="0" u="none" strike="noStrike" kern="1200" noProof="0">
                        <a:solidFill>
                          <a:schemeClr val="dk1"/>
                        </a:solidFill>
                      </a:endParaRPr>
                    </a:p>
                  </a:txBody>
                  <a:tcPr marL="46902" marR="46902" marT="23450" marB="23450"/>
                </a:tc>
                <a:tc>
                  <a:txBody>
                    <a:bodyPr/>
                    <a:lstStyle/>
                    <a:p>
                      <a:pPr marL="0" lvl="0" indent="0" algn="l">
                        <a:lnSpc>
                          <a:spcPct val="100000"/>
                        </a:lnSpc>
                        <a:spcBef>
                          <a:spcPts val="0"/>
                        </a:spcBef>
                        <a:spcAft>
                          <a:spcPts val="0"/>
                        </a:spcAft>
                        <a:buNone/>
                      </a:pPr>
                      <a:r>
                        <a:rPr lang="en-US" sz="1200" b="0" i="0" u="none" strike="noStrike" kern="1200" noProof="0">
                          <a:solidFill>
                            <a:schemeClr val="dk1"/>
                          </a:solidFill>
                        </a:rPr>
                        <a:t>Cloud</a:t>
                      </a:r>
                    </a:p>
                  </a:txBody>
                  <a:tcPr marL="46902" marR="46902" marT="23450" marB="23450"/>
                </a:tc>
                <a:tc>
                  <a:txBody>
                    <a:bodyPr/>
                    <a:lstStyle/>
                    <a:p>
                      <a:pPr lvl="0" algn="l">
                        <a:lnSpc>
                          <a:spcPct val="100000"/>
                        </a:lnSpc>
                        <a:spcBef>
                          <a:spcPts val="0"/>
                        </a:spcBef>
                        <a:spcAft>
                          <a:spcPts val="0"/>
                        </a:spcAft>
                        <a:buNone/>
                      </a:pPr>
                      <a:r>
                        <a:rPr lang="en-US" sz="1200" b="0" i="0" u="none" strike="noStrike" noProof="0">
                          <a:solidFill>
                            <a:srgbClr val="000000"/>
                          </a:solidFill>
                          <a:latin typeface="Aptos"/>
                        </a:rPr>
                        <a:t>Ensures </a:t>
                      </a:r>
                      <a:r>
                        <a:rPr lang="en-US" sz="1200" b="1" i="0" u="none" strike="noStrike" noProof="0">
                          <a:solidFill>
                            <a:srgbClr val="000000"/>
                          </a:solidFill>
                          <a:latin typeface="Aptos"/>
                        </a:rPr>
                        <a:t>reliable connectivity</a:t>
                      </a:r>
                      <a:r>
                        <a:rPr lang="en-US" sz="1200" b="0" i="0" u="none" strike="noStrike" noProof="0">
                          <a:solidFill>
                            <a:srgbClr val="000000"/>
                          </a:solidFill>
                          <a:latin typeface="Aptos"/>
                        </a:rPr>
                        <a:t> </a:t>
                      </a:r>
                      <a:r>
                        <a:rPr lang="en-US" sz="1200" b="1" i="0" u="none" strike="noStrike" noProof="0">
                          <a:solidFill>
                            <a:srgbClr val="000000"/>
                          </a:solidFill>
                          <a:latin typeface="Aptos"/>
                        </a:rPr>
                        <a:t>across company operations</a:t>
                      </a:r>
                      <a:r>
                        <a:rPr lang="en-US" sz="1200" b="0" i="0" u="none" strike="noStrike" noProof="0">
                          <a:solidFill>
                            <a:srgbClr val="000000"/>
                          </a:solidFill>
                          <a:latin typeface="Aptos"/>
                        </a:rPr>
                        <a:t> by actively managing the performance and availability of the company’s network infrastructure. </a:t>
                      </a:r>
                      <a:br>
                        <a:rPr lang="en-US" sz="1200" b="0" i="0" u="none" strike="noStrike" noProof="0">
                          <a:solidFill>
                            <a:srgbClr val="000000"/>
                          </a:solidFill>
                          <a:latin typeface="Aptos"/>
                        </a:rPr>
                      </a:br>
                      <a:r>
                        <a:rPr lang="en-US" sz="1200" b="0" i="0" u="none" strike="noStrike" noProof="0">
                          <a:solidFill>
                            <a:srgbClr val="000000"/>
                          </a:solidFill>
                          <a:latin typeface="Aptos"/>
                        </a:rPr>
                        <a:t>This process plays a critical role in </a:t>
                      </a:r>
                      <a:r>
                        <a:rPr lang="en-US" sz="1200" b="1" i="0" u="none" strike="noStrike" noProof="0">
                          <a:solidFill>
                            <a:srgbClr val="000000"/>
                          </a:solidFill>
                          <a:latin typeface="Aptos"/>
                        </a:rPr>
                        <a:t>supporting day-to-day business functions</a:t>
                      </a:r>
                      <a:r>
                        <a:rPr lang="en-US" sz="1200" b="0" i="0" u="none" strike="noStrike" noProof="0">
                          <a:solidFill>
                            <a:srgbClr val="000000"/>
                          </a:solidFill>
                          <a:latin typeface="Aptos"/>
                        </a:rPr>
                        <a:t> by </a:t>
                      </a:r>
                      <a:r>
                        <a:rPr lang="en-US" sz="1200" b="1" i="0" u="none" strike="noStrike" noProof="0">
                          <a:solidFill>
                            <a:srgbClr val="000000"/>
                          </a:solidFill>
                          <a:latin typeface="Aptos"/>
                        </a:rPr>
                        <a:t>maintaining consistent access to systems</a:t>
                      </a:r>
                      <a:r>
                        <a:rPr lang="en-US" sz="1200" b="0" i="0" u="none" strike="noStrike" noProof="0">
                          <a:solidFill>
                            <a:srgbClr val="000000"/>
                          </a:solidFill>
                          <a:latin typeface="Aptos"/>
                        </a:rPr>
                        <a:t>, </a:t>
                      </a:r>
                      <a:r>
                        <a:rPr lang="en-US" sz="1200" b="1" i="0" u="none" strike="noStrike" noProof="0">
                          <a:solidFill>
                            <a:srgbClr val="000000"/>
                          </a:solidFill>
                          <a:latin typeface="Aptos"/>
                        </a:rPr>
                        <a:t>services</a:t>
                      </a:r>
                      <a:r>
                        <a:rPr lang="en-US" sz="1200" b="0" i="0" u="none" strike="noStrike" noProof="0">
                          <a:solidFill>
                            <a:srgbClr val="000000"/>
                          </a:solidFill>
                          <a:latin typeface="Aptos"/>
                        </a:rPr>
                        <a:t>, and </a:t>
                      </a:r>
                      <a:r>
                        <a:rPr lang="en-US" sz="1200" b="1" i="0" u="none" strike="noStrike" noProof="0">
                          <a:solidFill>
                            <a:srgbClr val="000000"/>
                          </a:solidFill>
                          <a:latin typeface="Aptos"/>
                        </a:rPr>
                        <a:t>communication channels</a:t>
                      </a:r>
                      <a:r>
                        <a:rPr lang="en-US" sz="1200" b="0" i="0" u="none" strike="noStrike" noProof="0">
                          <a:solidFill>
                            <a:srgbClr val="000000"/>
                          </a:solidFill>
                          <a:latin typeface="Aptos"/>
                        </a:rPr>
                        <a:t>.</a:t>
                      </a:r>
                      <a:endParaRPr lang="en-US" sz="1200"/>
                    </a:p>
                  </a:txBody>
                  <a:tcPr marL="46902" marR="46902" marT="23450" marB="23450"/>
                </a:tc>
                <a:extLst>
                  <a:ext uri="{0D108BD9-81ED-4DB2-BD59-A6C34878D82A}">
                    <a16:rowId xmlns:a16="http://schemas.microsoft.com/office/drawing/2014/main" val="165211455"/>
                  </a:ext>
                </a:extLst>
              </a:tr>
              <a:tr h="989683">
                <a:tc>
                  <a:txBody>
                    <a:bodyPr/>
                    <a:lstStyle/>
                    <a:p>
                      <a:pPr lvl="0">
                        <a:buNone/>
                      </a:pPr>
                      <a:r>
                        <a:rPr lang="en-US" sz="1200" b="1" i="0" u="none" strike="noStrike" noProof="0">
                          <a:solidFill>
                            <a:srgbClr val="002060"/>
                          </a:solidFill>
                          <a:latin typeface="Aptos"/>
                        </a:rPr>
                        <a:t>IT Infrastructure Management</a:t>
                      </a:r>
                      <a:endParaRPr lang="en-US" sz="1200" b="1">
                        <a:solidFill>
                          <a:srgbClr val="002060"/>
                        </a:solidFill>
                      </a:endParaRPr>
                    </a:p>
                  </a:txBody>
                  <a:tcPr marL="46901" marR="46901" marT="23450" marB="23450"/>
                </a:tc>
                <a:tc>
                  <a:txBody>
                    <a:bodyPr/>
                    <a:lstStyle/>
                    <a:p>
                      <a:pPr lvl="0">
                        <a:buNone/>
                      </a:pPr>
                      <a:r>
                        <a:rPr lang="en-US" sz="1200" b="1" i="0" u="none" strike="noStrike" noProof="0">
                          <a:solidFill>
                            <a:srgbClr val="000000"/>
                          </a:solidFill>
                          <a:latin typeface="Aptos"/>
                        </a:rPr>
                        <a:t>Service Delivery</a:t>
                      </a:r>
                      <a:endParaRPr lang="en-US" sz="1200" b="1" i="0" u="none" strike="noStrike" noProof="0">
                        <a:solidFill>
                          <a:srgbClr val="000000"/>
                        </a:solidFill>
                      </a:endParaRPr>
                    </a:p>
                  </a:txBody>
                  <a:tcPr marL="46901" marR="46901" marT="23450" marB="23450"/>
                </a:tc>
                <a:tc>
                  <a:txBody>
                    <a:bodyPr/>
                    <a:lstStyle/>
                    <a:p>
                      <a:pPr lvl="0">
                        <a:buNone/>
                      </a:pPr>
                      <a:r>
                        <a:rPr lang="en-US" sz="1200" b="0" i="0" u="none" strike="noStrike" kern="1200" noProof="0">
                          <a:solidFill>
                            <a:schemeClr val="dk1"/>
                          </a:solidFill>
                          <a:latin typeface="+mn-lt"/>
                          <a:ea typeface="+mn-ea"/>
                          <a:cs typeface="+mn-cs"/>
                        </a:rPr>
                        <a:t>Backup &amp; Recovery</a:t>
                      </a:r>
                    </a:p>
                  </a:txBody>
                  <a:tcPr marL="46901" marR="46901" marT="14070" marB="14070"/>
                </a:tc>
                <a:tc>
                  <a:txBody>
                    <a:bodyPr/>
                    <a:lstStyle/>
                    <a:p>
                      <a:pPr marL="171450" lvl="0" indent="-171450">
                        <a:buFont typeface="Arial"/>
                        <a:buChar char="•"/>
                      </a:pPr>
                      <a:r>
                        <a:rPr lang="en-US" sz="1200" b="0" i="0" u="none" strike="noStrike" kern="1200" noProof="0">
                          <a:solidFill>
                            <a:schemeClr val="dk1"/>
                          </a:solidFill>
                          <a:latin typeface="+mn-lt"/>
                          <a:ea typeface="+mn-ea"/>
                          <a:cs typeface="+mn-cs"/>
                        </a:rPr>
                        <a:t>Backup Server</a:t>
                      </a:r>
                    </a:p>
                  </a:txBody>
                  <a:tcPr marL="46901" marR="46901" marT="23450" marB="23450"/>
                </a:tc>
                <a:tc>
                  <a:txBody>
                    <a:bodyPr/>
                    <a:lstStyle/>
                    <a:p>
                      <a:pPr marL="171450" lvl="0" indent="-171450" algn="l">
                        <a:lnSpc>
                          <a:spcPct val="100000"/>
                        </a:lnSpc>
                        <a:spcBef>
                          <a:spcPts val="0"/>
                        </a:spcBef>
                        <a:spcAft>
                          <a:spcPts val="0"/>
                        </a:spcAft>
                        <a:buFont typeface="Arial"/>
                        <a:buChar char="•"/>
                      </a:pPr>
                      <a:r>
                        <a:rPr lang="en-US" sz="1200" b="0" i="0" u="none" strike="noStrike" kern="1200" noProof="0">
                          <a:solidFill>
                            <a:schemeClr val="dk1"/>
                          </a:solidFill>
                        </a:rPr>
                        <a:t>Veeam</a:t>
                      </a:r>
                    </a:p>
                    <a:p>
                      <a:pPr marL="171450" lvl="0" indent="-171450" algn="l">
                        <a:lnSpc>
                          <a:spcPct val="100000"/>
                        </a:lnSpc>
                        <a:spcBef>
                          <a:spcPts val="0"/>
                        </a:spcBef>
                        <a:spcAft>
                          <a:spcPts val="0"/>
                        </a:spcAft>
                        <a:buFont typeface="Arial"/>
                        <a:buChar char="•"/>
                      </a:pPr>
                      <a:endParaRPr lang="en-US" sz="1200" b="0" i="0" u="none" strike="noStrike" kern="1200" noProof="0">
                        <a:solidFill>
                          <a:schemeClr val="dk1"/>
                        </a:solidFill>
                      </a:endParaRPr>
                    </a:p>
                  </a:txBody>
                  <a:tcPr marL="46901" marR="46901" marT="23450" marB="23450"/>
                </a:tc>
                <a:tc>
                  <a:txBody>
                    <a:bodyPr/>
                    <a:lstStyle/>
                    <a:p>
                      <a:pPr marL="0" lvl="0" indent="0" algn="l">
                        <a:lnSpc>
                          <a:spcPct val="100000"/>
                        </a:lnSpc>
                        <a:spcBef>
                          <a:spcPts val="0"/>
                        </a:spcBef>
                        <a:spcAft>
                          <a:spcPts val="0"/>
                        </a:spcAft>
                        <a:buNone/>
                      </a:pPr>
                      <a:r>
                        <a:rPr lang="en-US" sz="1200" b="0" i="0" u="none" strike="noStrike" kern="1200" noProof="0">
                          <a:solidFill>
                            <a:schemeClr val="dk1"/>
                          </a:solidFill>
                        </a:rPr>
                        <a:t>On-premise</a:t>
                      </a:r>
                    </a:p>
                  </a:txBody>
                  <a:tcPr marL="46901" marR="46901" marT="23450" marB="23450"/>
                </a:tc>
                <a:tc>
                  <a:txBody>
                    <a:bodyPr/>
                    <a:lstStyle/>
                    <a:p>
                      <a:pPr lvl="0" algn="l">
                        <a:lnSpc>
                          <a:spcPct val="100000"/>
                        </a:lnSpc>
                        <a:spcBef>
                          <a:spcPts val="0"/>
                        </a:spcBef>
                        <a:spcAft>
                          <a:spcPts val="0"/>
                        </a:spcAft>
                        <a:buNone/>
                      </a:pPr>
                      <a:r>
                        <a:rPr lang="en-US" sz="1200" b="0" i="0" u="none" strike="noStrike" noProof="0">
                          <a:latin typeface="Aptos"/>
                        </a:rPr>
                        <a:t>Ensures that critical systems and cloud-based applications, such as Microsoft 365, are regularly backed up and recoverable. This </a:t>
                      </a:r>
                      <a:r>
                        <a:rPr lang="en-US" sz="1200" b="1" i="0" u="none" strike="noStrike" noProof="0">
                          <a:latin typeface="Aptos"/>
                        </a:rPr>
                        <a:t>supports</a:t>
                      </a:r>
                      <a:r>
                        <a:rPr lang="en-US" sz="1200" b="0" i="0" u="none" strike="noStrike" noProof="0">
                          <a:latin typeface="Aptos"/>
                        </a:rPr>
                        <a:t> </a:t>
                      </a:r>
                      <a:r>
                        <a:rPr lang="en-US" sz="1200" b="1" i="0" u="none" strike="noStrike" noProof="0">
                          <a:latin typeface="Aptos"/>
                        </a:rPr>
                        <a:t>business continuity</a:t>
                      </a:r>
                      <a:r>
                        <a:rPr lang="en-US" sz="1200" b="0" i="0" u="none" strike="noStrike" noProof="0">
                          <a:latin typeface="Aptos"/>
                        </a:rPr>
                        <a:t>, </a:t>
                      </a:r>
                      <a:r>
                        <a:rPr lang="en-US" sz="1200" b="1" i="0" u="none" strike="noStrike" noProof="0">
                          <a:latin typeface="Aptos"/>
                        </a:rPr>
                        <a:t>regulatory compliance</a:t>
                      </a:r>
                      <a:r>
                        <a:rPr lang="en-US" sz="1200" b="0" i="0" u="none" strike="noStrike" noProof="0">
                          <a:latin typeface="Aptos"/>
                        </a:rPr>
                        <a:t>, and </a:t>
                      </a:r>
                      <a:r>
                        <a:rPr lang="en-US" sz="1200" b="1" i="0" u="none" strike="noStrike" noProof="0">
                          <a:latin typeface="Aptos"/>
                        </a:rPr>
                        <a:t>rapid restoration</a:t>
                      </a:r>
                      <a:r>
                        <a:rPr lang="en-US" sz="1200" b="0" i="0" u="none" strike="noStrike" noProof="0">
                          <a:latin typeface="Aptos"/>
                        </a:rPr>
                        <a:t> in the event of data loss or service disruption.</a:t>
                      </a:r>
                      <a:endParaRPr lang="en-US" sz="1200"/>
                    </a:p>
                  </a:txBody>
                  <a:tcPr marL="46901" marR="46901" marT="23450" marB="23450"/>
                </a:tc>
                <a:extLst>
                  <a:ext uri="{0D108BD9-81ED-4DB2-BD59-A6C34878D82A}">
                    <a16:rowId xmlns:a16="http://schemas.microsoft.com/office/drawing/2014/main" val="1510202097"/>
                  </a:ext>
                </a:extLst>
              </a:tr>
            </a:tbl>
          </a:graphicData>
        </a:graphic>
      </p:graphicFrame>
      <p:pic>
        <p:nvPicPr>
          <p:cNvPr id="5" name="Graphic 4" descr="Computer with solid fill">
            <a:extLst>
              <a:ext uri="{FF2B5EF4-FFF2-40B4-BE49-F238E27FC236}">
                <a16:creationId xmlns:a16="http://schemas.microsoft.com/office/drawing/2014/main" id="{06CD6DD3-B960-F43B-D5E3-72F59CBD73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573" y="4042732"/>
            <a:ext cx="562022" cy="585413"/>
          </a:xfrm>
          <a:prstGeom prst="rect">
            <a:avLst/>
          </a:prstGeom>
        </p:spPr>
      </p:pic>
      <p:sp>
        <p:nvSpPr>
          <p:cNvPr id="13" name="Left Brace 12">
            <a:extLst>
              <a:ext uri="{FF2B5EF4-FFF2-40B4-BE49-F238E27FC236}">
                <a16:creationId xmlns:a16="http://schemas.microsoft.com/office/drawing/2014/main" id="{C6E6D89C-0BCC-6579-10AA-BB7CB11E8974}"/>
              </a:ext>
            </a:extLst>
          </p:cNvPr>
          <p:cNvSpPr/>
          <p:nvPr/>
        </p:nvSpPr>
        <p:spPr>
          <a:xfrm>
            <a:off x="664349" y="2516251"/>
            <a:ext cx="298203" cy="358755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CC6CBE90-EC5A-7B43-7ED4-5FBCA3FE6691}"/>
              </a:ext>
            </a:extLst>
          </p:cNvPr>
          <p:cNvSpPr>
            <a:spLocks noGrp="1"/>
          </p:cNvSpPr>
          <p:nvPr>
            <p:ph type="sldNum" sz="quarter" idx="12"/>
          </p:nvPr>
        </p:nvSpPr>
        <p:spPr/>
        <p:txBody>
          <a:bodyPr/>
          <a:lstStyle/>
          <a:p>
            <a:fld id="{48F63A3B-78C7-47BE-AE5E-E10140E04643}" type="slidenum">
              <a:rPr lang="en-US" dirty="0"/>
              <a:t>10</a:t>
            </a:fld>
            <a:endParaRPr lang="en-US"/>
          </a:p>
        </p:txBody>
      </p:sp>
    </p:spTree>
    <p:extLst>
      <p:ext uri="{BB962C8B-B14F-4D97-AF65-F5344CB8AC3E}">
        <p14:creationId xmlns:p14="http://schemas.microsoft.com/office/powerpoint/2010/main" val="3988217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F3688D-2948-0BF5-34F3-D323D0A75D7C}"/>
            </a:ext>
          </a:extLst>
        </p:cNvPr>
        <p:cNvGrpSpPr/>
        <p:nvPr/>
      </p:nvGrpSpPr>
      <p:grpSpPr>
        <a:xfrm>
          <a:off x="0" y="0"/>
          <a:ext cx="0" cy="0"/>
          <a:chOff x="0" y="0"/>
          <a:chExt cx="0" cy="0"/>
        </a:xfrm>
      </p:grpSpPr>
      <p:sp>
        <p:nvSpPr>
          <p:cNvPr id="43" name="Rectangle 42">
            <a:extLst>
              <a:ext uri="{FF2B5EF4-FFF2-40B4-BE49-F238E27FC236}">
                <a16:creationId xmlns:a16="http://schemas.microsoft.com/office/drawing/2014/main" id="{2A9B5BAB-1CA3-B125-F81B-FF80B7E636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5377B-77AA-4846-D068-D081BBA52A4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900" b="1">
                <a:solidFill>
                  <a:schemeClr val="bg1"/>
                </a:solidFill>
              </a:rPr>
              <a:t>Critical</a:t>
            </a:r>
            <a:r>
              <a:rPr lang="en-US" sz="3900" b="1" kern="1200">
                <a:solidFill>
                  <a:schemeClr val="bg1"/>
                </a:solidFill>
                <a:latin typeface="+mj-lt"/>
                <a:ea typeface="+mj-ea"/>
                <a:cs typeface="+mj-cs"/>
              </a:rPr>
              <a:t> Functions/Process</a:t>
            </a:r>
          </a:p>
        </p:txBody>
      </p:sp>
      <p:graphicFrame>
        <p:nvGraphicFramePr>
          <p:cNvPr id="4" name="Table 3">
            <a:extLst>
              <a:ext uri="{FF2B5EF4-FFF2-40B4-BE49-F238E27FC236}">
                <a16:creationId xmlns:a16="http://schemas.microsoft.com/office/drawing/2014/main" id="{86CDFC68-8FA5-E879-332F-CF44522E615C}"/>
              </a:ext>
            </a:extLst>
          </p:cNvPr>
          <p:cNvGraphicFramePr>
            <a:graphicFrameLocks noGrp="1"/>
          </p:cNvGraphicFramePr>
          <p:nvPr>
            <p:extLst>
              <p:ext uri="{D42A27DB-BD31-4B8C-83A1-F6EECF244321}">
                <p14:modId xmlns:p14="http://schemas.microsoft.com/office/powerpoint/2010/main" val="4092645280"/>
              </p:ext>
            </p:extLst>
          </p:nvPr>
        </p:nvGraphicFramePr>
        <p:xfrm>
          <a:off x="936348" y="1734986"/>
          <a:ext cx="10905065" cy="4635200"/>
        </p:xfrm>
        <a:graphic>
          <a:graphicData uri="http://schemas.openxmlformats.org/drawingml/2006/table">
            <a:tbl>
              <a:tblPr firstRow="1" bandRow="1">
                <a:tableStyleId>{5C22544A-7EE6-4342-B048-85BDC9FD1C3A}</a:tableStyleId>
              </a:tblPr>
              <a:tblGrid>
                <a:gridCol w="1039252">
                  <a:extLst>
                    <a:ext uri="{9D8B030D-6E8A-4147-A177-3AD203B41FA5}">
                      <a16:colId xmlns:a16="http://schemas.microsoft.com/office/drawing/2014/main" val="2835080849"/>
                    </a:ext>
                  </a:extLst>
                </a:gridCol>
                <a:gridCol w="1156537">
                  <a:extLst>
                    <a:ext uri="{9D8B030D-6E8A-4147-A177-3AD203B41FA5}">
                      <a16:colId xmlns:a16="http://schemas.microsoft.com/office/drawing/2014/main" val="4067498780"/>
                    </a:ext>
                  </a:extLst>
                </a:gridCol>
                <a:gridCol w="1235187">
                  <a:extLst>
                    <a:ext uri="{9D8B030D-6E8A-4147-A177-3AD203B41FA5}">
                      <a16:colId xmlns:a16="http://schemas.microsoft.com/office/drawing/2014/main" val="3198936854"/>
                    </a:ext>
                  </a:extLst>
                </a:gridCol>
                <a:gridCol w="1241867">
                  <a:extLst>
                    <a:ext uri="{9D8B030D-6E8A-4147-A177-3AD203B41FA5}">
                      <a16:colId xmlns:a16="http://schemas.microsoft.com/office/drawing/2014/main" val="3758892704"/>
                    </a:ext>
                  </a:extLst>
                </a:gridCol>
                <a:gridCol w="1832866">
                  <a:extLst>
                    <a:ext uri="{9D8B030D-6E8A-4147-A177-3AD203B41FA5}">
                      <a16:colId xmlns:a16="http://schemas.microsoft.com/office/drawing/2014/main" val="1262187410"/>
                    </a:ext>
                  </a:extLst>
                </a:gridCol>
                <a:gridCol w="1006138">
                  <a:extLst>
                    <a:ext uri="{9D8B030D-6E8A-4147-A177-3AD203B41FA5}">
                      <a16:colId xmlns:a16="http://schemas.microsoft.com/office/drawing/2014/main" val="3758884957"/>
                    </a:ext>
                  </a:extLst>
                </a:gridCol>
                <a:gridCol w="3393218">
                  <a:extLst>
                    <a:ext uri="{9D8B030D-6E8A-4147-A177-3AD203B41FA5}">
                      <a16:colId xmlns:a16="http://schemas.microsoft.com/office/drawing/2014/main" val="3152733662"/>
                    </a:ext>
                  </a:extLst>
                </a:gridCol>
              </a:tblGrid>
              <a:tr h="811879">
                <a:tc>
                  <a:txBody>
                    <a:bodyPr/>
                    <a:lstStyle/>
                    <a:p>
                      <a:pPr lvl="0" algn="ctr">
                        <a:buNone/>
                      </a:pPr>
                      <a:r>
                        <a:rPr lang="en-US" sz="1400">
                          <a:solidFill>
                            <a:schemeClr val="accent4">
                              <a:lumMod val="40000"/>
                              <a:lumOff val="60000"/>
                            </a:schemeClr>
                          </a:solidFill>
                        </a:rPr>
                        <a:t>Core Service</a:t>
                      </a:r>
                    </a:p>
                  </a:txBody>
                  <a:tcPr marL="46902" marR="46902" marT="23450" marB="23450" anchor="ctr"/>
                </a:tc>
                <a:tc>
                  <a:txBody>
                    <a:bodyPr/>
                    <a:lstStyle/>
                    <a:p>
                      <a:pPr algn="ctr"/>
                      <a:r>
                        <a:rPr lang="en-US" sz="1400">
                          <a:solidFill>
                            <a:schemeClr val="accent4">
                              <a:lumMod val="40000"/>
                              <a:lumOff val="60000"/>
                            </a:schemeClr>
                          </a:solidFill>
                        </a:rPr>
                        <a:t>Function</a:t>
                      </a:r>
                    </a:p>
                  </a:txBody>
                  <a:tcPr marL="46902" marR="46902" marT="23450" marB="23450" anchor="ctr"/>
                </a:tc>
                <a:tc>
                  <a:txBody>
                    <a:bodyPr/>
                    <a:lstStyle/>
                    <a:p>
                      <a:pPr algn="ctr"/>
                      <a:r>
                        <a:rPr lang="en-US" sz="1400">
                          <a:solidFill>
                            <a:schemeClr val="accent4">
                              <a:lumMod val="40000"/>
                              <a:lumOff val="60000"/>
                            </a:schemeClr>
                          </a:solidFill>
                        </a:rPr>
                        <a:t> Process</a:t>
                      </a:r>
                    </a:p>
                  </a:txBody>
                  <a:tcPr marL="46902" marR="46902" marT="23450" marB="23450" anchor="ctr"/>
                </a:tc>
                <a:tc>
                  <a:txBody>
                    <a:bodyPr/>
                    <a:lstStyle/>
                    <a:p>
                      <a:pPr algn="ctr"/>
                      <a:r>
                        <a:rPr lang="en-US" sz="1400">
                          <a:solidFill>
                            <a:schemeClr val="accent4">
                              <a:lumMod val="40000"/>
                              <a:lumOff val="60000"/>
                            </a:schemeClr>
                          </a:solidFill>
                        </a:rPr>
                        <a:t>Required Resource</a:t>
                      </a:r>
                    </a:p>
                  </a:txBody>
                  <a:tcPr marL="46902" marR="46902" marT="23450" marB="23450" anchor="ctr"/>
                </a:tc>
                <a:tc>
                  <a:txBody>
                    <a:bodyPr/>
                    <a:lstStyle/>
                    <a:p>
                      <a:pPr algn="ctr"/>
                      <a:r>
                        <a:rPr lang="en-US" sz="1400">
                          <a:solidFill>
                            <a:schemeClr val="accent4">
                              <a:lumMod val="40000"/>
                              <a:lumOff val="60000"/>
                            </a:schemeClr>
                          </a:solidFill>
                        </a:rPr>
                        <a:t>Resource Detail</a:t>
                      </a:r>
                    </a:p>
                  </a:txBody>
                  <a:tcPr marL="46902" marR="46902" marT="23450" marB="23450" anchor="ctr"/>
                </a:tc>
                <a:tc>
                  <a:txBody>
                    <a:bodyPr/>
                    <a:lstStyle/>
                    <a:p>
                      <a:pPr lvl="0" algn="ctr">
                        <a:buNone/>
                      </a:pPr>
                      <a:r>
                        <a:rPr lang="en-US" sz="1400">
                          <a:solidFill>
                            <a:schemeClr val="accent4">
                              <a:lumMod val="40000"/>
                              <a:lumOff val="60000"/>
                            </a:schemeClr>
                          </a:solidFill>
                        </a:rPr>
                        <a:t>Location</a:t>
                      </a:r>
                    </a:p>
                  </a:txBody>
                  <a:tcPr marL="46902" marR="46902" marT="23450" marB="23450" anchor="ctr"/>
                </a:tc>
                <a:tc>
                  <a:txBody>
                    <a:bodyPr/>
                    <a:lstStyle/>
                    <a:p>
                      <a:pPr algn="ctr"/>
                      <a:r>
                        <a:rPr lang="en-US" sz="1400">
                          <a:solidFill>
                            <a:schemeClr val="accent4">
                              <a:lumMod val="40000"/>
                              <a:lumOff val="60000"/>
                            </a:schemeClr>
                          </a:solidFill>
                        </a:rPr>
                        <a:t>Process Description</a:t>
                      </a:r>
                    </a:p>
                  </a:txBody>
                  <a:tcPr marL="46902" marR="46902" marT="23450" marB="23450" anchor="ctr"/>
                </a:tc>
                <a:extLst>
                  <a:ext uri="{0D108BD9-81ED-4DB2-BD59-A6C34878D82A}">
                    <a16:rowId xmlns:a16="http://schemas.microsoft.com/office/drawing/2014/main" val="1816733696"/>
                  </a:ext>
                </a:extLst>
              </a:tr>
              <a:tr h="1534961">
                <a:tc>
                  <a:txBody>
                    <a:bodyPr/>
                    <a:lstStyle/>
                    <a:p>
                      <a:pPr marL="0" lvl="0" indent="0" algn="l">
                        <a:lnSpc>
                          <a:spcPct val="100000"/>
                        </a:lnSpc>
                        <a:spcBef>
                          <a:spcPts val="0"/>
                        </a:spcBef>
                        <a:spcAft>
                          <a:spcPts val="0"/>
                        </a:spcAft>
                        <a:buNone/>
                      </a:pPr>
                      <a:r>
                        <a:rPr lang="en-US" sz="1200" b="1" i="0" u="none" strike="noStrike" kern="1200" noProof="0">
                          <a:solidFill>
                            <a:srgbClr val="002060"/>
                          </a:solidFill>
                          <a:latin typeface="Aptos"/>
                          <a:ea typeface="+mn-ea"/>
                          <a:cs typeface="+mn-cs"/>
                        </a:rPr>
                        <a:t>SaaS-based enterprise software</a:t>
                      </a:r>
                      <a:endParaRPr lang="en-US" sz="1200" b="1" i="0" u="none" strike="noStrike" kern="1200">
                        <a:solidFill>
                          <a:srgbClr val="002060"/>
                        </a:solidFill>
                        <a:latin typeface="Aptos"/>
                        <a:ea typeface="+mn-ea"/>
                        <a:cs typeface="+mn-cs"/>
                      </a:endParaRPr>
                    </a:p>
                    <a:p>
                      <a:pPr lvl="0">
                        <a:buNone/>
                      </a:pPr>
                      <a:endParaRPr lang="en-US" sz="1200" b="1" i="0" u="none" strike="noStrike" noProof="0">
                        <a:solidFill>
                          <a:srgbClr val="002060"/>
                        </a:solidFill>
                      </a:endParaRPr>
                    </a:p>
                  </a:txBody>
                  <a:tcPr marL="46902" marR="46902" marT="23450" marB="23450"/>
                </a:tc>
                <a:tc>
                  <a:txBody>
                    <a:bodyPr/>
                    <a:lstStyle/>
                    <a:p>
                      <a:pPr lvl="0">
                        <a:buNone/>
                      </a:pPr>
                      <a:r>
                        <a:rPr lang="en-US" sz="1200" b="1" i="0" u="none" strike="noStrike" noProof="0"/>
                        <a:t>Finance and </a:t>
                      </a:r>
                      <a:br>
                        <a:rPr lang="en-US" sz="1200" b="1" i="0" u="none" strike="noStrike" noProof="0"/>
                      </a:br>
                      <a:r>
                        <a:rPr lang="en-US" sz="1200" b="1" i="0" u="none" strike="noStrike" noProof="0"/>
                        <a:t>Accounting</a:t>
                      </a:r>
                    </a:p>
                  </a:txBody>
                  <a:tcPr marL="46902" marR="46902" marT="23450" marB="23450"/>
                </a:tc>
                <a:tc>
                  <a:txBody>
                    <a:bodyPr/>
                    <a:lstStyle/>
                    <a:p>
                      <a:pPr lvl="0">
                        <a:buNone/>
                      </a:pPr>
                      <a:r>
                        <a:rPr lang="en-US" sz="1200" b="0" i="0" u="none" strike="noStrike" noProof="0">
                          <a:solidFill>
                            <a:srgbClr val="000000"/>
                          </a:solidFill>
                        </a:rPr>
                        <a:t>Payroll</a:t>
                      </a:r>
                      <a:endParaRPr lang="en-US" sz="1200"/>
                    </a:p>
                  </a:txBody>
                  <a:tcPr marL="46902" marR="46902" marT="23450" marB="23450"/>
                </a:tc>
                <a:tc>
                  <a:txBody>
                    <a:bodyPr/>
                    <a:lstStyle/>
                    <a:p>
                      <a:pPr marL="171450" lvl="0" indent="-171450" algn="l">
                        <a:buFont typeface="Arial"/>
                        <a:buChar char="•"/>
                      </a:pPr>
                      <a:r>
                        <a:rPr lang="en-US" sz="1200" b="0" i="0" u="none" strike="noStrike" kern="1200" noProof="0">
                          <a:solidFill>
                            <a:schemeClr val="dk1"/>
                          </a:solidFill>
                        </a:rPr>
                        <a:t>ERP Payroll Module</a:t>
                      </a:r>
                      <a:endParaRPr lang="en-US" sz="1200" b="0"/>
                    </a:p>
                  </a:txBody>
                  <a:tcPr marL="46902" marR="46902" marT="23450" marB="23450"/>
                </a:tc>
                <a:tc>
                  <a:txBody>
                    <a:bodyPr/>
                    <a:lstStyle/>
                    <a:p>
                      <a:pPr marL="171450" lvl="0" indent="-171450" algn="l">
                        <a:buFont typeface="Arial"/>
                        <a:buChar char="•"/>
                      </a:pPr>
                      <a:r>
                        <a:rPr lang="en-US" sz="1200" b="0" i="0" u="none" strike="noStrike" kern="1200" noProof="0">
                          <a:solidFill>
                            <a:srgbClr val="000000"/>
                          </a:solidFill>
                          <a:latin typeface="Aptos Narrow"/>
                        </a:rPr>
                        <a:t>SAP S/4HANA Cloud</a:t>
                      </a:r>
                    </a:p>
                  </a:txBody>
                  <a:tcPr marL="46902" marR="46902" marT="23450" marB="23450"/>
                </a:tc>
                <a:tc>
                  <a:txBody>
                    <a:bodyPr/>
                    <a:lstStyle/>
                    <a:p>
                      <a:pPr marL="0" lvl="0" indent="0" algn="l">
                        <a:buNone/>
                      </a:pPr>
                      <a:r>
                        <a:rPr lang="en-US" sz="1200" b="0" i="0" u="none" strike="noStrike" kern="1200" noProof="0">
                          <a:solidFill>
                            <a:srgbClr val="000000"/>
                          </a:solidFill>
                          <a:latin typeface="Aptos Narrow"/>
                        </a:rPr>
                        <a:t>Cloud</a:t>
                      </a:r>
                    </a:p>
                  </a:txBody>
                  <a:tcPr marL="46902" marR="46902" marT="23450" marB="23450"/>
                </a:tc>
                <a:tc>
                  <a:txBody>
                    <a:bodyPr/>
                    <a:lstStyle/>
                    <a:p>
                      <a:pPr lvl="0">
                        <a:buNone/>
                      </a:pPr>
                      <a:r>
                        <a:rPr lang="en-US" sz="1200" b="0" i="0" u="none" strike="noStrike" kern="1200" noProof="0">
                          <a:solidFill>
                            <a:schemeClr val="dk1"/>
                          </a:solidFill>
                          <a:latin typeface="Aptos"/>
                        </a:rPr>
                        <a:t>Oversees the </a:t>
                      </a:r>
                      <a:r>
                        <a:rPr lang="en-US" sz="1200" b="1" i="0" u="none" strike="noStrike" kern="1200" noProof="0">
                          <a:solidFill>
                            <a:schemeClr val="dk1"/>
                          </a:solidFill>
                          <a:latin typeface="Aptos"/>
                        </a:rPr>
                        <a:t>accurate</a:t>
                      </a:r>
                      <a:r>
                        <a:rPr lang="en-US" sz="1200" b="0" i="0" u="none" strike="noStrike" kern="1200" noProof="0">
                          <a:solidFill>
                            <a:schemeClr val="dk1"/>
                          </a:solidFill>
                          <a:latin typeface="Aptos"/>
                        </a:rPr>
                        <a:t> and </a:t>
                      </a:r>
                      <a:r>
                        <a:rPr lang="en-US" sz="1200" b="1" i="0" u="none" strike="noStrike" kern="1200" noProof="0">
                          <a:solidFill>
                            <a:schemeClr val="dk1"/>
                          </a:solidFill>
                          <a:latin typeface="Aptos"/>
                        </a:rPr>
                        <a:t>timely administration</a:t>
                      </a:r>
                      <a:r>
                        <a:rPr lang="en-US" sz="1200" b="0" i="0" u="none" strike="noStrike" kern="1200" noProof="0">
                          <a:solidFill>
                            <a:schemeClr val="dk1"/>
                          </a:solidFill>
                          <a:latin typeface="Aptos"/>
                        </a:rPr>
                        <a:t> of </a:t>
                      </a:r>
                      <a:r>
                        <a:rPr lang="en-US" sz="1200" b="1" i="0" u="none" strike="noStrike" kern="1200" noProof="0">
                          <a:solidFill>
                            <a:schemeClr val="dk1"/>
                          </a:solidFill>
                          <a:latin typeface="Aptos"/>
                        </a:rPr>
                        <a:t>employee compensation</a:t>
                      </a:r>
                      <a:r>
                        <a:rPr lang="en-US" sz="1200" b="0" i="0" u="none" strike="noStrike" kern="1200" noProof="0">
                          <a:solidFill>
                            <a:schemeClr val="dk1"/>
                          </a:solidFill>
                          <a:latin typeface="Aptos"/>
                        </a:rPr>
                        <a:t>, salaries, bonuses, and commissions, based on validated time, performance, and contractual obligations. </a:t>
                      </a:r>
                      <a:br>
                        <a:rPr lang="en-US" sz="1200" b="0" i="0" u="none" strike="noStrike" kern="1200" noProof="0">
                          <a:solidFill>
                            <a:srgbClr val="000000"/>
                          </a:solidFill>
                          <a:latin typeface="Aptos"/>
                        </a:rPr>
                      </a:br>
                      <a:r>
                        <a:rPr lang="en-US" sz="1200" b="0" i="0" u="none" strike="noStrike" kern="1200" noProof="0">
                          <a:solidFill>
                            <a:schemeClr val="dk1"/>
                          </a:solidFill>
                          <a:latin typeface="Aptos"/>
                        </a:rPr>
                        <a:t>This directly supports </a:t>
                      </a:r>
                      <a:r>
                        <a:rPr lang="en-US" sz="1200" b="1" i="0" u="none" strike="noStrike" kern="1200" noProof="0">
                          <a:solidFill>
                            <a:schemeClr val="dk1"/>
                          </a:solidFill>
                          <a:latin typeface="Aptos"/>
                        </a:rPr>
                        <a:t>regulatory compliance, employee trust,</a:t>
                      </a:r>
                      <a:r>
                        <a:rPr lang="en-US" sz="1200" b="0" i="0" u="none" strike="noStrike" kern="1200" noProof="0">
                          <a:solidFill>
                            <a:schemeClr val="dk1"/>
                          </a:solidFill>
                          <a:latin typeface="Aptos"/>
                        </a:rPr>
                        <a:t> and </a:t>
                      </a:r>
                      <a:r>
                        <a:rPr lang="en-US" sz="1200" b="1" i="0" u="none" strike="noStrike" kern="1200" noProof="0">
                          <a:solidFill>
                            <a:schemeClr val="dk1"/>
                          </a:solidFill>
                          <a:latin typeface="Aptos"/>
                        </a:rPr>
                        <a:t>uninterrupted business operations.</a:t>
                      </a:r>
                      <a:endParaRPr lang="en-US" sz="1200" b="1"/>
                    </a:p>
                  </a:txBody>
                  <a:tcPr marL="46902" marR="46902" marT="23450" marB="23450"/>
                </a:tc>
                <a:extLst>
                  <a:ext uri="{0D108BD9-81ED-4DB2-BD59-A6C34878D82A}">
                    <a16:rowId xmlns:a16="http://schemas.microsoft.com/office/drawing/2014/main" val="2013212489"/>
                  </a:ext>
                </a:extLst>
              </a:tr>
              <a:tr h="1052905">
                <a:tc>
                  <a:txBody>
                    <a:bodyPr/>
                    <a:lstStyle/>
                    <a:p>
                      <a:pPr lvl="0">
                        <a:buNone/>
                      </a:pPr>
                      <a:r>
                        <a:rPr lang="en-US" sz="1200" b="1" i="0" u="none" strike="noStrike" noProof="0">
                          <a:solidFill>
                            <a:srgbClr val="002060"/>
                          </a:solidFill>
                          <a:latin typeface="Aptos"/>
                        </a:rPr>
                        <a:t>SaaS-based enterprise software</a:t>
                      </a:r>
                      <a:endParaRPr lang="en-US" sz="1200" b="1">
                        <a:solidFill>
                          <a:srgbClr val="002060"/>
                        </a:solidFill>
                      </a:endParaRPr>
                    </a:p>
                  </a:txBody>
                  <a:tcPr marL="46902" marR="46902" marT="23450" marB="23450"/>
                </a:tc>
                <a:tc>
                  <a:txBody>
                    <a:bodyPr/>
                    <a:lstStyle/>
                    <a:p>
                      <a:pPr lvl="0">
                        <a:buNone/>
                      </a:pPr>
                      <a:r>
                        <a:rPr lang="en-US" sz="1200" b="1" i="0" u="none" strike="noStrike" noProof="0">
                          <a:solidFill>
                            <a:srgbClr val="000000"/>
                          </a:solidFill>
                        </a:rPr>
                        <a:t>Operations</a:t>
                      </a:r>
                      <a:endParaRPr lang="en-US" sz="1200" b="1"/>
                    </a:p>
                  </a:txBody>
                  <a:tcPr marL="46902" marR="46902" marT="23450" marB="23450"/>
                </a:tc>
                <a:tc>
                  <a:txBody>
                    <a:bodyPr/>
                    <a:lstStyle/>
                    <a:p>
                      <a:pPr lvl="0">
                        <a:buNone/>
                      </a:pPr>
                      <a:r>
                        <a:rPr lang="en-US" sz="1200" b="0" i="0" u="none" strike="noStrike" noProof="0">
                          <a:solidFill>
                            <a:srgbClr val="000000"/>
                          </a:solidFill>
                        </a:rPr>
                        <a:t>Sales and Customer Relations</a:t>
                      </a:r>
                      <a:endParaRPr lang="en-US" sz="1200"/>
                    </a:p>
                  </a:txBody>
                  <a:tcPr marL="46902" marR="46902" marT="23450" marB="23450"/>
                </a:tc>
                <a:tc>
                  <a:txBody>
                    <a:bodyPr/>
                    <a:lstStyle/>
                    <a:p>
                      <a:pPr marL="171450" lvl="0" indent="-171450" algn="l" defTabSz="914400">
                        <a:buFont typeface="Arial"/>
                        <a:buChar char="•"/>
                      </a:pPr>
                      <a:r>
                        <a:rPr lang="en-US" sz="1200" b="0" i="0" u="none" strike="noStrike" kern="1200" noProof="0">
                          <a:solidFill>
                            <a:schemeClr val="dk1"/>
                          </a:solidFill>
                        </a:rPr>
                        <a:t>CRM</a:t>
                      </a:r>
                      <a:endParaRPr lang="en-US" sz="1200" b="0"/>
                    </a:p>
                  </a:txBody>
                  <a:tcPr marL="46902" marR="46902" marT="23450" marB="23450"/>
                </a:tc>
                <a:tc>
                  <a:txBody>
                    <a:bodyPr/>
                    <a:lstStyle/>
                    <a:p>
                      <a:pPr marL="171450" lvl="0" indent="-171450" algn="l">
                        <a:lnSpc>
                          <a:spcPct val="100000"/>
                        </a:lnSpc>
                        <a:spcBef>
                          <a:spcPts val="0"/>
                        </a:spcBef>
                        <a:spcAft>
                          <a:spcPts val="0"/>
                        </a:spcAft>
                        <a:buFont typeface="Arial"/>
                        <a:buChar char="•"/>
                      </a:pPr>
                      <a:r>
                        <a:rPr lang="en-US" sz="1200" b="0" i="0" u="none" strike="noStrike" kern="1200" noProof="0">
                          <a:solidFill>
                            <a:srgbClr val="000000"/>
                          </a:solidFill>
                          <a:latin typeface="Aptos Narrow"/>
                        </a:rPr>
                        <a:t>Salesforce CRM</a:t>
                      </a:r>
                    </a:p>
                  </a:txBody>
                  <a:tcPr marL="46902" marR="46902" marT="23450" marB="23450"/>
                </a:tc>
                <a:tc>
                  <a:txBody>
                    <a:bodyPr/>
                    <a:lstStyle/>
                    <a:p>
                      <a:pPr marL="0" lvl="0" indent="0" algn="l">
                        <a:lnSpc>
                          <a:spcPct val="100000"/>
                        </a:lnSpc>
                        <a:spcBef>
                          <a:spcPts val="0"/>
                        </a:spcBef>
                        <a:spcAft>
                          <a:spcPts val="0"/>
                        </a:spcAft>
                        <a:buNone/>
                      </a:pPr>
                      <a:r>
                        <a:rPr lang="en-US" sz="1200" b="0" i="0" u="none" strike="noStrike" kern="1200" noProof="0">
                          <a:solidFill>
                            <a:srgbClr val="000000"/>
                          </a:solidFill>
                          <a:latin typeface="Aptos Narrow"/>
                        </a:rPr>
                        <a:t>Cloud</a:t>
                      </a:r>
                    </a:p>
                  </a:txBody>
                  <a:tcPr marL="46902" marR="46902" marT="23450" marB="23450"/>
                </a:tc>
                <a:tc>
                  <a:txBody>
                    <a:bodyPr/>
                    <a:lstStyle/>
                    <a:p>
                      <a:pPr lvl="0">
                        <a:buNone/>
                      </a:pPr>
                      <a:r>
                        <a:rPr lang="en-US" sz="1200" b="0" i="0" u="none" strike="noStrike" kern="1200" noProof="0">
                          <a:solidFill>
                            <a:schemeClr val="dk1"/>
                          </a:solidFill>
                        </a:rPr>
                        <a:t>Encompasses the methods to </a:t>
                      </a:r>
                      <a:r>
                        <a:rPr lang="en-US" sz="1200" b="1" i="0" u="none" strike="noStrike" kern="1200" noProof="0">
                          <a:solidFill>
                            <a:schemeClr val="dk1"/>
                          </a:solidFill>
                        </a:rPr>
                        <a:t>build and maintain relationships with its customers</a:t>
                      </a:r>
                      <a:r>
                        <a:rPr lang="en-US" sz="1200" b="0" i="0" u="none" strike="noStrike" kern="1200" noProof="0">
                          <a:solidFill>
                            <a:schemeClr val="dk1"/>
                          </a:solidFill>
                        </a:rPr>
                        <a:t>, fostering</a:t>
                      </a:r>
                      <a:r>
                        <a:rPr lang="en-US" sz="1200" b="1" i="0" u="none" strike="noStrike" kern="1200" noProof="0">
                          <a:solidFill>
                            <a:schemeClr val="dk1"/>
                          </a:solidFill>
                        </a:rPr>
                        <a:t> loyalty and satisfaction</a:t>
                      </a:r>
                      <a:r>
                        <a:rPr lang="en-US" sz="1200" b="0" i="0" u="none" strike="noStrike" kern="1200" noProof="0">
                          <a:solidFill>
                            <a:schemeClr val="dk1"/>
                          </a:solidFill>
                        </a:rPr>
                        <a:t>. It involves understanding customer needs, providing support, and ensuring a positive overall experience. </a:t>
                      </a:r>
                      <a:endParaRPr lang="en-US" sz="1200"/>
                    </a:p>
                  </a:txBody>
                  <a:tcPr marL="46902" marR="46902" marT="23450" marB="23450"/>
                </a:tc>
                <a:extLst>
                  <a:ext uri="{0D108BD9-81ED-4DB2-BD59-A6C34878D82A}">
                    <a16:rowId xmlns:a16="http://schemas.microsoft.com/office/drawing/2014/main" val="2410745480"/>
                  </a:ext>
                </a:extLst>
              </a:tr>
              <a:tr h="1052905">
                <a:tc>
                  <a:txBody>
                    <a:bodyPr/>
                    <a:lstStyle/>
                    <a:p>
                      <a:pPr lvl="0">
                        <a:buNone/>
                      </a:pPr>
                      <a:r>
                        <a:rPr lang="en-US" sz="1200" b="1" i="0" u="none" strike="noStrike" noProof="0">
                          <a:solidFill>
                            <a:srgbClr val="002060"/>
                          </a:solidFill>
                          <a:latin typeface="Aptos"/>
                        </a:rPr>
                        <a:t>SaaS-based enterprise software</a:t>
                      </a:r>
                      <a:endParaRPr lang="en-US" sz="1200" b="1">
                        <a:solidFill>
                          <a:srgbClr val="002060"/>
                        </a:solidFill>
                      </a:endParaRPr>
                    </a:p>
                  </a:txBody>
                  <a:tcPr marL="46902" marR="46902" marT="23450" marB="23450"/>
                </a:tc>
                <a:tc>
                  <a:txBody>
                    <a:bodyPr/>
                    <a:lstStyle/>
                    <a:p>
                      <a:pPr lvl="0">
                        <a:buNone/>
                      </a:pPr>
                      <a:r>
                        <a:rPr lang="en-US" sz="1200" b="1" i="0" u="none" strike="noStrike" noProof="0">
                          <a:solidFill>
                            <a:srgbClr val="000000"/>
                          </a:solidFill>
                        </a:rPr>
                        <a:t>Legal Compliance</a:t>
                      </a:r>
                      <a:endParaRPr lang="en-US" sz="1200" b="1"/>
                    </a:p>
                  </a:txBody>
                  <a:tcPr marL="46902" marR="46902" marT="23450" marB="23450"/>
                </a:tc>
                <a:tc>
                  <a:txBody>
                    <a:bodyPr/>
                    <a:lstStyle/>
                    <a:p>
                      <a:pPr lvl="0">
                        <a:buNone/>
                      </a:pPr>
                      <a:r>
                        <a:rPr lang="en-US" sz="1200" b="0" i="0" u="none" strike="noStrike" noProof="0">
                          <a:solidFill>
                            <a:srgbClr val="000000"/>
                          </a:solidFill>
                        </a:rPr>
                        <a:t>Contractual Obligations Compliance</a:t>
                      </a:r>
                      <a:endParaRPr lang="en-US" sz="1200"/>
                    </a:p>
                  </a:txBody>
                  <a:tcPr marL="46902" marR="46902" marT="23450" marB="23450"/>
                </a:tc>
                <a:tc>
                  <a:txBody>
                    <a:bodyPr/>
                    <a:lstStyle/>
                    <a:p>
                      <a:pPr marL="171450" lvl="0" indent="-171450" algn="l" defTabSz="914400">
                        <a:buFont typeface="Arial"/>
                        <a:buChar char="•"/>
                      </a:pPr>
                      <a:r>
                        <a:rPr lang="en-US" sz="1200" b="0" i="0" u="none" strike="noStrike" kern="1200" noProof="0">
                          <a:solidFill>
                            <a:schemeClr val="dk1"/>
                          </a:solidFill>
                        </a:rPr>
                        <a:t>CRM</a:t>
                      </a:r>
                      <a:endParaRPr lang="en-US" sz="1200" b="0"/>
                    </a:p>
                  </a:txBody>
                  <a:tcPr marL="46902" marR="46902" marT="23450" marB="23450"/>
                </a:tc>
                <a:tc>
                  <a:txBody>
                    <a:bodyPr/>
                    <a:lstStyle/>
                    <a:p>
                      <a:pPr marL="171450" lvl="0" indent="-171450" algn="l">
                        <a:lnSpc>
                          <a:spcPct val="100000"/>
                        </a:lnSpc>
                        <a:spcBef>
                          <a:spcPts val="0"/>
                        </a:spcBef>
                        <a:spcAft>
                          <a:spcPts val="0"/>
                        </a:spcAft>
                        <a:buFont typeface="Arial"/>
                        <a:buChar char="•"/>
                      </a:pPr>
                      <a:r>
                        <a:rPr lang="en-US" sz="1200" b="0" i="0" u="none" strike="noStrike" kern="1200" noProof="0">
                          <a:solidFill>
                            <a:srgbClr val="000000"/>
                          </a:solidFill>
                          <a:latin typeface="Aptos Narrow"/>
                        </a:rPr>
                        <a:t>Salesforce to DocuSign Contract Lifecycle Management (CLM) Integration</a:t>
                      </a:r>
                    </a:p>
                  </a:txBody>
                  <a:tcPr marL="46902" marR="46902" marT="23450" marB="23450"/>
                </a:tc>
                <a:tc>
                  <a:txBody>
                    <a:bodyPr/>
                    <a:lstStyle/>
                    <a:p>
                      <a:pPr marL="0" lvl="0" indent="0" algn="l">
                        <a:lnSpc>
                          <a:spcPct val="100000"/>
                        </a:lnSpc>
                        <a:spcBef>
                          <a:spcPts val="0"/>
                        </a:spcBef>
                        <a:spcAft>
                          <a:spcPts val="0"/>
                        </a:spcAft>
                        <a:buNone/>
                      </a:pPr>
                      <a:r>
                        <a:rPr lang="en-US" sz="1200" b="0" i="0" u="none" strike="noStrike" kern="1200" noProof="0">
                          <a:solidFill>
                            <a:srgbClr val="000000"/>
                          </a:solidFill>
                          <a:latin typeface="Aptos Narrow"/>
                        </a:rPr>
                        <a:t>Cloud</a:t>
                      </a:r>
                    </a:p>
                  </a:txBody>
                  <a:tcPr marL="46902" marR="46902" marT="23450" marB="23450"/>
                </a:tc>
                <a:tc>
                  <a:txBody>
                    <a:bodyPr/>
                    <a:lstStyle/>
                    <a:p>
                      <a:pPr lvl="0">
                        <a:buNone/>
                      </a:pPr>
                      <a:r>
                        <a:rPr lang="en-US" sz="1200" b="1" i="0" u="none" strike="noStrike" kern="1200" noProof="0">
                          <a:solidFill>
                            <a:schemeClr val="dk1"/>
                          </a:solidFill>
                        </a:rPr>
                        <a:t>Ensures adherence to</a:t>
                      </a:r>
                      <a:r>
                        <a:rPr lang="en-US" sz="1200" b="0" i="0" u="none" strike="noStrike" kern="1200" noProof="0">
                          <a:solidFill>
                            <a:schemeClr val="dk1"/>
                          </a:solidFill>
                        </a:rPr>
                        <a:t> </a:t>
                      </a:r>
                      <a:r>
                        <a:rPr lang="en-US" sz="1200" b="1" i="0" u="none" strike="noStrike" kern="1200" noProof="0">
                          <a:solidFill>
                            <a:schemeClr val="dk1"/>
                          </a:solidFill>
                        </a:rPr>
                        <a:t>laws, regulations, industry standards</a:t>
                      </a:r>
                      <a:r>
                        <a:rPr lang="en-US" sz="1200" b="0" i="0" u="none" strike="noStrike" kern="1200" noProof="0">
                          <a:solidFill>
                            <a:schemeClr val="dk1"/>
                          </a:solidFill>
                        </a:rPr>
                        <a:t>, and </a:t>
                      </a:r>
                      <a:r>
                        <a:rPr lang="en-US" sz="1200" b="1" i="0" u="none" strike="noStrike" kern="1200" noProof="0">
                          <a:solidFill>
                            <a:schemeClr val="dk1"/>
                          </a:solidFill>
                        </a:rPr>
                        <a:t>internal policies</a:t>
                      </a:r>
                      <a:r>
                        <a:rPr lang="en-US" sz="1200" b="0" i="0" u="none" strike="noStrike" kern="1200" noProof="0">
                          <a:solidFill>
                            <a:schemeClr val="dk1"/>
                          </a:solidFill>
                        </a:rPr>
                        <a:t> to prevent misconduct and maintain legal compliance across areas such as employment law, environmental compliance, and data protection.</a:t>
                      </a:r>
                      <a:endParaRPr lang="en-US" sz="1200"/>
                    </a:p>
                  </a:txBody>
                  <a:tcPr marL="46902" marR="46902" marT="23450" marB="23450"/>
                </a:tc>
                <a:extLst>
                  <a:ext uri="{0D108BD9-81ED-4DB2-BD59-A6C34878D82A}">
                    <a16:rowId xmlns:a16="http://schemas.microsoft.com/office/drawing/2014/main" val="1451556992"/>
                  </a:ext>
                </a:extLst>
              </a:tr>
            </a:tbl>
          </a:graphicData>
        </a:graphic>
      </p:graphicFrame>
      <p:grpSp>
        <p:nvGrpSpPr>
          <p:cNvPr id="3" name="Group 2">
            <a:extLst>
              <a:ext uri="{FF2B5EF4-FFF2-40B4-BE49-F238E27FC236}">
                <a16:creationId xmlns:a16="http://schemas.microsoft.com/office/drawing/2014/main" id="{26273DAD-4608-C53B-BB1C-0481FE401AC3}"/>
              </a:ext>
            </a:extLst>
          </p:cNvPr>
          <p:cNvGrpSpPr/>
          <p:nvPr/>
        </p:nvGrpSpPr>
        <p:grpSpPr>
          <a:xfrm>
            <a:off x="244922" y="2972533"/>
            <a:ext cx="697569" cy="577559"/>
            <a:chOff x="283504" y="4477242"/>
            <a:chExt cx="697569" cy="577559"/>
          </a:xfrm>
        </p:grpSpPr>
        <p:pic>
          <p:nvPicPr>
            <p:cNvPr id="7" name="Graphic 6" descr="Money with solid fill">
              <a:extLst>
                <a:ext uri="{FF2B5EF4-FFF2-40B4-BE49-F238E27FC236}">
                  <a16:creationId xmlns:a16="http://schemas.microsoft.com/office/drawing/2014/main" id="{7C69DA27-F0AF-0F66-A2B8-BE855CBA56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3504" y="4477242"/>
              <a:ext cx="566827" cy="577559"/>
            </a:xfrm>
            <a:prstGeom prst="rect">
              <a:avLst/>
            </a:prstGeom>
          </p:spPr>
        </p:pic>
        <p:cxnSp>
          <p:nvCxnSpPr>
            <p:cNvPr id="14" name="Straight Arrow Connector 13">
              <a:extLst>
                <a:ext uri="{FF2B5EF4-FFF2-40B4-BE49-F238E27FC236}">
                  <a16:creationId xmlns:a16="http://schemas.microsoft.com/office/drawing/2014/main" id="{436FE189-0BB0-FB72-1770-EC18E3B405E4}"/>
                </a:ext>
              </a:extLst>
            </p:cNvPr>
            <p:cNvCxnSpPr/>
            <p:nvPr/>
          </p:nvCxnSpPr>
          <p:spPr>
            <a:xfrm flipV="1">
              <a:off x="820341" y="4820839"/>
              <a:ext cx="160732" cy="1"/>
            </a:xfrm>
            <a:prstGeom prst="straightConnector1">
              <a:avLst/>
            </a:prstGeom>
          </p:spPr>
          <p:style>
            <a:lnRef idx="2">
              <a:schemeClr val="accent1"/>
            </a:lnRef>
            <a:fillRef idx="0">
              <a:schemeClr val="accent1"/>
            </a:fillRef>
            <a:effectRef idx="1">
              <a:schemeClr val="accent1"/>
            </a:effectRef>
            <a:fontRef idx="minor">
              <a:schemeClr val="tx1"/>
            </a:fontRef>
          </p:style>
        </p:cxnSp>
      </p:grpSp>
      <p:grpSp>
        <p:nvGrpSpPr>
          <p:cNvPr id="5" name="Group 4">
            <a:extLst>
              <a:ext uri="{FF2B5EF4-FFF2-40B4-BE49-F238E27FC236}">
                <a16:creationId xmlns:a16="http://schemas.microsoft.com/office/drawing/2014/main" id="{F6C5EFB6-4DFC-EA99-FF3F-9C09DD073A04}"/>
              </a:ext>
            </a:extLst>
          </p:cNvPr>
          <p:cNvGrpSpPr/>
          <p:nvPr/>
        </p:nvGrpSpPr>
        <p:grpSpPr>
          <a:xfrm>
            <a:off x="240813" y="4421480"/>
            <a:ext cx="698156" cy="586984"/>
            <a:chOff x="289041" y="5453556"/>
            <a:chExt cx="698156" cy="586984"/>
          </a:xfrm>
        </p:grpSpPr>
        <p:pic>
          <p:nvPicPr>
            <p:cNvPr id="9" name="Graphic 8" descr="Customer review with solid fill">
              <a:extLst>
                <a:ext uri="{FF2B5EF4-FFF2-40B4-BE49-F238E27FC236}">
                  <a16:creationId xmlns:a16="http://schemas.microsoft.com/office/drawing/2014/main" id="{06BDE017-9E28-3A9C-D6C6-320A2F5C71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89041" y="5453556"/>
              <a:ext cx="566174" cy="586984"/>
            </a:xfrm>
            <a:prstGeom prst="rect">
              <a:avLst/>
            </a:prstGeom>
          </p:spPr>
        </p:pic>
        <p:cxnSp>
          <p:nvCxnSpPr>
            <p:cNvPr id="15" name="Straight Arrow Connector 14">
              <a:extLst>
                <a:ext uri="{FF2B5EF4-FFF2-40B4-BE49-F238E27FC236}">
                  <a16:creationId xmlns:a16="http://schemas.microsoft.com/office/drawing/2014/main" id="{7C795A7E-F1D4-644D-0288-02F58E1017CF}"/>
                </a:ext>
              </a:extLst>
            </p:cNvPr>
            <p:cNvCxnSpPr>
              <a:cxnSpLocks/>
            </p:cNvCxnSpPr>
            <p:nvPr/>
          </p:nvCxnSpPr>
          <p:spPr>
            <a:xfrm flipV="1">
              <a:off x="777480" y="5693739"/>
              <a:ext cx="209717" cy="1"/>
            </a:xfrm>
            <a:prstGeom prst="straightConnector1">
              <a:avLst/>
            </a:prstGeom>
          </p:spPr>
          <p:style>
            <a:lnRef idx="2">
              <a:schemeClr val="accent1"/>
            </a:lnRef>
            <a:fillRef idx="0">
              <a:schemeClr val="accent1"/>
            </a:fillRef>
            <a:effectRef idx="1">
              <a:schemeClr val="accent1"/>
            </a:effectRef>
            <a:fontRef idx="minor">
              <a:schemeClr val="tx1"/>
            </a:fontRef>
          </p:style>
        </p:cxnSp>
      </p:grpSp>
      <p:grpSp>
        <p:nvGrpSpPr>
          <p:cNvPr id="6" name="Group 5">
            <a:extLst>
              <a:ext uri="{FF2B5EF4-FFF2-40B4-BE49-F238E27FC236}">
                <a16:creationId xmlns:a16="http://schemas.microsoft.com/office/drawing/2014/main" id="{DA937617-779F-F9BD-7200-D45718935FCE}"/>
              </a:ext>
            </a:extLst>
          </p:cNvPr>
          <p:cNvGrpSpPr/>
          <p:nvPr/>
        </p:nvGrpSpPr>
        <p:grpSpPr>
          <a:xfrm>
            <a:off x="248155" y="5636531"/>
            <a:ext cx="694335" cy="429611"/>
            <a:chOff x="286737" y="6138101"/>
            <a:chExt cx="694335" cy="429611"/>
          </a:xfrm>
        </p:grpSpPr>
        <p:pic>
          <p:nvPicPr>
            <p:cNvPr id="11" name="Graphic 10" descr="Scales of justice with solid fill">
              <a:extLst>
                <a:ext uri="{FF2B5EF4-FFF2-40B4-BE49-F238E27FC236}">
                  <a16:creationId xmlns:a16="http://schemas.microsoft.com/office/drawing/2014/main" id="{E6B14630-92AC-E5AE-57D6-E464FC6ECAF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6737" y="6138101"/>
              <a:ext cx="569132" cy="429611"/>
            </a:xfrm>
            <a:prstGeom prst="rect">
              <a:avLst/>
            </a:prstGeom>
          </p:spPr>
        </p:pic>
        <p:cxnSp>
          <p:nvCxnSpPr>
            <p:cNvPr id="16" name="Straight Arrow Connector 15">
              <a:extLst>
                <a:ext uri="{FF2B5EF4-FFF2-40B4-BE49-F238E27FC236}">
                  <a16:creationId xmlns:a16="http://schemas.microsoft.com/office/drawing/2014/main" id="{1E3B665C-22C5-E080-C0E2-0491360BA3CB}"/>
                </a:ext>
              </a:extLst>
            </p:cNvPr>
            <p:cNvCxnSpPr>
              <a:cxnSpLocks/>
            </p:cNvCxnSpPr>
            <p:nvPr/>
          </p:nvCxnSpPr>
          <p:spPr>
            <a:xfrm flipV="1">
              <a:off x="820340" y="6404030"/>
              <a:ext cx="160732" cy="1"/>
            </a:xfrm>
            <a:prstGeom prst="straightConnector1">
              <a:avLst/>
            </a:prstGeom>
          </p:spPr>
          <p:style>
            <a:lnRef idx="2">
              <a:schemeClr val="accent1"/>
            </a:lnRef>
            <a:fillRef idx="0">
              <a:schemeClr val="accent1"/>
            </a:fillRef>
            <a:effectRef idx="1">
              <a:schemeClr val="accent1"/>
            </a:effectRef>
            <a:fontRef idx="minor">
              <a:schemeClr val="tx1"/>
            </a:fontRef>
          </p:style>
        </p:cxnSp>
      </p:grpSp>
      <p:sp>
        <p:nvSpPr>
          <p:cNvPr id="10" name="Slide Number Placeholder 9">
            <a:extLst>
              <a:ext uri="{FF2B5EF4-FFF2-40B4-BE49-F238E27FC236}">
                <a16:creationId xmlns:a16="http://schemas.microsoft.com/office/drawing/2014/main" id="{DF418856-BC61-D4F4-2F5F-31343DFA18DE}"/>
              </a:ext>
            </a:extLst>
          </p:cNvPr>
          <p:cNvSpPr>
            <a:spLocks noGrp="1"/>
          </p:cNvSpPr>
          <p:nvPr>
            <p:ph type="sldNum" sz="quarter" idx="12"/>
          </p:nvPr>
        </p:nvSpPr>
        <p:spPr/>
        <p:txBody>
          <a:bodyPr/>
          <a:lstStyle/>
          <a:p>
            <a:fld id="{48F63A3B-78C7-47BE-AE5E-E10140E04643}" type="slidenum">
              <a:rPr lang="en-US" dirty="0"/>
              <a:t>11</a:t>
            </a:fld>
            <a:endParaRPr lang="en-US"/>
          </a:p>
        </p:txBody>
      </p:sp>
    </p:spTree>
    <p:extLst>
      <p:ext uri="{BB962C8B-B14F-4D97-AF65-F5344CB8AC3E}">
        <p14:creationId xmlns:p14="http://schemas.microsoft.com/office/powerpoint/2010/main" val="299626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D2C943-E336-5991-A3CA-63BE00A6492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C0A785A-D8F1-C541-AB7A-5199F55E65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51E46D-2EDD-CC9B-49B4-BBF78D883B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0C2332A-FC2A-E299-1716-18E44DA44D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3BD7B86-56B8-B7F2-47BB-722585261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E6E0EF-B097-E7CF-02E1-46E7FD9741CC}"/>
              </a:ext>
            </a:extLst>
          </p:cNvPr>
          <p:cNvSpPr>
            <a:spLocks noGrp="1"/>
          </p:cNvSpPr>
          <p:nvPr>
            <p:ph type="title"/>
          </p:nvPr>
        </p:nvSpPr>
        <p:spPr>
          <a:xfrm>
            <a:off x="468920" y="348865"/>
            <a:ext cx="11217914" cy="877729"/>
          </a:xfrm>
        </p:spPr>
        <p:txBody>
          <a:bodyPr anchor="ctr">
            <a:normAutofit/>
          </a:bodyPr>
          <a:lstStyle/>
          <a:p>
            <a:pPr algn="ctr"/>
            <a:r>
              <a:rPr lang="en-US" b="1">
                <a:solidFill>
                  <a:schemeClr val="bg1">
                    <a:lumMod val="95000"/>
                  </a:schemeClr>
                </a:solidFill>
              </a:rPr>
              <a:t>Key Personnel Inventory</a:t>
            </a:r>
            <a:endParaRPr lang="en-US">
              <a:solidFill>
                <a:schemeClr val="bg1">
                  <a:lumMod val="95000"/>
                </a:schemeClr>
              </a:solidFill>
            </a:endParaRPr>
          </a:p>
        </p:txBody>
      </p:sp>
      <p:graphicFrame>
        <p:nvGraphicFramePr>
          <p:cNvPr id="4" name="Table 3">
            <a:extLst>
              <a:ext uri="{FF2B5EF4-FFF2-40B4-BE49-F238E27FC236}">
                <a16:creationId xmlns:a16="http://schemas.microsoft.com/office/drawing/2014/main" id="{717F78EC-5B55-607D-F6D2-1ACF3BDCD35F}"/>
              </a:ext>
            </a:extLst>
          </p:cNvPr>
          <p:cNvGraphicFramePr>
            <a:graphicFrameLocks noGrp="1"/>
          </p:cNvGraphicFramePr>
          <p:nvPr>
            <p:extLst>
              <p:ext uri="{D42A27DB-BD31-4B8C-83A1-F6EECF244321}">
                <p14:modId xmlns:p14="http://schemas.microsoft.com/office/powerpoint/2010/main" val="1341416282"/>
              </p:ext>
            </p:extLst>
          </p:nvPr>
        </p:nvGraphicFramePr>
        <p:xfrm>
          <a:off x="466970" y="2344615"/>
          <a:ext cx="11216675" cy="3133304"/>
        </p:xfrm>
        <a:graphic>
          <a:graphicData uri="http://schemas.openxmlformats.org/drawingml/2006/table">
            <a:tbl>
              <a:tblPr firstRow="1" bandRow="1">
                <a:tableStyleId>{5C22544A-7EE6-4342-B048-85BDC9FD1C3A}</a:tableStyleId>
              </a:tblPr>
              <a:tblGrid>
                <a:gridCol w="958685">
                  <a:extLst>
                    <a:ext uri="{9D8B030D-6E8A-4147-A177-3AD203B41FA5}">
                      <a16:colId xmlns:a16="http://schemas.microsoft.com/office/drawing/2014/main" val="4067498780"/>
                    </a:ext>
                  </a:extLst>
                </a:gridCol>
                <a:gridCol w="1160584">
                  <a:extLst>
                    <a:ext uri="{9D8B030D-6E8A-4147-A177-3AD203B41FA5}">
                      <a16:colId xmlns:a16="http://schemas.microsoft.com/office/drawing/2014/main" val="3198936854"/>
                    </a:ext>
                  </a:extLst>
                </a:gridCol>
                <a:gridCol w="2004645">
                  <a:extLst>
                    <a:ext uri="{9D8B030D-6E8A-4147-A177-3AD203B41FA5}">
                      <a16:colId xmlns:a16="http://schemas.microsoft.com/office/drawing/2014/main" val="3758892704"/>
                    </a:ext>
                  </a:extLst>
                </a:gridCol>
                <a:gridCol w="2215661">
                  <a:extLst>
                    <a:ext uri="{9D8B030D-6E8A-4147-A177-3AD203B41FA5}">
                      <a16:colId xmlns:a16="http://schemas.microsoft.com/office/drawing/2014/main" val="1262187410"/>
                    </a:ext>
                  </a:extLst>
                </a:gridCol>
                <a:gridCol w="4877100">
                  <a:extLst>
                    <a:ext uri="{9D8B030D-6E8A-4147-A177-3AD203B41FA5}">
                      <a16:colId xmlns:a16="http://schemas.microsoft.com/office/drawing/2014/main" val="3152733662"/>
                    </a:ext>
                  </a:extLst>
                </a:gridCol>
              </a:tblGrid>
              <a:tr h="361420">
                <a:tc>
                  <a:txBody>
                    <a:bodyPr/>
                    <a:lstStyle/>
                    <a:p>
                      <a:r>
                        <a:rPr lang="en-US" sz="1400"/>
                        <a:t>Function</a:t>
                      </a:r>
                    </a:p>
                  </a:txBody>
                  <a:tcPr/>
                </a:tc>
                <a:tc>
                  <a:txBody>
                    <a:bodyPr/>
                    <a:lstStyle/>
                    <a:p>
                      <a:r>
                        <a:rPr lang="en-US" sz="1400"/>
                        <a:t>Resource</a:t>
                      </a:r>
                    </a:p>
                  </a:txBody>
                  <a:tcPr/>
                </a:tc>
                <a:tc>
                  <a:txBody>
                    <a:bodyPr/>
                    <a:lstStyle/>
                    <a:p>
                      <a:r>
                        <a:rPr lang="en-US" sz="1400"/>
                        <a:t>Contact Info</a:t>
                      </a:r>
                    </a:p>
                  </a:txBody>
                  <a:tcPr/>
                </a:tc>
                <a:tc>
                  <a:txBody>
                    <a:bodyPr/>
                    <a:lstStyle/>
                    <a:p>
                      <a:r>
                        <a:rPr lang="en-US" sz="1400"/>
                        <a:t>Role</a:t>
                      </a:r>
                    </a:p>
                  </a:txBody>
                  <a:tcPr/>
                </a:tc>
                <a:tc>
                  <a:txBody>
                    <a:bodyPr/>
                    <a:lstStyle/>
                    <a:p>
                      <a:r>
                        <a:rPr lang="en-US" sz="1400"/>
                        <a:t>Skill</a:t>
                      </a:r>
                    </a:p>
                  </a:txBody>
                  <a:tcPr/>
                </a:tc>
                <a:extLst>
                  <a:ext uri="{0D108BD9-81ED-4DB2-BD59-A6C34878D82A}">
                    <a16:rowId xmlns:a16="http://schemas.microsoft.com/office/drawing/2014/main" val="1816733696"/>
                  </a:ext>
                </a:extLst>
              </a:tr>
              <a:tr h="406597">
                <a:tc>
                  <a:txBody>
                    <a:bodyPr/>
                    <a:lstStyle/>
                    <a:p>
                      <a:pPr lvl="0">
                        <a:buNone/>
                      </a:pPr>
                      <a:r>
                        <a:rPr lang="en-US" sz="1100" b="0" i="0" u="none" strike="noStrike" noProof="0">
                          <a:solidFill>
                            <a:srgbClr val="000000"/>
                          </a:solidFill>
                          <a:latin typeface="Aptos"/>
                        </a:rPr>
                        <a:t>SaaS Delivery</a:t>
                      </a:r>
                      <a:endParaRPr lang="en-US"/>
                    </a:p>
                  </a:txBody>
                  <a:tcPr/>
                </a:tc>
                <a:tc>
                  <a:txBody>
                    <a:bodyPr/>
                    <a:lstStyle/>
                    <a:p>
                      <a:pPr lvl="0">
                        <a:buNone/>
                      </a:pPr>
                      <a:r>
                        <a:rPr lang="en-US" sz="1100" b="0" i="0" u="none" strike="noStrike" noProof="0">
                          <a:solidFill>
                            <a:srgbClr val="000000"/>
                          </a:solidFill>
                          <a:latin typeface="Aptos"/>
                        </a:rPr>
                        <a:t>Tracy Davis</a:t>
                      </a:r>
                      <a:endParaRPr lang="en-US"/>
                    </a:p>
                  </a:txBody>
                  <a:tcPr/>
                </a:tc>
                <a:tc>
                  <a:txBody>
                    <a:bodyPr/>
                    <a:lstStyle/>
                    <a:p>
                      <a:pPr lvl="0">
                        <a:buNone/>
                      </a:pPr>
                      <a:r>
                        <a:rPr lang="en-US" sz="1100" b="0" i="0" u="none" strike="noStrike" noProof="0">
                          <a:solidFill>
                            <a:srgbClr val="000000"/>
                          </a:solidFill>
                          <a:latin typeface="Aptos"/>
                        </a:rPr>
                        <a:t>tdavis@summittech.com</a:t>
                      </a:r>
                      <a:endParaRPr lang="en-US"/>
                    </a:p>
                  </a:txBody>
                  <a:tcPr/>
                </a:tc>
                <a:tc>
                  <a:txBody>
                    <a:bodyPr/>
                    <a:lstStyle/>
                    <a:p>
                      <a:pPr lvl="0">
                        <a:buNone/>
                      </a:pPr>
                      <a:r>
                        <a:rPr lang="en-US" sz="1100" b="0" i="0" u="none" strike="noStrike" kern="1200" noProof="0">
                          <a:solidFill>
                            <a:schemeClr val="dk1"/>
                          </a:solidFill>
                        </a:rPr>
                        <a:t>SaaS Applications Manager</a:t>
                      </a:r>
                      <a:endParaRPr lang="en-US"/>
                    </a:p>
                  </a:txBody>
                  <a:tcPr/>
                </a:tc>
                <a:tc>
                  <a:txBody>
                    <a:bodyPr/>
                    <a:lstStyle/>
                    <a:p>
                      <a:pPr lvl="0">
                        <a:buNone/>
                      </a:pPr>
                      <a:r>
                        <a:rPr lang="en-US" sz="1100" b="0" i="0" u="none" strike="noStrike" noProof="0">
                          <a:solidFill>
                            <a:schemeClr val="dk1"/>
                          </a:solidFill>
                          <a:latin typeface="Aptos"/>
                        </a:rPr>
                        <a:t>Leads SaaS deployment and integration for critical systems (ERP/CRM); downtime or misconfiguration would halt user access and disrupt business operations.</a:t>
                      </a:r>
                      <a:endParaRPr lang="en-US">
                        <a:latin typeface="Aptos"/>
                      </a:endParaRPr>
                    </a:p>
                  </a:txBody>
                  <a:tcPr/>
                </a:tc>
                <a:extLst>
                  <a:ext uri="{0D108BD9-81ED-4DB2-BD59-A6C34878D82A}">
                    <a16:rowId xmlns:a16="http://schemas.microsoft.com/office/drawing/2014/main" val="515047948"/>
                  </a:ext>
                </a:extLst>
              </a:tr>
              <a:tr h="406597">
                <a:tc>
                  <a:txBody>
                    <a:bodyPr/>
                    <a:lstStyle/>
                    <a:p>
                      <a:pPr lvl="0">
                        <a:buNone/>
                      </a:pPr>
                      <a:r>
                        <a:rPr lang="en-US" sz="1100" b="0" i="0" u="none" strike="noStrike" noProof="0">
                          <a:solidFill>
                            <a:srgbClr val="000000"/>
                          </a:solidFill>
                          <a:latin typeface="Aptos"/>
                        </a:rPr>
                        <a:t>IT</a:t>
                      </a:r>
                    </a:p>
                  </a:txBody>
                  <a:tcPr/>
                </a:tc>
                <a:tc>
                  <a:txBody>
                    <a:bodyPr/>
                    <a:lstStyle/>
                    <a:p>
                      <a:pPr lvl="0">
                        <a:buNone/>
                      </a:pPr>
                      <a:r>
                        <a:rPr lang="en-US" sz="1100" b="0" i="0" u="none" strike="noStrike" noProof="0">
                          <a:solidFill>
                            <a:srgbClr val="000000"/>
                          </a:solidFill>
                        </a:rPr>
                        <a:t>Jake Kim </a:t>
                      </a:r>
                      <a:endParaRPr lang="en-US"/>
                    </a:p>
                  </a:txBody>
                  <a:tcPr/>
                </a:tc>
                <a:tc>
                  <a:txBody>
                    <a:bodyPr/>
                    <a:lstStyle/>
                    <a:p>
                      <a:pPr lvl="0">
                        <a:buNone/>
                      </a:pPr>
                      <a:r>
                        <a:rPr lang="en-US" sz="1100" b="0" i="0" u="none" strike="noStrike" noProof="0">
                          <a:solidFill>
                            <a:srgbClr val="000000"/>
                          </a:solidFill>
                          <a:latin typeface="Aptos"/>
                        </a:rPr>
                        <a:t>jkim@summittech.com</a:t>
                      </a:r>
                    </a:p>
                  </a:txBody>
                  <a:tcPr/>
                </a:tc>
                <a:tc>
                  <a:txBody>
                    <a:bodyPr/>
                    <a:lstStyle/>
                    <a:p>
                      <a:pPr marL="0" lvl="0" indent="0" algn="l">
                        <a:lnSpc>
                          <a:spcPct val="100000"/>
                        </a:lnSpc>
                        <a:buNone/>
                      </a:pPr>
                      <a:r>
                        <a:rPr lang="en-US" sz="1100" b="0" i="0" u="none" strike="noStrike" kern="1200" baseline="0" noProof="0">
                          <a:solidFill>
                            <a:srgbClr val="000000"/>
                          </a:solidFill>
                          <a:latin typeface="Aptos"/>
                        </a:rPr>
                        <a:t>Monitoring &amp; NOC Manager</a:t>
                      </a:r>
                      <a:endParaRPr lang="en-US"/>
                    </a:p>
                  </a:txBody>
                  <a:tcPr/>
                </a:tc>
                <a:tc>
                  <a:txBody>
                    <a:bodyPr/>
                    <a:lstStyle/>
                    <a:p>
                      <a:pPr lvl="0" algn="l">
                        <a:lnSpc>
                          <a:spcPct val="100000"/>
                        </a:lnSpc>
                        <a:spcBef>
                          <a:spcPts val="0"/>
                        </a:spcBef>
                        <a:spcAft>
                          <a:spcPts val="0"/>
                        </a:spcAft>
                        <a:buNone/>
                      </a:pPr>
                      <a:r>
                        <a:rPr lang="en-US" sz="1100" b="0" i="0" u="none" strike="noStrike" noProof="0">
                          <a:solidFill>
                            <a:srgbClr val="000000"/>
                          </a:solidFill>
                          <a:latin typeface="Aptos"/>
                        </a:rPr>
                        <a:t>Ensures uptime for remote access and internal infrastructure. Key to early threat detection and service stability.</a:t>
                      </a:r>
                      <a:endParaRPr lang="en-US">
                        <a:latin typeface="Aptos"/>
                      </a:endParaRPr>
                    </a:p>
                  </a:txBody>
                  <a:tcPr/>
                </a:tc>
                <a:extLst>
                  <a:ext uri="{0D108BD9-81ED-4DB2-BD59-A6C34878D82A}">
                    <a16:rowId xmlns:a16="http://schemas.microsoft.com/office/drawing/2014/main" val="4035121630"/>
                  </a:ext>
                </a:extLst>
              </a:tr>
              <a:tr h="406597">
                <a:tc>
                  <a:txBody>
                    <a:bodyPr/>
                    <a:lstStyle/>
                    <a:p>
                      <a:pPr lvl="0">
                        <a:buNone/>
                      </a:pPr>
                      <a:r>
                        <a:rPr lang="en-US" sz="1100" b="0" i="0" u="none" strike="noStrike" noProof="0">
                          <a:solidFill>
                            <a:srgbClr val="000000"/>
                          </a:solidFill>
                          <a:latin typeface="Aptos"/>
                        </a:rPr>
                        <a:t>Finance</a:t>
                      </a:r>
                      <a:endParaRPr lang="en-US" sz="1100">
                        <a:latin typeface="Aptos"/>
                      </a:endParaRPr>
                    </a:p>
                  </a:txBody>
                  <a:tcPr/>
                </a:tc>
                <a:tc>
                  <a:txBody>
                    <a:bodyPr/>
                    <a:lstStyle/>
                    <a:p>
                      <a:pPr lvl="0">
                        <a:buNone/>
                      </a:pPr>
                      <a:r>
                        <a:rPr lang="en-US" sz="1100" b="0" i="0" u="none" strike="noStrike" noProof="0">
                          <a:solidFill>
                            <a:srgbClr val="000000"/>
                          </a:solidFill>
                          <a:latin typeface="Aptos"/>
                        </a:rPr>
                        <a:t>Tania Garsa</a:t>
                      </a:r>
                      <a:endParaRPr lang="en-US" sz="1100" b="0">
                        <a:latin typeface="Aptos"/>
                      </a:endParaRPr>
                    </a:p>
                  </a:txBody>
                  <a:tcPr/>
                </a:tc>
                <a:tc>
                  <a:txBody>
                    <a:bodyPr/>
                    <a:lstStyle/>
                    <a:p>
                      <a:pPr lvl="0">
                        <a:buNone/>
                      </a:pPr>
                      <a:r>
                        <a:rPr lang="en-US" sz="1100">
                          <a:latin typeface="Aptos"/>
                        </a:rPr>
                        <a:t>tgarsa@summittech.com</a:t>
                      </a:r>
                    </a:p>
                  </a:txBody>
                  <a:tcPr/>
                </a:tc>
                <a:tc>
                  <a:txBody>
                    <a:bodyPr/>
                    <a:lstStyle/>
                    <a:p>
                      <a:pPr lvl="0">
                        <a:buNone/>
                      </a:pPr>
                      <a:r>
                        <a:rPr lang="en-US" sz="1100" kern="1200" noProof="0">
                          <a:solidFill>
                            <a:schemeClr val="dk1"/>
                          </a:solidFill>
                          <a:latin typeface="Aptos"/>
                          <a:ea typeface="+mn-ea"/>
                          <a:cs typeface="+mn-cs"/>
                        </a:rPr>
                        <a:t>Payroll Manager</a:t>
                      </a:r>
                      <a:endParaRPr lang="en-US" sz="1100" kern="1200">
                        <a:solidFill>
                          <a:schemeClr val="dk1"/>
                        </a:solidFill>
                        <a:latin typeface="Aptos"/>
                        <a:ea typeface="+mn-ea"/>
                        <a:cs typeface="+mn-cs"/>
                      </a:endParaRPr>
                    </a:p>
                  </a:txBody>
                  <a:tcPr/>
                </a:tc>
                <a:tc>
                  <a:txBody>
                    <a:bodyPr/>
                    <a:lstStyle/>
                    <a:p>
                      <a:pPr lvl="0">
                        <a:buNone/>
                      </a:pPr>
                      <a:r>
                        <a:rPr lang="en-US" sz="1100" b="0" i="0" u="none" strike="noStrike" noProof="0"/>
                        <a:t>Owns the payroll process using ERP. Failure here would result in missed compensation and regulatory penalties.</a:t>
                      </a:r>
                      <a:endParaRPr lang="en-US"/>
                    </a:p>
                  </a:txBody>
                  <a:tcPr/>
                </a:tc>
                <a:extLst>
                  <a:ext uri="{0D108BD9-81ED-4DB2-BD59-A6C34878D82A}">
                    <a16:rowId xmlns:a16="http://schemas.microsoft.com/office/drawing/2014/main" val="3361845847"/>
                  </a:ext>
                </a:extLst>
              </a:tr>
              <a:tr h="406597">
                <a:tc>
                  <a:txBody>
                    <a:bodyPr/>
                    <a:lstStyle/>
                    <a:p>
                      <a:pPr lvl="0">
                        <a:buNone/>
                      </a:pPr>
                      <a:r>
                        <a:rPr lang="en-US" sz="1100" b="0" i="0" u="none" strike="noStrike" noProof="0">
                          <a:solidFill>
                            <a:srgbClr val="000000"/>
                          </a:solidFill>
                          <a:latin typeface="Aptos"/>
                        </a:rPr>
                        <a:t>IT</a:t>
                      </a:r>
                    </a:p>
                  </a:txBody>
                  <a:tcPr/>
                </a:tc>
                <a:tc>
                  <a:txBody>
                    <a:bodyPr/>
                    <a:lstStyle/>
                    <a:p>
                      <a:pPr lvl="0">
                        <a:buNone/>
                      </a:pPr>
                      <a:r>
                        <a:rPr lang="en-US" sz="1100" b="0" i="0" u="none" strike="noStrike" kern="1200" noProof="0">
                          <a:solidFill>
                            <a:srgbClr val="000000"/>
                          </a:solidFill>
                        </a:rPr>
                        <a:t>Leon Kim </a:t>
                      </a:r>
                      <a:endParaRPr lang="en-US"/>
                    </a:p>
                  </a:txBody>
                  <a:tcPr/>
                </a:tc>
                <a:tc>
                  <a:txBody>
                    <a:bodyPr/>
                    <a:lstStyle/>
                    <a:p>
                      <a:pPr lvl="0">
                        <a:buNone/>
                      </a:pPr>
                      <a:r>
                        <a:rPr lang="en-US" sz="1100">
                          <a:latin typeface="Aptos"/>
                        </a:rPr>
                        <a:t>lkim</a:t>
                      </a:r>
                      <a:r>
                        <a:rPr lang="en-US" sz="1100" b="0" i="0" u="none" strike="noStrike" noProof="0">
                          <a:solidFill>
                            <a:srgbClr val="000000"/>
                          </a:solidFill>
                          <a:latin typeface="Aptos"/>
                        </a:rPr>
                        <a:t>@summittech.com</a:t>
                      </a:r>
                      <a:endParaRPr lang="en-US" sz="1100">
                        <a:latin typeface="Aptos"/>
                      </a:endParaRPr>
                    </a:p>
                  </a:txBody>
                  <a:tcPr/>
                </a:tc>
                <a:tc>
                  <a:txBody>
                    <a:bodyPr/>
                    <a:lstStyle/>
                    <a:p>
                      <a:pPr lvl="0">
                        <a:buNone/>
                      </a:pPr>
                      <a:r>
                        <a:rPr lang="en-US" sz="1100" b="0" i="0" u="none" strike="noStrike" kern="1200" noProof="0">
                          <a:solidFill>
                            <a:schemeClr val="dk1"/>
                          </a:solidFill>
                        </a:rPr>
                        <a:t>Network Engineer</a:t>
                      </a:r>
                      <a:endParaRPr lang="en-US"/>
                    </a:p>
                  </a:txBody>
                  <a:tcPr/>
                </a:tc>
                <a:tc>
                  <a:txBody>
                    <a:bodyPr/>
                    <a:lstStyle/>
                    <a:p>
                      <a:pPr lvl="0">
                        <a:buNone/>
                      </a:pPr>
                      <a:r>
                        <a:rPr lang="en-US" sz="1100" b="0" i="0" u="none" strike="noStrike" noProof="0">
                          <a:latin typeface="Aptos"/>
                        </a:rPr>
                        <a:t>Supports secure remote access (VPN, MFA, RBAC). Critical for enabling 75% of remote staff and maintaining compliance.</a:t>
                      </a:r>
                      <a:endParaRPr lang="en-US">
                        <a:latin typeface="Aptos"/>
                      </a:endParaRPr>
                    </a:p>
                  </a:txBody>
                  <a:tcPr/>
                </a:tc>
                <a:extLst>
                  <a:ext uri="{0D108BD9-81ED-4DB2-BD59-A6C34878D82A}">
                    <a16:rowId xmlns:a16="http://schemas.microsoft.com/office/drawing/2014/main" val="2797080352"/>
                  </a:ext>
                </a:extLst>
              </a:tr>
              <a:tr h="463378">
                <a:tc>
                  <a:txBody>
                    <a:bodyPr/>
                    <a:lstStyle/>
                    <a:p>
                      <a:pPr lvl="0">
                        <a:buNone/>
                      </a:pPr>
                      <a:r>
                        <a:rPr lang="en-US" sz="1100" b="0" i="0" u="none" strike="noStrike" noProof="0">
                          <a:solidFill>
                            <a:srgbClr val="000000"/>
                          </a:solidFill>
                          <a:latin typeface="Aptos"/>
                        </a:rPr>
                        <a:t>IT</a:t>
                      </a:r>
                    </a:p>
                  </a:txBody>
                  <a:tcPr/>
                </a:tc>
                <a:tc>
                  <a:txBody>
                    <a:bodyPr/>
                    <a:lstStyle/>
                    <a:p>
                      <a:pPr marL="0" marR="0" lvl="0" indent="0" algn="l">
                        <a:lnSpc>
                          <a:spcPct val="100000"/>
                        </a:lnSpc>
                        <a:spcBef>
                          <a:spcPts val="0"/>
                        </a:spcBef>
                        <a:spcAft>
                          <a:spcPts val="0"/>
                        </a:spcAft>
                        <a:buNone/>
                      </a:pPr>
                      <a:r>
                        <a:rPr lang="en-US" sz="1100" b="0" i="0" u="none" strike="noStrike" kern="1200" noProof="0">
                          <a:solidFill>
                            <a:srgbClr val="000000"/>
                          </a:solidFill>
                          <a:latin typeface="+mn-lt"/>
                          <a:ea typeface="+mn-ea"/>
                          <a:cs typeface="+mn-cs"/>
                        </a:rPr>
                        <a:t>Maya Chen</a:t>
                      </a:r>
                    </a:p>
                  </a:txBody>
                  <a:tcPr/>
                </a:tc>
                <a:tc>
                  <a:txBody>
                    <a:bodyPr/>
                    <a:lstStyle/>
                    <a:p>
                      <a:pPr lvl="0">
                        <a:buNone/>
                      </a:pPr>
                      <a:r>
                        <a:rPr lang="en-US" sz="1100" b="0" i="0" u="none" strike="noStrike" noProof="0">
                          <a:solidFill>
                            <a:srgbClr val="000000"/>
                          </a:solidFill>
                          <a:latin typeface="Aptos"/>
                        </a:rPr>
                        <a:t>mchen@summittech.com</a:t>
                      </a:r>
                    </a:p>
                  </a:txBody>
                  <a:tcPr/>
                </a:tc>
                <a:tc>
                  <a:txBody>
                    <a:bodyPr/>
                    <a:lstStyle/>
                    <a:p>
                      <a:pPr marL="0" marR="0" lvl="0" indent="0" algn="l">
                        <a:lnSpc>
                          <a:spcPct val="100000"/>
                        </a:lnSpc>
                        <a:spcBef>
                          <a:spcPts val="0"/>
                        </a:spcBef>
                        <a:spcAft>
                          <a:spcPts val="0"/>
                        </a:spcAft>
                        <a:buNone/>
                      </a:pPr>
                      <a:r>
                        <a:rPr lang="en-US" sz="1100" b="0" i="0" u="none" strike="noStrike" kern="1200" noProof="0">
                          <a:solidFill>
                            <a:schemeClr val="dk1"/>
                          </a:solidFill>
                          <a:latin typeface="+mn-lt"/>
                          <a:ea typeface="+mn-ea"/>
                          <a:cs typeface="+mn-cs"/>
                        </a:rPr>
                        <a:t>Backup &amp; DR Services </a:t>
                      </a:r>
                    </a:p>
                    <a:p>
                      <a:pPr marL="0" marR="0" lvl="0" indent="0" algn="l">
                        <a:lnSpc>
                          <a:spcPct val="100000"/>
                        </a:lnSpc>
                        <a:spcBef>
                          <a:spcPts val="0"/>
                        </a:spcBef>
                        <a:spcAft>
                          <a:spcPts val="0"/>
                        </a:spcAft>
                        <a:buNone/>
                      </a:pPr>
                      <a:r>
                        <a:rPr lang="en-US" sz="1100" b="0" i="0" u="none" strike="noStrike" kern="1200" noProof="0">
                          <a:solidFill>
                            <a:schemeClr val="dk1"/>
                          </a:solidFill>
                          <a:latin typeface="+mn-lt"/>
                          <a:ea typeface="+mn-ea"/>
                          <a:cs typeface="+mn-cs"/>
                        </a:rPr>
                        <a:t>Manager</a:t>
                      </a:r>
                      <a:endParaRPr lang="en-US" sz="1100" b="0" i="0" u="none" strike="noStrike" kern="1200">
                        <a:solidFill>
                          <a:schemeClr val="dk1"/>
                        </a:solidFill>
                        <a:latin typeface="+mn-lt"/>
                        <a:ea typeface="+mn-ea"/>
                        <a:cs typeface="+mn-cs"/>
                      </a:endParaRPr>
                    </a:p>
                  </a:txBody>
                  <a:tcPr/>
                </a:tc>
                <a:tc>
                  <a:txBody>
                    <a:bodyPr/>
                    <a:lstStyle/>
                    <a:p>
                      <a:pPr lvl="0">
                        <a:buNone/>
                      </a:pPr>
                      <a:r>
                        <a:rPr lang="en-US" sz="1100" b="0" i="0" u="none" strike="noStrike" baseline="0" noProof="0">
                          <a:solidFill>
                            <a:srgbClr val="000000"/>
                          </a:solidFill>
                        </a:rPr>
                        <a:t>Oversees backup integrity and recovery, essential for disaster recovery and compliance with RPO/RTO metrics.</a:t>
                      </a:r>
                      <a:endParaRPr lang="en-US"/>
                    </a:p>
                  </a:txBody>
                  <a:tcPr/>
                </a:tc>
                <a:extLst>
                  <a:ext uri="{0D108BD9-81ED-4DB2-BD59-A6C34878D82A}">
                    <a16:rowId xmlns:a16="http://schemas.microsoft.com/office/drawing/2014/main" val="3106177322"/>
                  </a:ext>
                </a:extLst>
              </a:tr>
              <a:tr h="433986">
                <a:tc>
                  <a:txBody>
                    <a:bodyPr/>
                    <a:lstStyle/>
                    <a:p>
                      <a:pPr lvl="0">
                        <a:buNone/>
                      </a:pPr>
                      <a:r>
                        <a:rPr lang="en-US" sz="1100" b="0" i="0" u="none" strike="noStrike" noProof="0">
                          <a:solidFill>
                            <a:srgbClr val="000000"/>
                          </a:solidFill>
                          <a:latin typeface="Aptos"/>
                        </a:rPr>
                        <a:t>Legal</a:t>
                      </a:r>
                    </a:p>
                  </a:txBody>
                  <a:tcPr/>
                </a:tc>
                <a:tc>
                  <a:txBody>
                    <a:bodyPr/>
                    <a:lstStyle/>
                    <a:p>
                      <a:pPr lvl="0">
                        <a:buNone/>
                      </a:pPr>
                      <a:r>
                        <a:rPr lang="en-US" sz="1100" b="0" i="0" u="none" strike="noStrike" kern="1200" noProof="0">
                          <a:solidFill>
                            <a:srgbClr val="000000"/>
                          </a:solidFill>
                          <a:latin typeface="Aptos"/>
                          <a:ea typeface="+mn-ea"/>
                          <a:cs typeface="+mn-cs"/>
                        </a:rPr>
                        <a:t>Jenifer Miller</a:t>
                      </a:r>
                      <a:endParaRPr lang="en-US" sz="1100" b="0" i="0" u="none" strike="noStrike" kern="1200">
                        <a:solidFill>
                          <a:srgbClr val="000000"/>
                        </a:solidFill>
                        <a:latin typeface="Aptos"/>
                        <a:ea typeface="+mn-ea"/>
                        <a:cs typeface="+mn-cs"/>
                      </a:endParaRPr>
                    </a:p>
                  </a:txBody>
                  <a:tcPr/>
                </a:tc>
                <a:tc>
                  <a:txBody>
                    <a:bodyPr/>
                    <a:lstStyle/>
                    <a:p>
                      <a:pPr lvl="0">
                        <a:buNone/>
                      </a:pPr>
                      <a:r>
                        <a:rPr lang="en-US" sz="1100" kern="1200">
                          <a:solidFill>
                            <a:schemeClr val="dk1"/>
                          </a:solidFill>
                          <a:latin typeface="Aptos"/>
                          <a:ea typeface="+mn-ea"/>
                          <a:cs typeface="+mn-cs"/>
                        </a:rPr>
                        <a:t>jmiller@</a:t>
                      </a:r>
                      <a:r>
                        <a:rPr lang="en-US" sz="1100" kern="1200" noProof="0">
                          <a:solidFill>
                            <a:schemeClr val="dk1"/>
                          </a:solidFill>
                          <a:latin typeface="Aptos"/>
                          <a:ea typeface="+mn-ea"/>
                          <a:cs typeface="+mn-cs"/>
                        </a:rPr>
                        <a:t>summittech.com</a:t>
                      </a:r>
                    </a:p>
                    <a:p>
                      <a:pPr lvl="0">
                        <a:buNone/>
                      </a:pPr>
                      <a:endParaRPr lang="en-US" sz="1100" kern="1200">
                        <a:solidFill>
                          <a:schemeClr val="dk1"/>
                        </a:solidFill>
                        <a:latin typeface="Aptos"/>
                        <a:ea typeface="+mn-ea"/>
                        <a:cs typeface="+mn-cs"/>
                      </a:endParaRPr>
                    </a:p>
                  </a:txBody>
                  <a:tcPr/>
                </a:tc>
                <a:tc>
                  <a:txBody>
                    <a:bodyPr/>
                    <a:lstStyle/>
                    <a:p>
                      <a:pPr lvl="0">
                        <a:buNone/>
                      </a:pPr>
                      <a:r>
                        <a:rPr lang="en-US" sz="1100" kern="1200" noProof="0">
                          <a:solidFill>
                            <a:schemeClr val="dk1"/>
                          </a:solidFill>
                          <a:latin typeface="Aptos"/>
                          <a:ea typeface="+mn-ea"/>
                          <a:cs typeface="+mn-cs"/>
                        </a:rPr>
                        <a:t>Contractual Obligations Council</a:t>
                      </a:r>
                      <a:endParaRPr lang="en-US" sz="1100" kern="1200">
                        <a:solidFill>
                          <a:schemeClr val="dk1"/>
                        </a:solidFill>
                        <a:latin typeface="Aptos"/>
                        <a:ea typeface="+mn-ea"/>
                        <a:cs typeface="+mn-cs"/>
                      </a:endParaRPr>
                    </a:p>
                  </a:txBody>
                  <a:tcPr/>
                </a:tc>
                <a:tc>
                  <a:txBody>
                    <a:bodyPr/>
                    <a:lstStyle/>
                    <a:p>
                      <a:pPr lvl="0">
                        <a:buNone/>
                      </a:pPr>
                      <a:r>
                        <a:rPr lang="en-US" sz="1100" b="0" i="0" u="none" strike="noStrike" noProof="0">
                          <a:solidFill>
                            <a:srgbClr val="000000"/>
                          </a:solidFill>
                          <a:latin typeface="Aptos"/>
                        </a:rPr>
                        <a:t>Ensures legal compliance and risk avoidance through vendor and contract oversight, crucial for avoiding regulatory breaches.</a:t>
                      </a:r>
                      <a:endParaRPr lang="en-US"/>
                    </a:p>
                  </a:txBody>
                  <a:tcPr/>
                </a:tc>
                <a:extLst>
                  <a:ext uri="{0D108BD9-81ED-4DB2-BD59-A6C34878D82A}">
                    <a16:rowId xmlns:a16="http://schemas.microsoft.com/office/drawing/2014/main" val="2681866494"/>
                  </a:ext>
                </a:extLst>
              </a:tr>
            </a:tbl>
          </a:graphicData>
        </a:graphic>
      </p:graphicFrame>
      <p:sp>
        <p:nvSpPr>
          <p:cNvPr id="5" name="Slide Number Placeholder 4">
            <a:extLst>
              <a:ext uri="{FF2B5EF4-FFF2-40B4-BE49-F238E27FC236}">
                <a16:creationId xmlns:a16="http://schemas.microsoft.com/office/drawing/2014/main" id="{9916DAD2-54F4-615E-DC77-0EE4D19F468F}"/>
              </a:ext>
            </a:extLst>
          </p:cNvPr>
          <p:cNvSpPr>
            <a:spLocks noGrp="1"/>
          </p:cNvSpPr>
          <p:nvPr>
            <p:ph type="sldNum" sz="quarter" idx="12"/>
          </p:nvPr>
        </p:nvSpPr>
        <p:spPr/>
        <p:txBody>
          <a:bodyPr/>
          <a:lstStyle/>
          <a:p>
            <a:fld id="{48F63A3B-78C7-47BE-AE5E-E10140E04643}" type="slidenum">
              <a:rPr lang="en-US" dirty="0"/>
              <a:t>12</a:t>
            </a:fld>
            <a:endParaRPr lang="en-US"/>
          </a:p>
        </p:txBody>
      </p:sp>
    </p:spTree>
    <p:extLst>
      <p:ext uri="{BB962C8B-B14F-4D97-AF65-F5344CB8AC3E}">
        <p14:creationId xmlns:p14="http://schemas.microsoft.com/office/powerpoint/2010/main" val="1343110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D452B7-DED4-BDFE-24A3-9490670B6C5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31BF229-D253-F252-EFC6-308169A4A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8941108-B3E1-038D-DB5B-09E1757729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BEA8BE8A-937C-D843-F9CA-F2082A4D8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FA1EFC8-869F-FE2D-416E-5BD4052BD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F45EE9-B4C0-B092-FD49-4D3426DEA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898CE305-FADA-CF3D-4F4D-6C9B90116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66C972-1050-DE66-DB2B-57EC90A61148}"/>
              </a:ext>
            </a:extLst>
          </p:cNvPr>
          <p:cNvSpPr>
            <a:spLocks noGrp="1"/>
          </p:cNvSpPr>
          <p:nvPr>
            <p:ph type="title"/>
          </p:nvPr>
        </p:nvSpPr>
        <p:spPr>
          <a:xfrm>
            <a:off x="714358" y="154223"/>
            <a:ext cx="10642933" cy="1255859"/>
          </a:xfrm>
        </p:spPr>
        <p:txBody>
          <a:bodyPr anchor="ctr">
            <a:normAutofit/>
          </a:bodyPr>
          <a:lstStyle/>
          <a:p>
            <a:pPr algn="ctr"/>
            <a:r>
              <a:rPr lang="en-US" b="1">
                <a:solidFill>
                  <a:schemeClr val="tx2"/>
                </a:solidFill>
              </a:rPr>
              <a:t>Business Function/Process Impact</a:t>
            </a:r>
            <a:endParaRPr lang="en-US">
              <a:solidFill>
                <a:schemeClr val="tx2"/>
              </a:solidFill>
            </a:endParaRPr>
          </a:p>
        </p:txBody>
      </p:sp>
      <p:graphicFrame>
        <p:nvGraphicFramePr>
          <p:cNvPr id="4" name="Content Placeholder 3">
            <a:extLst>
              <a:ext uri="{FF2B5EF4-FFF2-40B4-BE49-F238E27FC236}">
                <a16:creationId xmlns:a16="http://schemas.microsoft.com/office/drawing/2014/main" id="{3A8AC7B4-FD45-4186-3E4C-BA26A7916A57}"/>
              </a:ext>
            </a:extLst>
          </p:cNvPr>
          <p:cNvGraphicFramePr>
            <a:graphicFrameLocks noGrp="1"/>
          </p:cNvGraphicFramePr>
          <p:nvPr>
            <p:ph idx="1"/>
            <p:extLst>
              <p:ext uri="{D42A27DB-BD31-4B8C-83A1-F6EECF244321}">
                <p14:modId xmlns:p14="http://schemas.microsoft.com/office/powerpoint/2010/main" val="3836350009"/>
              </p:ext>
            </p:extLst>
          </p:nvPr>
        </p:nvGraphicFramePr>
        <p:xfrm>
          <a:off x="726185" y="1212905"/>
          <a:ext cx="10726384" cy="5120640"/>
        </p:xfrm>
        <a:graphic>
          <a:graphicData uri="http://schemas.openxmlformats.org/drawingml/2006/table">
            <a:tbl>
              <a:tblPr firstRow="1" bandRow="1">
                <a:tableStyleId>{5C22544A-7EE6-4342-B048-85BDC9FD1C3A}</a:tableStyleId>
              </a:tblPr>
              <a:tblGrid>
                <a:gridCol w="1695620">
                  <a:extLst>
                    <a:ext uri="{9D8B030D-6E8A-4147-A177-3AD203B41FA5}">
                      <a16:colId xmlns:a16="http://schemas.microsoft.com/office/drawing/2014/main" val="1746593384"/>
                    </a:ext>
                  </a:extLst>
                </a:gridCol>
                <a:gridCol w="1530864">
                  <a:extLst>
                    <a:ext uri="{9D8B030D-6E8A-4147-A177-3AD203B41FA5}">
                      <a16:colId xmlns:a16="http://schemas.microsoft.com/office/drawing/2014/main" val="2561604414"/>
                    </a:ext>
                  </a:extLst>
                </a:gridCol>
                <a:gridCol w="3773197">
                  <a:extLst>
                    <a:ext uri="{9D8B030D-6E8A-4147-A177-3AD203B41FA5}">
                      <a16:colId xmlns:a16="http://schemas.microsoft.com/office/drawing/2014/main" val="1648052649"/>
                    </a:ext>
                  </a:extLst>
                </a:gridCol>
                <a:gridCol w="1393814">
                  <a:extLst>
                    <a:ext uri="{9D8B030D-6E8A-4147-A177-3AD203B41FA5}">
                      <a16:colId xmlns:a16="http://schemas.microsoft.com/office/drawing/2014/main" val="1811601024"/>
                    </a:ext>
                  </a:extLst>
                </a:gridCol>
                <a:gridCol w="1184030">
                  <a:extLst>
                    <a:ext uri="{9D8B030D-6E8A-4147-A177-3AD203B41FA5}">
                      <a16:colId xmlns:a16="http://schemas.microsoft.com/office/drawing/2014/main" val="1207721415"/>
                    </a:ext>
                  </a:extLst>
                </a:gridCol>
                <a:gridCol w="1148859">
                  <a:extLst>
                    <a:ext uri="{9D8B030D-6E8A-4147-A177-3AD203B41FA5}">
                      <a16:colId xmlns:a16="http://schemas.microsoft.com/office/drawing/2014/main" val="1379403130"/>
                    </a:ext>
                  </a:extLst>
                </a:gridCol>
              </a:tblGrid>
              <a:tr h="496605">
                <a:tc>
                  <a:txBody>
                    <a:bodyPr/>
                    <a:lstStyle/>
                    <a:p>
                      <a:pPr lvl="0" algn="l">
                        <a:buNone/>
                      </a:pPr>
                      <a:r>
                        <a:rPr lang="en-US" sz="1400"/>
                        <a:t>Core Service/Function</a:t>
                      </a:r>
                    </a:p>
                  </a:txBody>
                  <a:tcPr/>
                </a:tc>
                <a:tc>
                  <a:txBody>
                    <a:bodyPr/>
                    <a:lstStyle/>
                    <a:p>
                      <a:pPr lvl="0" algn="l">
                        <a:buNone/>
                      </a:pPr>
                      <a:r>
                        <a:rPr lang="en-US" sz="1400"/>
                        <a:t>Process</a:t>
                      </a:r>
                    </a:p>
                  </a:txBody>
                  <a:tcPr/>
                </a:tc>
                <a:tc>
                  <a:txBody>
                    <a:bodyPr/>
                    <a:lstStyle/>
                    <a:p>
                      <a:pPr lvl="0" algn="ctr">
                        <a:buNone/>
                      </a:pPr>
                      <a:r>
                        <a:rPr lang="en-US" sz="1400"/>
                        <a:t>Impact Description</a:t>
                      </a:r>
                    </a:p>
                  </a:txBody>
                  <a:tcPr/>
                </a:tc>
                <a:tc>
                  <a:txBody>
                    <a:bodyPr/>
                    <a:lstStyle/>
                    <a:p>
                      <a:r>
                        <a:rPr lang="en-US" sz="1400"/>
                        <a:t>Financial Cost</a:t>
                      </a:r>
                    </a:p>
                  </a:txBody>
                  <a:tcPr/>
                </a:tc>
                <a:tc>
                  <a:txBody>
                    <a:bodyPr/>
                    <a:lstStyle/>
                    <a:p>
                      <a:pPr lvl="0">
                        <a:buNone/>
                      </a:pPr>
                      <a:r>
                        <a:rPr lang="en-US" sz="1400"/>
                        <a:t>Operational</a:t>
                      </a:r>
                    </a:p>
                  </a:txBody>
                  <a:tcPr/>
                </a:tc>
                <a:tc>
                  <a:txBody>
                    <a:bodyPr/>
                    <a:lstStyle/>
                    <a:p>
                      <a:pPr lvl="0">
                        <a:buNone/>
                      </a:pPr>
                      <a:r>
                        <a:rPr lang="en-US" sz="1400"/>
                        <a:t>Regulatory</a:t>
                      </a:r>
                    </a:p>
                  </a:txBody>
                  <a:tcPr/>
                </a:tc>
                <a:extLst>
                  <a:ext uri="{0D108BD9-81ED-4DB2-BD59-A6C34878D82A}">
                    <a16:rowId xmlns:a16="http://schemas.microsoft.com/office/drawing/2014/main" val="4034736241"/>
                  </a:ext>
                </a:extLst>
              </a:tr>
              <a:tr h="702515">
                <a:tc>
                  <a:txBody>
                    <a:bodyPr/>
                    <a:lstStyle/>
                    <a:p>
                      <a:pPr lvl="0">
                        <a:buNone/>
                      </a:pPr>
                      <a:r>
                        <a:rPr lang="en-US" sz="1400" b="0" i="0" u="none" strike="noStrike" noProof="0">
                          <a:solidFill>
                            <a:srgbClr val="000000"/>
                          </a:solidFill>
                          <a:latin typeface="Aptos"/>
                        </a:rPr>
                        <a:t>IT/Infrastructure</a:t>
                      </a:r>
                    </a:p>
                  </a:txBody>
                  <a:tcPr/>
                </a:tc>
                <a:tc>
                  <a:txBody>
                    <a:bodyPr/>
                    <a:lstStyle/>
                    <a:p>
                      <a:pPr lvl="0">
                        <a:buNone/>
                      </a:pPr>
                      <a:r>
                        <a:rPr lang="en-US" sz="1400" b="0" i="0" u="none" strike="noStrike" noProof="0">
                          <a:solidFill>
                            <a:srgbClr val="000000"/>
                          </a:solidFill>
                          <a:latin typeface="Aptos"/>
                        </a:rPr>
                        <a:t>Remote Access/VPN</a:t>
                      </a:r>
                      <a:endParaRPr lang="en-US" sz="1400" b="0"/>
                    </a:p>
                  </a:txBody>
                  <a:tcPr/>
                </a:tc>
                <a:tc>
                  <a:txBody>
                    <a:bodyPr/>
                    <a:lstStyle/>
                    <a:p>
                      <a:pPr lvl="0" algn="l">
                        <a:buNone/>
                      </a:pPr>
                      <a:r>
                        <a:rPr lang="en-US" sz="1400" b="0" i="0" u="none" strike="noStrike" kern="1200" noProof="0">
                          <a:solidFill>
                            <a:schemeClr val="dk1"/>
                          </a:solidFill>
                          <a:latin typeface="Aptos"/>
                          <a:ea typeface="+mn-ea"/>
                          <a:cs typeface="+mn-cs"/>
                        </a:rPr>
                        <a:t>Disruption in VPN access would prevent remote employees (75% of workforce) from connecting to internal systems</a:t>
                      </a:r>
                    </a:p>
                  </a:txBody>
                  <a:tcPr/>
                </a:tc>
                <a:tc>
                  <a:txBody>
                    <a:bodyPr/>
                    <a:lstStyle/>
                    <a:p>
                      <a:pPr lvl="0">
                        <a:buNone/>
                      </a:pPr>
                      <a:r>
                        <a:rPr lang="en-US" sz="1400" b="0" i="0" u="none" strike="noStrike" kern="1200" noProof="0">
                          <a:solidFill>
                            <a:schemeClr val="dk1"/>
                          </a:solidFill>
                          <a:latin typeface="Aptos"/>
                          <a:ea typeface="+mn-ea"/>
                          <a:cs typeface="+mn-cs"/>
                        </a:rPr>
                        <a:t>$50,000/hour</a:t>
                      </a:r>
                    </a:p>
                  </a:txBody>
                  <a:tcPr/>
                </a:tc>
                <a:tc>
                  <a:txBody>
                    <a:bodyPr/>
                    <a:lstStyle/>
                    <a:p>
                      <a:pPr lvl="0" algn="ctr">
                        <a:buNone/>
                      </a:pPr>
                      <a:r>
                        <a:rPr lang="en-US" sz="1400" b="0" i="0" u="none" strike="noStrike" noProof="0">
                          <a:solidFill>
                            <a:srgbClr val="000000"/>
                          </a:solidFill>
                          <a:latin typeface="Aptos"/>
                        </a:rPr>
                        <a:t>High</a:t>
                      </a:r>
                      <a:endParaRPr lang="en-US" sz="1400"/>
                    </a:p>
                  </a:txBody>
                  <a:tcPr/>
                </a:tc>
                <a:tc>
                  <a:txBody>
                    <a:bodyPr/>
                    <a:lstStyle/>
                    <a:p>
                      <a:pPr lvl="0" algn="ctr">
                        <a:buNone/>
                      </a:pPr>
                      <a:r>
                        <a:rPr lang="en-US" sz="1400" b="0" i="0" u="none" strike="noStrike" noProof="0">
                          <a:solidFill>
                            <a:srgbClr val="000000"/>
                          </a:solidFill>
                          <a:latin typeface="Aptos"/>
                        </a:rPr>
                        <a:t>High</a:t>
                      </a:r>
                      <a:endParaRPr lang="en-US" sz="1400"/>
                    </a:p>
                  </a:txBody>
                  <a:tcPr/>
                </a:tc>
                <a:extLst>
                  <a:ext uri="{0D108BD9-81ED-4DB2-BD59-A6C34878D82A}">
                    <a16:rowId xmlns:a16="http://schemas.microsoft.com/office/drawing/2014/main" val="866147304"/>
                  </a:ext>
                </a:extLst>
              </a:tr>
              <a:tr h="702515">
                <a:tc>
                  <a:txBody>
                    <a:bodyPr/>
                    <a:lstStyle/>
                    <a:p>
                      <a:pPr lvl="0">
                        <a:buNone/>
                      </a:pPr>
                      <a:r>
                        <a:rPr lang="en-US" sz="1400" b="0" i="0" u="none" strike="noStrike" noProof="0">
                          <a:solidFill>
                            <a:srgbClr val="000000"/>
                          </a:solidFill>
                          <a:latin typeface="Aptos"/>
                        </a:rPr>
                        <a:t>IT/Service Delivery</a:t>
                      </a:r>
                    </a:p>
                  </a:txBody>
                  <a:tcPr/>
                </a:tc>
                <a:tc>
                  <a:txBody>
                    <a:bodyPr/>
                    <a:lstStyle/>
                    <a:p>
                      <a:pPr lvl="0">
                        <a:buNone/>
                      </a:pPr>
                      <a:r>
                        <a:rPr lang="en-US" sz="1400" b="0" i="0" u="none" strike="noStrike" noProof="0">
                          <a:solidFill>
                            <a:schemeClr val="dk1"/>
                          </a:solidFill>
                          <a:latin typeface="Aptos"/>
                        </a:rPr>
                        <a:t>Remote Monitoring and Management</a:t>
                      </a:r>
                      <a:endParaRPr lang="en-US" sz="1400" b="0"/>
                    </a:p>
                  </a:txBody>
                  <a:tcPr/>
                </a:tc>
                <a:tc>
                  <a:txBody>
                    <a:bodyPr/>
                    <a:lstStyle/>
                    <a:p>
                      <a:pPr lvl="0" algn="l">
                        <a:buNone/>
                      </a:pPr>
                      <a:r>
                        <a:rPr lang="en-US" sz="1400" b="0" i="0" u="none" strike="noStrike" kern="1200" noProof="0">
                          <a:solidFill>
                            <a:schemeClr val="dk1"/>
                          </a:solidFill>
                          <a:latin typeface="Aptos"/>
                          <a:ea typeface="+mn-ea"/>
                          <a:cs typeface="+mn-cs"/>
                        </a:rPr>
                        <a:t>Outage would leave the organization blind to system health and unable to respond to incidents</a:t>
                      </a:r>
                    </a:p>
                  </a:txBody>
                  <a:tcPr/>
                </a:tc>
                <a:tc>
                  <a:txBody>
                    <a:bodyPr/>
                    <a:lstStyle/>
                    <a:p>
                      <a:pPr lvl="0">
                        <a:buNone/>
                      </a:pPr>
                      <a:r>
                        <a:rPr lang="en-US" sz="1400" b="0" i="0" u="none" strike="noStrike" kern="1200" noProof="0">
                          <a:solidFill>
                            <a:schemeClr val="dk1"/>
                          </a:solidFill>
                          <a:latin typeface="Aptos"/>
                          <a:ea typeface="+mn-ea"/>
                          <a:cs typeface="+mn-cs"/>
                        </a:rPr>
                        <a:t>$40,000/hour</a:t>
                      </a:r>
                    </a:p>
                  </a:txBody>
                  <a:tcPr/>
                </a:tc>
                <a:tc>
                  <a:txBody>
                    <a:bodyPr/>
                    <a:lstStyle/>
                    <a:p>
                      <a:pPr lvl="0" algn="ctr">
                        <a:buNone/>
                      </a:pPr>
                      <a:r>
                        <a:rPr lang="en-US" sz="1400" b="0" i="0" u="none" strike="noStrike" noProof="0">
                          <a:solidFill>
                            <a:srgbClr val="000000"/>
                          </a:solidFill>
                          <a:latin typeface="Aptos"/>
                        </a:rPr>
                        <a:t>High</a:t>
                      </a:r>
                    </a:p>
                  </a:txBody>
                  <a:tcPr/>
                </a:tc>
                <a:tc>
                  <a:txBody>
                    <a:bodyPr/>
                    <a:lstStyle/>
                    <a:p>
                      <a:pPr lvl="0" algn="ctr">
                        <a:buNone/>
                      </a:pPr>
                      <a:r>
                        <a:rPr lang="en-US" sz="1400" b="0" i="0" u="none" strike="noStrike" noProof="0">
                          <a:solidFill>
                            <a:srgbClr val="000000"/>
                          </a:solidFill>
                          <a:latin typeface="Aptos"/>
                        </a:rPr>
                        <a:t>High</a:t>
                      </a:r>
                    </a:p>
                  </a:txBody>
                  <a:tcPr/>
                </a:tc>
                <a:extLst>
                  <a:ext uri="{0D108BD9-81ED-4DB2-BD59-A6C34878D82A}">
                    <a16:rowId xmlns:a16="http://schemas.microsoft.com/office/drawing/2014/main" val="1135488000"/>
                  </a:ext>
                </a:extLst>
              </a:tr>
              <a:tr h="1114334">
                <a:tc>
                  <a:txBody>
                    <a:bodyPr/>
                    <a:lstStyle/>
                    <a:p>
                      <a:pPr lvl="0">
                        <a:buNone/>
                      </a:pPr>
                      <a:r>
                        <a:rPr lang="en-US" sz="1400" b="0" i="0" u="none" strike="noStrike" noProof="0">
                          <a:solidFill>
                            <a:srgbClr val="000000"/>
                          </a:solidFill>
                          <a:latin typeface="Aptos"/>
                        </a:rPr>
                        <a:t>IT/Service Delivery</a:t>
                      </a:r>
                    </a:p>
                  </a:txBody>
                  <a:tcPr/>
                </a:tc>
                <a:tc>
                  <a:txBody>
                    <a:bodyPr/>
                    <a:lstStyle/>
                    <a:p>
                      <a:pPr lvl="0">
                        <a:buNone/>
                      </a:pPr>
                      <a:r>
                        <a:rPr lang="en-US" sz="1400" b="0" i="0" u="none" strike="noStrike" noProof="0">
                          <a:solidFill>
                            <a:schemeClr val="dk1"/>
                          </a:solidFill>
                          <a:latin typeface="Aptos"/>
                        </a:rPr>
                        <a:t>Backup &amp; Recovery</a:t>
                      </a:r>
                    </a:p>
                  </a:txBody>
                  <a:tcPr/>
                </a:tc>
                <a:tc>
                  <a:txBody>
                    <a:bodyPr/>
                    <a:lstStyle/>
                    <a:p>
                      <a:pPr lvl="0" algn="l">
                        <a:buNone/>
                      </a:pPr>
                      <a:r>
                        <a:rPr lang="en-US" sz="1400" b="0" i="0" u="none" strike="noStrike" kern="1200" noProof="0">
                          <a:solidFill>
                            <a:schemeClr val="dk1"/>
                          </a:solidFill>
                          <a:latin typeface="Aptos"/>
                          <a:ea typeface="+mn-ea"/>
                          <a:cs typeface="+mn-cs"/>
                        </a:rPr>
                        <a:t>Loss of backup and recovery services would prevent da restoration after an incident, increasing the risk of permanent data loss and prolonged downtime, severely affecting business continuity</a:t>
                      </a:r>
                    </a:p>
                  </a:txBody>
                  <a:tcPr/>
                </a:tc>
                <a:tc>
                  <a:txBody>
                    <a:bodyPr/>
                    <a:lstStyle/>
                    <a:p>
                      <a:pPr lvl="0">
                        <a:buNone/>
                      </a:pPr>
                      <a:r>
                        <a:rPr lang="en-US" sz="1400" b="0" i="0" u="none" strike="noStrike" kern="1200" noProof="0">
                          <a:solidFill>
                            <a:schemeClr val="dk1"/>
                          </a:solidFill>
                          <a:latin typeface="Aptos"/>
                          <a:ea typeface="+mn-ea"/>
                          <a:cs typeface="+mn-cs"/>
                        </a:rPr>
                        <a:t>$100,000/hour</a:t>
                      </a:r>
                    </a:p>
                  </a:txBody>
                  <a:tcPr/>
                </a:tc>
                <a:tc>
                  <a:txBody>
                    <a:bodyPr/>
                    <a:lstStyle/>
                    <a:p>
                      <a:pPr lvl="0" algn="ctr">
                        <a:buNone/>
                      </a:pPr>
                      <a:r>
                        <a:rPr lang="en-US" sz="1400" b="0" i="0" u="none" strike="noStrike" noProof="0">
                          <a:solidFill>
                            <a:srgbClr val="000000"/>
                          </a:solidFill>
                          <a:latin typeface="Aptos"/>
                        </a:rPr>
                        <a:t>High</a:t>
                      </a:r>
                    </a:p>
                  </a:txBody>
                  <a:tcPr/>
                </a:tc>
                <a:tc>
                  <a:txBody>
                    <a:bodyPr/>
                    <a:lstStyle/>
                    <a:p>
                      <a:pPr lvl="0" algn="ctr">
                        <a:buNone/>
                      </a:pPr>
                      <a:r>
                        <a:rPr lang="en-US" sz="1400" b="0" i="0" u="none" strike="noStrike" noProof="0">
                          <a:solidFill>
                            <a:srgbClr val="000000"/>
                          </a:solidFill>
                          <a:latin typeface="Aptos"/>
                        </a:rPr>
                        <a:t>High</a:t>
                      </a:r>
                    </a:p>
                  </a:txBody>
                  <a:tcPr/>
                </a:tc>
                <a:extLst>
                  <a:ext uri="{0D108BD9-81ED-4DB2-BD59-A6C34878D82A}">
                    <a16:rowId xmlns:a16="http://schemas.microsoft.com/office/drawing/2014/main" val="3186063724"/>
                  </a:ext>
                </a:extLst>
              </a:tr>
              <a:tr h="496605">
                <a:tc>
                  <a:txBody>
                    <a:bodyPr/>
                    <a:lstStyle/>
                    <a:p>
                      <a:pPr lvl="0">
                        <a:buNone/>
                      </a:pPr>
                      <a:r>
                        <a:rPr lang="en-US" sz="1400" b="0" i="0" u="none" strike="noStrike" noProof="0">
                          <a:solidFill>
                            <a:srgbClr val="000000"/>
                          </a:solidFill>
                          <a:latin typeface="Aptos"/>
                        </a:rPr>
                        <a:t>SaaS/Finance</a:t>
                      </a:r>
                    </a:p>
                  </a:txBody>
                  <a:tcPr/>
                </a:tc>
                <a:tc>
                  <a:txBody>
                    <a:bodyPr/>
                    <a:lstStyle/>
                    <a:p>
                      <a:pPr lvl="0">
                        <a:buNone/>
                      </a:pPr>
                      <a:r>
                        <a:rPr lang="en-US" sz="1400" b="0" i="0" u="none" strike="noStrike" noProof="0">
                          <a:solidFill>
                            <a:srgbClr val="000000"/>
                          </a:solidFill>
                          <a:latin typeface="Aptos"/>
                        </a:rPr>
                        <a:t>Payroll</a:t>
                      </a:r>
                      <a:endParaRPr lang="en-US">
                        <a:solidFill>
                          <a:srgbClr val="000000"/>
                        </a:solidFill>
                      </a:endParaRPr>
                    </a:p>
                  </a:txBody>
                  <a:tcPr/>
                </a:tc>
                <a:tc>
                  <a:txBody>
                    <a:bodyPr/>
                    <a:lstStyle/>
                    <a:p>
                      <a:pPr lvl="0" algn="l">
                        <a:buNone/>
                      </a:pPr>
                      <a:r>
                        <a:rPr lang="en-US" sz="1400" b="0" i="0" u="none" strike="noStrike" noProof="0">
                          <a:latin typeface="Aptos"/>
                        </a:rPr>
                        <a:t>If payroll systems are down, employee pay is delayed, leading to legal risk and loss of trust</a:t>
                      </a:r>
                    </a:p>
                  </a:txBody>
                  <a:tcPr/>
                </a:tc>
                <a:tc>
                  <a:txBody>
                    <a:bodyPr/>
                    <a:lstStyle/>
                    <a:p>
                      <a:pPr lvl="0">
                        <a:buNone/>
                      </a:pPr>
                      <a:r>
                        <a:rPr lang="en-US" sz="1400" b="0" i="0" u="none" strike="noStrike" kern="1200" noProof="0">
                          <a:solidFill>
                            <a:schemeClr val="dk1"/>
                          </a:solidFill>
                          <a:latin typeface="Aptos"/>
                          <a:ea typeface="+mn-ea"/>
                          <a:cs typeface="+mn-cs"/>
                        </a:rPr>
                        <a:t>$30,000/hour</a:t>
                      </a:r>
                    </a:p>
                  </a:txBody>
                  <a:tcPr/>
                </a:tc>
                <a:tc>
                  <a:txBody>
                    <a:bodyPr/>
                    <a:lstStyle/>
                    <a:p>
                      <a:pPr lvl="0" algn="ctr">
                        <a:buNone/>
                      </a:pPr>
                      <a:r>
                        <a:rPr lang="en-US" sz="1400" b="0" i="0" u="none" strike="noStrike" noProof="0">
                          <a:solidFill>
                            <a:srgbClr val="000000"/>
                          </a:solidFill>
                          <a:latin typeface="Aptos"/>
                        </a:rPr>
                        <a:t>High</a:t>
                      </a:r>
                      <a:endParaRPr lang="en-US" sz="1400"/>
                    </a:p>
                  </a:txBody>
                  <a:tcPr/>
                </a:tc>
                <a:tc>
                  <a:txBody>
                    <a:bodyPr/>
                    <a:lstStyle/>
                    <a:p>
                      <a:pPr lvl="0" algn="ctr">
                        <a:buNone/>
                      </a:pPr>
                      <a:r>
                        <a:rPr lang="en-US" sz="1400" b="0" i="0" u="none" strike="noStrike" noProof="0">
                          <a:solidFill>
                            <a:srgbClr val="000000"/>
                          </a:solidFill>
                          <a:latin typeface="Aptos"/>
                        </a:rPr>
                        <a:t>High</a:t>
                      </a:r>
                      <a:endParaRPr lang="en-US" sz="1400"/>
                    </a:p>
                  </a:txBody>
                  <a:tcPr/>
                </a:tc>
                <a:extLst>
                  <a:ext uri="{0D108BD9-81ED-4DB2-BD59-A6C34878D82A}">
                    <a16:rowId xmlns:a16="http://schemas.microsoft.com/office/drawing/2014/main" val="2820858009"/>
                  </a:ext>
                </a:extLst>
              </a:tr>
              <a:tr h="702515">
                <a:tc>
                  <a:txBody>
                    <a:bodyPr/>
                    <a:lstStyle/>
                    <a:p>
                      <a:pPr lvl="0">
                        <a:buNone/>
                      </a:pPr>
                      <a:r>
                        <a:rPr lang="en-US" sz="1400" b="0" i="0" u="none" strike="noStrike" noProof="0">
                          <a:solidFill>
                            <a:srgbClr val="000000"/>
                          </a:solidFill>
                          <a:latin typeface="Aptos"/>
                        </a:rPr>
                        <a:t>SaaS/Customer Relations</a:t>
                      </a:r>
                    </a:p>
                  </a:txBody>
                  <a:tcPr/>
                </a:tc>
                <a:tc>
                  <a:txBody>
                    <a:bodyPr/>
                    <a:lstStyle/>
                    <a:p>
                      <a:pPr lvl="0">
                        <a:buNone/>
                      </a:pPr>
                      <a:r>
                        <a:rPr lang="en-US" sz="1400" b="0" i="0" u="none" strike="noStrike" noProof="0">
                          <a:solidFill>
                            <a:schemeClr val="dk1"/>
                          </a:solidFill>
                          <a:latin typeface="Aptos"/>
                        </a:rPr>
                        <a:t>Sales and Customer Relations</a:t>
                      </a:r>
                    </a:p>
                  </a:txBody>
                  <a:tcPr/>
                </a:tc>
                <a:tc>
                  <a:txBody>
                    <a:bodyPr/>
                    <a:lstStyle/>
                    <a:p>
                      <a:pPr lvl="0" algn="l">
                        <a:buNone/>
                      </a:pPr>
                      <a:r>
                        <a:rPr lang="en-US" sz="1400" b="0" i="0" u="none" strike="noStrike" noProof="0">
                          <a:latin typeface="Aptos"/>
                        </a:rPr>
                        <a:t>CRM outage impacts sales, customer service, and relationship management, resulting in revenue loss and churn</a:t>
                      </a:r>
                    </a:p>
                  </a:txBody>
                  <a:tcPr/>
                </a:tc>
                <a:tc>
                  <a:txBody>
                    <a:bodyPr/>
                    <a:lstStyle/>
                    <a:p>
                      <a:pPr lvl="0">
                        <a:buNone/>
                      </a:pPr>
                      <a:r>
                        <a:rPr lang="en-US" sz="1400" b="0" i="0" u="none" strike="noStrike" kern="1200" noProof="0">
                          <a:solidFill>
                            <a:schemeClr val="dk1"/>
                          </a:solidFill>
                          <a:latin typeface="Aptos"/>
                          <a:ea typeface="+mn-ea"/>
                          <a:cs typeface="+mn-cs"/>
                        </a:rPr>
                        <a:t>$45,000/hour</a:t>
                      </a:r>
                    </a:p>
                  </a:txBody>
                  <a:tcPr/>
                </a:tc>
                <a:tc>
                  <a:txBody>
                    <a:bodyPr/>
                    <a:lstStyle/>
                    <a:p>
                      <a:pPr lvl="0" algn="ctr">
                        <a:buNone/>
                      </a:pPr>
                      <a:r>
                        <a:rPr lang="en-US" sz="1400" b="0" i="0" u="none" strike="noStrike" noProof="0">
                          <a:solidFill>
                            <a:srgbClr val="000000"/>
                          </a:solidFill>
                          <a:latin typeface="Aptos"/>
                        </a:rPr>
                        <a:t>High</a:t>
                      </a:r>
                      <a:endParaRPr lang="en-US" sz="1400"/>
                    </a:p>
                  </a:txBody>
                  <a:tcPr/>
                </a:tc>
                <a:tc>
                  <a:txBody>
                    <a:bodyPr/>
                    <a:lstStyle/>
                    <a:p>
                      <a:pPr lvl="0" algn="ctr">
                        <a:buNone/>
                      </a:pPr>
                      <a:r>
                        <a:rPr lang="en-US" sz="1400" b="0" i="0" u="none" strike="noStrike" noProof="0">
                          <a:solidFill>
                            <a:srgbClr val="000000"/>
                          </a:solidFill>
                          <a:latin typeface="Aptos"/>
                        </a:rPr>
                        <a:t>High</a:t>
                      </a:r>
                      <a:endParaRPr lang="en-US" sz="1400"/>
                    </a:p>
                  </a:txBody>
                  <a:tcPr/>
                </a:tc>
                <a:extLst>
                  <a:ext uri="{0D108BD9-81ED-4DB2-BD59-A6C34878D82A}">
                    <a16:rowId xmlns:a16="http://schemas.microsoft.com/office/drawing/2014/main" val="474788062"/>
                  </a:ext>
                </a:extLst>
              </a:tr>
              <a:tr h="702515">
                <a:tc>
                  <a:txBody>
                    <a:bodyPr/>
                    <a:lstStyle/>
                    <a:p>
                      <a:pPr lvl="0">
                        <a:buNone/>
                      </a:pPr>
                      <a:r>
                        <a:rPr lang="en-US" sz="1400" b="0" i="0" u="none" strike="noStrike" noProof="0">
                          <a:solidFill>
                            <a:srgbClr val="000000"/>
                          </a:solidFill>
                          <a:latin typeface="Aptos"/>
                        </a:rPr>
                        <a:t>SaaS/Compliance</a:t>
                      </a:r>
                    </a:p>
                  </a:txBody>
                  <a:tcPr/>
                </a:tc>
                <a:tc>
                  <a:txBody>
                    <a:bodyPr/>
                    <a:lstStyle/>
                    <a:p>
                      <a:pPr lvl="0">
                        <a:buNone/>
                      </a:pPr>
                      <a:r>
                        <a:rPr lang="en-US" sz="1200" b="0" i="0" u="none" strike="noStrike" kern="1200" noProof="0">
                          <a:solidFill>
                            <a:srgbClr val="000000"/>
                          </a:solidFill>
                          <a:latin typeface="Aptos"/>
                        </a:rPr>
                        <a:t>Contractual Obligations Compliance</a:t>
                      </a:r>
                      <a:endParaRPr lang="en-US"/>
                    </a:p>
                  </a:txBody>
                  <a:tcPr/>
                </a:tc>
                <a:tc>
                  <a:txBody>
                    <a:bodyPr/>
                    <a:lstStyle/>
                    <a:p>
                      <a:pPr lvl="0" algn="l">
                        <a:buNone/>
                      </a:pPr>
                      <a:r>
                        <a:rPr lang="en-US" sz="1400" b="0" i="0" u="none" strike="noStrike" kern="1200" noProof="0">
                          <a:solidFill>
                            <a:schemeClr val="dk1"/>
                          </a:solidFill>
                          <a:latin typeface="Aptos"/>
                          <a:ea typeface="+mn-ea"/>
                          <a:cs typeface="+mn-cs"/>
                        </a:rPr>
                        <a:t>Delayed access to legal documentation and audit records can result in non-compliance with regulations</a:t>
                      </a:r>
                    </a:p>
                  </a:txBody>
                  <a:tcPr/>
                </a:tc>
                <a:tc>
                  <a:txBody>
                    <a:bodyPr/>
                    <a:lstStyle/>
                    <a:p>
                      <a:pPr lvl="0">
                        <a:buNone/>
                      </a:pPr>
                      <a:r>
                        <a:rPr lang="en-US" sz="1400" b="0" i="0" u="none" strike="noStrike" kern="1200" noProof="0">
                          <a:solidFill>
                            <a:schemeClr val="dk1"/>
                          </a:solidFill>
                          <a:latin typeface="Aptos"/>
                          <a:ea typeface="+mn-ea"/>
                          <a:cs typeface="+mn-cs"/>
                        </a:rPr>
                        <a:t>$25,000/hour</a:t>
                      </a:r>
                    </a:p>
                  </a:txBody>
                  <a:tcPr/>
                </a:tc>
                <a:tc>
                  <a:txBody>
                    <a:bodyPr/>
                    <a:lstStyle/>
                    <a:p>
                      <a:pPr lvl="0" algn="ctr">
                        <a:buNone/>
                      </a:pPr>
                      <a:r>
                        <a:rPr lang="en-US" sz="1400" b="0" i="0" u="none" strike="noStrike" noProof="0">
                          <a:latin typeface="Aptos"/>
                        </a:rPr>
                        <a:t>High</a:t>
                      </a:r>
                    </a:p>
                  </a:txBody>
                  <a:tcPr/>
                </a:tc>
                <a:tc>
                  <a:txBody>
                    <a:bodyPr/>
                    <a:lstStyle/>
                    <a:p>
                      <a:pPr lvl="0" algn="ctr">
                        <a:buNone/>
                      </a:pPr>
                      <a:r>
                        <a:rPr lang="en-US" sz="1400" b="0" i="0" u="none" strike="noStrike" noProof="0">
                          <a:latin typeface="Aptos"/>
                        </a:rPr>
                        <a:t>High</a:t>
                      </a:r>
                    </a:p>
                  </a:txBody>
                  <a:tcPr/>
                </a:tc>
                <a:extLst>
                  <a:ext uri="{0D108BD9-81ED-4DB2-BD59-A6C34878D82A}">
                    <a16:rowId xmlns:a16="http://schemas.microsoft.com/office/drawing/2014/main" val="3235723734"/>
                  </a:ext>
                </a:extLst>
              </a:tr>
            </a:tbl>
          </a:graphicData>
        </a:graphic>
      </p:graphicFrame>
      <p:cxnSp>
        <p:nvCxnSpPr>
          <p:cNvPr id="17" name="Straight Connector 16">
            <a:extLst>
              <a:ext uri="{FF2B5EF4-FFF2-40B4-BE49-F238E27FC236}">
                <a16:creationId xmlns:a16="http://schemas.microsoft.com/office/drawing/2014/main" id="{E3CC6C9B-137E-A26A-7472-74B26980A1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09F8F8ED-0A4A-3B61-CC81-28A9EFCF72C0}"/>
              </a:ext>
            </a:extLst>
          </p:cNvPr>
          <p:cNvSpPr>
            <a:spLocks noGrp="1"/>
          </p:cNvSpPr>
          <p:nvPr>
            <p:ph type="sldNum" sz="quarter" idx="12"/>
          </p:nvPr>
        </p:nvSpPr>
        <p:spPr/>
        <p:txBody>
          <a:bodyPr/>
          <a:lstStyle/>
          <a:p>
            <a:fld id="{48F63A3B-78C7-47BE-AE5E-E10140E04643}" type="slidenum">
              <a:rPr lang="en-US" dirty="0"/>
              <a:t>13</a:t>
            </a:fld>
            <a:endParaRPr lang="en-US"/>
          </a:p>
        </p:txBody>
      </p:sp>
    </p:spTree>
    <p:extLst>
      <p:ext uri="{BB962C8B-B14F-4D97-AF65-F5344CB8AC3E}">
        <p14:creationId xmlns:p14="http://schemas.microsoft.com/office/powerpoint/2010/main" val="1124666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430767-B01E-BDF9-3647-989D565C6CE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1B1C57-9980-8185-2228-567360BC5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60AD267-61B4-1E9E-71A0-984F6A7BB9A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54B4BB61-1422-05BC-6665-BB58764D7E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DED59E-6686-AD02-992E-303BA303A0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A0F810F-7EC8-0C28-A9F9-3BD51A125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21B8B33-4E5B-D4E3-55B6-950A63DFE4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50FD12-082C-3CA6-4999-92C656F51329}"/>
              </a:ext>
            </a:extLst>
          </p:cNvPr>
          <p:cNvSpPr>
            <a:spLocks noGrp="1"/>
          </p:cNvSpPr>
          <p:nvPr>
            <p:ph type="title"/>
          </p:nvPr>
        </p:nvSpPr>
        <p:spPr>
          <a:xfrm>
            <a:off x="1043631" y="809898"/>
            <a:ext cx="9942716" cy="1029318"/>
          </a:xfrm>
        </p:spPr>
        <p:txBody>
          <a:bodyPr anchor="ctr">
            <a:normAutofit fontScale="90000"/>
          </a:bodyPr>
          <a:lstStyle/>
          <a:p>
            <a:pPr algn="ctr"/>
            <a:r>
              <a:rPr lang="en-US" b="1">
                <a:solidFill>
                  <a:schemeClr val="tx2"/>
                </a:solidFill>
              </a:rPr>
              <a:t>Business Function/Process Recovery Metrics</a:t>
            </a:r>
            <a:endParaRPr lang="en-US"/>
          </a:p>
        </p:txBody>
      </p:sp>
      <p:graphicFrame>
        <p:nvGraphicFramePr>
          <p:cNvPr id="4" name="Content Placeholder 3">
            <a:extLst>
              <a:ext uri="{FF2B5EF4-FFF2-40B4-BE49-F238E27FC236}">
                <a16:creationId xmlns:a16="http://schemas.microsoft.com/office/drawing/2014/main" id="{E4E5AF8A-56F7-F08D-0A6B-585B4EDF8705}"/>
              </a:ext>
            </a:extLst>
          </p:cNvPr>
          <p:cNvGraphicFramePr>
            <a:graphicFrameLocks noGrp="1"/>
          </p:cNvGraphicFramePr>
          <p:nvPr>
            <p:ph idx="1"/>
            <p:extLst>
              <p:ext uri="{D42A27DB-BD31-4B8C-83A1-F6EECF244321}">
                <p14:modId xmlns:p14="http://schemas.microsoft.com/office/powerpoint/2010/main" val="3462039699"/>
              </p:ext>
            </p:extLst>
          </p:nvPr>
        </p:nvGraphicFramePr>
        <p:xfrm>
          <a:off x="772297" y="1843216"/>
          <a:ext cx="10684365" cy="3693160"/>
        </p:xfrm>
        <a:graphic>
          <a:graphicData uri="http://schemas.openxmlformats.org/drawingml/2006/table">
            <a:tbl>
              <a:tblPr firstRow="1" bandRow="1">
                <a:tableStyleId>{5C22544A-7EE6-4342-B048-85BDC9FD1C3A}</a:tableStyleId>
              </a:tblPr>
              <a:tblGrid>
                <a:gridCol w="1359064">
                  <a:extLst>
                    <a:ext uri="{9D8B030D-6E8A-4147-A177-3AD203B41FA5}">
                      <a16:colId xmlns:a16="http://schemas.microsoft.com/office/drawing/2014/main" val="1746593384"/>
                    </a:ext>
                  </a:extLst>
                </a:gridCol>
                <a:gridCol w="2010428">
                  <a:extLst>
                    <a:ext uri="{9D8B030D-6E8A-4147-A177-3AD203B41FA5}">
                      <a16:colId xmlns:a16="http://schemas.microsoft.com/office/drawing/2014/main" val="1960526291"/>
                    </a:ext>
                  </a:extLst>
                </a:gridCol>
                <a:gridCol w="3094722">
                  <a:extLst>
                    <a:ext uri="{9D8B030D-6E8A-4147-A177-3AD203B41FA5}">
                      <a16:colId xmlns:a16="http://schemas.microsoft.com/office/drawing/2014/main" val="3540737682"/>
                    </a:ext>
                  </a:extLst>
                </a:gridCol>
                <a:gridCol w="1314712">
                  <a:extLst>
                    <a:ext uri="{9D8B030D-6E8A-4147-A177-3AD203B41FA5}">
                      <a16:colId xmlns:a16="http://schemas.microsoft.com/office/drawing/2014/main" val="1595822195"/>
                    </a:ext>
                  </a:extLst>
                </a:gridCol>
                <a:gridCol w="1502814">
                  <a:extLst>
                    <a:ext uri="{9D8B030D-6E8A-4147-A177-3AD203B41FA5}">
                      <a16:colId xmlns:a16="http://schemas.microsoft.com/office/drawing/2014/main" val="2616530579"/>
                    </a:ext>
                  </a:extLst>
                </a:gridCol>
                <a:gridCol w="1402625">
                  <a:extLst>
                    <a:ext uri="{9D8B030D-6E8A-4147-A177-3AD203B41FA5}">
                      <a16:colId xmlns:a16="http://schemas.microsoft.com/office/drawing/2014/main" val="1515953759"/>
                    </a:ext>
                  </a:extLst>
                </a:gridCol>
              </a:tblGrid>
              <a:tr h="370840">
                <a:tc>
                  <a:txBody>
                    <a:bodyPr/>
                    <a:lstStyle/>
                    <a:p>
                      <a:pPr algn="l"/>
                      <a:r>
                        <a:rPr lang="en-US" sz="1400"/>
                        <a:t>Function</a:t>
                      </a:r>
                    </a:p>
                  </a:txBody>
                  <a:tcPr/>
                </a:tc>
                <a:tc>
                  <a:txBody>
                    <a:bodyPr/>
                    <a:lstStyle/>
                    <a:p>
                      <a:pPr lvl="0" algn="ctr">
                        <a:buNone/>
                      </a:pPr>
                      <a:r>
                        <a:rPr lang="en-US" sz="1400"/>
                        <a:t>Process</a:t>
                      </a:r>
                    </a:p>
                  </a:txBody>
                  <a:tcPr/>
                </a:tc>
                <a:tc>
                  <a:txBody>
                    <a:bodyPr/>
                    <a:lstStyle/>
                    <a:p>
                      <a:pPr lvl="0" algn="ctr">
                        <a:buNone/>
                      </a:pPr>
                      <a:r>
                        <a:rPr lang="en-US" sz="1400"/>
                        <a:t>Required Resource</a:t>
                      </a:r>
                    </a:p>
                  </a:txBody>
                  <a:tcPr/>
                </a:tc>
                <a:tc>
                  <a:txBody>
                    <a:bodyPr/>
                    <a:lstStyle/>
                    <a:p>
                      <a:pPr lvl="0" algn="ctr">
                        <a:buNone/>
                      </a:pPr>
                      <a:r>
                        <a:rPr lang="en-US" sz="1400"/>
                        <a:t>MTD </a:t>
                      </a:r>
                    </a:p>
                  </a:txBody>
                  <a:tcPr/>
                </a:tc>
                <a:tc>
                  <a:txBody>
                    <a:bodyPr/>
                    <a:lstStyle/>
                    <a:p>
                      <a:pPr lvl="0" algn="ctr">
                        <a:buNone/>
                      </a:pPr>
                      <a:r>
                        <a:rPr lang="en-US" sz="1400"/>
                        <a:t>RTO</a:t>
                      </a:r>
                    </a:p>
                  </a:txBody>
                  <a:tcPr/>
                </a:tc>
                <a:tc>
                  <a:txBody>
                    <a:bodyPr/>
                    <a:lstStyle/>
                    <a:p>
                      <a:pPr lvl="0" algn="ctr">
                        <a:buNone/>
                      </a:pPr>
                      <a:r>
                        <a:rPr lang="en-US" sz="1400"/>
                        <a:t>RPO</a:t>
                      </a:r>
                    </a:p>
                  </a:txBody>
                  <a:tcPr/>
                </a:tc>
                <a:extLst>
                  <a:ext uri="{0D108BD9-81ED-4DB2-BD59-A6C34878D82A}">
                    <a16:rowId xmlns:a16="http://schemas.microsoft.com/office/drawing/2014/main" val="4034736241"/>
                  </a:ext>
                </a:extLst>
              </a:tr>
              <a:tr h="370840">
                <a:tc>
                  <a:txBody>
                    <a:bodyPr/>
                    <a:lstStyle/>
                    <a:p>
                      <a:pPr lvl="0">
                        <a:buNone/>
                      </a:pPr>
                      <a:r>
                        <a:rPr lang="en-US" sz="1400" b="0" i="0" u="none" strike="noStrike" noProof="0">
                          <a:solidFill>
                            <a:srgbClr val="000000"/>
                          </a:solidFill>
                          <a:latin typeface="Aptos"/>
                        </a:rPr>
                        <a:t>Infrastructure Services</a:t>
                      </a:r>
                    </a:p>
                  </a:txBody>
                  <a:tcPr/>
                </a:tc>
                <a:tc>
                  <a:txBody>
                    <a:bodyPr/>
                    <a:lstStyle/>
                    <a:p>
                      <a:pPr lvl="0" algn="l">
                        <a:buNone/>
                      </a:pPr>
                      <a:r>
                        <a:rPr lang="en-US" sz="1400" b="0" i="0" u="none" strike="noStrike" noProof="0">
                          <a:solidFill>
                            <a:srgbClr val="000000"/>
                          </a:solidFill>
                          <a:latin typeface="Aptos"/>
                        </a:rPr>
                        <a:t>Remote Access Management</a:t>
                      </a:r>
                    </a:p>
                  </a:txBody>
                  <a:tcPr/>
                </a:tc>
                <a:tc>
                  <a:txBody>
                    <a:bodyPr/>
                    <a:lstStyle/>
                    <a:p>
                      <a:pPr lvl="0" algn="l">
                        <a:buNone/>
                      </a:pPr>
                      <a:r>
                        <a:rPr lang="en-US" sz="1400" b="0" i="0" u="none" strike="noStrike" noProof="0">
                          <a:solidFill>
                            <a:srgbClr val="000000"/>
                          </a:solidFill>
                          <a:latin typeface="Aptos"/>
                        </a:rPr>
                        <a:t>VPN server, Endpoint client, MFA. RBAC</a:t>
                      </a:r>
                    </a:p>
                  </a:txBody>
                  <a:tcPr/>
                </a:tc>
                <a:tc>
                  <a:txBody>
                    <a:bodyPr/>
                    <a:lstStyle/>
                    <a:p>
                      <a:pPr lvl="0" algn="ctr">
                        <a:buNone/>
                      </a:pPr>
                      <a:r>
                        <a:rPr lang="en-US" sz="1400" b="0" i="0" u="none" strike="noStrike" noProof="0">
                          <a:solidFill>
                            <a:srgbClr val="000000"/>
                          </a:solidFill>
                          <a:latin typeface="Aptos"/>
                        </a:rPr>
                        <a:t>24 hours</a:t>
                      </a:r>
                      <a:endParaRPr lang="en-US" sz="1400"/>
                    </a:p>
                  </a:txBody>
                  <a:tcPr/>
                </a:tc>
                <a:tc>
                  <a:txBody>
                    <a:bodyPr/>
                    <a:lstStyle/>
                    <a:p>
                      <a:pPr lvl="0" algn="ctr">
                        <a:buNone/>
                      </a:pPr>
                      <a:r>
                        <a:rPr lang="en-US" sz="1400" b="0" i="0" u="none" strike="noStrike" noProof="0">
                          <a:solidFill>
                            <a:srgbClr val="000000"/>
                          </a:solidFill>
                          <a:latin typeface="Aptos"/>
                        </a:rPr>
                        <a:t>12 hours</a:t>
                      </a:r>
                    </a:p>
                  </a:txBody>
                  <a:tcPr/>
                </a:tc>
                <a:tc>
                  <a:txBody>
                    <a:bodyPr/>
                    <a:lstStyle/>
                    <a:p>
                      <a:pPr lvl="0" algn="ctr">
                        <a:buNone/>
                      </a:pPr>
                      <a:r>
                        <a:rPr lang="en-US" sz="1400" b="0" i="0" u="none" strike="noStrike" noProof="0">
                          <a:solidFill>
                            <a:srgbClr val="000000"/>
                          </a:solidFill>
                          <a:latin typeface="Aptos"/>
                        </a:rPr>
                        <a:t>15-30 min</a:t>
                      </a:r>
                    </a:p>
                  </a:txBody>
                  <a:tcPr/>
                </a:tc>
                <a:extLst>
                  <a:ext uri="{0D108BD9-81ED-4DB2-BD59-A6C34878D82A}">
                    <a16:rowId xmlns:a16="http://schemas.microsoft.com/office/drawing/2014/main" val="866147304"/>
                  </a:ext>
                </a:extLst>
              </a:tr>
              <a:tr h="370839">
                <a:tc>
                  <a:txBody>
                    <a:bodyPr/>
                    <a:lstStyle/>
                    <a:p>
                      <a:pPr lvl="0">
                        <a:buNone/>
                      </a:pPr>
                      <a:r>
                        <a:rPr lang="en-US" sz="1400" b="0" i="0" u="none" strike="noStrike" noProof="0">
                          <a:solidFill>
                            <a:srgbClr val="000000"/>
                          </a:solidFill>
                          <a:latin typeface="Aptos"/>
                        </a:rPr>
                        <a:t>Service Delivery</a:t>
                      </a:r>
                    </a:p>
                  </a:txBody>
                  <a:tcPr/>
                </a:tc>
                <a:tc>
                  <a:txBody>
                    <a:bodyPr/>
                    <a:lstStyle/>
                    <a:p>
                      <a:pPr lvl="0" algn="l">
                        <a:buNone/>
                      </a:pPr>
                      <a:r>
                        <a:rPr lang="en-US" sz="1400" b="0" i="0" u="none" strike="noStrike" noProof="0">
                          <a:solidFill>
                            <a:srgbClr val="000000"/>
                          </a:solidFill>
                          <a:latin typeface="Aptos"/>
                        </a:rPr>
                        <a:t>Remote Monitoring &amp; Management</a:t>
                      </a:r>
                    </a:p>
                  </a:txBody>
                  <a:tcPr/>
                </a:tc>
                <a:tc>
                  <a:txBody>
                    <a:bodyPr/>
                    <a:lstStyle/>
                    <a:p>
                      <a:pPr lvl="0" algn="l">
                        <a:buNone/>
                      </a:pPr>
                      <a:r>
                        <a:rPr lang="en-US" sz="1400" b="0" i="0" u="none" strike="noStrike" noProof="0">
                          <a:solidFill>
                            <a:srgbClr val="000000"/>
                          </a:solidFill>
                          <a:latin typeface="Aptos"/>
                        </a:rPr>
                        <a:t>RMM tool, firewalls, switches, routers, wireless</a:t>
                      </a:r>
                    </a:p>
                  </a:txBody>
                  <a:tcPr/>
                </a:tc>
                <a:tc>
                  <a:txBody>
                    <a:bodyPr/>
                    <a:lstStyle/>
                    <a:p>
                      <a:pPr lvl="0" algn="ctr">
                        <a:buNone/>
                      </a:pPr>
                      <a:r>
                        <a:rPr lang="en-US" sz="1400" b="0" i="0" u="none" strike="noStrike" noProof="0">
                          <a:solidFill>
                            <a:srgbClr val="000000"/>
                          </a:solidFill>
                          <a:latin typeface="Aptos"/>
                        </a:rPr>
                        <a:t>24 hours</a:t>
                      </a:r>
                    </a:p>
                  </a:txBody>
                  <a:tcPr/>
                </a:tc>
                <a:tc>
                  <a:txBody>
                    <a:bodyPr/>
                    <a:lstStyle/>
                    <a:p>
                      <a:pPr lvl="0" algn="ctr">
                        <a:buNone/>
                      </a:pPr>
                      <a:r>
                        <a:rPr lang="en-US" sz="1400" b="0" i="0" u="none" strike="noStrike" noProof="0">
                          <a:solidFill>
                            <a:srgbClr val="000000"/>
                          </a:solidFill>
                          <a:latin typeface="Aptos"/>
                        </a:rPr>
                        <a:t>12 hours</a:t>
                      </a:r>
                    </a:p>
                  </a:txBody>
                  <a:tcPr/>
                </a:tc>
                <a:tc>
                  <a:txBody>
                    <a:bodyPr/>
                    <a:lstStyle/>
                    <a:p>
                      <a:pPr lvl="0" algn="ctr">
                        <a:buNone/>
                      </a:pPr>
                      <a:r>
                        <a:rPr lang="en-US" sz="1400" b="0" i="0" u="none" strike="noStrike" noProof="0">
                          <a:solidFill>
                            <a:srgbClr val="000000"/>
                          </a:solidFill>
                          <a:latin typeface="Aptos"/>
                        </a:rPr>
                        <a:t>15-30 min</a:t>
                      </a:r>
                    </a:p>
                  </a:txBody>
                  <a:tcPr/>
                </a:tc>
                <a:extLst>
                  <a:ext uri="{0D108BD9-81ED-4DB2-BD59-A6C34878D82A}">
                    <a16:rowId xmlns:a16="http://schemas.microsoft.com/office/drawing/2014/main" val="2414500503"/>
                  </a:ext>
                </a:extLst>
              </a:tr>
              <a:tr h="370838">
                <a:tc>
                  <a:txBody>
                    <a:bodyPr/>
                    <a:lstStyle/>
                    <a:p>
                      <a:pPr lvl="0">
                        <a:buNone/>
                      </a:pPr>
                      <a:r>
                        <a:rPr lang="en-US" sz="1400" b="0" i="0" u="none" strike="noStrike" noProof="0">
                          <a:solidFill>
                            <a:srgbClr val="000000"/>
                          </a:solidFill>
                          <a:latin typeface="Aptos"/>
                        </a:rPr>
                        <a:t>Service Delivery</a:t>
                      </a:r>
                    </a:p>
                  </a:txBody>
                  <a:tcPr/>
                </a:tc>
                <a:tc>
                  <a:txBody>
                    <a:bodyPr/>
                    <a:lstStyle/>
                    <a:p>
                      <a:pPr lvl="0" algn="l">
                        <a:buNone/>
                      </a:pPr>
                      <a:r>
                        <a:rPr lang="en-US" sz="1400" b="0" i="0" u="none" strike="noStrike" noProof="0">
                          <a:solidFill>
                            <a:srgbClr val="000000"/>
                          </a:solidFill>
                          <a:latin typeface="Aptos"/>
                        </a:rPr>
                        <a:t>Backup &amp; Recovery</a:t>
                      </a:r>
                    </a:p>
                  </a:txBody>
                  <a:tcPr/>
                </a:tc>
                <a:tc>
                  <a:txBody>
                    <a:bodyPr/>
                    <a:lstStyle/>
                    <a:p>
                      <a:pPr lvl="0" algn="l">
                        <a:buNone/>
                      </a:pPr>
                      <a:r>
                        <a:rPr lang="en-US" sz="1400" b="0" i="0" u="none" strike="noStrike" noProof="0">
                          <a:solidFill>
                            <a:srgbClr val="000000"/>
                          </a:solidFill>
                          <a:latin typeface="Aptos"/>
                        </a:rPr>
                        <a:t>Backup Server</a:t>
                      </a:r>
                    </a:p>
                  </a:txBody>
                  <a:tcPr/>
                </a:tc>
                <a:tc>
                  <a:txBody>
                    <a:bodyPr/>
                    <a:lstStyle/>
                    <a:p>
                      <a:pPr lvl="0" algn="ctr">
                        <a:buNone/>
                      </a:pPr>
                      <a:r>
                        <a:rPr lang="en-US" sz="1400" b="0" i="0" u="none" strike="noStrike" noProof="0">
                          <a:solidFill>
                            <a:srgbClr val="000000"/>
                          </a:solidFill>
                          <a:latin typeface="Aptos"/>
                        </a:rPr>
                        <a:t>12 hours</a:t>
                      </a:r>
                    </a:p>
                  </a:txBody>
                  <a:tcPr/>
                </a:tc>
                <a:tc>
                  <a:txBody>
                    <a:bodyPr/>
                    <a:lstStyle/>
                    <a:p>
                      <a:pPr lvl="0" algn="ctr">
                        <a:buNone/>
                      </a:pPr>
                      <a:r>
                        <a:rPr lang="en-US" sz="1400" b="0" i="0" u="none" strike="noStrike" noProof="0">
                          <a:solidFill>
                            <a:srgbClr val="000000"/>
                          </a:solidFill>
                          <a:latin typeface="Aptos"/>
                        </a:rPr>
                        <a:t>6 hours</a:t>
                      </a:r>
                    </a:p>
                  </a:txBody>
                  <a:tcPr/>
                </a:tc>
                <a:tc>
                  <a:txBody>
                    <a:bodyPr/>
                    <a:lstStyle/>
                    <a:p>
                      <a:pPr lvl="0" algn="ctr">
                        <a:buNone/>
                      </a:pPr>
                      <a:r>
                        <a:rPr lang="en-US" sz="1400" b="0" i="0" u="none" strike="noStrike" noProof="0">
                          <a:solidFill>
                            <a:srgbClr val="000000"/>
                          </a:solidFill>
                          <a:latin typeface="Aptos"/>
                        </a:rPr>
                        <a:t>15 min</a:t>
                      </a:r>
                    </a:p>
                  </a:txBody>
                  <a:tcPr/>
                </a:tc>
                <a:extLst>
                  <a:ext uri="{0D108BD9-81ED-4DB2-BD59-A6C34878D82A}">
                    <a16:rowId xmlns:a16="http://schemas.microsoft.com/office/drawing/2014/main" val="250263069"/>
                  </a:ext>
                </a:extLst>
              </a:tr>
              <a:tr h="370840">
                <a:tc>
                  <a:txBody>
                    <a:bodyPr/>
                    <a:lstStyle/>
                    <a:p>
                      <a:pPr lvl="0">
                        <a:buNone/>
                      </a:pPr>
                      <a:r>
                        <a:rPr lang="en-US" sz="1400" b="0" i="0" u="none" strike="noStrike" noProof="0">
                          <a:solidFill>
                            <a:srgbClr val="000000"/>
                          </a:solidFill>
                          <a:latin typeface="Aptos"/>
                        </a:rPr>
                        <a:t>Finance &amp; Accounting</a:t>
                      </a:r>
                    </a:p>
                  </a:txBody>
                  <a:tcPr/>
                </a:tc>
                <a:tc>
                  <a:txBody>
                    <a:bodyPr/>
                    <a:lstStyle/>
                    <a:p>
                      <a:pPr lvl="0" algn="l">
                        <a:buNone/>
                      </a:pPr>
                      <a:r>
                        <a:rPr lang="en-US" sz="1400" b="0" i="0" u="none" strike="noStrike" noProof="0">
                          <a:solidFill>
                            <a:srgbClr val="000000"/>
                          </a:solidFill>
                          <a:latin typeface="Aptos"/>
                        </a:rPr>
                        <a:t>Payroll</a:t>
                      </a:r>
                    </a:p>
                  </a:txBody>
                  <a:tcPr/>
                </a:tc>
                <a:tc>
                  <a:txBody>
                    <a:bodyPr/>
                    <a:lstStyle/>
                    <a:p>
                      <a:pPr lvl="0" algn="l">
                        <a:buNone/>
                      </a:pPr>
                      <a:r>
                        <a:rPr lang="en-US" sz="1400" b="0" i="0" u="none" strike="noStrike" noProof="0">
                          <a:solidFill>
                            <a:srgbClr val="000000"/>
                          </a:solidFill>
                          <a:latin typeface="Aptos"/>
                        </a:rPr>
                        <a:t>ERP Payroll Module</a:t>
                      </a:r>
                    </a:p>
                  </a:txBody>
                  <a:tcPr/>
                </a:tc>
                <a:tc>
                  <a:txBody>
                    <a:bodyPr/>
                    <a:lstStyle/>
                    <a:p>
                      <a:pPr lvl="0" algn="ctr">
                        <a:buNone/>
                      </a:pPr>
                      <a:r>
                        <a:rPr lang="en-US" sz="1400" b="0" i="0" u="none" strike="noStrike" noProof="0">
                          <a:solidFill>
                            <a:srgbClr val="000000"/>
                          </a:solidFill>
                          <a:latin typeface="Aptos"/>
                        </a:rPr>
                        <a:t>48 hours</a:t>
                      </a:r>
                      <a:endParaRPr lang="en-US" sz="1400"/>
                    </a:p>
                  </a:txBody>
                  <a:tcPr/>
                </a:tc>
                <a:tc>
                  <a:txBody>
                    <a:bodyPr/>
                    <a:lstStyle/>
                    <a:p>
                      <a:pPr lvl="0" algn="ctr">
                        <a:buNone/>
                      </a:pPr>
                      <a:r>
                        <a:rPr lang="en-US" sz="1400" b="0" i="0" u="none" strike="noStrike" noProof="0">
                          <a:solidFill>
                            <a:srgbClr val="000000"/>
                          </a:solidFill>
                          <a:latin typeface="Aptos"/>
                        </a:rPr>
                        <a:t>36 hours</a:t>
                      </a:r>
                    </a:p>
                  </a:txBody>
                  <a:tcPr/>
                </a:tc>
                <a:tc>
                  <a:txBody>
                    <a:bodyPr/>
                    <a:lstStyle/>
                    <a:p>
                      <a:pPr lvl="0" algn="ctr">
                        <a:buNone/>
                      </a:pPr>
                      <a:r>
                        <a:rPr lang="en-US" sz="1400" b="0" i="0" u="none" strike="noStrike" noProof="0">
                          <a:solidFill>
                            <a:srgbClr val="000000"/>
                          </a:solidFill>
                          <a:latin typeface="Aptos"/>
                        </a:rPr>
                        <a:t>1 hour</a:t>
                      </a:r>
                    </a:p>
                  </a:txBody>
                  <a:tcPr/>
                </a:tc>
                <a:extLst>
                  <a:ext uri="{0D108BD9-81ED-4DB2-BD59-A6C34878D82A}">
                    <a16:rowId xmlns:a16="http://schemas.microsoft.com/office/drawing/2014/main" val="2820858009"/>
                  </a:ext>
                </a:extLst>
              </a:tr>
              <a:tr h="370840">
                <a:tc>
                  <a:txBody>
                    <a:bodyPr/>
                    <a:lstStyle/>
                    <a:p>
                      <a:pPr lvl="0">
                        <a:buNone/>
                      </a:pPr>
                      <a:r>
                        <a:rPr lang="en-US" sz="1400" b="0" i="0" u="none" strike="noStrike" noProof="0">
                          <a:solidFill>
                            <a:srgbClr val="000000"/>
                          </a:solidFill>
                          <a:latin typeface="Aptos"/>
                        </a:rPr>
                        <a:t>Operations</a:t>
                      </a:r>
                    </a:p>
                  </a:txBody>
                  <a:tcPr/>
                </a:tc>
                <a:tc>
                  <a:txBody>
                    <a:bodyPr/>
                    <a:lstStyle/>
                    <a:p>
                      <a:pPr lvl="0" algn="l">
                        <a:buNone/>
                      </a:pPr>
                      <a:r>
                        <a:rPr lang="en-US" sz="1400" b="0" i="0" u="none" strike="noStrike" noProof="0">
                          <a:solidFill>
                            <a:srgbClr val="000000"/>
                          </a:solidFill>
                          <a:latin typeface="Aptos"/>
                        </a:rPr>
                        <a:t>Sales &amp; Customer Relations</a:t>
                      </a:r>
                    </a:p>
                  </a:txBody>
                  <a:tcPr/>
                </a:tc>
                <a:tc>
                  <a:txBody>
                    <a:bodyPr/>
                    <a:lstStyle/>
                    <a:p>
                      <a:pPr lvl="0" algn="l">
                        <a:buNone/>
                      </a:pPr>
                      <a:r>
                        <a:rPr lang="en-US" sz="1400" b="0" i="0" u="none" strike="noStrike" kern="1200" noProof="0">
                          <a:solidFill>
                            <a:srgbClr val="000000"/>
                          </a:solidFill>
                          <a:latin typeface="Aptos"/>
                          <a:ea typeface="+mn-ea"/>
                          <a:cs typeface="+mn-cs"/>
                        </a:rPr>
                        <a:t>CRM</a:t>
                      </a:r>
                    </a:p>
                  </a:txBody>
                  <a:tcPr/>
                </a:tc>
                <a:tc>
                  <a:txBody>
                    <a:bodyPr/>
                    <a:lstStyle/>
                    <a:p>
                      <a:pPr lvl="0" algn="ctr">
                        <a:buNone/>
                      </a:pPr>
                      <a:r>
                        <a:rPr lang="en-US" sz="1400" b="0" i="0" u="none" strike="noStrike" noProof="0">
                          <a:solidFill>
                            <a:srgbClr val="000000"/>
                          </a:solidFill>
                          <a:latin typeface="Aptos"/>
                        </a:rPr>
                        <a:t>24 hours</a:t>
                      </a:r>
                      <a:endParaRPr lang="en-US" sz="1400"/>
                    </a:p>
                  </a:txBody>
                  <a:tcPr/>
                </a:tc>
                <a:tc>
                  <a:txBody>
                    <a:bodyPr/>
                    <a:lstStyle/>
                    <a:p>
                      <a:pPr lvl="0" algn="ctr">
                        <a:buNone/>
                      </a:pPr>
                      <a:r>
                        <a:rPr lang="en-US" sz="1400" b="0" i="0" u="none" strike="noStrike" noProof="0">
                          <a:solidFill>
                            <a:srgbClr val="000000"/>
                          </a:solidFill>
                          <a:latin typeface="Aptos"/>
                        </a:rPr>
                        <a:t>12 hours</a:t>
                      </a:r>
                    </a:p>
                  </a:txBody>
                  <a:tcPr/>
                </a:tc>
                <a:tc>
                  <a:txBody>
                    <a:bodyPr/>
                    <a:lstStyle/>
                    <a:p>
                      <a:pPr lvl="0" algn="ctr">
                        <a:buNone/>
                      </a:pPr>
                      <a:r>
                        <a:rPr lang="en-US" sz="1400" b="0" i="0" u="none" strike="noStrike" noProof="0">
                          <a:solidFill>
                            <a:srgbClr val="000000"/>
                          </a:solidFill>
                          <a:latin typeface="Aptos"/>
                        </a:rPr>
                        <a:t>1 hour</a:t>
                      </a:r>
                    </a:p>
                  </a:txBody>
                  <a:tcPr/>
                </a:tc>
                <a:extLst>
                  <a:ext uri="{0D108BD9-81ED-4DB2-BD59-A6C34878D82A}">
                    <a16:rowId xmlns:a16="http://schemas.microsoft.com/office/drawing/2014/main" val="474788062"/>
                  </a:ext>
                </a:extLst>
              </a:tr>
              <a:tr h="370839">
                <a:tc>
                  <a:txBody>
                    <a:bodyPr/>
                    <a:lstStyle/>
                    <a:p>
                      <a:pPr lvl="0">
                        <a:buNone/>
                      </a:pPr>
                      <a:r>
                        <a:rPr lang="en-US" sz="1400" b="0" i="0" u="none" strike="noStrike" noProof="0">
                          <a:solidFill>
                            <a:srgbClr val="000000"/>
                          </a:solidFill>
                          <a:latin typeface="Aptos"/>
                        </a:rPr>
                        <a:t>Legal Compliance</a:t>
                      </a:r>
                    </a:p>
                  </a:txBody>
                  <a:tcPr/>
                </a:tc>
                <a:tc>
                  <a:txBody>
                    <a:bodyPr/>
                    <a:lstStyle/>
                    <a:p>
                      <a:pPr lvl="0" algn="l">
                        <a:buNone/>
                      </a:pPr>
                      <a:r>
                        <a:rPr lang="en-US" sz="1400" b="0" i="0" u="none" strike="noStrike" noProof="0">
                          <a:latin typeface="Aptos"/>
                        </a:rPr>
                        <a:t>Contractual Obligations Compliance</a:t>
                      </a:r>
                    </a:p>
                  </a:txBody>
                  <a:tcPr/>
                </a:tc>
                <a:tc>
                  <a:txBody>
                    <a:bodyPr/>
                    <a:lstStyle/>
                    <a:p>
                      <a:pPr lvl="0" algn="l">
                        <a:buNone/>
                      </a:pPr>
                      <a:r>
                        <a:rPr lang="en-US" sz="1400" b="0" i="0" u="none" strike="noStrike" kern="1200" noProof="0">
                          <a:solidFill>
                            <a:srgbClr val="000000"/>
                          </a:solidFill>
                          <a:latin typeface="Aptos"/>
                          <a:ea typeface="+mn-ea"/>
                          <a:cs typeface="+mn-cs"/>
                        </a:rPr>
                        <a:t>CRM</a:t>
                      </a:r>
                      <a:endParaRPr lang="en-US" sz="1400" b="0" i="0" u="none" strike="noStrike" kern="1200">
                        <a:solidFill>
                          <a:srgbClr val="000000"/>
                        </a:solidFill>
                        <a:latin typeface="Aptos"/>
                        <a:ea typeface="+mn-ea"/>
                        <a:cs typeface="+mn-cs"/>
                      </a:endParaRPr>
                    </a:p>
                  </a:txBody>
                  <a:tcPr/>
                </a:tc>
                <a:tc>
                  <a:txBody>
                    <a:bodyPr/>
                    <a:lstStyle/>
                    <a:p>
                      <a:pPr lvl="0" algn="ctr">
                        <a:buNone/>
                      </a:pPr>
                      <a:r>
                        <a:rPr lang="en-US" sz="1400" b="0" i="0" u="none" strike="noStrike" noProof="0">
                          <a:latin typeface="Aptos"/>
                        </a:rPr>
                        <a:t>48 </a:t>
                      </a:r>
                      <a:r>
                        <a:rPr lang="en-US" sz="1400" b="0" i="0" u="none" strike="noStrike" noProof="0">
                          <a:solidFill>
                            <a:srgbClr val="000000"/>
                          </a:solidFill>
                          <a:latin typeface="Aptos"/>
                        </a:rPr>
                        <a:t>hours</a:t>
                      </a:r>
                      <a:endParaRPr lang="en-US" sz="1400" b="0" i="0" u="none" strike="noStrike" noProof="0">
                        <a:latin typeface="Aptos"/>
                      </a:endParaRPr>
                    </a:p>
                  </a:txBody>
                  <a:tcPr/>
                </a:tc>
                <a:tc>
                  <a:txBody>
                    <a:bodyPr/>
                    <a:lstStyle/>
                    <a:p>
                      <a:pPr lvl="0" algn="ctr">
                        <a:buNone/>
                      </a:pPr>
                      <a:r>
                        <a:rPr lang="en-US" sz="1400" b="0" i="0" u="none" strike="noStrike" noProof="0">
                          <a:latin typeface="Aptos"/>
                        </a:rPr>
                        <a:t>36 </a:t>
                      </a:r>
                      <a:r>
                        <a:rPr lang="en-US" sz="1400" b="0" i="0" u="none" strike="noStrike" noProof="0">
                          <a:solidFill>
                            <a:srgbClr val="000000"/>
                          </a:solidFill>
                          <a:latin typeface="Aptos"/>
                        </a:rPr>
                        <a:t>hours</a:t>
                      </a:r>
                      <a:endParaRPr lang="en-US" sz="1400" b="0" i="0" u="none" strike="noStrike" noProof="0">
                        <a:latin typeface="Aptos"/>
                      </a:endParaRPr>
                    </a:p>
                  </a:txBody>
                  <a:tcPr/>
                </a:tc>
                <a:tc>
                  <a:txBody>
                    <a:bodyPr/>
                    <a:lstStyle/>
                    <a:p>
                      <a:pPr lvl="0" algn="ctr">
                        <a:buNone/>
                      </a:pPr>
                      <a:r>
                        <a:rPr lang="en-US" sz="1400" b="0" i="0" u="none" strike="noStrike" noProof="0">
                          <a:latin typeface="Aptos"/>
                        </a:rPr>
                        <a:t>24 </a:t>
                      </a:r>
                      <a:r>
                        <a:rPr lang="en-US" sz="1400" b="0" i="0" u="none" strike="noStrike" noProof="0">
                          <a:solidFill>
                            <a:srgbClr val="000000"/>
                          </a:solidFill>
                          <a:latin typeface="Aptos"/>
                        </a:rPr>
                        <a:t>hours</a:t>
                      </a:r>
                      <a:endParaRPr lang="en-US" sz="1400" b="0" i="0" u="none" strike="noStrike" noProof="0">
                        <a:latin typeface="Aptos"/>
                      </a:endParaRPr>
                    </a:p>
                  </a:txBody>
                  <a:tcPr/>
                </a:tc>
                <a:extLst>
                  <a:ext uri="{0D108BD9-81ED-4DB2-BD59-A6C34878D82A}">
                    <a16:rowId xmlns:a16="http://schemas.microsoft.com/office/drawing/2014/main" val="3235723734"/>
                  </a:ext>
                </a:extLst>
              </a:tr>
            </a:tbl>
          </a:graphicData>
        </a:graphic>
      </p:graphicFrame>
      <p:cxnSp>
        <p:nvCxnSpPr>
          <p:cNvPr id="17" name="Straight Connector 16">
            <a:extLst>
              <a:ext uri="{FF2B5EF4-FFF2-40B4-BE49-F238E27FC236}">
                <a16:creationId xmlns:a16="http://schemas.microsoft.com/office/drawing/2014/main" id="{48003260-0369-3C7C-2E44-491FD6ECE3A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EA8EF92-B166-1352-051A-4B5DEE3C2E7D}"/>
              </a:ext>
            </a:extLst>
          </p:cNvPr>
          <p:cNvSpPr txBox="1"/>
          <p:nvPr/>
        </p:nvSpPr>
        <p:spPr>
          <a:xfrm>
            <a:off x="642815" y="5579774"/>
            <a:ext cx="10814435" cy="11400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1600"/>
              <a:t>Maximum Tolerable Downtime (MTD)</a:t>
            </a:r>
            <a:endParaRPr lang="en-US"/>
          </a:p>
          <a:p>
            <a:pPr algn="r"/>
            <a:r>
              <a:rPr lang="en-US" sz="1600"/>
              <a:t>Return Time Objective (RTO)</a:t>
            </a:r>
          </a:p>
          <a:p>
            <a:pPr algn="r"/>
            <a:r>
              <a:rPr lang="en-US" sz="1600"/>
              <a:t>Recovery Point Objective (RPO)</a:t>
            </a:r>
          </a:p>
          <a:p>
            <a:endParaRPr lang="en-US"/>
          </a:p>
        </p:txBody>
      </p:sp>
      <p:sp>
        <p:nvSpPr>
          <p:cNvPr id="6" name="Slide Number Placeholder 5">
            <a:extLst>
              <a:ext uri="{FF2B5EF4-FFF2-40B4-BE49-F238E27FC236}">
                <a16:creationId xmlns:a16="http://schemas.microsoft.com/office/drawing/2014/main" id="{D371094D-3373-6AE5-A8DA-6A11BFC87DD4}"/>
              </a:ext>
            </a:extLst>
          </p:cNvPr>
          <p:cNvSpPr>
            <a:spLocks noGrp="1"/>
          </p:cNvSpPr>
          <p:nvPr>
            <p:ph type="sldNum" sz="quarter" idx="12"/>
          </p:nvPr>
        </p:nvSpPr>
        <p:spPr/>
        <p:txBody>
          <a:bodyPr/>
          <a:lstStyle/>
          <a:p>
            <a:fld id="{48F63A3B-78C7-47BE-AE5E-E10140E04643}" type="slidenum">
              <a:rPr lang="en-US" dirty="0"/>
              <a:t>14</a:t>
            </a:fld>
            <a:endParaRPr lang="en-US"/>
          </a:p>
        </p:txBody>
      </p:sp>
    </p:spTree>
    <p:extLst>
      <p:ext uri="{BB962C8B-B14F-4D97-AF65-F5344CB8AC3E}">
        <p14:creationId xmlns:p14="http://schemas.microsoft.com/office/powerpoint/2010/main" val="3163224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B680F2-5C02-0DD0-C38A-070051C7A66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ED6AFFD-DCE0-678B-D1A4-590AD9CC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0584C169-F1CA-7EAD-940F-6126FFCB42A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DB854EC6-527C-FF30-71D3-0D3E2B13AA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BFF9AC-2DCD-C646-121E-ED4BED671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A8E307A-C369-224F-EC6B-9D16D704D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B7AC7C00-502A-7515-B980-7657CEFC2B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7412C5-A785-D4FD-5023-D805BA0B0EB9}"/>
              </a:ext>
            </a:extLst>
          </p:cNvPr>
          <p:cNvSpPr>
            <a:spLocks noGrp="1"/>
          </p:cNvSpPr>
          <p:nvPr>
            <p:ph type="title"/>
          </p:nvPr>
        </p:nvSpPr>
        <p:spPr>
          <a:xfrm>
            <a:off x="637231" y="410913"/>
            <a:ext cx="10726134" cy="805523"/>
          </a:xfrm>
        </p:spPr>
        <p:txBody>
          <a:bodyPr vert="horz" lIns="91440" tIns="45720" rIns="91440" bIns="45720" rtlCol="0" anchor="ctr">
            <a:noAutofit/>
          </a:bodyPr>
          <a:lstStyle/>
          <a:p>
            <a:pPr algn="ctr"/>
            <a:r>
              <a:rPr lang="en-US" sz="3650" b="1" dirty="0">
                <a:solidFill>
                  <a:schemeClr val="accent1">
                    <a:lumMod val="49000"/>
                  </a:schemeClr>
                </a:solidFill>
                <a:ea typeface="+mj-lt"/>
                <a:cs typeface="+mj-lt"/>
              </a:rPr>
              <a:t>IT Suppliers Requiring Use of </a:t>
            </a:r>
            <a:r>
              <a:rPr lang="en-US" sz="3650" b="1" dirty="0" err="1">
                <a:solidFill>
                  <a:schemeClr val="accent1">
                    <a:lumMod val="49000"/>
                  </a:schemeClr>
                </a:solidFill>
                <a:ea typeface="+mj-lt"/>
                <a:cs typeface="+mj-lt"/>
              </a:rPr>
              <a:t>SummitTech</a:t>
            </a:r>
            <a:r>
              <a:rPr lang="en-US" sz="3650" b="1" dirty="0">
                <a:solidFill>
                  <a:schemeClr val="accent1">
                    <a:lumMod val="49000"/>
                  </a:schemeClr>
                </a:solidFill>
                <a:ea typeface="+mj-lt"/>
                <a:cs typeface="+mj-lt"/>
              </a:rPr>
              <a:t> Functions</a:t>
            </a:r>
            <a:endParaRPr lang="en-US" sz="3650" b="1" dirty="0">
              <a:solidFill>
                <a:schemeClr val="accent1">
                  <a:lumMod val="49000"/>
                </a:schemeClr>
              </a:solidFill>
            </a:endParaRPr>
          </a:p>
        </p:txBody>
      </p:sp>
      <p:graphicFrame>
        <p:nvGraphicFramePr>
          <p:cNvPr id="4" name="Content Placeholder 3">
            <a:extLst>
              <a:ext uri="{FF2B5EF4-FFF2-40B4-BE49-F238E27FC236}">
                <a16:creationId xmlns:a16="http://schemas.microsoft.com/office/drawing/2014/main" id="{C748F104-8DD7-7420-5E6C-F6AD9379C1EB}"/>
              </a:ext>
            </a:extLst>
          </p:cNvPr>
          <p:cNvGraphicFramePr>
            <a:graphicFrameLocks noGrp="1"/>
          </p:cNvGraphicFramePr>
          <p:nvPr>
            <p:ph idx="1"/>
            <p:extLst>
              <p:ext uri="{D42A27DB-BD31-4B8C-83A1-F6EECF244321}">
                <p14:modId xmlns:p14="http://schemas.microsoft.com/office/powerpoint/2010/main" val="3696582992"/>
              </p:ext>
            </p:extLst>
          </p:nvPr>
        </p:nvGraphicFramePr>
        <p:xfrm>
          <a:off x="938560" y="1542585"/>
          <a:ext cx="10382944" cy="3370966"/>
        </p:xfrm>
        <a:graphic>
          <a:graphicData uri="http://schemas.openxmlformats.org/drawingml/2006/table">
            <a:tbl>
              <a:tblPr firstRow="1" bandRow="1">
                <a:tableStyleId>{5C22544A-7EE6-4342-B048-85BDC9FD1C3A}</a:tableStyleId>
              </a:tblPr>
              <a:tblGrid>
                <a:gridCol w="1872280">
                  <a:extLst>
                    <a:ext uri="{9D8B030D-6E8A-4147-A177-3AD203B41FA5}">
                      <a16:colId xmlns:a16="http://schemas.microsoft.com/office/drawing/2014/main" val="1746593384"/>
                    </a:ext>
                  </a:extLst>
                </a:gridCol>
                <a:gridCol w="2141223">
                  <a:extLst>
                    <a:ext uri="{9D8B030D-6E8A-4147-A177-3AD203B41FA5}">
                      <a16:colId xmlns:a16="http://schemas.microsoft.com/office/drawing/2014/main" val="3540737682"/>
                    </a:ext>
                  </a:extLst>
                </a:gridCol>
                <a:gridCol w="2296384">
                  <a:extLst>
                    <a:ext uri="{9D8B030D-6E8A-4147-A177-3AD203B41FA5}">
                      <a16:colId xmlns:a16="http://schemas.microsoft.com/office/drawing/2014/main" val="616980416"/>
                    </a:ext>
                  </a:extLst>
                </a:gridCol>
                <a:gridCol w="4073057">
                  <a:extLst>
                    <a:ext uri="{9D8B030D-6E8A-4147-A177-3AD203B41FA5}">
                      <a16:colId xmlns:a16="http://schemas.microsoft.com/office/drawing/2014/main" val="1595822195"/>
                    </a:ext>
                  </a:extLst>
                </a:gridCol>
              </a:tblGrid>
              <a:tr h="322966">
                <a:tc>
                  <a:txBody>
                    <a:bodyPr/>
                    <a:lstStyle/>
                    <a:p>
                      <a:pPr lvl="0" algn="l">
                        <a:buNone/>
                      </a:pPr>
                      <a:r>
                        <a:rPr lang="en-US" sz="1400" b="1" dirty="0">
                          <a:solidFill>
                            <a:schemeClr val="bg1"/>
                          </a:solidFill>
                        </a:rPr>
                        <a:t>Function</a:t>
                      </a:r>
                    </a:p>
                  </a:txBody>
                  <a:tcPr marL="46902" marR="46902" marT="23450" marB="23450" anchor="ctr"/>
                </a:tc>
                <a:tc>
                  <a:txBody>
                    <a:bodyPr/>
                    <a:lstStyle/>
                    <a:p>
                      <a:pPr lvl="0" algn="l">
                        <a:buNone/>
                      </a:pPr>
                      <a:r>
                        <a:rPr lang="en-US" sz="1400" b="1" dirty="0">
                          <a:solidFill>
                            <a:schemeClr val="bg1"/>
                          </a:solidFill>
                        </a:rPr>
                        <a:t>Resource Detail</a:t>
                      </a:r>
                      <a:endParaRPr lang="en-US" b="1">
                        <a:solidFill>
                          <a:schemeClr val="bg1"/>
                        </a:solidFill>
                      </a:endParaRPr>
                    </a:p>
                  </a:txBody>
                  <a:tcPr marL="46902" marR="46902" marT="23450" marB="23450" anchor="ctr"/>
                </a:tc>
                <a:tc>
                  <a:txBody>
                    <a:bodyPr/>
                    <a:lstStyle/>
                    <a:p>
                      <a:pPr lvl="0" algn="l">
                        <a:lnSpc>
                          <a:spcPct val="100000"/>
                        </a:lnSpc>
                        <a:spcBef>
                          <a:spcPts val="0"/>
                        </a:spcBef>
                        <a:spcAft>
                          <a:spcPts val="0"/>
                        </a:spcAft>
                        <a:buNone/>
                      </a:pPr>
                      <a:r>
                        <a:rPr lang="en-US" sz="1500" b="1" i="0" u="none" strike="noStrike" noProof="0" dirty="0">
                          <a:solidFill>
                            <a:schemeClr val="bg1"/>
                          </a:solidFill>
                          <a:latin typeface="Aptos"/>
                        </a:rPr>
                        <a:t>Affected Users</a:t>
                      </a:r>
                      <a:endParaRPr lang="en-US" b="1">
                        <a:solidFill>
                          <a:schemeClr val="bg1"/>
                        </a:solidFill>
                      </a:endParaRPr>
                    </a:p>
                  </a:txBody>
                  <a:tcPr/>
                </a:tc>
                <a:tc>
                  <a:txBody>
                    <a:bodyPr/>
                    <a:lstStyle/>
                    <a:p>
                      <a:pPr lvl="0" algn="l">
                        <a:lnSpc>
                          <a:spcPct val="100000"/>
                        </a:lnSpc>
                        <a:spcBef>
                          <a:spcPts val="0"/>
                        </a:spcBef>
                        <a:spcAft>
                          <a:spcPts val="0"/>
                        </a:spcAft>
                        <a:buNone/>
                      </a:pPr>
                      <a:r>
                        <a:rPr lang="en-US" sz="1500" b="1" i="0" u="none" strike="noStrike" noProof="0" dirty="0">
                          <a:solidFill>
                            <a:schemeClr val="bg1"/>
                          </a:solidFill>
                        </a:rPr>
                        <a:t>How Supplier Uses This Function</a:t>
                      </a:r>
                      <a:endParaRPr lang="en-US" sz="1500" b="1">
                        <a:solidFill>
                          <a:schemeClr val="bg1"/>
                        </a:solidFill>
                      </a:endParaRPr>
                    </a:p>
                  </a:txBody>
                  <a:tcPr/>
                </a:tc>
                <a:extLst>
                  <a:ext uri="{0D108BD9-81ED-4DB2-BD59-A6C34878D82A}">
                    <a16:rowId xmlns:a16="http://schemas.microsoft.com/office/drawing/2014/main" val="4034736241"/>
                  </a:ext>
                </a:extLst>
              </a:tr>
              <a:tr h="507387">
                <a:tc>
                  <a:txBody>
                    <a:bodyPr/>
                    <a:lstStyle/>
                    <a:p>
                      <a:pPr lvl="0" algn="l">
                        <a:buNone/>
                      </a:pPr>
                      <a:r>
                        <a:rPr lang="en-US" sz="1200" b="0" i="0" u="none" strike="noStrike" noProof="0" dirty="0">
                          <a:solidFill>
                            <a:srgbClr val="000000"/>
                          </a:solidFill>
                        </a:rPr>
                        <a:t>Secure Remote Access</a:t>
                      </a:r>
                      <a:endParaRPr lang="en-US" dirty="0"/>
                    </a:p>
                  </a:txBody>
                  <a:tcPr marL="46902" marR="46902" marT="23450" marB="23450"/>
                </a:tc>
                <a:tc>
                  <a:txBody>
                    <a:bodyPr/>
                    <a:lstStyle/>
                    <a:p>
                      <a:pPr marL="0" lvl="0" indent="0" algn="l">
                        <a:buNone/>
                      </a:pPr>
                      <a:r>
                        <a:rPr lang="en-US" sz="1200" b="0" i="0" u="none" strike="noStrike" kern="1200" noProof="0" dirty="0">
                          <a:solidFill>
                            <a:schemeClr val="dk1"/>
                          </a:solidFill>
                        </a:rPr>
                        <a:t>Cisco Firepower/AnyConnect Secure Mobility Client</a:t>
                      </a:r>
                      <a:endParaRPr lang="en-US" sz="1200" b="0" i="0" u="none" strike="noStrike" kern="1200" dirty="0">
                        <a:solidFill>
                          <a:schemeClr val="dk1"/>
                        </a:solidFill>
                      </a:endParaRPr>
                    </a:p>
                  </a:txBody>
                  <a:tcPr marL="46902" marR="46902" marT="23450" marB="23450"/>
                </a:tc>
                <a:tc>
                  <a:txBody>
                    <a:bodyPr/>
                    <a:lstStyle/>
                    <a:p>
                      <a:pPr lvl="0" algn="l">
                        <a:lnSpc>
                          <a:spcPct val="100000"/>
                        </a:lnSpc>
                        <a:spcBef>
                          <a:spcPts val="0"/>
                        </a:spcBef>
                        <a:spcAft>
                          <a:spcPts val="0"/>
                        </a:spcAft>
                        <a:buNone/>
                      </a:pPr>
                      <a:r>
                        <a:rPr lang="en-US" sz="1400" b="0" i="0" u="none" strike="noStrike" noProof="0" dirty="0">
                          <a:solidFill>
                            <a:srgbClr val="000000"/>
                          </a:solidFill>
                        </a:rPr>
                        <a:t>Company &amp; Client</a:t>
                      </a:r>
                      <a:endParaRPr lang="en-US"/>
                    </a:p>
                    <a:p>
                      <a:pPr lvl="0" algn="l">
                        <a:lnSpc>
                          <a:spcPct val="100000"/>
                        </a:lnSpc>
                        <a:buNone/>
                      </a:pPr>
                      <a:endParaRPr lang="en-US" sz="1400" b="0" i="0" u="none" strike="noStrike" noProof="0" dirty="0">
                        <a:solidFill>
                          <a:srgbClr val="000000"/>
                        </a:solidFill>
                        <a:latin typeface="Aptos"/>
                      </a:endParaRPr>
                    </a:p>
                  </a:txBody>
                  <a:tcPr anchor="ctr"/>
                </a:tc>
                <a:tc>
                  <a:txBody>
                    <a:bodyPr/>
                    <a:lstStyle/>
                    <a:p>
                      <a:pPr lvl="0" algn="l">
                        <a:lnSpc>
                          <a:spcPct val="100000"/>
                        </a:lnSpc>
                        <a:buNone/>
                      </a:pPr>
                      <a:r>
                        <a:rPr lang="en-US" sz="1400" b="0" i="0" u="none" strike="noStrike" noProof="0" dirty="0">
                          <a:solidFill>
                            <a:srgbClr val="000000"/>
                          </a:solidFill>
                          <a:latin typeface="Aptos"/>
                        </a:rPr>
                        <a:t>Suppliers require </a:t>
                      </a:r>
                      <a:r>
                        <a:rPr lang="en-US" sz="1400" b="0" i="0" u="none" strike="noStrike" noProof="0" err="1">
                          <a:solidFill>
                            <a:srgbClr val="000000"/>
                          </a:solidFill>
                          <a:latin typeface="Aptos"/>
                        </a:rPr>
                        <a:t>SummitTech's</a:t>
                      </a:r>
                      <a:r>
                        <a:rPr lang="en-US" sz="1400" b="0" i="0" u="none" strike="noStrike" noProof="0" dirty="0">
                          <a:solidFill>
                            <a:srgbClr val="000000"/>
                          </a:solidFill>
                          <a:latin typeface="Aptos"/>
                        </a:rPr>
                        <a:t> secure and stable remote access solutions, enabling external teams and partners to safely and consistently access necessary resources remotely.    </a:t>
                      </a:r>
                      <a:endParaRPr lang="en-US" dirty="0"/>
                    </a:p>
                  </a:txBody>
                  <a:tcPr anchor="ctr"/>
                </a:tc>
                <a:extLst>
                  <a:ext uri="{0D108BD9-81ED-4DB2-BD59-A6C34878D82A}">
                    <a16:rowId xmlns:a16="http://schemas.microsoft.com/office/drawing/2014/main" val="866147304"/>
                  </a:ext>
                </a:extLst>
              </a:tr>
              <a:tr h="717766">
                <a:tc>
                  <a:txBody>
                    <a:bodyPr/>
                    <a:lstStyle/>
                    <a:p>
                      <a:pPr lvl="0" algn="l">
                        <a:buNone/>
                      </a:pPr>
                      <a:r>
                        <a:rPr lang="en-US" sz="1200" b="0" i="0" u="none" strike="noStrike" noProof="0" dirty="0">
                          <a:solidFill>
                            <a:srgbClr val="000000"/>
                          </a:solidFill>
                          <a:latin typeface="Aptos"/>
                        </a:rPr>
                        <a:t>Remote Monitoring &amp; Management</a:t>
                      </a:r>
                      <a:endParaRPr lang="en-US" dirty="0"/>
                    </a:p>
                  </a:txBody>
                  <a:tcPr marL="46902" marR="46902" marT="23450" marB="23450"/>
                </a:tc>
                <a:tc>
                  <a:txBody>
                    <a:bodyPr/>
                    <a:lstStyle/>
                    <a:p>
                      <a:pPr marL="0" lvl="0" indent="0" algn="l">
                        <a:lnSpc>
                          <a:spcPct val="100000"/>
                        </a:lnSpc>
                        <a:spcBef>
                          <a:spcPts val="0"/>
                        </a:spcBef>
                        <a:spcAft>
                          <a:spcPts val="0"/>
                        </a:spcAft>
                        <a:buNone/>
                      </a:pPr>
                      <a:r>
                        <a:rPr lang="en-US" sz="1200" b="0" i="0" u="none" strike="noStrike" kern="1200" noProof="0" dirty="0">
                          <a:solidFill>
                            <a:schemeClr val="dk1"/>
                          </a:solidFill>
                          <a:latin typeface="+mn-lt"/>
                          <a:ea typeface="+mn-ea"/>
                          <a:cs typeface="+mn-cs"/>
                        </a:rPr>
                        <a:t>ConnectWise RMM</a:t>
                      </a:r>
                      <a:endParaRPr lang="en-US" dirty="0"/>
                    </a:p>
                    <a:p>
                      <a:pPr marL="0" lvl="0" indent="0" algn="l">
                        <a:lnSpc>
                          <a:spcPct val="100000"/>
                        </a:lnSpc>
                        <a:spcBef>
                          <a:spcPts val="0"/>
                        </a:spcBef>
                        <a:spcAft>
                          <a:spcPts val="0"/>
                        </a:spcAft>
                        <a:buNone/>
                      </a:pPr>
                      <a:endParaRPr lang="en-US" sz="1200" b="0" i="0" u="none" strike="noStrike" kern="1200" noProof="0" dirty="0">
                        <a:solidFill>
                          <a:schemeClr val="dk1"/>
                        </a:solidFill>
                      </a:endParaRPr>
                    </a:p>
                  </a:txBody>
                  <a:tcPr marL="46902" marR="46902" marT="23450" marB="23450"/>
                </a:tc>
                <a:tc>
                  <a:txBody>
                    <a:bodyPr/>
                    <a:lstStyle/>
                    <a:p>
                      <a:pPr lvl="0" algn="l">
                        <a:lnSpc>
                          <a:spcPct val="100000"/>
                        </a:lnSpc>
                        <a:spcBef>
                          <a:spcPts val="0"/>
                        </a:spcBef>
                        <a:spcAft>
                          <a:spcPts val="0"/>
                        </a:spcAft>
                        <a:buNone/>
                      </a:pPr>
                      <a:r>
                        <a:rPr lang="en-US" sz="1400" b="0" i="0" u="none" strike="noStrike" noProof="0" dirty="0">
                          <a:solidFill>
                            <a:srgbClr val="000000"/>
                          </a:solidFill>
                        </a:rPr>
                        <a:t>Company &amp; Client</a:t>
                      </a:r>
                      <a:endParaRPr lang="en-US"/>
                    </a:p>
                    <a:p>
                      <a:pPr lvl="0" algn="l">
                        <a:lnSpc>
                          <a:spcPct val="100000"/>
                        </a:lnSpc>
                        <a:buNone/>
                      </a:pPr>
                      <a:endParaRPr lang="en-US" sz="1400" b="0" i="0" u="none" strike="noStrike" noProof="0" dirty="0">
                        <a:solidFill>
                          <a:srgbClr val="000000"/>
                        </a:solidFill>
                        <a:latin typeface="Aptos"/>
                      </a:endParaRPr>
                    </a:p>
                  </a:txBody>
                  <a:tcPr anchor="ctr"/>
                </a:tc>
                <a:tc>
                  <a:txBody>
                    <a:bodyPr/>
                    <a:lstStyle/>
                    <a:p>
                      <a:pPr lvl="0" algn="l">
                        <a:lnSpc>
                          <a:spcPct val="100000"/>
                        </a:lnSpc>
                        <a:buNone/>
                      </a:pPr>
                      <a:r>
                        <a:rPr lang="en-US" sz="1400" b="0" i="0" u="none" strike="noStrike" noProof="0" dirty="0">
                          <a:solidFill>
                            <a:srgbClr val="000000"/>
                          </a:solidFill>
                          <a:latin typeface="Aptos"/>
                        </a:rPr>
                        <a:t>Suppliers depend on </a:t>
                      </a:r>
                      <a:r>
                        <a:rPr lang="en-US" sz="1400" b="0" i="0" u="none" strike="noStrike" noProof="0" err="1">
                          <a:solidFill>
                            <a:srgbClr val="000000"/>
                          </a:solidFill>
                          <a:latin typeface="Aptos"/>
                        </a:rPr>
                        <a:t>SummitTech’s</a:t>
                      </a:r>
                      <a:r>
                        <a:rPr lang="en-US" sz="1400" b="0" i="0" u="none" strike="noStrike" noProof="0" dirty="0">
                          <a:solidFill>
                            <a:srgbClr val="000000"/>
                          </a:solidFill>
                          <a:latin typeface="Aptos"/>
                        </a:rPr>
                        <a:t> comprehensive remote monitoring to proactively detect and resolve system issues, preventing service disruptions affecting their own customers.    </a:t>
                      </a:r>
                      <a:endParaRPr lang="en-US" dirty="0"/>
                    </a:p>
                  </a:txBody>
                  <a:tcPr anchor="ctr"/>
                </a:tc>
                <a:extLst>
                  <a:ext uri="{0D108BD9-81ED-4DB2-BD59-A6C34878D82A}">
                    <a16:rowId xmlns:a16="http://schemas.microsoft.com/office/drawing/2014/main" val="2414500503"/>
                  </a:ext>
                </a:extLst>
              </a:tr>
              <a:tr h="717767">
                <a:tc>
                  <a:txBody>
                    <a:bodyPr/>
                    <a:lstStyle/>
                    <a:p>
                      <a:pPr lvl="0" algn="l">
                        <a:buNone/>
                      </a:pPr>
                      <a:r>
                        <a:rPr lang="en-US" sz="1200" b="0" i="0" u="none" strike="noStrike" noProof="0" dirty="0">
                          <a:solidFill>
                            <a:srgbClr val="000000"/>
                          </a:solidFill>
                        </a:rPr>
                        <a:t>Data Backup &amp; Recovery</a:t>
                      </a:r>
                      <a:endParaRPr lang="en-US" dirty="0"/>
                    </a:p>
                  </a:txBody>
                  <a:tcPr marL="46901" marR="46901" marT="23450" marB="23450"/>
                </a:tc>
                <a:tc>
                  <a:txBody>
                    <a:bodyPr/>
                    <a:lstStyle/>
                    <a:p>
                      <a:pPr marL="0" lvl="0" indent="0" algn="l">
                        <a:lnSpc>
                          <a:spcPct val="100000"/>
                        </a:lnSpc>
                        <a:spcBef>
                          <a:spcPts val="0"/>
                        </a:spcBef>
                        <a:spcAft>
                          <a:spcPts val="0"/>
                        </a:spcAft>
                        <a:buNone/>
                      </a:pPr>
                      <a:r>
                        <a:rPr lang="en-US" sz="1200" b="0" i="0" u="none" strike="noStrike" kern="1200" noProof="0" dirty="0">
                          <a:solidFill>
                            <a:schemeClr val="dk1"/>
                          </a:solidFill>
                          <a:latin typeface="Aptos"/>
                        </a:rPr>
                        <a:t>Veeam Backup &amp; Replication</a:t>
                      </a:r>
                      <a:endParaRPr lang="en-US" dirty="0"/>
                    </a:p>
                    <a:p>
                      <a:pPr marL="171450" lvl="0" indent="-171450" algn="l">
                        <a:lnSpc>
                          <a:spcPct val="100000"/>
                        </a:lnSpc>
                        <a:spcBef>
                          <a:spcPts val="0"/>
                        </a:spcBef>
                        <a:spcAft>
                          <a:spcPts val="0"/>
                        </a:spcAft>
                        <a:buFont typeface="Arial"/>
                        <a:buChar char="•"/>
                      </a:pPr>
                      <a:endParaRPr lang="en-US" sz="1200" b="0" i="0" u="none" strike="noStrike" kern="1200" noProof="0" dirty="0">
                        <a:solidFill>
                          <a:schemeClr val="dk1"/>
                        </a:solidFill>
                      </a:endParaRPr>
                    </a:p>
                  </a:txBody>
                  <a:tcPr marL="46901" marR="46901" marT="23450" marB="23450"/>
                </a:tc>
                <a:tc>
                  <a:txBody>
                    <a:bodyPr/>
                    <a:lstStyle/>
                    <a:p>
                      <a:pPr lvl="0" algn="l">
                        <a:lnSpc>
                          <a:spcPct val="100000"/>
                        </a:lnSpc>
                        <a:spcBef>
                          <a:spcPts val="0"/>
                        </a:spcBef>
                        <a:spcAft>
                          <a:spcPts val="0"/>
                        </a:spcAft>
                        <a:buNone/>
                      </a:pPr>
                      <a:r>
                        <a:rPr lang="en-US" sz="1400" b="0" i="0" u="none" strike="noStrike" noProof="0" dirty="0">
                          <a:solidFill>
                            <a:srgbClr val="000000"/>
                          </a:solidFill>
                        </a:rPr>
                        <a:t>Company &amp; Client</a:t>
                      </a:r>
                      <a:endParaRPr lang="en-US"/>
                    </a:p>
                    <a:p>
                      <a:pPr lvl="0" algn="l">
                        <a:lnSpc>
                          <a:spcPct val="100000"/>
                        </a:lnSpc>
                        <a:buNone/>
                      </a:pPr>
                      <a:endParaRPr lang="en-US" sz="1400" b="0" i="0" u="none" strike="noStrike" noProof="0" dirty="0">
                        <a:solidFill>
                          <a:srgbClr val="000000"/>
                        </a:solidFill>
                        <a:latin typeface="Aptos"/>
                      </a:endParaRPr>
                    </a:p>
                  </a:txBody>
                  <a:tcPr anchor="ctr"/>
                </a:tc>
                <a:tc>
                  <a:txBody>
                    <a:bodyPr/>
                    <a:lstStyle/>
                    <a:p>
                      <a:pPr lvl="0" algn="l">
                        <a:lnSpc>
                          <a:spcPct val="100000"/>
                        </a:lnSpc>
                        <a:buNone/>
                      </a:pPr>
                      <a:r>
                        <a:rPr lang="en-US" sz="1400" b="0" i="0" u="none" strike="noStrike" noProof="0" dirty="0">
                          <a:solidFill>
                            <a:srgbClr val="000000"/>
                          </a:solidFill>
                          <a:latin typeface="Aptos"/>
                        </a:rPr>
                        <a:t>Suppliers rely heavily on </a:t>
                      </a:r>
                      <a:r>
                        <a:rPr lang="en-US" sz="1400" b="0" i="0" u="none" strike="noStrike" noProof="0" err="1">
                          <a:solidFill>
                            <a:srgbClr val="000000"/>
                          </a:solidFill>
                          <a:latin typeface="Aptos"/>
                        </a:rPr>
                        <a:t>SummitTech's</a:t>
                      </a:r>
                      <a:r>
                        <a:rPr lang="en-US" sz="1400" b="0" i="0" u="none" strike="noStrike" noProof="0" dirty="0">
                          <a:solidFill>
                            <a:srgbClr val="000000"/>
                          </a:solidFill>
                          <a:latin typeface="Aptos"/>
                        </a:rPr>
                        <a:t> robust backup solutions to protect critical client data and ensure quick, reliable restoration to maintain continuous service operations.</a:t>
                      </a:r>
                      <a:endParaRPr lang="en-US" dirty="0"/>
                    </a:p>
                  </a:txBody>
                  <a:tcPr anchor="ctr"/>
                </a:tc>
                <a:extLst>
                  <a:ext uri="{0D108BD9-81ED-4DB2-BD59-A6C34878D82A}">
                    <a16:rowId xmlns:a16="http://schemas.microsoft.com/office/drawing/2014/main" val="2820858009"/>
                  </a:ext>
                </a:extLst>
              </a:tr>
            </a:tbl>
          </a:graphicData>
        </a:graphic>
      </p:graphicFrame>
      <p:cxnSp>
        <p:nvCxnSpPr>
          <p:cNvPr id="17" name="Straight Connector 16">
            <a:extLst>
              <a:ext uri="{FF2B5EF4-FFF2-40B4-BE49-F238E27FC236}">
                <a16:creationId xmlns:a16="http://schemas.microsoft.com/office/drawing/2014/main" id="{1295A63C-1CAF-37D5-313C-A28C90E91F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898DBE47-D0D8-9E7F-A41C-3206F6268DA4}"/>
              </a:ext>
            </a:extLst>
          </p:cNvPr>
          <p:cNvSpPr>
            <a:spLocks noGrp="1"/>
          </p:cNvSpPr>
          <p:nvPr>
            <p:ph type="sldNum" sz="quarter" idx="12"/>
          </p:nvPr>
        </p:nvSpPr>
        <p:spPr/>
        <p:txBody>
          <a:bodyPr/>
          <a:lstStyle/>
          <a:p>
            <a:fld id="{48F63A3B-78C7-47BE-AE5E-E10140E04643}" type="slidenum">
              <a:rPr lang="en-US" dirty="0"/>
              <a:t>15</a:t>
            </a:fld>
            <a:endParaRPr lang="en-US"/>
          </a:p>
        </p:txBody>
      </p:sp>
    </p:spTree>
    <p:extLst>
      <p:ext uri="{BB962C8B-B14F-4D97-AF65-F5344CB8AC3E}">
        <p14:creationId xmlns:p14="http://schemas.microsoft.com/office/powerpoint/2010/main" val="1537353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B724E8-D1AD-3DB7-DE0F-681FA19DF6C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0E121B9-3D37-D911-FC68-426A5D22D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2A6DD3D-4CE1-5EBC-2EEA-4A399B12D0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7A032236-B0C4-593E-C97B-03FE0ACE2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D00B0E-6C65-675C-27FB-766CFFBD98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94649A4-B15B-776A-9410-C62C007142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6EB4FE01-D7D1-E19F-9520-9F65279295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6A7EDE-D8C6-EEF3-9E26-C4B638310849}"/>
              </a:ext>
            </a:extLst>
          </p:cNvPr>
          <p:cNvSpPr>
            <a:spLocks noGrp="1"/>
          </p:cNvSpPr>
          <p:nvPr>
            <p:ph type="title"/>
          </p:nvPr>
        </p:nvSpPr>
        <p:spPr>
          <a:xfrm>
            <a:off x="637231" y="410913"/>
            <a:ext cx="10726134" cy="805523"/>
          </a:xfrm>
        </p:spPr>
        <p:txBody>
          <a:bodyPr vert="horz" lIns="91440" tIns="45720" rIns="91440" bIns="45720" rtlCol="0" anchor="ctr">
            <a:noAutofit/>
          </a:bodyPr>
          <a:lstStyle/>
          <a:p>
            <a:pPr algn="ctr"/>
            <a:r>
              <a:rPr lang="en-US" sz="3650" b="1" dirty="0">
                <a:solidFill>
                  <a:schemeClr val="accent1">
                    <a:lumMod val="49000"/>
                  </a:schemeClr>
                </a:solidFill>
                <a:ea typeface="+mj-lt"/>
                <a:cs typeface="+mj-lt"/>
              </a:rPr>
              <a:t>Enterprise Software Suppliers Requiring Use of </a:t>
            </a:r>
            <a:r>
              <a:rPr lang="en-US" sz="3650" b="1" err="1">
                <a:solidFill>
                  <a:schemeClr val="accent1">
                    <a:lumMod val="49000"/>
                  </a:schemeClr>
                </a:solidFill>
                <a:ea typeface="+mj-lt"/>
                <a:cs typeface="+mj-lt"/>
              </a:rPr>
              <a:t>SummitTech</a:t>
            </a:r>
            <a:r>
              <a:rPr lang="en-US" sz="3650" b="1" dirty="0">
                <a:solidFill>
                  <a:schemeClr val="accent1">
                    <a:lumMod val="49000"/>
                  </a:schemeClr>
                </a:solidFill>
                <a:ea typeface="+mj-lt"/>
                <a:cs typeface="+mj-lt"/>
              </a:rPr>
              <a:t> Functions</a:t>
            </a:r>
            <a:endParaRPr lang="en-US" sz="3650" b="1">
              <a:solidFill>
                <a:schemeClr val="accent1">
                  <a:lumMod val="49000"/>
                </a:schemeClr>
              </a:solidFill>
            </a:endParaRPr>
          </a:p>
        </p:txBody>
      </p:sp>
      <p:graphicFrame>
        <p:nvGraphicFramePr>
          <p:cNvPr id="4" name="Content Placeholder 3">
            <a:extLst>
              <a:ext uri="{FF2B5EF4-FFF2-40B4-BE49-F238E27FC236}">
                <a16:creationId xmlns:a16="http://schemas.microsoft.com/office/drawing/2014/main" id="{AD37FBC8-B58C-F268-FF1D-E22AD98E3CA5}"/>
              </a:ext>
            </a:extLst>
          </p:cNvPr>
          <p:cNvGraphicFramePr>
            <a:graphicFrameLocks noGrp="1"/>
          </p:cNvGraphicFramePr>
          <p:nvPr>
            <p:ph idx="1"/>
            <p:extLst>
              <p:ext uri="{D42A27DB-BD31-4B8C-83A1-F6EECF244321}">
                <p14:modId xmlns:p14="http://schemas.microsoft.com/office/powerpoint/2010/main" val="1743877982"/>
              </p:ext>
            </p:extLst>
          </p:nvPr>
        </p:nvGraphicFramePr>
        <p:xfrm>
          <a:off x="888158" y="1544185"/>
          <a:ext cx="10372844" cy="3370966"/>
        </p:xfrm>
        <a:graphic>
          <a:graphicData uri="http://schemas.openxmlformats.org/drawingml/2006/table">
            <a:tbl>
              <a:tblPr firstRow="1" bandRow="1">
                <a:tableStyleId>{5C22544A-7EE6-4342-B048-85BDC9FD1C3A}</a:tableStyleId>
              </a:tblPr>
              <a:tblGrid>
                <a:gridCol w="1521853">
                  <a:extLst>
                    <a:ext uri="{9D8B030D-6E8A-4147-A177-3AD203B41FA5}">
                      <a16:colId xmlns:a16="http://schemas.microsoft.com/office/drawing/2014/main" val="326510724"/>
                    </a:ext>
                  </a:extLst>
                </a:gridCol>
                <a:gridCol w="1251496">
                  <a:extLst>
                    <a:ext uri="{9D8B030D-6E8A-4147-A177-3AD203B41FA5}">
                      <a16:colId xmlns:a16="http://schemas.microsoft.com/office/drawing/2014/main" val="1746593384"/>
                    </a:ext>
                  </a:extLst>
                </a:gridCol>
                <a:gridCol w="1869858">
                  <a:extLst>
                    <a:ext uri="{9D8B030D-6E8A-4147-A177-3AD203B41FA5}">
                      <a16:colId xmlns:a16="http://schemas.microsoft.com/office/drawing/2014/main" val="3540737682"/>
                    </a:ext>
                  </a:extLst>
                </a:gridCol>
                <a:gridCol w="1563246">
                  <a:extLst>
                    <a:ext uri="{9D8B030D-6E8A-4147-A177-3AD203B41FA5}">
                      <a16:colId xmlns:a16="http://schemas.microsoft.com/office/drawing/2014/main" val="616980416"/>
                    </a:ext>
                  </a:extLst>
                </a:gridCol>
                <a:gridCol w="4166391">
                  <a:extLst>
                    <a:ext uri="{9D8B030D-6E8A-4147-A177-3AD203B41FA5}">
                      <a16:colId xmlns:a16="http://schemas.microsoft.com/office/drawing/2014/main" val="1595822195"/>
                    </a:ext>
                  </a:extLst>
                </a:gridCol>
              </a:tblGrid>
              <a:tr h="322966">
                <a:tc>
                  <a:txBody>
                    <a:bodyPr/>
                    <a:lstStyle/>
                    <a:p>
                      <a:pPr lvl="0" algn="l">
                        <a:buNone/>
                      </a:pPr>
                      <a:r>
                        <a:rPr lang="en-US" sz="1400" b="1" i="0" u="none" strike="noStrike" noProof="0" dirty="0">
                          <a:solidFill>
                            <a:schemeClr val="bg1"/>
                          </a:solidFill>
                          <a:latin typeface="Aptos"/>
                        </a:rPr>
                        <a:t>Critical Function</a:t>
                      </a:r>
                      <a:endParaRPr lang="en-US" b="1">
                        <a:solidFill>
                          <a:schemeClr val="bg1"/>
                        </a:solidFill>
                      </a:endParaRPr>
                    </a:p>
                  </a:txBody>
                  <a:tcPr marL="46901" marR="46901" marT="23450" marB="23450" anchor="ctr"/>
                </a:tc>
                <a:tc>
                  <a:txBody>
                    <a:bodyPr/>
                    <a:lstStyle/>
                    <a:p>
                      <a:pPr lvl="0" algn="l">
                        <a:buNone/>
                      </a:pPr>
                      <a:r>
                        <a:rPr lang="en-US" sz="1400" b="1" dirty="0">
                          <a:solidFill>
                            <a:schemeClr val="bg1"/>
                          </a:solidFill>
                        </a:rPr>
                        <a:t>Function</a:t>
                      </a:r>
                    </a:p>
                  </a:txBody>
                  <a:tcPr marL="46902" marR="46902" marT="23450" marB="23450" anchor="ctr"/>
                </a:tc>
                <a:tc>
                  <a:txBody>
                    <a:bodyPr/>
                    <a:lstStyle/>
                    <a:p>
                      <a:pPr lvl="0" algn="l">
                        <a:buNone/>
                      </a:pPr>
                      <a:r>
                        <a:rPr lang="en-US" sz="1400" b="1" dirty="0">
                          <a:solidFill>
                            <a:schemeClr val="bg1"/>
                          </a:solidFill>
                        </a:rPr>
                        <a:t>Resource Detail</a:t>
                      </a:r>
                      <a:endParaRPr lang="en-US" b="1">
                        <a:solidFill>
                          <a:schemeClr val="bg1"/>
                        </a:solidFill>
                      </a:endParaRPr>
                    </a:p>
                  </a:txBody>
                  <a:tcPr marL="46902" marR="46902" marT="23450" marB="23450" anchor="ctr"/>
                </a:tc>
                <a:tc>
                  <a:txBody>
                    <a:bodyPr/>
                    <a:lstStyle/>
                    <a:p>
                      <a:pPr lvl="0" algn="l">
                        <a:lnSpc>
                          <a:spcPct val="100000"/>
                        </a:lnSpc>
                        <a:spcBef>
                          <a:spcPts val="0"/>
                        </a:spcBef>
                        <a:spcAft>
                          <a:spcPts val="0"/>
                        </a:spcAft>
                        <a:buNone/>
                      </a:pPr>
                      <a:r>
                        <a:rPr lang="en-US" sz="1500" b="1" i="0" u="none" strike="noStrike" noProof="0" dirty="0">
                          <a:solidFill>
                            <a:schemeClr val="bg1"/>
                          </a:solidFill>
                          <a:latin typeface="Aptos"/>
                        </a:rPr>
                        <a:t>Affected Users</a:t>
                      </a:r>
                      <a:endParaRPr lang="en-US" b="1">
                        <a:solidFill>
                          <a:schemeClr val="bg1"/>
                        </a:solidFill>
                      </a:endParaRPr>
                    </a:p>
                  </a:txBody>
                  <a:tcPr/>
                </a:tc>
                <a:tc>
                  <a:txBody>
                    <a:bodyPr/>
                    <a:lstStyle/>
                    <a:p>
                      <a:pPr lvl="0" algn="l">
                        <a:lnSpc>
                          <a:spcPct val="100000"/>
                        </a:lnSpc>
                        <a:spcBef>
                          <a:spcPts val="0"/>
                        </a:spcBef>
                        <a:spcAft>
                          <a:spcPts val="0"/>
                        </a:spcAft>
                        <a:buNone/>
                      </a:pPr>
                      <a:r>
                        <a:rPr lang="en-US" sz="1500" b="1" i="0" u="none" strike="noStrike" noProof="0" dirty="0">
                          <a:solidFill>
                            <a:schemeClr val="bg1"/>
                          </a:solidFill>
                        </a:rPr>
                        <a:t>How Supplier Uses This Function</a:t>
                      </a:r>
                      <a:endParaRPr lang="en-US" sz="1500" b="1">
                        <a:solidFill>
                          <a:schemeClr val="bg1"/>
                        </a:solidFill>
                      </a:endParaRPr>
                    </a:p>
                  </a:txBody>
                  <a:tcPr/>
                </a:tc>
                <a:extLst>
                  <a:ext uri="{0D108BD9-81ED-4DB2-BD59-A6C34878D82A}">
                    <a16:rowId xmlns:a16="http://schemas.microsoft.com/office/drawing/2014/main" val="4034736241"/>
                  </a:ext>
                </a:extLst>
              </a:tr>
              <a:tr h="507387">
                <a:tc>
                  <a:txBody>
                    <a:bodyPr/>
                    <a:lstStyle/>
                    <a:p>
                      <a:pPr lvl="0" algn="l">
                        <a:buNone/>
                      </a:pPr>
                      <a:r>
                        <a:rPr lang="en-US" sz="1200" b="0" i="0" u="none" strike="noStrike" noProof="0" dirty="0">
                          <a:solidFill>
                            <a:srgbClr val="000000"/>
                          </a:solidFill>
                          <a:latin typeface="Aptos"/>
                        </a:rPr>
                        <a:t>Finance</a:t>
                      </a:r>
                      <a:endParaRPr lang="en-US" dirty="0"/>
                    </a:p>
                  </a:txBody>
                  <a:tcPr marL="46901" marR="46901" marT="23450" marB="23450"/>
                </a:tc>
                <a:tc>
                  <a:txBody>
                    <a:bodyPr/>
                    <a:lstStyle/>
                    <a:p>
                      <a:pPr lvl="0" algn="l">
                        <a:buNone/>
                      </a:pPr>
                      <a:r>
                        <a:rPr lang="en-US" sz="1200" b="0" i="0" u="none" strike="noStrike" noProof="0" dirty="0">
                          <a:solidFill>
                            <a:srgbClr val="000000"/>
                          </a:solidFill>
                          <a:latin typeface="Aptos"/>
                        </a:rPr>
                        <a:t>ERP - Payroll Processing</a:t>
                      </a:r>
                      <a:endParaRPr lang="en-US" dirty="0"/>
                    </a:p>
                  </a:txBody>
                  <a:tcPr marL="46902" marR="46902" marT="23450" marB="23450"/>
                </a:tc>
                <a:tc>
                  <a:txBody>
                    <a:bodyPr/>
                    <a:lstStyle/>
                    <a:p>
                      <a:pPr marL="0" lvl="0" indent="0" algn="l">
                        <a:buNone/>
                      </a:pPr>
                      <a:r>
                        <a:rPr lang="en-US" sz="1200" b="0" i="0" u="none" strike="noStrike" kern="1200" noProof="0" dirty="0">
                          <a:solidFill>
                            <a:schemeClr val="dk1"/>
                          </a:solidFill>
                          <a:latin typeface="Aptos"/>
                        </a:rPr>
                        <a:t>SAP S/4HANA ERP</a:t>
                      </a:r>
                      <a:endParaRPr lang="en-US" dirty="0"/>
                    </a:p>
                  </a:txBody>
                  <a:tcPr marL="46902" marR="46902" marT="23450" marB="23450"/>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Aptos"/>
                        </a:rPr>
                        <a:t>Company</a:t>
                      </a:r>
                      <a:endParaRPr lang="en-US" dirty="0">
                        <a:latin typeface="Aptos"/>
                      </a:endParaRPr>
                    </a:p>
                    <a:p>
                      <a:pPr lvl="0" algn="l">
                        <a:lnSpc>
                          <a:spcPct val="100000"/>
                        </a:lnSpc>
                        <a:buNone/>
                      </a:pPr>
                      <a:endParaRPr lang="en-US" sz="1400" b="0" i="0" u="none" strike="noStrike" noProof="0" dirty="0">
                        <a:solidFill>
                          <a:srgbClr val="000000"/>
                        </a:solidFill>
                        <a:latin typeface="Aptos"/>
                      </a:endParaRPr>
                    </a:p>
                  </a:txBody>
                  <a:tcPr anchor="ctr"/>
                </a:tc>
                <a:tc>
                  <a:txBody>
                    <a:bodyPr/>
                    <a:lstStyle/>
                    <a:p>
                      <a:pPr lvl="0" algn="l">
                        <a:lnSpc>
                          <a:spcPct val="100000"/>
                        </a:lnSpc>
                        <a:buNone/>
                      </a:pPr>
                      <a:r>
                        <a:rPr lang="en-US" sz="1400" b="0" i="0" u="none" strike="noStrike" noProof="0" dirty="0">
                          <a:solidFill>
                            <a:srgbClr val="000000"/>
                          </a:solidFill>
                        </a:rPr>
                        <a:t>Suppliers depend on </a:t>
                      </a:r>
                      <a:r>
                        <a:rPr lang="en-US" sz="1400" b="0" i="0" u="none" strike="noStrike" noProof="0" err="1">
                          <a:solidFill>
                            <a:srgbClr val="000000"/>
                          </a:solidFill>
                        </a:rPr>
                        <a:t>SummitTech's</a:t>
                      </a:r>
                      <a:r>
                        <a:rPr lang="en-US" sz="1400" b="0" i="0" u="none" strike="noStrike" noProof="0" dirty="0">
                          <a:solidFill>
                            <a:srgbClr val="000000"/>
                          </a:solidFill>
                        </a:rPr>
                        <a:t> accurate and timely payroll processing to reliably manage payments to contractors, vendors, and maintain financial stability.</a:t>
                      </a:r>
                      <a:endParaRPr lang="en-US" dirty="0"/>
                    </a:p>
                  </a:txBody>
                  <a:tcPr anchor="ctr"/>
                </a:tc>
                <a:extLst>
                  <a:ext uri="{0D108BD9-81ED-4DB2-BD59-A6C34878D82A}">
                    <a16:rowId xmlns:a16="http://schemas.microsoft.com/office/drawing/2014/main" val="866147304"/>
                  </a:ext>
                </a:extLst>
              </a:tr>
              <a:tr h="717766">
                <a:tc>
                  <a:txBody>
                    <a:bodyPr/>
                    <a:lstStyle/>
                    <a:p>
                      <a:pPr lvl="0" algn="l">
                        <a:buNone/>
                      </a:pPr>
                      <a:r>
                        <a:rPr lang="en-US" sz="1200" b="0" i="0" u="none" strike="noStrike" noProof="0" dirty="0">
                          <a:solidFill>
                            <a:srgbClr val="000000"/>
                          </a:solidFill>
                        </a:rPr>
                        <a:t>Operations</a:t>
                      </a:r>
                      <a:endParaRPr lang="en-US" dirty="0"/>
                    </a:p>
                  </a:txBody>
                  <a:tcPr marL="46901" marR="46901" marT="23450" marB="23450"/>
                </a:tc>
                <a:tc>
                  <a:txBody>
                    <a:bodyPr/>
                    <a:lstStyle/>
                    <a:p>
                      <a:pPr lvl="0" algn="l">
                        <a:buNone/>
                      </a:pPr>
                      <a:r>
                        <a:rPr lang="en-US" sz="1200" b="0" i="0" u="none" strike="noStrike" noProof="0" dirty="0">
                          <a:solidFill>
                            <a:srgbClr val="000000"/>
                          </a:solidFill>
                        </a:rPr>
                        <a:t>CRM - Sales &amp; Service Modules</a:t>
                      </a:r>
                      <a:endParaRPr lang="en-US" dirty="0"/>
                    </a:p>
                  </a:txBody>
                  <a:tcPr marL="46902" marR="46902" marT="23450" marB="23450"/>
                </a:tc>
                <a:tc>
                  <a:txBody>
                    <a:bodyPr/>
                    <a:lstStyle/>
                    <a:p>
                      <a:pPr marL="0" lvl="0" indent="0" algn="l">
                        <a:lnSpc>
                          <a:spcPct val="100000"/>
                        </a:lnSpc>
                        <a:spcBef>
                          <a:spcPts val="0"/>
                        </a:spcBef>
                        <a:spcAft>
                          <a:spcPts val="0"/>
                        </a:spcAft>
                        <a:buNone/>
                      </a:pPr>
                      <a:r>
                        <a:rPr lang="en-US" sz="1200" b="0" i="0" u="none" strike="noStrike" kern="1200" noProof="0" dirty="0">
                          <a:solidFill>
                            <a:schemeClr val="dk1"/>
                          </a:solidFill>
                        </a:rPr>
                        <a:t>Salesforce CRM    </a:t>
                      </a:r>
                      <a:endParaRPr lang="en-US" dirty="0"/>
                    </a:p>
                    <a:p>
                      <a:pPr marL="0" lvl="0" indent="0" algn="l">
                        <a:lnSpc>
                          <a:spcPct val="100000"/>
                        </a:lnSpc>
                        <a:spcBef>
                          <a:spcPts val="0"/>
                        </a:spcBef>
                        <a:spcAft>
                          <a:spcPts val="0"/>
                        </a:spcAft>
                        <a:buNone/>
                      </a:pPr>
                      <a:endParaRPr lang="en-US" sz="1200" b="0" i="0" u="none" strike="noStrike" kern="1200" noProof="0" dirty="0">
                        <a:solidFill>
                          <a:schemeClr val="dk1"/>
                        </a:solidFill>
                      </a:endParaRPr>
                    </a:p>
                  </a:txBody>
                  <a:tcPr marL="46902" marR="46902" marT="23450" marB="23450"/>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Aptos"/>
                        </a:rPr>
                        <a:t>Company</a:t>
                      </a:r>
                      <a:endParaRPr lang="en-US" dirty="0">
                        <a:latin typeface="Aptos"/>
                      </a:endParaRPr>
                    </a:p>
                    <a:p>
                      <a:pPr lvl="0" algn="l">
                        <a:lnSpc>
                          <a:spcPct val="100000"/>
                        </a:lnSpc>
                        <a:buNone/>
                      </a:pPr>
                      <a:endParaRPr lang="en-US" sz="1400" b="0" i="0" u="none" strike="noStrike" noProof="0" dirty="0">
                        <a:solidFill>
                          <a:srgbClr val="000000"/>
                        </a:solidFill>
                        <a:latin typeface="Aptos"/>
                      </a:endParaRPr>
                    </a:p>
                  </a:txBody>
                  <a:tcPr anchor="ctr"/>
                </a:tc>
                <a:tc>
                  <a:txBody>
                    <a:bodyPr/>
                    <a:lstStyle/>
                    <a:p>
                      <a:pPr lvl="0" algn="l">
                        <a:lnSpc>
                          <a:spcPct val="100000"/>
                        </a:lnSpc>
                        <a:buNone/>
                      </a:pPr>
                      <a:r>
                        <a:rPr lang="en-US" sz="1400" b="0" i="0" u="none" strike="noStrike" noProof="0" dirty="0">
                          <a:solidFill>
                            <a:srgbClr val="000000"/>
                          </a:solidFill>
                        </a:rPr>
                        <a:t>Suppliers rely on </a:t>
                      </a:r>
                      <a:r>
                        <a:rPr lang="en-US" sz="1400" b="0" i="0" u="none" strike="noStrike" noProof="0" err="1">
                          <a:solidFill>
                            <a:srgbClr val="000000"/>
                          </a:solidFill>
                        </a:rPr>
                        <a:t>SummitTech’s</a:t>
                      </a:r>
                      <a:r>
                        <a:rPr lang="en-US" sz="1400" b="0" i="0" u="none" strike="noStrike" noProof="0" dirty="0">
                          <a:solidFill>
                            <a:srgbClr val="000000"/>
                          </a:solidFill>
                        </a:rPr>
                        <a:t> CRM for precise, real-time sales and support information critical to effective collaboration, streamlined client management, and customer satisfaction.</a:t>
                      </a:r>
                      <a:endParaRPr lang="en-US" dirty="0"/>
                    </a:p>
                  </a:txBody>
                  <a:tcPr anchor="ctr"/>
                </a:tc>
                <a:extLst>
                  <a:ext uri="{0D108BD9-81ED-4DB2-BD59-A6C34878D82A}">
                    <a16:rowId xmlns:a16="http://schemas.microsoft.com/office/drawing/2014/main" val="2414500503"/>
                  </a:ext>
                </a:extLst>
              </a:tr>
              <a:tr h="717767">
                <a:tc>
                  <a:txBody>
                    <a:bodyPr/>
                    <a:lstStyle/>
                    <a:p>
                      <a:pPr lvl="0" algn="l">
                        <a:buNone/>
                      </a:pPr>
                      <a:r>
                        <a:rPr lang="en-US" sz="1200" b="0" i="0" u="none" strike="noStrike" noProof="0" dirty="0">
                          <a:solidFill>
                            <a:srgbClr val="000000"/>
                          </a:solidFill>
                          <a:latin typeface="Aptos"/>
                        </a:rPr>
                        <a:t>Legal</a:t>
                      </a:r>
                      <a:endParaRPr lang="en-US" dirty="0"/>
                    </a:p>
                  </a:txBody>
                  <a:tcPr marL="46901" marR="46901" marT="23450" marB="23450"/>
                </a:tc>
                <a:tc>
                  <a:txBody>
                    <a:bodyPr/>
                    <a:lstStyle/>
                    <a:p>
                      <a:pPr lvl="0" algn="l">
                        <a:buNone/>
                      </a:pPr>
                      <a:r>
                        <a:rPr lang="en-US" sz="1200" b="0" i="0" u="none" strike="noStrike" noProof="0" dirty="0">
                          <a:solidFill>
                            <a:srgbClr val="000000"/>
                          </a:solidFill>
                          <a:latin typeface="Aptos"/>
                        </a:rPr>
                        <a:t>Contract Lifecycle Management</a:t>
                      </a:r>
                      <a:endParaRPr lang="en-US" dirty="0"/>
                    </a:p>
                  </a:txBody>
                  <a:tcPr marL="46901" marR="46901" marT="23450" marB="23450"/>
                </a:tc>
                <a:tc>
                  <a:txBody>
                    <a:bodyPr/>
                    <a:lstStyle/>
                    <a:p>
                      <a:pPr marL="0" lvl="0" indent="0" algn="l">
                        <a:lnSpc>
                          <a:spcPct val="100000"/>
                        </a:lnSpc>
                        <a:spcBef>
                          <a:spcPts val="0"/>
                        </a:spcBef>
                        <a:spcAft>
                          <a:spcPts val="0"/>
                        </a:spcAft>
                        <a:buNone/>
                      </a:pPr>
                      <a:r>
                        <a:rPr lang="en-US" sz="1200" b="0" i="0" u="none" strike="noStrike" kern="1200" noProof="0" dirty="0">
                          <a:solidFill>
                            <a:schemeClr val="dk1"/>
                          </a:solidFill>
                        </a:rPr>
                        <a:t>Salesforce &amp; DocuSign CLM Integration</a:t>
                      </a:r>
                      <a:endParaRPr lang="en-US" dirty="0"/>
                    </a:p>
                    <a:p>
                      <a:pPr marL="171450" lvl="0" indent="-171450" algn="l">
                        <a:lnSpc>
                          <a:spcPct val="100000"/>
                        </a:lnSpc>
                        <a:spcBef>
                          <a:spcPts val="0"/>
                        </a:spcBef>
                        <a:spcAft>
                          <a:spcPts val="0"/>
                        </a:spcAft>
                        <a:buFont typeface="Arial"/>
                        <a:buChar char="•"/>
                      </a:pPr>
                      <a:endParaRPr lang="en-US" sz="1200" b="0" i="0" u="none" strike="noStrike" kern="1200" noProof="0" dirty="0">
                        <a:solidFill>
                          <a:schemeClr val="dk1"/>
                        </a:solidFill>
                      </a:endParaRPr>
                    </a:p>
                  </a:txBody>
                  <a:tcPr marL="46901" marR="46901" marT="23450" marB="23450"/>
                </a:tc>
                <a:tc>
                  <a:txBody>
                    <a:bodyPr/>
                    <a:lstStyle/>
                    <a:p>
                      <a:pPr lvl="0" algn="l">
                        <a:lnSpc>
                          <a:spcPct val="100000"/>
                        </a:lnSpc>
                        <a:spcBef>
                          <a:spcPts val="0"/>
                        </a:spcBef>
                        <a:spcAft>
                          <a:spcPts val="0"/>
                        </a:spcAft>
                        <a:buNone/>
                      </a:pPr>
                      <a:r>
                        <a:rPr lang="en-US" sz="1400" b="0" i="0" u="none" strike="noStrike" noProof="0" dirty="0">
                          <a:solidFill>
                            <a:srgbClr val="000000"/>
                          </a:solidFill>
                          <a:latin typeface="Aptos"/>
                        </a:rPr>
                        <a:t>Company</a:t>
                      </a:r>
                      <a:endParaRPr lang="en-US" dirty="0">
                        <a:latin typeface="Aptos"/>
                      </a:endParaRPr>
                    </a:p>
                    <a:p>
                      <a:pPr lvl="0" algn="l">
                        <a:lnSpc>
                          <a:spcPct val="100000"/>
                        </a:lnSpc>
                        <a:buNone/>
                      </a:pPr>
                      <a:endParaRPr lang="en-US" sz="1400" b="0" i="0" u="none" strike="noStrike" noProof="0" dirty="0">
                        <a:solidFill>
                          <a:srgbClr val="000000"/>
                        </a:solidFill>
                        <a:latin typeface="Aptos"/>
                      </a:endParaRPr>
                    </a:p>
                  </a:txBody>
                  <a:tcPr anchor="ctr"/>
                </a:tc>
                <a:tc>
                  <a:txBody>
                    <a:bodyPr/>
                    <a:lstStyle/>
                    <a:p>
                      <a:pPr lvl="0" algn="l">
                        <a:lnSpc>
                          <a:spcPct val="100000"/>
                        </a:lnSpc>
                        <a:buNone/>
                      </a:pPr>
                      <a:r>
                        <a:rPr lang="en-US" sz="1400" b="0" i="0" u="none" strike="noStrike" noProof="0" dirty="0">
                          <a:solidFill>
                            <a:srgbClr val="000000"/>
                          </a:solidFill>
                        </a:rPr>
                        <a:t>Suppliers count on </a:t>
                      </a:r>
                      <a:r>
                        <a:rPr lang="en-US" sz="1400" b="0" i="0" u="none" strike="noStrike" noProof="0" dirty="0" err="1">
                          <a:solidFill>
                            <a:srgbClr val="000000"/>
                          </a:solidFill>
                        </a:rPr>
                        <a:t>SummitTech’s</a:t>
                      </a:r>
                      <a:r>
                        <a:rPr lang="en-US" sz="1400" b="0" i="0" u="none" strike="noStrike" noProof="0" dirty="0">
                          <a:solidFill>
                            <a:srgbClr val="000000"/>
                          </a:solidFill>
                        </a:rPr>
                        <a:t> integrated contract management solution to streamline contract creation, review, and execution processes, minimizing compliance risks and operational delays.</a:t>
                      </a:r>
                      <a:endParaRPr lang="en-US" dirty="0"/>
                    </a:p>
                  </a:txBody>
                  <a:tcPr anchor="ctr"/>
                </a:tc>
                <a:extLst>
                  <a:ext uri="{0D108BD9-81ED-4DB2-BD59-A6C34878D82A}">
                    <a16:rowId xmlns:a16="http://schemas.microsoft.com/office/drawing/2014/main" val="2820858009"/>
                  </a:ext>
                </a:extLst>
              </a:tr>
            </a:tbl>
          </a:graphicData>
        </a:graphic>
      </p:graphicFrame>
      <p:cxnSp>
        <p:nvCxnSpPr>
          <p:cNvPr id="17" name="Straight Connector 16">
            <a:extLst>
              <a:ext uri="{FF2B5EF4-FFF2-40B4-BE49-F238E27FC236}">
                <a16:creationId xmlns:a16="http://schemas.microsoft.com/office/drawing/2014/main" id="{A96F46BB-1CF0-03C3-6DEE-0A838C378A9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BE63E4A4-90B9-0545-FBE8-6646DD8BAC16}"/>
              </a:ext>
            </a:extLst>
          </p:cNvPr>
          <p:cNvSpPr>
            <a:spLocks noGrp="1"/>
          </p:cNvSpPr>
          <p:nvPr>
            <p:ph type="sldNum" sz="quarter" idx="12"/>
          </p:nvPr>
        </p:nvSpPr>
        <p:spPr/>
        <p:txBody>
          <a:bodyPr/>
          <a:lstStyle/>
          <a:p>
            <a:fld id="{48F63A3B-78C7-47BE-AE5E-E10140E04643}" type="slidenum">
              <a:rPr lang="en-US" dirty="0"/>
              <a:t>16</a:t>
            </a:fld>
            <a:endParaRPr lang="en-US"/>
          </a:p>
        </p:txBody>
      </p:sp>
    </p:spTree>
    <p:extLst>
      <p:ext uri="{BB962C8B-B14F-4D97-AF65-F5344CB8AC3E}">
        <p14:creationId xmlns:p14="http://schemas.microsoft.com/office/powerpoint/2010/main" val="2229005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E2332D-AC21-8B18-10C1-66950104D81A}"/>
              </a:ext>
            </a:extLst>
          </p:cNvPr>
          <p:cNvSpPr>
            <a:spLocks noGrp="1"/>
          </p:cNvSpPr>
          <p:nvPr>
            <p:ph type="title"/>
          </p:nvPr>
        </p:nvSpPr>
        <p:spPr>
          <a:xfrm>
            <a:off x="725614" y="857251"/>
            <a:ext cx="5559918" cy="4755200"/>
          </a:xfrm>
        </p:spPr>
        <p:txBody>
          <a:bodyPr vert="horz" lIns="91440" tIns="45720" rIns="91440" bIns="45720" rtlCol="0" anchor="ctr">
            <a:noAutofit/>
          </a:bodyPr>
          <a:lstStyle/>
          <a:p>
            <a:pPr algn="r"/>
            <a:r>
              <a:rPr lang="en-US" sz="4800" b="1" i="1" kern="1200">
                <a:solidFill>
                  <a:schemeClr val="bg2"/>
                </a:solidFill>
                <a:latin typeface="+mj-lt"/>
                <a:ea typeface="+mj-ea"/>
                <a:cs typeface="+mj-cs"/>
              </a:rPr>
              <a:t>Threat </a:t>
            </a:r>
            <a:r>
              <a:rPr lang="en-US" sz="4800" b="1" i="1">
                <a:solidFill>
                  <a:schemeClr val="bg2"/>
                </a:solidFill>
              </a:rPr>
              <a:t>Analysis and </a:t>
            </a:r>
            <a:br>
              <a:rPr lang="en-US" sz="4800" b="1" i="1">
                <a:solidFill>
                  <a:schemeClr val="bg2"/>
                </a:solidFill>
              </a:rPr>
            </a:br>
            <a:r>
              <a:rPr lang="en-US" sz="4800" b="1" i="1">
                <a:solidFill>
                  <a:schemeClr val="bg2"/>
                </a:solidFill>
              </a:rPr>
              <a:t>Risk Assessment</a:t>
            </a:r>
          </a:p>
        </p:txBody>
      </p:sp>
      <p:sp>
        <p:nvSpPr>
          <p:cNvPr id="21" name="Rectangle 20">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Graph on document with pen">
            <a:extLst>
              <a:ext uri="{FF2B5EF4-FFF2-40B4-BE49-F238E27FC236}">
                <a16:creationId xmlns:a16="http://schemas.microsoft.com/office/drawing/2014/main" id="{5DB19087-4AF7-2155-C115-A876CD2A620D}"/>
              </a:ext>
            </a:extLst>
          </p:cNvPr>
          <p:cNvPicPr>
            <a:picLocks noChangeAspect="1"/>
          </p:cNvPicPr>
          <p:nvPr/>
        </p:nvPicPr>
        <p:blipFill>
          <a:blip r:embed="rId2"/>
          <a:srcRect t="983" r="-2" b="14619"/>
          <a:stretch>
            <a:fillRect/>
          </a:stretch>
        </p:blipFill>
        <p:spPr>
          <a:xfrm>
            <a:off x="6285559" y="2027886"/>
            <a:ext cx="4981764" cy="2816514"/>
          </a:xfrm>
          <a:prstGeom prst="rect">
            <a:avLst/>
          </a:prstGeom>
        </p:spPr>
      </p:pic>
      <p:sp>
        <p:nvSpPr>
          <p:cNvPr id="5" name="Slide Number Placeholder 4">
            <a:extLst>
              <a:ext uri="{FF2B5EF4-FFF2-40B4-BE49-F238E27FC236}">
                <a16:creationId xmlns:a16="http://schemas.microsoft.com/office/drawing/2014/main" id="{BC371366-1851-2E5E-6683-D8A12BCB7F48}"/>
              </a:ext>
            </a:extLst>
          </p:cNvPr>
          <p:cNvSpPr>
            <a:spLocks noGrp="1"/>
          </p:cNvSpPr>
          <p:nvPr>
            <p:ph type="sldNum" sz="quarter" idx="12"/>
          </p:nvPr>
        </p:nvSpPr>
        <p:spPr/>
        <p:txBody>
          <a:bodyPr/>
          <a:lstStyle/>
          <a:p>
            <a:fld id="{48F63A3B-78C7-47BE-AE5E-E10140E04643}" type="slidenum">
              <a:rPr lang="en-US" dirty="0"/>
              <a:t>17</a:t>
            </a:fld>
            <a:endParaRPr lang="en-US"/>
          </a:p>
        </p:txBody>
      </p:sp>
    </p:spTree>
    <p:extLst>
      <p:ext uri="{BB962C8B-B14F-4D97-AF65-F5344CB8AC3E}">
        <p14:creationId xmlns:p14="http://schemas.microsoft.com/office/powerpoint/2010/main" val="3867110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78B0E2-30F8-AD8F-CFC5-D7C851E1E4A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1C65BC0-97E4-451D-1D64-D922D6981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941FCF-41DC-7BCA-B4D7-694A391178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DE6442-B1DD-6263-24F2-2ABDAC969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13D4DD9-F05A-C32D-3AEA-D92205454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4DAA7-3060-8C50-1F00-A6790D0CFC8A}"/>
              </a:ext>
            </a:extLst>
          </p:cNvPr>
          <p:cNvSpPr>
            <a:spLocks noGrp="1"/>
          </p:cNvSpPr>
          <p:nvPr>
            <p:ph type="title"/>
          </p:nvPr>
        </p:nvSpPr>
        <p:spPr>
          <a:xfrm>
            <a:off x="833099" y="255939"/>
            <a:ext cx="11071271" cy="1073531"/>
          </a:xfrm>
        </p:spPr>
        <p:txBody>
          <a:bodyPr anchor="ctr">
            <a:normAutofit fontScale="90000"/>
          </a:bodyPr>
          <a:lstStyle/>
          <a:p>
            <a:r>
              <a:rPr lang="en-US" b="1">
                <a:solidFill>
                  <a:schemeClr val="bg1"/>
                </a:solidFill>
              </a:rPr>
              <a:t>Step 1. Risk Identification</a:t>
            </a:r>
            <a:br>
              <a:rPr lang="en-US" sz="4000"/>
            </a:br>
            <a:r>
              <a:rPr lang="en-US" sz="3100">
                <a:solidFill>
                  <a:schemeClr val="bg2"/>
                </a:solidFill>
              </a:rPr>
              <a:t>Asset Assessment</a:t>
            </a:r>
          </a:p>
        </p:txBody>
      </p:sp>
      <p:graphicFrame>
        <p:nvGraphicFramePr>
          <p:cNvPr id="7" name="Content Placeholder 6">
            <a:extLst>
              <a:ext uri="{FF2B5EF4-FFF2-40B4-BE49-F238E27FC236}">
                <a16:creationId xmlns:a16="http://schemas.microsoft.com/office/drawing/2014/main" id="{F860E284-DD69-CF8F-6E97-5F66DB112787}"/>
              </a:ext>
            </a:extLst>
          </p:cNvPr>
          <p:cNvGraphicFramePr>
            <a:graphicFrameLocks noGrp="1"/>
          </p:cNvGraphicFramePr>
          <p:nvPr>
            <p:ph idx="1"/>
            <p:extLst>
              <p:ext uri="{D42A27DB-BD31-4B8C-83A1-F6EECF244321}">
                <p14:modId xmlns:p14="http://schemas.microsoft.com/office/powerpoint/2010/main" val="2323022907"/>
              </p:ext>
            </p:extLst>
          </p:nvPr>
        </p:nvGraphicFramePr>
        <p:xfrm>
          <a:off x="810846" y="1719384"/>
          <a:ext cx="10539040" cy="4470400"/>
        </p:xfrm>
        <a:graphic>
          <a:graphicData uri="http://schemas.openxmlformats.org/drawingml/2006/table">
            <a:tbl>
              <a:tblPr firstRow="1" bandRow="1">
                <a:tableStyleId>{5C22544A-7EE6-4342-B048-85BDC9FD1C3A}</a:tableStyleId>
              </a:tblPr>
              <a:tblGrid>
                <a:gridCol w="3001107">
                  <a:extLst>
                    <a:ext uri="{9D8B030D-6E8A-4147-A177-3AD203B41FA5}">
                      <a16:colId xmlns:a16="http://schemas.microsoft.com/office/drawing/2014/main" val="267412598"/>
                    </a:ext>
                  </a:extLst>
                </a:gridCol>
                <a:gridCol w="1652950">
                  <a:extLst>
                    <a:ext uri="{9D8B030D-6E8A-4147-A177-3AD203B41FA5}">
                      <a16:colId xmlns:a16="http://schemas.microsoft.com/office/drawing/2014/main" val="2732641805"/>
                    </a:ext>
                  </a:extLst>
                </a:gridCol>
                <a:gridCol w="1641230">
                  <a:extLst>
                    <a:ext uri="{9D8B030D-6E8A-4147-A177-3AD203B41FA5}">
                      <a16:colId xmlns:a16="http://schemas.microsoft.com/office/drawing/2014/main" val="3718295011"/>
                    </a:ext>
                  </a:extLst>
                </a:gridCol>
                <a:gridCol w="1570892">
                  <a:extLst>
                    <a:ext uri="{9D8B030D-6E8A-4147-A177-3AD203B41FA5}">
                      <a16:colId xmlns:a16="http://schemas.microsoft.com/office/drawing/2014/main" val="2075411907"/>
                    </a:ext>
                  </a:extLst>
                </a:gridCol>
                <a:gridCol w="1430215">
                  <a:extLst>
                    <a:ext uri="{9D8B030D-6E8A-4147-A177-3AD203B41FA5}">
                      <a16:colId xmlns:a16="http://schemas.microsoft.com/office/drawing/2014/main" val="825044936"/>
                    </a:ext>
                  </a:extLst>
                </a:gridCol>
                <a:gridCol w="1242646">
                  <a:extLst>
                    <a:ext uri="{9D8B030D-6E8A-4147-A177-3AD203B41FA5}">
                      <a16:colId xmlns:a16="http://schemas.microsoft.com/office/drawing/2014/main" val="3623314388"/>
                    </a:ext>
                  </a:extLst>
                </a:gridCol>
              </a:tblGrid>
              <a:tr h="370840">
                <a:tc>
                  <a:txBody>
                    <a:bodyPr/>
                    <a:lstStyle/>
                    <a:p>
                      <a:pPr lvl="0">
                        <a:buNone/>
                      </a:pPr>
                      <a:r>
                        <a:rPr lang="en-US" sz="1800" b="1" kern="1200" noProof="0">
                          <a:solidFill>
                            <a:schemeClr val="lt1"/>
                          </a:solidFill>
                          <a:latin typeface="+mn-lt"/>
                          <a:ea typeface="+mn-ea"/>
                          <a:cs typeface="+mn-cs"/>
                        </a:rPr>
                        <a:t>Asset Name</a:t>
                      </a:r>
                      <a:endParaRPr lang="en-US" sz="1800" b="1" kern="1200">
                        <a:solidFill>
                          <a:schemeClr val="lt1"/>
                        </a:solidFill>
                        <a:latin typeface="+mn-lt"/>
                        <a:ea typeface="+mn-ea"/>
                        <a:cs typeface="+mn-cs"/>
                      </a:endParaRPr>
                    </a:p>
                  </a:txBody>
                  <a:tcPr/>
                </a:tc>
                <a:tc>
                  <a:txBody>
                    <a:bodyPr/>
                    <a:lstStyle/>
                    <a:p>
                      <a:pPr lvl="0">
                        <a:buNone/>
                      </a:pPr>
                      <a:r>
                        <a:rPr lang="en-US" sz="1800" b="1" kern="1200" noProof="0">
                          <a:solidFill>
                            <a:schemeClr val="lt1"/>
                          </a:solidFill>
                          <a:latin typeface="+mn-lt"/>
                          <a:ea typeface="+mn-ea"/>
                          <a:cs typeface="+mn-cs"/>
                        </a:rPr>
                        <a:t>Criterion 1: Impact on Regulatory Compliance</a:t>
                      </a:r>
                    </a:p>
                  </a:txBody>
                  <a:tcPr/>
                </a:tc>
                <a:tc>
                  <a:txBody>
                    <a:bodyPr/>
                    <a:lstStyle/>
                    <a:p>
                      <a:pPr lvl="0">
                        <a:buNone/>
                      </a:pPr>
                      <a:r>
                        <a:rPr lang="en-US" sz="1800" b="1" kern="1200" noProof="0">
                          <a:solidFill>
                            <a:schemeClr val="lt1"/>
                          </a:solidFill>
                          <a:latin typeface="+mn-lt"/>
                          <a:ea typeface="+mn-ea"/>
                          <a:cs typeface="+mn-cs"/>
                        </a:rPr>
                        <a:t>Criterion 2:</a:t>
                      </a:r>
                    </a:p>
                    <a:p>
                      <a:pPr lvl="0">
                        <a:buNone/>
                      </a:pPr>
                      <a:r>
                        <a:rPr lang="en-US" sz="1800" b="1" kern="1200" noProof="0">
                          <a:solidFill>
                            <a:schemeClr val="lt1"/>
                          </a:solidFill>
                          <a:latin typeface="+mn-lt"/>
                          <a:ea typeface="+mn-ea"/>
                          <a:cs typeface="+mn-cs"/>
                        </a:rPr>
                        <a:t>Impact on Revenue/ Profitability</a:t>
                      </a:r>
                    </a:p>
                  </a:txBody>
                  <a:tcPr/>
                </a:tc>
                <a:tc>
                  <a:txBody>
                    <a:bodyPr/>
                    <a:lstStyle/>
                    <a:p>
                      <a:pPr lvl="0">
                        <a:buNone/>
                      </a:pPr>
                      <a:r>
                        <a:rPr lang="en-US" sz="1800" b="1" kern="1200" noProof="0">
                          <a:solidFill>
                            <a:schemeClr val="lt1"/>
                          </a:solidFill>
                          <a:latin typeface="+mn-lt"/>
                          <a:ea typeface="+mn-ea"/>
                          <a:cs typeface="+mn-cs"/>
                        </a:rPr>
                        <a:t>Criterion 3: Impact on Public Image</a:t>
                      </a:r>
                      <a:endParaRPr lang="en-US" sz="1800"/>
                    </a:p>
                  </a:txBody>
                  <a:tcPr/>
                </a:tc>
                <a:tc>
                  <a:txBody>
                    <a:bodyPr/>
                    <a:lstStyle/>
                    <a:p>
                      <a:pPr lvl="0">
                        <a:buNone/>
                      </a:pPr>
                      <a:r>
                        <a:rPr lang="en-US" sz="1800" b="1" kern="1200" noProof="0">
                          <a:solidFill>
                            <a:schemeClr val="lt1"/>
                          </a:solidFill>
                          <a:latin typeface="+mn-lt"/>
                          <a:ea typeface="+mn-ea"/>
                          <a:cs typeface="+mn-cs"/>
                        </a:rPr>
                        <a:t>Criterion 4:</a:t>
                      </a:r>
                      <a:br>
                        <a:rPr lang="en-US" sz="1800" b="1" kern="1200" noProof="0">
                          <a:solidFill>
                            <a:srgbClr val="FFFFFF"/>
                          </a:solidFill>
                          <a:latin typeface="+mn-lt"/>
                          <a:ea typeface="+mn-ea"/>
                          <a:cs typeface="+mn-cs"/>
                        </a:rPr>
                      </a:br>
                      <a:r>
                        <a:rPr lang="en-US" sz="1800" b="1" kern="1200" noProof="0">
                          <a:solidFill>
                            <a:schemeClr val="lt1"/>
                          </a:solidFill>
                          <a:latin typeface="+mn-lt"/>
                          <a:ea typeface="+mn-ea"/>
                          <a:cs typeface="+mn-cs"/>
                        </a:rPr>
                        <a:t>Impact on Operations</a:t>
                      </a:r>
                    </a:p>
                  </a:txBody>
                  <a:tcPr/>
                </a:tc>
                <a:tc>
                  <a:txBody>
                    <a:bodyPr/>
                    <a:lstStyle/>
                    <a:p>
                      <a:pPr lvl="0">
                        <a:buNone/>
                      </a:pPr>
                      <a:r>
                        <a:rPr lang="en-US" sz="1800" b="1" kern="1200" noProof="0">
                          <a:solidFill>
                            <a:schemeClr val="lt1"/>
                          </a:solidFill>
                          <a:latin typeface="+mn-lt"/>
                          <a:ea typeface="+mn-ea"/>
                          <a:cs typeface="+mn-cs"/>
                        </a:rPr>
                        <a:t>Weighted Score</a:t>
                      </a:r>
                      <a:endParaRPr lang="en-US" sz="1800"/>
                    </a:p>
                  </a:txBody>
                  <a:tcPr/>
                </a:tc>
                <a:extLst>
                  <a:ext uri="{0D108BD9-81ED-4DB2-BD59-A6C34878D82A}">
                    <a16:rowId xmlns:a16="http://schemas.microsoft.com/office/drawing/2014/main" val="3941234130"/>
                  </a:ext>
                </a:extLst>
              </a:tr>
              <a:tr h="370839">
                <a:tc>
                  <a:txBody>
                    <a:bodyPr/>
                    <a:lstStyle/>
                    <a:p>
                      <a:pPr lvl="0">
                        <a:buNone/>
                      </a:pPr>
                      <a:r>
                        <a:rPr lang="en-US" sz="1800" b="1" kern="1200" noProof="0">
                          <a:solidFill>
                            <a:schemeClr val="lt1"/>
                          </a:solidFill>
                          <a:latin typeface="+mn-lt"/>
                          <a:ea typeface="+mn-ea"/>
                          <a:cs typeface="+mn-cs"/>
                        </a:rPr>
                        <a:t>Criterion Weight </a:t>
                      </a:r>
                      <a:endParaRPr lang="en-US"/>
                    </a:p>
                    <a:p>
                      <a:pPr lvl="0">
                        <a:buNone/>
                      </a:pPr>
                      <a:r>
                        <a:rPr lang="en-US" sz="1800" b="1" kern="1200" noProof="0">
                          <a:solidFill>
                            <a:schemeClr val="lt1"/>
                          </a:solidFill>
                          <a:latin typeface="+mn-lt"/>
                          <a:ea typeface="+mn-ea"/>
                          <a:cs typeface="+mn-cs"/>
                        </a:rPr>
                        <a:t>(1-100)</a:t>
                      </a:r>
                    </a:p>
                  </a:txBody>
                  <a:tcPr>
                    <a:solidFill>
                      <a:schemeClr val="tx2">
                        <a:lumMod val="50000"/>
                        <a:lumOff val="50000"/>
                      </a:schemeClr>
                    </a:solidFill>
                  </a:tcPr>
                </a:tc>
                <a:tc>
                  <a:txBody>
                    <a:bodyPr/>
                    <a:lstStyle/>
                    <a:p>
                      <a:pPr lvl="0" algn="ctr">
                        <a:buNone/>
                      </a:pPr>
                      <a:r>
                        <a:rPr lang="en-US" sz="1800" b="1" kern="1200" noProof="0">
                          <a:solidFill>
                            <a:schemeClr val="lt1"/>
                          </a:solidFill>
                          <a:latin typeface="+mn-lt"/>
                          <a:ea typeface="+mn-ea"/>
                          <a:cs typeface="+mn-cs"/>
                        </a:rPr>
                        <a:t>30</a:t>
                      </a:r>
                    </a:p>
                  </a:txBody>
                  <a:tcPr>
                    <a:solidFill>
                      <a:schemeClr val="tx2">
                        <a:lumMod val="50000"/>
                        <a:lumOff val="50000"/>
                      </a:schemeClr>
                    </a:solidFill>
                  </a:tcPr>
                </a:tc>
                <a:tc>
                  <a:txBody>
                    <a:bodyPr/>
                    <a:lstStyle/>
                    <a:p>
                      <a:pPr lvl="0" algn="ctr">
                        <a:buNone/>
                      </a:pPr>
                      <a:r>
                        <a:rPr lang="en-US" sz="1800" b="1" kern="1200" noProof="0">
                          <a:solidFill>
                            <a:schemeClr val="lt1"/>
                          </a:solidFill>
                          <a:latin typeface="+mn-lt"/>
                          <a:ea typeface="+mn-ea"/>
                          <a:cs typeface="+mn-cs"/>
                        </a:rPr>
                        <a:t>40</a:t>
                      </a:r>
                    </a:p>
                  </a:txBody>
                  <a:tcPr>
                    <a:solidFill>
                      <a:schemeClr val="tx2">
                        <a:lumMod val="50000"/>
                        <a:lumOff val="50000"/>
                      </a:schemeClr>
                    </a:solidFill>
                  </a:tcPr>
                </a:tc>
                <a:tc>
                  <a:txBody>
                    <a:bodyPr/>
                    <a:lstStyle/>
                    <a:p>
                      <a:pPr lvl="0" algn="ctr">
                        <a:buNone/>
                      </a:pPr>
                      <a:r>
                        <a:rPr lang="en-US" sz="1800" b="1" kern="1200" noProof="0">
                          <a:solidFill>
                            <a:schemeClr val="lt1"/>
                          </a:solidFill>
                          <a:latin typeface="+mn-lt"/>
                          <a:ea typeface="+mn-ea"/>
                          <a:cs typeface="+mn-cs"/>
                        </a:rPr>
                        <a:t>20</a:t>
                      </a:r>
                    </a:p>
                  </a:txBody>
                  <a:tcPr>
                    <a:solidFill>
                      <a:schemeClr val="tx2">
                        <a:lumMod val="50000"/>
                        <a:lumOff val="50000"/>
                      </a:schemeClr>
                    </a:solidFill>
                  </a:tcPr>
                </a:tc>
                <a:tc>
                  <a:txBody>
                    <a:bodyPr/>
                    <a:lstStyle/>
                    <a:p>
                      <a:pPr lvl="0" algn="ctr">
                        <a:buNone/>
                      </a:pPr>
                      <a:r>
                        <a:rPr lang="en-US" sz="1800" b="1" kern="1200" noProof="0">
                          <a:solidFill>
                            <a:schemeClr val="lt1"/>
                          </a:solidFill>
                          <a:latin typeface="+mn-lt"/>
                          <a:ea typeface="+mn-ea"/>
                          <a:cs typeface="+mn-cs"/>
                        </a:rPr>
                        <a:t>10</a:t>
                      </a:r>
                    </a:p>
                  </a:txBody>
                  <a:tcPr>
                    <a:solidFill>
                      <a:schemeClr val="tx2">
                        <a:lumMod val="50000"/>
                        <a:lumOff val="50000"/>
                      </a:schemeClr>
                    </a:solidFill>
                  </a:tcPr>
                </a:tc>
                <a:tc>
                  <a:txBody>
                    <a:bodyPr/>
                    <a:lstStyle/>
                    <a:p>
                      <a:pPr lvl="0" algn="ctr">
                        <a:buNone/>
                      </a:pPr>
                      <a:r>
                        <a:rPr lang="en-US" sz="1800" b="1" kern="1200" noProof="0">
                          <a:solidFill>
                            <a:schemeClr val="lt1"/>
                          </a:solidFill>
                          <a:latin typeface="+mn-lt"/>
                          <a:ea typeface="+mn-ea"/>
                          <a:cs typeface="+mn-cs"/>
                        </a:rPr>
                        <a:t>100</a:t>
                      </a:r>
                    </a:p>
                  </a:txBody>
                  <a:tcPr>
                    <a:solidFill>
                      <a:schemeClr val="tx2">
                        <a:lumMod val="50000"/>
                        <a:lumOff val="50000"/>
                      </a:schemeClr>
                    </a:solidFill>
                  </a:tcPr>
                </a:tc>
                <a:extLst>
                  <a:ext uri="{0D108BD9-81ED-4DB2-BD59-A6C34878D82A}">
                    <a16:rowId xmlns:a16="http://schemas.microsoft.com/office/drawing/2014/main" val="4278086177"/>
                  </a:ext>
                </a:extLst>
              </a:tr>
              <a:tr h="370840">
                <a:tc>
                  <a:txBody>
                    <a:bodyPr/>
                    <a:lstStyle/>
                    <a:p>
                      <a:pPr lvl="0">
                        <a:buNone/>
                      </a:pPr>
                      <a:r>
                        <a:rPr lang="en-US" sz="1600" b="1" i="0" u="none" strike="noStrike" noProof="0">
                          <a:solidFill>
                            <a:srgbClr val="000000"/>
                          </a:solidFill>
                          <a:latin typeface="Aptos Narrow"/>
                        </a:rPr>
                        <a:t>Veeam</a:t>
                      </a:r>
                      <a:endParaRPr lang="en-US" sz="1600" b="1"/>
                    </a:p>
                  </a:txBody>
                  <a:tcPr/>
                </a:tc>
                <a:tc>
                  <a:txBody>
                    <a:bodyPr/>
                    <a:lstStyle/>
                    <a:p>
                      <a:pPr lvl="0" algn="ctr">
                        <a:buNone/>
                      </a:pPr>
                      <a:r>
                        <a:rPr lang="en-US" sz="1600" b="0" i="0" u="none" strike="noStrike" noProof="0">
                          <a:solidFill>
                            <a:srgbClr val="000000"/>
                          </a:solidFill>
                          <a:latin typeface="Calibri"/>
                        </a:rPr>
                        <a:t>0.8</a:t>
                      </a:r>
                    </a:p>
                  </a:txBody>
                  <a:tcPr/>
                </a:tc>
                <a:tc>
                  <a:txBody>
                    <a:bodyPr/>
                    <a:lstStyle/>
                    <a:p>
                      <a:pPr lvl="0" algn="ctr">
                        <a:buNone/>
                      </a:pPr>
                      <a:r>
                        <a:rPr lang="en-US" sz="1600" b="0" i="0" u="none" strike="noStrike" noProof="0">
                          <a:solidFill>
                            <a:srgbClr val="000000"/>
                          </a:solidFill>
                          <a:latin typeface="Calibri"/>
                        </a:rPr>
                        <a:t>0.9</a:t>
                      </a:r>
                    </a:p>
                  </a:txBody>
                  <a:tcPr/>
                </a:tc>
                <a:tc>
                  <a:txBody>
                    <a:bodyPr/>
                    <a:lstStyle/>
                    <a:p>
                      <a:pPr algn="ctr"/>
                      <a:r>
                        <a:rPr lang="en-US" sz="1600"/>
                        <a:t>0.9</a:t>
                      </a:r>
                    </a:p>
                  </a:txBody>
                  <a:tcPr/>
                </a:tc>
                <a:tc>
                  <a:txBody>
                    <a:bodyPr/>
                    <a:lstStyle/>
                    <a:p>
                      <a:pPr lvl="0" algn="ctr">
                        <a:buNone/>
                      </a:pPr>
                      <a:r>
                        <a:rPr lang="en-US" sz="1600"/>
                        <a:t>0.8</a:t>
                      </a:r>
                    </a:p>
                  </a:txBody>
                  <a:tcPr/>
                </a:tc>
                <a:tc>
                  <a:txBody>
                    <a:bodyPr/>
                    <a:lstStyle/>
                    <a:p>
                      <a:pPr algn="ctr"/>
                      <a:r>
                        <a:rPr lang="en-US" sz="1600" b="1"/>
                        <a:t>86</a:t>
                      </a:r>
                    </a:p>
                  </a:txBody>
                  <a:tcPr/>
                </a:tc>
                <a:extLst>
                  <a:ext uri="{0D108BD9-81ED-4DB2-BD59-A6C34878D82A}">
                    <a16:rowId xmlns:a16="http://schemas.microsoft.com/office/drawing/2014/main" val="1307029700"/>
                  </a:ext>
                </a:extLst>
              </a:tr>
              <a:tr h="370840">
                <a:tc>
                  <a:txBody>
                    <a:bodyPr/>
                    <a:lstStyle/>
                    <a:p>
                      <a:pPr lvl="0">
                        <a:buNone/>
                      </a:pPr>
                      <a:r>
                        <a:rPr lang="en-US" sz="1600" b="1" i="0" u="none" strike="noStrike" noProof="0">
                          <a:solidFill>
                            <a:srgbClr val="000000"/>
                          </a:solidFill>
                          <a:latin typeface="Aptos Narrow"/>
                        </a:rPr>
                        <a:t>ConnectWise RMM</a:t>
                      </a:r>
                      <a:endParaRPr lang="en-US" sz="1600" b="1"/>
                    </a:p>
                  </a:txBody>
                  <a:tcPr/>
                </a:tc>
                <a:tc>
                  <a:txBody>
                    <a:bodyPr/>
                    <a:lstStyle/>
                    <a:p>
                      <a:pPr lvl="0" algn="ctr">
                        <a:buNone/>
                      </a:pPr>
                      <a:r>
                        <a:rPr lang="en-US" sz="1600" b="0" i="0" u="none" strike="noStrike" noProof="0">
                          <a:solidFill>
                            <a:srgbClr val="000000"/>
                          </a:solidFill>
                          <a:latin typeface="Calibri"/>
                        </a:rPr>
                        <a:t>0.7</a:t>
                      </a:r>
                    </a:p>
                  </a:txBody>
                  <a:tcPr/>
                </a:tc>
                <a:tc>
                  <a:txBody>
                    <a:bodyPr/>
                    <a:lstStyle/>
                    <a:p>
                      <a:pPr lvl="0" algn="ctr">
                        <a:buNone/>
                      </a:pPr>
                      <a:r>
                        <a:rPr lang="en-US" sz="1600" b="0" i="0" u="none" strike="noStrike" noProof="0">
                          <a:solidFill>
                            <a:srgbClr val="000000"/>
                          </a:solidFill>
                          <a:latin typeface="Calibri"/>
                        </a:rPr>
                        <a:t>0.8</a:t>
                      </a:r>
                    </a:p>
                  </a:txBody>
                  <a:tcPr/>
                </a:tc>
                <a:tc>
                  <a:txBody>
                    <a:bodyPr/>
                    <a:lstStyle/>
                    <a:p>
                      <a:pPr algn="ctr"/>
                      <a:r>
                        <a:rPr lang="en-US" sz="1600"/>
                        <a:t>0.7</a:t>
                      </a:r>
                    </a:p>
                  </a:txBody>
                  <a:tcPr/>
                </a:tc>
                <a:tc>
                  <a:txBody>
                    <a:bodyPr/>
                    <a:lstStyle/>
                    <a:p>
                      <a:pPr lvl="0" algn="ctr">
                        <a:buNone/>
                      </a:pPr>
                      <a:r>
                        <a:rPr lang="en-US" sz="1600"/>
                        <a:t>0.9</a:t>
                      </a:r>
                    </a:p>
                  </a:txBody>
                  <a:tcPr/>
                </a:tc>
                <a:tc>
                  <a:txBody>
                    <a:bodyPr/>
                    <a:lstStyle/>
                    <a:p>
                      <a:pPr algn="ctr"/>
                      <a:r>
                        <a:rPr lang="en-US" sz="1600" b="1"/>
                        <a:t>76</a:t>
                      </a:r>
                    </a:p>
                  </a:txBody>
                  <a:tcPr/>
                </a:tc>
                <a:extLst>
                  <a:ext uri="{0D108BD9-81ED-4DB2-BD59-A6C34878D82A}">
                    <a16:rowId xmlns:a16="http://schemas.microsoft.com/office/drawing/2014/main" val="107240963"/>
                  </a:ext>
                </a:extLst>
              </a:tr>
              <a:tr h="370840">
                <a:tc>
                  <a:txBody>
                    <a:bodyPr/>
                    <a:lstStyle/>
                    <a:p>
                      <a:pPr lvl="0">
                        <a:buNone/>
                      </a:pPr>
                      <a:r>
                        <a:rPr lang="en-US" sz="1600" b="1" i="0" u="none" strike="noStrike" noProof="0">
                          <a:solidFill>
                            <a:srgbClr val="000000"/>
                          </a:solidFill>
                          <a:latin typeface="Aptos Narrow"/>
                        </a:rPr>
                        <a:t>Cisco Firepower/AnyConnect Secure Mobility Client</a:t>
                      </a:r>
                      <a:endParaRPr lang="en-US" sz="1600" b="1"/>
                    </a:p>
                  </a:txBody>
                  <a:tcPr/>
                </a:tc>
                <a:tc>
                  <a:txBody>
                    <a:bodyPr/>
                    <a:lstStyle/>
                    <a:p>
                      <a:pPr lvl="0" algn="ctr">
                        <a:buNone/>
                      </a:pPr>
                      <a:r>
                        <a:rPr lang="en-US" sz="1600" b="0" i="0" u="none" strike="noStrike" noProof="0">
                          <a:solidFill>
                            <a:srgbClr val="000000"/>
                          </a:solidFill>
                          <a:latin typeface="Calibri"/>
                        </a:rPr>
                        <a:t>0.9</a:t>
                      </a:r>
                    </a:p>
                  </a:txBody>
                  <a:tcPr/>
                </a:tc>
                <a:tc>
                  <a:txBody>
                    <a:bodyPr/>
                    <a:lstStyle/>
                    <a:p>
                      <a:pPr lvl="0" algn="ctr">
                        <a:buNone/>
                      </a:pPr>
                      <a:r>
                        <a:rPr lang="en-US" sz="1600" b="0" i="0" u="none" strike="noStrike" noProof="0">
                          <a:solidFill>
                            <a:srgbClr val="000000"/>
                          </a:solidFill>
                          <a:latin typeface="Calibri"/>
                        </a:rPr>
                        <a:t>0.8</a:t>
                      </a:r>
                    </a:p>
                  </a:txBody>
                  <a:tcPr/>
                </a:tc>
                <a:tc>
                  <a:txBody>
                    <a:bodyPr/>
                    <a:lstStyle/>
                    <a:p>
                      <a:pPr algn="ctr"/>
                      <a:r>
                        <a:rPr lang="en-US" sz="1600"/>
                        <a:t>0.8</a:t>
                      </a:r>
                    </a:p>
                  </a:txBody>
                  <a:tcPr/>
                </a:tc>
                <a:tc>
                  <a:txBody>
                    <a:bodyPr/>
                    <a:lstStyle/>
                    <a:p>
                      <a:pPr lvl="0" algn="ctr">
                        <a:buNone/>
                      </a:pPr>
                      <a:r>
                        <a:rPr lang="en-US" sz="1600"/>
                        <a:t>0.9</a:t>
                      </a:r>
                    </a:p>
                  </a:txBody>
                  <a:tcPr/>
                </a:tc>
                <a:tc>
                  <a:txBody>
                    <a:bodyPr/>
                    <a:lstStyle/>
                    <a:p>
                      <a:pPr algn="ctr"/>
                      <a:r>
                        <a:rPr lang="en-US" sz="1600" b="1"/>
                        <a:t>84</a:t>
                      </a:r>
                    </a:p>
                  </a:txBody>
                  <a:tcPr/>
                </a:tc>
                <a:extLst>
                  <a:ext uri="{0D108BD9-81ED-4DB2-BD59-A6C34878D82A}">
                    <a16:rowId xmlns:a16="http://schemas.microsoft.com/office/drawing/2014/main" val="3536698921"/>
                  </a:ext>
                </a:extLst>
              </a:tr>
              <a:tr h="370840">
                <a:tc>
                  <a:txBody>
                    <a:bodyPr/>
                    <a:lstStyle/>
                    <a:p>
                      <a:pPr lvl="0">
                        <a:buNone/>
                      </a:pPr>
                      <a:r>
                        <a:rPr lang="en-US" sz="1600" b="1" i="0" u="none" strike="noStrike" noProof="0">
                          <a:solidFill>
                            <a:srgbClr val="000000"/>
                          </a:solidFill>
                          <a:latin typeface="Aptos Narrow"/>
                        </a:rPr>
                        <a:t>SAP S/4HANA ERP</a:t>
                      </a:r>
                      <a:endParaRPr lang="en-US" sz="1600" b="1"/>
                    </a:p>
                  </a:txBody>
                  <a:tcPr/>
                </a:tc>
                <a:tc>
                  <a:txBody>
                    <a:bodyPr/>
                    <a:lstStyle/>
                    <a:p>
                      <a:pPr lvl="0" algn="ctr">
                        <a:buNone/>
                      </a:pPr>
                      <a:r>
                        <a:rPr lang="en-US" sz="1600" b="0" i="0" u="none" strike="noStrike" noProof="0">
                          <a:solidFill>
                            <a:srgbClr val="000000"/>
                          </a:solidFill>
                          <a:latin typeface="Calibri"/>
                        </a:rPr>
                        <a:t>0.9</a:t>
                      </a:r>
                    </a:p>
                  </a:txBody>
                  <a:tcPr/>
                </a:tc>
                <a:tc>
                  <a:txBody>
                    <a:bodyPr/>
                    <a:lstStyle/>
                    <a:p>
                      <a:pPr lvl="0" algn="ctr">
                        <a:buNone/>
                      </a:pPr>
                      <a:r>
                        <a:rPr lang="en-US" sz="1600" b="0" i="0" u="none" strike="noStrike" noProof="0">
                          <a:solidFill>
                            <a:srgbClr val="000000"/>
                          </a:solidFill>
                          <a:latin typeface="Calibri"/>
                        </a:rPr>
                        <a:t>0.9</a:t>
                      </a:r>
                    </a:p>
                  </a:txBody>
                  <a:tcPr/>
                </a:tc>
                <a:tc>
                  <a:txBody>
                    <a:bodyPr/>
                    <a:lstStyle/>
                    <a:p>
                      <a:pPr algn="ctr"/>
                      <a:r>
                        <a:rPr lang="en-US" sz="1600"/>
                        <a:t>0.9</a:t>
                      </a:r>
                    </a:p>
                  </a:txBody>
                  <a:tcPr/>
                </a:tc>
                <a:tc>
                  <a:txBody>
                    <a:bodyPr/>
                    <a:lstStyle/>
                    <a:p>
                      <a:pPr lvl="0" algn="ctr">
                        <a:buNone/>
                      </a:pPr>
                      <a:r>
                        <a:rPr lang="en-US" sz="1600"/>
                        <a:t>0.9</a:t>
                      </a:r>
                    </a:p>
                  </a:txBody>
                  <a:tcPr/>
                </a:tc>
                <a:tc>
                  <a:txBody>
                    <a:bodyPr/>
                    <a:lstStyle/>
                    <a:p>
                      <a:pPr lvl="0" algn="ctr">
                        <a:buNone/>
                      </a:pPr>
                      <a:r>
                        <a:rPr lang="en-US" sz="1600" b="1"/>
                        <a:t>90</a:t>
                      </a:r>
                    </a:p>
                  </a:txBody>
                  <a:tcPr/>
                </a:tc>
                <a:extLst>
                  <a:ext uri="{0D108BD9-81ED-4DB2-BD59-A6C34878D82A}">
                    <a16:rowId xmlns:a16="http://schemas.microsoft.com/office/drawing/2014/main" val="1698150503"/>
                  </a:ext>
                </a:extLst>
              </a:tr>
              <a:tr h="370840">
                <a:tc>
                  <a:txBody>
                    <a:bodyPr/>
                    <a:lstStyle/>
                    <a:p>
                      <a:pPr lvl="0">
                        <a:buNone/>
                      </a:pPr>
                      <a:r>
                        <a:rPr lang="en-US" sz="1600" b="1" i="0" u="none" strike="noStrike" noProof="0">
                          <a:solidFill>
                            <a:srgbClr val="000000"/>
                          </a:solidFill>
                          <a:latin typeface="Aptos Narrow"/>
                        </a:rPr>
                        <a:t>Salesforce</a:t>
                      </a:r>
                      <a:endParaRPr lang="en-US" sz="1600" b="1"/>
                    </a:p>
                  </a:txBody>
                  <a:tcPr/>
                </a:tc>
                <a:tc>
                  <a:txBody>
                    <a:bodyPr/>
                    <a:lstStyle/>
                    <a:p>
                      <a:pPr lvl="0" algn="ctr">
                        <a:buNone/>
                      </a:pPr>
                      <a:r>
                        <a:rPr lang="en-US" sz="1600" b="0" i="0" u="none" strike="noStrike" noProof="0">
                          <a:solidFill>
                            <a:srgbClr val="000000"/>
                          </a:solidFill>
                          <a:latin typeface="Calibri"/>
                        </a:rPr>
                        <a:t>0.8</a:t>
                      </a:r>
                    </a:p>
                  </a:txBody>
                  <a:tcPr/>
                </a:tc>
                <a:tc>
                  <a:txBody>
                    <a:bodyPr/>
                    <a:lstStyle/>
                    <a:p>
                      <a:pPr lvl="0" algn="ctr">
                        <a:buNone/>
                      </a:pPr>
                      <a:r>
                        <a:rPr lang="en-US" sz="1600" b="0" i="0" u="none" strike="noStrike" noProof="0">
                          <a:solidFill>
                            <a:srgbClr val="000000"/>
                          </a:solidFill>
                          <a:latin typeface="Calibri"/>
                        </a:rPr>
                        <a:t>0.9</a:t>
                      </a:r>
                    </a:p>
                  </a:txBody>
                  <a:tcPr/>
                </a:tc>
                <a:tc>
                  <a:txBody>
                    <a:bodyPr/>
                    <a:lstStyle/>
                    <a:p>
                      <a:pPr algn="ctr"/>
                      <a:r>
                        <a:rPr lang="en-US" sz="1600"/>
                        <a:t>0.6</a:t>
                      </a:r>
                    </a:p>
                  </a:txBody>
                  <a:tcPr/>
                </a:tc>
                <a:tc>
                  <a:txBody>
                    <a:bodyPr/>
                    <a:lstStyle/>
                    <a:p>
                      <a:pPr lvl="0" algn="ctr">
                        <a:buNone/>
                      </a:pPr>
                      <a:r>
                        <a:rPr lang="en-US" sz="1600"/>
                        <a:t>0.6</a:t>
                      </a:r>
                    </a:p>
                  </a:txBody>
                  <a:tcPr/>
                </a:tc>
                <a:tc>
                  <a:txBody>
                    <a:bodyPr/>
                    <a:lstStyle/>
                    <a:p>
                      <a:pPr algn="ctr"/>
                      <a:r>
                        <a:rPr lang="en-US" sz="1600" b="1"/>
                        <a:t>78</a:t>
                      </a:r>
                    </a:p>
                  </a:txBody>
                  <a:tcPr/>
                </a:tc>
                <a:extLst>
                  <a:ext uri="{0D108BD9-81ED-4DB2-BD59-A6C34878D82A}">
                    <a16:rowId xmlns:a16="http://schemas.microsoft.com/office/drawing/2014/main" val="569157232"/>
                  </a:ext>
                </a:extLst>
              </a:tr>
              <a:tr h="370840">
                <a:tc>
                  <a:txBody>
                    <a:bodyPr/>
                    <a:lstStyle/>
                    <a:p>
                      <a:pPr lvl="0">
                        <a:buNone/>
                      </a:pPr>
                      <a:r>
                        <a:rPr lang="en-US" sz="1600" b="1" i="0" u="none" strike="noStrike" noProof="0">
                          <a:solidFill>
                            <a:srgbClr val="000000"/>
                          </a:solidFill>
                          <a:latin typeface="Aptos Narrow"/>
                        </a:rPr>
                        <a:t>Salesforce to DocuSign CLM Integration</a:t>
                      </a:r>
                      <a:endParaRPr lang="en-US" sz="1600" b="1"/>
                    </a:p>
                  </a:txBody>
                  <a:tcPr/>
                </a:tc>
                <a:tc>
                  <a:txBody>
                    <a:bodyPr/>
                    <a:lstStyle/>
                    <a:p>
                      <a:pPr lvl="0" algn="ctr">
                        <a:buNone/>
                      </a:pPr>
                      <a:r>
                        <a:rPr lang="en-US" sz="1600" b="0" i="0" u="none" strike="noStrike" noProof="0">
                          <a:solidFill>
                            <a:srgbClr val="000000"/>
                          </a:solidFill>
                          <a:latin typeface="Calibri"/>
                        </a:rPr>
                        <a:t>0.9</a:t>
                      </a:r>
                    </a:p>
                  </a:txBody>
                  <a:tcPr/>
                </a:tc>
                <a:tc>
                  <a:txBody>
                    <a:bodyPr/>
                    <a:lstStyle/>
                    <a:p>
                      <a:pPr lvl="0" algn="ctr">
                        <a:buNone/>
                      </a:pPr>
                      <a:r>
                        <a:rPr lang="en-US" sz="1600" b="0" i="0" u="none" strike="noStrike" noProof="0">
                          <a:solidFill>
                            <a:srgbClr val="000000"/>
                          </a:solidFill>
                          <a:latin typeface="Calibri"/>
                        </a:rPr>
                        <a:t>0.6</a:t>
                      </a:r>
                    </a:p>
                  </a:txBody>
                  <a:tcPr/>
                </a:tc>
                <a:tc>
                  <a:txBody>
                    <a:bodyPr/>
                    <a:lstStyle/>
                    <a:p>
                      <a:pPr algn="ctr"/>
                      <a:r>
                        <a:rPr lang="en-US" sz="1600"/>
                        <a:t>0.8</a:t>
                      </a:r>
                    </a:p>
                  </a:txBody>
                  <a:tcPr/>
                </a:tc>
                <a:tc>
                  <a:txBody>
                    <a:bodyPr/>
                    <a:lstStyle/>
                    <a:p>
                      <a:pPr lvl="0" algn="ctr">
                        <a:buNone/>
                      </a:pPr>
                      <a:r>
                        <a:rPr lang="en-US" sz="1600"/>
                        <a:t>0.7</a:t>
                      </a:r>
                    </a:p>
                  </a:txBody>
                  <a:tcPr/>
                </a:tc>
                <a:tc>
                  <a:txBody>
                    <a:bodyPr/>
                    <a:lstStyle/>
                    <a:p>
                      <a:pPr algn="ctr"/>
                      <a:r>
                        <a:rPr lang="en-US" sz="1600" b="1"/>
                        <a:t>74</a:t>
                      </a:r>
                    </a:p>
                  </a:txBody>
                  <a:tcPr/>
                </a:tc>
                <a:extLst>
                  <a:ext uri="{0D108BD9-81ED-4DB2-BD59-A6C34878D82A}">
                    <a16:rowId xmlns:a16="http://schemas.microsoft.com/office/drawing/2014/main" val="220063833"/>
                  </a:ext>
                </a:extLst>
              </a:tr>
            </a:tbl>
          </a:graphicData>
        </a:graphic>
      </p:graphicFrame>
      <p:sp>
        <p:nvSpPr>
          <p:cNvPr id="4" name="Slide Number Placeholder 3">
            <a:extLst>
              <a:ext uri="{FF2B5EF4-FFF2-40B4-BE49-F238E27FC236}">
                <a16:creationId xmlns:a16="http://schemas.microsoft.com/office/drawing/2014/main" id="{D6526CD8-715E-DD5B-D8CD-AE6E4AFEC185}"/>
              </a:ext>
            </a:extLst>
          </p:cNvPr>
          <p:cNvSpPr>
            <a:spLocks noGrp="1"/>
          </p:cNvSpPr>
          <p:nvPr>
            <p:ph type="sldNum" sz="quarter" idx="12"/>
          </p:nvPr>
        </p:nvSpPr>
        <p:spPr/>
        <p:txBody>
          <a:bodyPr/>
          <a:lstStyle/>
          <a:p>
            <a:fld id="{48F63A3B-78C7-47BE-AE5E-E10140E04643}" type="slidenum">
              <a:rPr lang="en-US" dirty="0"/>
              <a:t>18</a:t>
            </a:fld>
            <a:endParaRPr lang="en-US"/>
          </a:p>
        </p:txBody>
      </p:sp>
    </p:spTree>
    <p:extLst>
      <p:ext uri="{BB962C8B-B14F-4D97-AF65-F5344CB8AC3E}">
        <p14:creationId xmlns:p14="http://schemas.microsoft.com/office/powerpoint/2010/main" val="2201040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352CE6-43D7-1DBA-4D88-175EF856316A}"/>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6452F63-2007-1A83-ECA6-69C45E8349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19D2AED-72F5-BBA7-BB74-1241C25A92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73719C-563E-E8F0-999F-02EC6B13A3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8F824B9-927A-D61E-BEB5-3312A429C1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927DB6-87C5-3788-A9CE-3ACB9CA555E9}"/>
              </a:ext>
            </a:extLst>
          </p:cNvPr>
          <p:cNvSpPr>
            <a:spLocks noGrp="1"/>
          </p:cNvSpPr>
          <p:nvPr>
            <p:ph type="title"/>
          </p:nvPr>
        </p:nvSpPr>
        <p:spPr>
          <a:xfrm>
            <a:off x="833099" y="255939"/>
            <a:ext cx="11071271" cy="1073531"/>
          </a:xfrm>
        </p:spPr>
        <p:txBody>
          <a:bodyPr anchor="ctr">
            <a:normAutofit fontScale="90000"/>
          </a:bodyPr>
          <a:lstStyle/>
          <a:p>
            <a:r>
              <a:rPr lang="en-US" b="1">
                <a:solidFill>
                  <a:schemeClr val="bg1"/>
                </a:solidFill>
              </a:rPr>
              <a:t>Step 2. Threat Assessment</a:t>
            </a:r>
            <a:br>
              <a:rPr lang="en-US" b="1"/>
            </a:br>
            <a:r>
              <a:rPr lang="en-US" sz="3100">
                <a:solidFill>
                  <a:schemeClr val="bg2"/>
                </a:solidFill>
              </a:rPr>
              <a:t>Threat Event: Cyber Attack (DDoS, Ransomware)</a:t>
            </a:r>
            <a:endParaRPr lang="en-US" sz="2000">
              <a:solidFill>
                <a:schemeClr val="bg2"/>
              </a:solidFill>
            </a:endParaRPr>
          </a:p>
        </p:txBody>
      </p:sp>
      <p:graphicFrame>
        <p:nvGraphicFramePr>
          <p:cNvPr id="7" name="Content Placeholder 6">
            <a:extLst>
              <a:ext uri="{FF2B5EF4-FFF2-40B4-BE49-F238E27FC236}">
                <a16:creationId xmlns:a16="http://schemas.microsoft.com/office/drawing/2014/main" id="{E7F344C8-49A5-719E-3B72-31161B7C0C7D}"/>
              </a:ext>
            </a:extLst>
          </p:cNvPr>
          <p:cNvGraphicFramePr>
            <a:graphicFrameLocks noGrp="1"/>
          </p:cNvGraphicFramePr>
          <p:nvPr>
            <p:ph idx="1"/>
            <p:extLst>
              <p:ext uri="{D42A27DB-BD31-4B8C-83A1-F6EECF244321}">
                <p14:modId xmlns:p14="http://schemas.microsoft.com/office/powerpoint/2010/main" val="2924036382"/>
              </p:ext>
            </p:extLst>
          </p:nvPr>
        </p:nvGraphicFramePr>
        <p:xfrm>
          <a:off x="273537" y="1719384"/>
          <a:ext cx="11580467" cy="4145280"/>
        </p:xfrm>
        <a:graphic>
          <a:graphicData uri="http://schemas.openxmlformats.org/drawingml/2006/table">
            <a:tbl>
              <a:tblPr firstRow="1" bandRow="1">
                <a:tableStyleId>{5C22544A-7EE6-4342-B048-85BDC9FD1C3A}</a:tableStyleId>
              </a:tblPr>
              <a:tblGrid>
                <a:gridCol w="1456989">
                  <a:extLst>
                    <a:ext uri="{9D8B030D-6E8A-4147-A177-3AD203B41FA5}">
                      <a16:colId xmlns:a16="http://schemas.microsoft.com/office/drawing/2014/main" val="267412598"/>
                    </a:ext>
                  </a:extLst>
                </a:gridCol>
                <a:gridCol w="1174211">
                  <a:extLst>
                    <a:ext uri="{9D8B030D-6E8A-4147-A177-3AD203B41FA5}">
                      <a16:colId xmlns:a16="http://schemas.microsoft.com/office/drawing/2014/main" val="3228622632"/>
                    </a:ext>
                  </a:extLst>
                </a:gridCol>
                <a:gridCol w="1520230">
                  <a:extLst>
                    <a:ext uri="{9D8B030D-6E8A-4147-A177-3AD203B41FA5}">
                      <a16:colId xmlns:a16="http://schemas.microsoft.com/office/drawing/2014/main" val="2732641805"/>
                    </a:ext>
                  </a:extLst>
                </a:gridCol>
                <a:gridCol w="1416130">
                  <a:extLst>
                    <a:ext uri="{9D8B030D-6E8A-4147-A177-3AD203B41FA5}">
                      <a16:colId xmlns:a16="http://schemas.microsoft.com/office/drawing/2014/main" val="3718295011"/>
                    </a:ext>
                  </a:extLst>
                </a:gridCol>
                <a:gridCol w="1363256">
                  <a:extLst>
                    <a:ext uri="{9D8B030D-6E8A-4147-A177-3AD203B41FA5}">
                      <a16:colId xmlns:a16="http://schemas.microsoft.com/office/drawing/2014/main" val="2075411907"/>
                    </a:ext>
                  </a:extLst>
                </a:gridCol>
                <a:gridCol w="1074875">
                  <a:extLst>
                    <a:ext uri="{9D8B030D-6E8A-4147-A177-3AD203B41FA5}">
                      <a16:colId xmlns:a16="http://schemas.microsoft.com/office/drawing/2014/main" val="3623314388"/>
                    </a:ext>
                  </a:extLst>
                </a:gridCol>
                <a:gridCol w="956898">
                  <a:extLst>
                    <a:ext uri="{9D8B030D-6E8A-4147-A177-3AD203B41FA5}">
                      <a16:colId xmlns:a16="http://schemas.microsoft.com/office/drawing/2014/main" val="3530306323"/>
                    </a:ext>
                  </a:extLst>
                </a:gridCol>
                <a:gridCol w="2617878">
                  <a:extLst>
                    <a:ext uri="{9D8B030D-6E8A-4147-A177-3AD203B41FA5}">
                      <a16:colId xmlns:a16="http://schemas.microsoft.com/office/drawing/2014/main" val="109939329"/>
                    </a:ext>
                  </a:extLst>
                </a:gridCol>
              </a:tblGrid>
              <a:tr h="370840">
                <a:tc>
                  <a:txBody>
                    <a:bodyPr/>
                    <a:lstStyle/>
                    <a:p>
                      <a:pPr lvl="0">
                        <a:buNone/>
                      </a:pPr>
                      <a:r>
                        <a:rPr lang="en-US" sz="1600" b="1" kern="1200" noProof="0">
                          <a:solidFill>
                            <a:schemeClr val="lt1"/>
                          </a:solidFill>
                          <a:latin typeface="+mn-lt"/>
                          <a:ea typeface="+mn-ea"/>
                          <a:cs typeface="+mn-cs"/>
                        </a:rPr>
                        <a:t>Asset Name</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Asset Location</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Vulnerability</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Impact</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Probability </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Severity</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Risk Factor</a:t>
                      </a:r>
                    </a:p>
                  </a:txBody>
                  <a:tcPr/>
                </a:tc>
                <a:tc>
                  <a:txBody>
                    <a:bodyPr/>
                    <a:lstStyle/>
                    <a:p>
                      <a:pPr lvl="0">
                        <a:buNone/>
                      </a:pPr>
                      <a:r>
                        <a:rPr lang="en-US" sz="1600" b="1" kern="1200" noProof="0">
                          <a:solidFill>
                            <a:schemeClr val="lt1"/>
                          </a:solidFill>
                          <a:latin typeface="+mn-lt"/>
                          <a:ea typeface="+mn-ea"/>
                          <a:cs typeface="+mn-cs"/>
                        </a:rPr>
                        <a:t>Mitigation</a:t>
                      </a:r>
                      <a:endParaRPr lang="en-US" sz="1600" b="1" kern="1200">
                        <a:solidFill>
                          <a:schemeClr val="lt1"/>
                        </a:solidFill>
                        <a:latin typeface="+mn-lt"/>
                        <a:ea typeface="+mn-ea"/>
                        <a:cs typeface="+mn-cs"/>
                      </a:endParaRPr>
                    </a:p>
                  </a:txBody>
                  <a:tcPr/>
                </a:tc>
                <a:extLst>
                  <a:ext uri="{0D108BD9-81ED-4DB2-BD59-A6C34878D82A}">
                    <a16:rowId xmlns:a16="http://schemas.microsoft.com/office/drawing/2014/main" val="3941234130"/>
                  </a:ext>
                </a:extLst>
              </a:tr>
              <a:tr h="370840">
                <a:tc>
                  <a:txBody>
                    <a:bodyPr/>
                    <a:lstStyle/>
                    <a:p>
                      <a:pPr lvl="0">
                        <a:buNone/>
                      </a:pPr>
                      <a:r>
                        <a:rPr lang="en-US" sz="1100" b="1" i="0" u="none" strike="noStrike" noProof="0">
                          <a:solidFill>
                            <a:srgbClr val="000000"/>
                          </a:solidFill>
                          <a:latin typeface="Aptos Narrow"/>
                        </a:rPr>
                        <a:t>Veeam</a:t>
                      </a:r>
                      <a:endParaRPr lang="en-US" b="1"/>
                    </a:p>
                  </a:txBody>
                  <a:tcPr/>
                </a:tc>
                <a:tc>
                  <a:txBody>
                    <a:bodyPr/>
                    <a:lstStyle/>
                    <a:p>
                      <a:pPr lvl="0">
                        <a:buNone/>
                      </a:pPr>
                      <a:r>
                        <a:rPr lang="en-US" sz="1100" b="0" i="0" u="none" strike="noStrike" noProof="0">
                          <a:solidFill>
                            <a:srgbClr val="000000"/>
                          </a:solidFill>
                          <a:latin typeface="Aptos Narrow"/>
                        </a:rPr>
                        <a:t>On-premise</a:t>
                      </a:r>
                      <a:endParaRPr lang="en-US"/>
                    </a:p>
                  </a:txBody>
                  <a:tcPr/>
                </a:tc>
                <a:tc>
                  <a:txBody>
                    <a:bodyPr/>
                    <a:lstStyle/>
                    <a:p>
                      <a:pPr lvl="0">
                        <a:buNone/>
                      </a:pPr>
                      <a:r>
                        <a:rPr lang="en-US" sz="1100" b="0" i="0" u="none" strike="noStrike" noProof="0">
                          <a:solidFill>
                            <a:srgbClr val="000000"/>
                          </a:solidFill>
                          <a:latin typeface="Calibri"/>
                        </a:rPr>
                        <a:t>Backup repository encryption or deletion</a:t>
                      </a:r>
                      <a:endParaRPr lang="en-US"/>
                    </a:p>
                  </a:txBody>
                  <a:tcPr/>
                </a:tc>
                <a:tc>
                  <a:txBody>
                    <a:bodyPr/>
                    <a:lstStyle/>
                    <a:p>
                      <a:pPr lvl="0">
                        <a:buNone/>
                      </a:pPr>
                      <a:r>
                        <a:rPr lang="en-US" sz="1100" b="0" i="0" u="none" strike="noStrike" noProof="0">
                          <a:solidFill>
                            <a:srgbClr val="000000"/>
                          </a:solidFill>
                          <a:latin typeface="Calibri"/>
                        </a:rPr>
                        <a:t>Loss of backup data critical to restoration</a:t>
                      </a:r>
                      <a:endParaRPr lang="en-US"/>
                    </a:p>
                  </a:txBody>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4</a:t>
                      </a:r>
                    </a:p>
                  </a:txBody>
                  <a:tcPr>
                    <a:solidFill>
                      <a:srgbClr val="CCD2D8"/>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5</a:t>
                      </a:r>
                    </a:p>
                  </a:txBody>
                  <a:tcPr>
                    <a:solidFill>
                      <a:srgbClr val="CCD2D8"/>
                    </a:solidFill>
                  </a:tcPr>
                </a:tc>
                <a:tc>
                  <a:txBody>
                    <a:bodyPr/>
                    <a:lstStyle/>
                    <a:p>
                      <a:pPr lvl="0" algn="ctr">
                        <a:buNone/>
                      </a:pPr>
                      <a:r>
                        <a:rPr lang="en-US" sz="1600" b="1" i="0" u="none" strike="noStrike" noProof="0">
                          <a:solidFill>
                            <a:srgbClr val="000000"/>
                          </a:solidFill>
                          <a:latin typeface="Calibri"/>
                        </a:rPr>
                        <a:t>20</a:t>
                      </a:r>
                    </a:p>
                  </a:txBody>
                  <a:tcPr>
                    <a:solidFill>
                      <a:srgbClr val="E32B2B"/>
                    </a:solidFill>
                  </a:tcPr>
                </a:tc>
                <a:tc>
                  <a:txBody>
                    <a:bodyPr/>
                    <a:lstStyle/>
                    <a:p>
                      <a:pPr lvl="0">
                        <a:buNone/>
                      </a:pPr>
                      <a:r>
                        <a:rPr lang="en-US" sz="1100" b="0" i="0" u="none" strike="noStrike" noProof="0">
                          <a:solidFill>
                            <a:srgbClr val="000000"/>
                          </a:solidFill>
                          <a:latin typeface="Calibri"/>
                        </a:rPr>
                        <a:t>Offline/offsite backup rotation, MFA, patching, immutability</a:t>
                      </a:r>
                      <a:endParaRPr lang="en-US"/>
                    </a:p>
                  </a:txBody>
                  <a:tcPr/>
                </a:tc>
                <a:extLst>
                  <a:ext uri="{0D108BD9-81ED-4DB2-BD59-A6C34878D82A}">
                    <a16:rowId xmlns:a16="http://schemas.microsoft.com/office/drawing/2014/main" val="1307029700"/>
                  </a:ext>
                </a:extLst>
              </a:tr>
              <a:tr h="370840">
                <a:tc>
                  <a:txBody>
                    <a:bodyPr/>
                    <a:lstStyle/>
                    <a:p>
                      <a:pPr lvl="0">
                        <a:buNone/>
                      </a:pPr>
                      <a:r>
                        <a:rPr lang="en-US" sz="1100" b="1" i="0" u="none" strike="noStrike" noProof="0">
                          <a:solidFill>
                            <a:srgbClr val="000000"/>
                          </a:solidFill>
                          <a:latin typeface="Aptos Narrow"/>
                        </a:rPr>
                        <a:t>ConnectWise RMM</a:t>
                      </a:r>
                      <a:endParaRPr lang="en-US" b="1"/>
                    </a:p>
                  </a:txBody>
                  <a:tcPr/>
                </a:tc>
                <a:tc>
                  <a:txBody>
                    <a:bodyPr/>
                    <a:lstStyle/>
                    <a:p>
                      <a:pPr lvl="0">
                        <a:buNone/>
                      </a:pPr>
                      <a:r>
                        <a:rPr lang="en-US" sz="1100" b="0" i="0" u="none" strike="noStrike" noProof="0">
                          <a:solidFill>
                            <a:srgbClr val="000000"/>
                          </a:solidFill>
                          <a:latin typeface="Aptos Narrow"/>
                        </a:rPr>
                        <a:t>Cloud</a:t>
                      </a:r>
                      <a:endParaRPr lang="en-US"/>
                    </a:p>
                  </a:txBody>
                  <a:tcPr/>
                </a:tc>
                <a:tc>
                  <a:txBody>
                    <a:bodyPr/>
                    <a:lstStyle/>
                    <a:p>
                      <a:pPr lvl="0">
                        <a:buNone/>
                      </a:pPr>
                      <a:r>
                        <a:rPr lang="en-US" sz="1100" b="0" i="0" u="none" strike="noStrike" noProof="0">
                          <a:solidFill>
                            <a:srgbClr val="000000"/>
                          </a:solidFill>
                          <a:latin typeface="Calibri"/>
                        </a:rPr>
                        <a:t>Remote access exploitation</a:t>
                      </a:r>
                      <a:endParaRPr lang="en-US"/>
                    </a:p>
                  </a:txBody>
                  <a:tcPr/>
                </a:tc>
                <a:tc>
                  <a:txBody>
                    <a:bodyPr/>
                    <a:lstStyle/>
                    <a:p>
                      <a:pPr lvl="0">
                        <a:buNone/>
                      </a:pPr>
                      <a:r>
                        <a:rPr lang="en-US" sz="1100" b="0" i="0" u="none" strike="noStrike" noProof="0">
                          <a:solidFill>
                            <a:srgbClr val="000000"/>
                          </a:solidFill>
                          <a:latin typeface="Calibri"/>
                        </a:rPr>
                        <a:t>Full network compromise through managed endpoint</a:t>
                      </a:r>
                      <a:endParaRPr lang="en-US"/>
                    </a:p>
                  </a:txBody>
                  <a:tcPr/>
                </a:tc>
                <a:tc>
                  <a:txBody>
                    <a:bodyPr/>
                    <a:lstStyle/>
                    <a:p>
                      <a:pPr algn="ctr"/>
                      <a:r>
                        <a:rPr lang="en-US" sz="1600"/>
                        <a:t>4</a:t>
                      </a:r>
                    </a:p>
                  </a:txBody>
                  <a:tcPr>
                    <a:solidFill>
                      <a:srgbClr val="E7EAED"/>
                    </a:solidFill>
                  </a:tcPr>
                </a:tc>
                <a:tc>
                  <a:txBody>
                    <a:bodyPr/>
                    <a:lstStyle/>
                    <a:p>
                      <a:pPr algn="ctr"/>
                      <a:r>
                        <a:rPr lang="en-US" sz="1600"/>
                        <a:t>5</a:t>
                      </a:r>
                    </a:p>
                  </a:txBody>
                  <a:tcPr>
                    <a:solidFill>
                      <a:srgbClr val="E7EAED"/>
                    </a:solidFill>
                  </a:tcPr>
                </a:tc>
                <a:tc>
                  <a:txBody>
                    <a:bodyPr/>
                    <a:lstStyle/>
                    <a:p>
                      <a:pPr lvl="0" algn="ctr">
                        <a:buNone/>
                      </a:pPr>
                      <a:r>
                        <a:rPr lang="en-US" sz="1600" b="1" i="0" u="none" strike="noStrike" noProof="0">
                          <a:solidFill>
                            <a:srgbClr val="000000"/>
                          </a:solidFill>
                          <a:latin typeface="Calibri"/>
                        </a:rPr>
                        <a:t>20</a:t>
                      </a:r>
                    </a:p>
                  </a:txBody>
                  <a:tcPr>
                    <a:solidFill>
                      <a:srgbClr val="E32B2B"/>
                    </a:solidFill>
                  </a:tcPr>
                </a:tc>
                <a:tc>
                  <a:txBody>
                    <a:bodyPr/>
                    <a:lstStyle/>
                    <a:p>
                      <a:pPr lvl="0">
                        <a:buNone/>
                      </a:pPr>
                      <a:r>
                        <a:rPr lang="en-US" sz="1100" b="0" i="0" u="none" strike="noStrike" noProof="0">
                          <a:solidFill>
                            <a:srgbClr val="000000"/>
                          </a:solidFill>
                          <a:latin typeface="Calibri"/>
                        </a:rPr>
                        <a:t>Zero trust architecture, MFA, constant log monitoring</a:t>
                      </a:r>
                      <a:endParaRPr lang="en-US"/>
                    </a:p>
                  </a:txBody>
                  <a:tcPr/>
                </a:tc>
                <a:extLst>
                  <a:ext uri="{0D108BD9-81ED-4DB2-BD59-A6C34878D82A}">
                    <a16:rowId xmlns:a16="http://schemas.microsoft.com/office/drawing/2014/main" val="107240963"/>
                  </a:ext>
                </a:extLst>
              </a:tr>
              <a:tr h="370840">
                <a:tc>
                  <a:txBody>
                    <a:bodyPr/>
                    <a:lstStyle/>
                    <a:p>
                      <a:pPr lvl="0">
                        <a:buNone/>
                      </a:pPr>
                      <a:r>
                        <a:rPr lang="en-US" sz="1100" b="1" i="0" u="none" strike="noStrike" noProof="0">
                          <a:solidFill>
                            <a:srgbClr val="000000"/>
                          </a:solidFill>
                          <a:latin typeface="Aptos Narrow"/>
                        </a:rPr>
                        <a:t>Cisco Firepower/</a:t>
                      </a:r>
                      <a:br>
                        <a:rPr lang="en-US" sz="1100" b="1" i="0" u="none" strike="noStrike" noProof="0">
                          <a:solidFill>
                            <a:srgbClr val="000000"/>
                          </a:solidFill>
                          <a:latin typeface="Aptos Narrow"/>
                        </a:rPr>
                      </a:br>
                      <a:r>
                        <a:rPr lang="en-US" sz="1100" b="1" i="0" u="none" strike="noStrike" noProof="0">
                          <a:solidFill>
                            <a:srgbClr val="000000"/>
                          </a:solidFill>
                          <a:latin typeface="Aptos Narrow"/>
                        </a:rPr>
                        <a:t>AnyConnect Secure Mobility Client</a:t>
                      </a:r>
                      <a:endParaRPr lang="en-US" b="1"/>
                    </a:p>
                  </a:txBody>
                  <a:tcPr/>
                </a:tc>
                <a:tc>
                  <a:txBody>
                    <a:bodyPr/>
                    <a:lstStyle/>
                    <a:p>
                      <a:pPr lvl="0">
                        <a:buNone/>
                      </a:pPr>
                      <a:r>
                        <a:rPr lang="en-US" sz="1100" b="0" i="0" u="none" strike="noStrike" noProof="0">
                          <a:solidFill>
                            <a:srgbClr val="000000"/>
                          </a:solidFill>
                          <a:latin typeface="Aptos Narrow"/>
                        </a:rPr>
                        <a:t>On-premise</a:t>
                      </a:r>
                      <a:endParaRPr lang="en-US"/>
                    </a:p>
                  </a:txBody>
                  <a:tcPr/>
                </a:tc>
                <a:tc>
                  <a:txBody>
                    <a:bodyPr/>
                    <a:lstStyle/>
                    <a:p>
                      <a:pPr lvl="0">
                        <a:buNone/>
                      </a:pPr>
                      <a:r>
                        <a:rPr lang="en-US" sz="1100" b="0" i="0" u="none" strike="noStrike" noProof="0">
                          <a:solidFill>
                            <a:srgbClr val="000000"/>
                          </a:solidFill>
                          <a:latin typeface="Calibri"/>
                        </a:rPr>
                        <a:t>VPN gateway exploitation</a:t>
                      </a:r>
                      <a:endParaRPr lang="en-US"/>
                    </a:p>
                  </a:txBody>
                  <a:tcPr/>
                </a:tc>
                <a:tc>
                  <a:txBody>
                    <a:bodyPr/>
                    <a:lstStyle/>
                    <a:p>
                      <a:pPr lvl="0">
                        <a:buNone/>
                      </a:pPr>
                      <a:r>
                        <a:rPr lang="en-US" sz="1100" b="0" i="0" u="none" strike="noStrike" noProof="0">
                          <a:solidFill>
                            <a:srgbClr val="000000"/>
                          </a:solidFill>
                          <a:latin typeface="Calibri"/>
                        </a:rPr>
                        <a:t>Network entry point exploited or denied</a:t>
                      </a:r>
                      <a:endParaRPr lang="en-US"/>
                    </a:p>
                  </a:txBody>
                  <a:tcPr/>
                </a:tc>
                <a:tc>
                  <a:txBody>
                    <a:bodyPr/>
                    <a:lstStyle/>
                    <a:p>
                      <a:pPr algn="ctr"/>
                      <a:r>
                        <a:rPr lang="en-US" sz="1600"/>
                        <a:t>3</a:t>
                      </a:r>
                    </a:p>
                  </a:txBody>
                  <a:tcPr>
                    <a:solidFill>
                      <a:srgbClr val="CCD2D8"/>
                    </a:solidFill>
                  </a:tcPr>
                </a:tc>
                <a:tc>
                  <a:txBody>
                    <a:bodyPr/>
                    <a:lstStyle/>
                    <a:p>
                      <a:pPr algn="ctr"/>
                      <a:r>
                        <a:rPr lang="en-US" sz="1600"/>
                        <a:t>4</a:t>
                      </a:r>
                    </a:p>
                  </a:txBody>
                  <a:tcPr>
                    <a:solidFill>
                      <a:srgbClr val="CCD2D8"/>
                    </a:solidFill>
                  </a:tcPr>
                </a:tc>
                <a:tc>
                  <a:txBody>
                    <a:bodyPr/>
                    <a:lstStyle/>
                    <a:p>
                      <a:pPr lvl="0" algn="ctr">
                        <a:buNone/>
                      </a:pPr>
                      <a:r>
                        <a:rPr lang="en-US" sz="1600" b="1" i="0" u="none" strike="noStrike" noProof="0">
                          <a:solidFill>
                            <a:srgbClr val="000000"/>
                          </a:solidFill>
                          <a:latin typeface="Calibri"/>
                        </a:rPr>
                        <a:t>12</a:t>
                      </a:r>
                    </a:p>
                  </a:txBody>
                  <a:tcPr>
                    <a:solidFill>
                      <a:srgbClr val="F2EA94"/>
                    </a:solidFill>
                  </a:tcPr>
                </a:tc>
                <a:tc>
                  <a:txBody>
                    <a:bodyPr/>
                    <a:lstStyle/>
                    <a:p>
                      <a:pPr lvl="0">
                        <a:buNone/>
                      </a:pPr>
                      <a:r>
                        <a:rPr lang="en-US" sz="1100" b="0" i="0" u="none" strike="noStrike" noProof="0">
                          <a:solidFill>
                            <a:srgbClr val="000000"/>
                          </a:solidFill>
                          <a:latin typeface="Calibri"/>
                        </a:rPr>
                        <a:t>Regular firmware updates, VPN hardening, traffic inspection</a:t>
                      </a:r>
                      <a:endParaRPr lang="en-US"/>
                    </a:p>
                  </a:txBody>
                  <a:tcPr/>
                </a:tc>
                <a:extLst>
                  <a:ext uri="{0D108BD9-81ED-4DB2-BD59-A6C34878D82A}">
                    <a16:rowId xmlns:a16="http://schemas.microsoft.com/office/drawing/2014/main" val="3536698921"/>
                  </a:ext>
                </a:extLst>
              </a:tr>
              <a:tr h="370840">
                <a:tc>
                  <a:txBody>
                    <a:bodyPr/>
                    <a:lstStyle/>
                    <a:p>
                      <a:pPr lvl="0">
                        <a:buNone/>
                      </a:pPr>
                      <a:r>
                        <a:rPr lang="en-US" sz="1100" b="1" i="0" u="none" strike="noStrike" noProof="0">
                          <a:solidFill>
                            <a:srgbClr val="000000"/>
                          </a:solidFill>
                          <a:latin typeface="Aptos Narrow"/>
                        </a:rPr>
                        <a:t>SAP S/4HANA ERP</a:t>
                      </a:r>
                      <a:endParaRPr lang="en-US" b="1"/>
                    </a:p>
                  </a:txBody>
                  <a:tcPr/>
                </a:tc>
                <a:tc>
                  <a:txBody>
                    <a:bodyPr/>
                    <a:lstStyle/>
                    <a:p>
                      <a:pPr lvl="0">
                        <a:buNone/>
                      </a:pPr>
                      <a:r>
                        <a:rPr lang="en-US" sz="1100" b="0" i="0" u="none" strike="noStrike" noProof="0">
                          <a:solidFill>
                            <a:srgbClr val="000000"/>
                          </a:solidFill>
                          <a:latin typeface="Aptos Narrow"/>
                        </a:rPr>
                        <a:t>Cloud</a:t>
                      </a:r>
                      <a:endParaRPr lang="en-US"/>
                    </a:p>
                  </a:txBody>
                  <a:tcPr/>
                </a:tc>
                <a:tc>
                  <a:txBody>
                    <a:bodyPr/>
                    <a:lstStyle/>
                    <a:p>
                      <a:pPr lvl="0">
                        <a:buNone/>
                      </a:pPr>
                      <a:r>
                        <a:rPr lang="en-US" sz="1100" b="0" i="0" u="none" strike="noStrike" noProof="0">
                          <a:solidFill>
                            <a:srgbClr val="000000"/>
                          </a:solidFill>
                          <a:latin typeface="Calibri"/>
                        </a:rPr>
                        <a:t>Unpatched modules or misconfiguration</a:t>
                      </a:r>
                      <a:endParaRPr lang="en-US"/>
                    </a:p>
                  </a:txBody>
                  <a:tcPr/>
                </a:tc>
                <a:tc>
                  <a:txBody>
                    <a:bodyPr/>
                    <a:lstStyle/>
                    <a:p>
                      <a:pPr lvl="0">
                        <a:buNone/>
                      </a:pPr>
                      <a:r>
                        <a:rPr lang="en-US" sz="1100" b="0" i="0" u="none" strike="noStrike" noProof="0">
                          <a:solidFill>
                            <a:srgbClr val="000000"/>
                          </a:solidFill>
                          <a:latin typeface="Calibri"/>
                        </a:rPr>
                        <a:t>Payroll and thus business ops paralysis, financial loss</a:t>
                      </a:r>
                      <a:endParaRPr lang="en-US"/>
                    </a:p>
                  </a:txBody>
                  <a:tcPr/>
                </a:tc>
                <a:tc>
                  <a:txBody>
                    <a:bodyPr/>
                    <a:lstStyle/>
                    <a:p>
                      <a:pPr algn="ctr"/>
                      <a:r>
                        <a:rPr lang="en-US" sz="1600"/>
                        <a:t>3</a:t>
                      </a:r>
                    </a:p>
                  </a:txBody>
                  <a:tcPr>
                    <a:solidFill>
                      <a:srgbClr val="E7EAED"/>
                    </a:solidFill>
                  </a:tcPr>
                </a:tc>
                <a:tc>
                  <a:txBody>
                    <a:bodyPr/>
                    <a:lstStyle/>
                    <a:p>
                      <a:pPr algn="ctr"/>
                      <a:r>
                        <a:rPr lang="en-US" sz="1600"/>
                        <a:t>5</a:t>
                      </a:r>
                    </a:p>
                  </a:txBody>
                  <a:tcPr>
                    <a:solidFill>
                      <a:srgbClr val="E7EAED"/>
                    </a:solidFill>
                  </a:tcPr>
                </a:tc>
                <a:tc>
                  <a:txBody>
                    <a:bodyPr/>
                    <a:lstStyle/>
                    <a:p>
                      <a:pPr lvl="0" algn="ctr">
                        <a:buNone/>
                      </a:pPr>
                      <a:r>
                        <a:rPr lang="en-US" sz="1600" b="1" i="0" u="none" strike="noStrike" noProof="0">
                          <a:solidFill>
                            <a:srgbClr val="000000"/>
                          </a:solidFill>
                          <a:latin typeface="Calibri"/>
                        </a:rPr>
                        <a:t>15</a:t>
                      </a:r>
                    </a:p>
                  </a:txBody>
                  <a:tcPr>
                    <a:solidFill>
                      <a:srgbClr val="FFC000"/>
                    </a:solidFill>
                  </a:tcPr>
                </a:tc>
                <a:tc>
                  <a:txBody>
                    <a:bodyPr/>
                    <a:lstStyle/>
                    <a:p>
                      <a:pPr lvl="0">
                        <a:buNone/>
                      </a:pPr>
                      <a:r>
                        <a:rPr lang="en-US" sz="1100" b="0" i="0" u="none" strike="noStrike" noProof="0">
                          <a:solidFill>
                            <a:srgbClr val="000000"/>
                          </a:solidFill>
                          <a:latin typeface="Calibri"/>
                        </a:rPr>
                        <a:t>Role-based access, system patching, regular vulnerability scans</a:t>
                      </a:r>
                      <a:endParaRPr lang="en-US"/>
                    </a:p>
                  </a:txBody>
                  <a:tcPr/>
                </a:tc>
                <a:extLst>
                  <a:ext uri="{0D108BD9-81ED-4DB2-BD59-A6C34878D82A}">
                    <a16:rowId xmlns:a16="http://schemas.microsoft.com/office/drawing/2014/main" val="1698150503"/>
                  </a:ext>
                </a:extLst>
              </a:tr>
              <a:tr h="370840">
                <a:tc>
                  <a:txBody>
                    <a:bodyPr/>
                    <a:lstStyle/>
                    <a:p>
                      <a:pPr lvl="0">
                        <a:buNone/>
                      </a:pPr>
                      <a:r>
                        <a:rPr lang="en-US" sz="1100" b="1" i="0" u="none" strike="noStrike" noProof="0">
                          <a:solidFill>
                            <a:srgbClr val="000000"/>
                          </a:solidFill>
                          <a:latin typeface="Aptos Narrow"/>
                        </a:rPr>
                        <a:t>Salesforce</a:t>
                      </a:r>
                      <a:endParaRPr lang="en-US" b="1"/>
                    </a:p>
                  </a:txBody>
                  <a:tcPr/>
                </a:tc>
                <a:tc>
                  <a:txBody>
                    <a:bodyPr/>
                    <a:lstStyle/>
                    <a:p>
                      <a:pPr lvl="0">
                        <a:buNone/>
                      </a:pPr>
                      <a:r>
                        <a:rPr lang="en-US" sz="1100" b="0" i="0" u="none" strike="noStrike" noProof="0">
                          <a:solidFill>
                            <a:srgbClr val="000000"/>
                          </a:solidFill>
                          <a:latin typeface="Aptos Narrow"/>
                        </a:rPr>
                        <a:t>Cloud</a:t>
                      </a:r>
                      <a:endParaRPr lang="en-US"/>
                    </a:p>
                  </a:txBody>
                  <a:tcPr/>
                </a:tc>
                <a:tc>
                  <a:txBody>
                    <a:bodyPr/>
                    <a:lstStyle/>
                    <a:p>
                      <a:pPr lvl="0">
                        <a:buNone/>
                      </a:pPr>
                      <a:r>
                        <a:rPr lang="en-US" sz="1100" b="0" i="0" u="none" strike="noStrike" noProof="0">
                          <a:solidFill>
                            <a:srgbClr val="000000"/>
                          </a:solidFill>
                          <a:latin typeface="Calibri"/>
                        </a:rPr>
                        <a:t>API abuse, session hijack</a:t>
                      </a:r>
                      <a:endParaRPr lang="en-US"/>
                    </a:p>
                  </a:txBody>
                  <a:tcPr/>
                </a:tc>
                <a:tc>
                  <a:txBody>
                    <a:bodyPr/>
                    <a:lstStyle/>
                    <a:p>
                      <a:pPr lvl="0">
                        <a:buNone/>
                      </a:pPr>
                      <a:r>
                        <a:rPr lang="en-US" sz="1100" b="0" i="0" u="none" strike="noStrike" noProof="0">
                          <a:solidFill>
                            <a:srgbClr val="000000"/>
                          </a:solidFill>
                          <a:latin typeface="Calibri"/>
                        </a:rPr>
                        <a:t>CRM data breach,  sales disruption</a:t>
                      </a:r>
                      <a:endParaRPr lang="en-US"/>
                    </a:p>
                  </a:txBody>
                  <a:tcPr/>
                </a:tc>
                <a:tc>
                  <a:txBody>
                    <a:bodyPr/>
                    <a:lstStyle/>
                    <a:p>
                      <a:pPr algn="ctr"/>
                      <a:r>
                        <a:rPr lang="en-US" sz="1600"/>
                        <a:t>2</a:t>
                      </a:r>
                    </a:p>
                  </a:txBody>
                  <a:tcPr>
                    <a:solidFill>
                      <a:srgbClr val="CCD2D8"/>
                    </a:solidFill>
                  </a:tcPr>
                </a:tc>
                <a:tc>
                  <a:txBody>
                    <a:bodyPr/>
                    <a:lstStyle/>
                    <a:p>
                      <a:pPr algn="ctr"/>
                      <a:r>
                        <a:rPr lang="en-US" sz="1600"/>
                        <a:t>4</a:t>
                      </a:r>
                    </a:p>
                  </a:txBody>
                  <a:tcPr>
                    <a:solidFill>
                      <a:srgbClr val="CCD2D8"/>
                    </a:solidFill>
                  </a:tcPr>
                </a:tc>
                <a:tc>
                  <a:txBody>
                    <a:bodyPr/>
                    <a:lstStyle/>
                    <a:p>
                      <a:pPr lvl="0" algn="ctr">
                        <a:buNone/>
                      </a:pPr>
                      <a:r>
                        <a:rPr lang="en-US" sz="1600" b="1" i="0" u="none" strike="noStrike" noProof="0">
                          <a:solidFill>
                            <a:srgbClr val="000000"/>
                          </a:solidFill>
                          <a:latin typeface="Calibri"/>
                        </a:rPr>
                        <a:t>8</a:t>
                      </a:r>
                    </a:p>
                  </a:txBody>
                  <a:tcPr>
                    <a:solidFill>
                      <a:srgbClr val="F7F4D2"/>
                    </a:solidFill>
                  </a:tcPr>
                </a:tc>
                <a:tc>
                  <a:txBody>
                    <a:bodyPr/>
                    <a:lstStyle/>
                    <a:p>
                      <a:pPr lvl="0">
                        <a:buNone/>
                      </a:pPr>
                      <a:r>
                        <a:rPr lang="en-US" sz="1100" b="0" i="0" u="none" strike="noStrike" noProof="0">
                          <a:solidFill>
                            <a:srgbClr val="000000"/>
                          </a:solidFill>
                          <a:latin typeface="Calibri"/>
                        </a:rPr>
                        <a:t>IP whitelisting, API rate limiting, SSO + MFA</a:t>
                      </a:r>
                      <a:endParaRPr lang="en-US"/>
                    </a:p>
                  </a:txBody>
                  <a:tcPr/>
                </a:tc>
                <a:extLst>
                  <a:ext uri="{0D108BD9-81ED-4DB2-BD59-A6C34878D82A}">
                    <a16:rowId xmlns:a16="http://schemas.microsoft.com/office/drawing/2014/main" val="569157232"/>
                  </a:ext>
                </a:extLst>
              </a:tr>
              <a:tr h="370840">
                <a:tc>
                  <a:txBody>
                    <a:bodyPr/>
                    <a:lstStyle/>
                    <a:p>
                      <a:pPr lvl="0">
                        <a:buNone/>
                      </a:pPr>
                      <a:r>
                        <a:rPr lang="en-US" sz="1100" b="1" i="0" u="none" strike="noStrike" noProof="0">
                          <a:solidFill>
                            <a:srgbClr val="000000"/>
                          </a:solidFill>
                          <a:latin typeface="Aptos Narrow"/>
                        </a:rPr>
                        <a:t>Salesforce to DocuSign CLM Integration</a:t>
                      </a:r>
                      <a:endParaRPr lang="en-US" b="1"/>
                    </a:p>
                  </a:txBody>
                  <a:tcPr/>
                </a:tc>
                <a:tc>
                  <a:txBody>
                    <a:bodyPr/>
                    <a:lstStyle/>
                    <a:p>
                      <a:pPr lvl="0">
                        <a:buNone/>
                      </a:pPr>
                      <a:r>
                        <a:rPr lang="en-US" sz="1100" b="0" i="0" u="none" strike="noStrike" noProof="0">
                          <a:solidFill>
                            <a:srgbClr val="000000"/>
                          </a:solidFill>
                          <a:latin typeface="Aptos Narrow"/>
                        </a:rPr>
                        <a:t>Cloud</a:t>
                      </a:r>
                      <a:endParaRPr lang="en-US"/>
                    </a:p>
                  </a:txBody>
                  <a:tcPr/>
                </a:tc>
                <a:tc>
                  <a:txBody>
                    <a:bodyPr/>
                    <a:lstStyle/>
                    <a:p>
                      <a:pPr lvl="0">
                        <a:buNone/>
                      </a:pPr>
                      <a:r>
                        <a:rPr lang="en-US" sz="1100" b="0" i="0" u="none" strike="noStrike" noProof="0">
                          <a:solidFill>
                            <a:srgbClr val="000000"/>
                          </a:solidFill>
                          <a:latin typeface="Calibri"/>
                        </a:rPr>
                        <a:t>Token hijacking, unsecure integrations</a:t>
                      </a:r>
                      <a:endParaRPr lang="en-US"/>
                    </a:p>
                  </a:txBody>
                  <a:tcPr/>
                </a:tc>
                <a:tc>
                  <a:txBody>
                    <a:bodyPr/>
                    <a:lstStyle/>
                    <a:p>
                      <a:pPr lvl="0">
                        <a:buNone/>
                      </a:pPr>
                      <a:r>
                        <a:rPr lang="en-US" sz="1100" b="0" i="0" u="none" strike="noStrike" noProof="0">
                          <a:solidFill>
                            <a:srgbClr val="000000"/>
                          </a:solidFill>
                          <a:latin typeface="Calibri"/>
                        </a:rPr>
                        <a:t>Contractual obligations affected, legal &amp; compliance risk</a:t>
                      </a:r>
                      <a:endParaRPr lang="en-US"/>
                    </a:p>
                  </a:txBody>
                  <a:tcPr/>
                </a:tc>
                <a:tc>
                  <a:txBody>
                    <a:bodyPr/>
                    <a:lstStyle/>
                    <a:p>
                      <a:pPr algn="ctr"/>
                      <a:r>
                        <a:rPr lang="en-US" sz="1600"/>
                        <a:t>2</a:t>
                      </a:r>
                    </a:p>
                  </a:txBody>
                  <a:tcPr>
                    <a:solidFill>
                      <a:srgbClr val="E7EAED"/>
                    </a:solidFill>
                  </a:tcPr>
                </a:tc>
                <a:tc>
                  <a:txBody>
                    <a:bodyPr/>
                    <a:lstStyle/>
                    <a:p>
                      <a:pPr algn="ctr"/>
                      <a:r>
                        <a:rPr lang="en-US" sz="1600"/>
                        <a:t>4</a:t>
                      </a:r>
                    </a:p>
                  </a:txBody>
                  <a:tcPr>
                    <a:solidFill>
                      <a:srgbClr val="E7EAED"/>
                    </a:solidFill>
                  </a:tcPr>
                </a:tc>
                <a:tc>
                  <a:txBody>
                    <a:bodyPr/>
                    <a:lstStyle/>
                    <a:p>
                      <a:pPr lvl="0" algn="ctr">
                        <a:buNone/>
                      </a:pPr>
                      <a:r>
                        <a:rPr lang="en-US" sz="1600" b="1" i="0" u="none" strike="noStrike" noProof="0">
                          <a:solidFill>
                            <a:srgbClr val="000000"/>
                          </a:solidFill>
                          <a:latin typeface="Calibri"/>
                        </a:rPr>
                        <a:t>8</a:t>
                      </a:r>
                    </a:p>
                  </a:txBody>
                  <a:tcPr>
                    <a:solidFill>
                      <a:srgbClr val="F7F4D2"/>
                    </a:solidFill>
                  </a:tcPr>
                </a:tc>
                <a:tc>
                  <a:txBody>
                    <a:bodyPr/>
                    <a:lstStyle/>
                    <a:p>
                      <a:pPr lvl="0">
                        <a:buNone/>
                      </a:pPr>
                      <a:r>
                        <a:rPr lang="en-US" sz="1100" b="0" i="0" u="none" strike="noStrike" noProof="0">
                          <a:solidFill>
                            <a:srgbClr val="000000"/>
                          </a:solidFill>
                          <a:latin typeface="Calibri"/>
                        </a:rPr>
                        <a:t>Secure API management, audit logging, encryption in transit</a:t>
                      </a:r>
                      <a:endParaRPr lang="en-US"/>
                    </a:p>
                  </a:txBody>
                  <a:tcPr/>
                </a:tc>
                <a:extLst>
                  <a:ext uri="{0D108BD9-81ED-4DB2-BD59-A6C34878D82A}">
                    <a16:rowId xmlns:a16="http://schemas.microsoft.com/office/drawing/2014/main" val="220063833"/>
                  </a:ext>
                </a:extLst>
              </a:tr>
            </a:tbl>
          </a:graphicData>
        </a:graphic>
      </p:graphicFrame>
      <p:sp>
        <p:nvSpPr>
          <p:cNvPr id="4" name="Slide Number Placeholder 3">
            <a:extLst>
              <a:ext uri="{FF2B5EF4-FFF2-40B4-BE49-F238E27FC236}">
                <a16:creationId xmlns:a16="http://schemas.microsoft.com/office/drawing/2014/main" id="{29317596-A2F3-86C6-9DD3-980E05686283}"/>
              </a:ext>
            </a:extLst>
          </p:cNvPr>
          <p:cNvSpPr>
            <a:spLocks noGrp="1"/>
          </p:cNvSpPr>
          <p:nvPr>
            <p:ph type="sldNum" sz="quarter" idx="12"/>
          </p:nvPr>
        </p:nvSpPr>
        <p:spPr/>
        <p:txBody>
          <a:bodyPr/>
          <a:lstStyle/>
          <a:p>
            <a:fld id="{48F63A3B-78C7-47BE-AE5E-E10140E04643}" type="slidenum">
              <a:rPr lang="en-US" dirty="0"/>
              <a:t>19</a:t>
            </a:fld>
            <a:endParaRPr lang="en-US"/>
          </a:p>
        </p:txBody>
      </p:sp>
    </p:spTree>
    <p:extLst>
      <p:ext uri="{BB962C8B-B14F-4D97-AF65-F5344CB8AC3E}">
        <p14:creationId xmlns:p14="http://schemas.microsoft.com/office/powerpoint/2010/main" val="3450507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FBA5E9-E3D5-C01B-DD44-B085D202FB60}"/>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003DF98B-8146-189D-04B9-EF845CCBA4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25972AB-B471-4EEE-0AA2-ABDBBE2B8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D074F3-BD88-3896-3070-9F6DE976A7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20FFCD-C226-2AFE-B320-BE2A6D2E1F7E}"/>
              </a:ext>
            </a:extLst>
          </p:cNvPr>
          <p:cNvSpPr>
            <a:spLocks noGrp="1"/>
          </p:cNvSpPr>
          <p:nvPr>
            <p:ph type="title"/>
          </p:nvPr>
        </p:nvSpPr>
        <p:spPr>
          <a:xfrm>
            <a:off x="1072975" y="348865"/>
            <a:ext cx="10044023" cy="877729"/>
          </a:xfrm>
        </p:spPr>
        <p:txBody>
          <a:bodyPr anchor="ctr">
            <a:normAutofit/>
          </a:bodyPr>
          <a:lstStyle/>
          <a:p>
            <a:pPr algn="ctr"/>
            <a:r>
              <a:rPr lang="en-US" b="1">
                <a:solidFill>
                  <a:schemeClr val="bg2"/>
                </a:solidFill>
              </a:rPr>
              <a:t>Business Objectives</a:t>
            </a:r>
          </a:p>
        </p:txBody>
      </p:sp>
      <p:sp>
        <p:nvSpPr>
          <p:cNvPr id="5" name="Slide Number Placeholder 4">
            <a:extLst>
              <a:ext uri="{FF2B5EF4-FFF2-40B4-BE49-F238E27FC236}">
                <a16:creationId xmlns:a16="http://schemas.microsoft.com/office/drawing/2014/main" id="{00C6EC8F-2DE2-CC57-AEC3-1BD66824A72C}"/>
              </a:ext>
            </a:extLst>
          </p:cNvPr>
          <p:cNvSpPr>
            <a:spLocks noGrp="1"/>
          </p:cNvSpPr>
          <p:nvPr>
            <p:ph type="sldNum" sz="quarter" idx="12"/>
          </p:nvPr>
        </p:nvSpPr>
        <p:spPr/>
        <p:txBody>
          <a:bodyPr/>
          <a:lstStyle/>
          <a:p>
            <a:fld id="{48F63A3B-78C7-47BE-AE5E-E10140E04643}" type="slidenum">
              <a:rPr lang="en-US" dirty="0"/>
              <a:t>2</a:t>
            </a:fld>
            <a:endParaRPr lang="en-US"/>
          </a:p>
        </p:txBody>
      </p:sp>
      <p:cxnSp>
        <p:nvCxnSpPr>
          <p:cNvPr id="7" name="Straight Arrow Connector 6">
            <a:extLst>
              <a:ext uri="{FF2B5EF4-FFF2-40B4-BE49-F238E27FC236}">
                <a16:creationId xmlns:a16="http://schemas.microsoft.com/office/drawing/2014/main" id="{4A586105-39F6-3BF4-4DE9-BB1C5B43AEA1}"/>
              </a:ext>
            </a:extLst>
          </p:cNvPr>
          <p:cNvCxnSpPr/>
          <p:nvPr/>
        </p:nvCxnSpPr>
        <p:spPr>
          <a:xfrm>
            <a:off x="5984039" y="2213451"/>
            <a:ext cx="12871" cy="3834933"/>
          </a:xfrm>
          <a:prstGeom prst="straightConnector1">
            <a:avLst/>
          </a:prstGeom>
          <a:ln>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6754891-9ACC-E91C-831A-49B7B521CEFF}"/>
              </a:ext>
            </a:extLst>
          </p:cNvPr>
          <p:cNvCxnSpPr/>
          <p:nvPr/>
        </p:nvCxnSpPr>
        <p:spPr>
          <a:xfrm>
            <a:off x="530566" y="4009787"/>
            <a:ext cx="11124457" cy="11504"/>
          </a:xfrm>
          <a:prstGeom prst="straightConnector1">
            <a:avLst/>
          </a:prstGeom>
          <a:ln>
            <a:solidFill>
              <a:schemeClr val="bg2">
                <a:lumMod val="75000"/>
              </a:schemeClr>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7F908EE-3B75-674A-9104-B88ECB452CF9}"/>
              </a:ext>
            </a:extLst>
          </p:cNvPr>
          <p:cNvSpPr txBox="1"/>
          <p:nvPr/>
        </p:nvSpPr>
        <p:spPr>
          <a:xfrm>
            <a:off x="1685113" y="2437857"/>
            <a:ext cx="41930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tx2"/>
                </a:solidFill>
              </a:rPr>
              <a:t>Reliable IT Services</a:t>
            </a:r>
            <a:endParaRPr lang="en-US" sz="3200">
              <a:solidFill>
                <a:schemeClr val="tx2"/>
              </a:solidFill>
            </a:endParaRPr>
          </a:p>
          <a:p>
            <a:r>
              <a:rPr lang="en-US" sz="2000">
                <a:solidFill>
                  <a:schemeClr val="tx1">
                    <a:lumMod val="76000"/>
                    <a:lumOff val="24000"/>
                  </a:schemeClr>
                </a:solidFill>
              </a:rPr>
              <a:t>Proactive, scalable, and reliable solutions </a:t>
            </a:r>
          </a:p>
        </p:txBody>
      </p:sp>
      <p:sp>
        <p:nvSpPr>
          <p:cNvPr id="12" name="TextBox 11">
            <a:extLst>
              <a:ext uri="{FF2B5EF4-FFF2-40B4-BE49-F238E27FC236}">
                <a16:creationId xmlns:a16="http://schemas.microsoft.com/office/drawing/2014/main" id="{68FC4C21-3AF2-05AE-B70A-1D3EC2799116}"/>
              </a:ext>
            </a:extLst>
          </p:cNvPr>
          <p:cNvSpPr txBox="1"/>
          <p:nvPr/>
        </p:nvSpPr>
        <p:spPr>
          <a:xfrm>
            <a:off x="7513157" y="2405199"/>
            <a:ext cx="41930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tx2"/>
                </a:solidFill>
              </a:rPr>
              <a:t>Enterprise Solutions</a:t>
            </a:r>
            <a:endParaRPr lang="en-US" sz="3200">
              <a:solidFill>
                <a:schemeClr val="tx2"/>
              </a:solidFill>
            </a:endParaRPr>
          </a:p>
          <a:p>
            <a:r>
              <a:rPr lang="en-US" sz="2000">
                <a:solidFill>
                  <a:schemeClr val="tx1">
                    <a:lumMod val="76000"/>
                    <a:lumOff val="24000"/>
                  </a:schemeClr>
                </a:solidFill>
              </a:rPr>
              <a:t>Streamline operations and enable strategic goals</a:t>
            </a:r>
          </a:p>
        </p:txBody>
      </p:sp>
      <p:sp>
        <p:nvSpPr>
          <p:cNvPr id="14" name="TextBox 13">
            <a:extLst>
              <a:ext uri="{FF2B5EF4-FFF2-40B4-BE49-F238E27FC236}">
                <a16:creationId xmlns:a16="http://schemas.microsoft.com/office/drawing/2014/main" id="{E0767772-B394-DC51-04F0-A2A6DF73C308}"/>
              </a:ext>
            </a:extLst>
          </p:cNvPr>
          <p:cNvSpPr txBox="1"/>
          <p:nvPr/>
        </p:nvSpPr>
        <p:spPr>
          <a:xfrm>
            <a:off x="1674226" y="4410403"/>
            <a:ext cx="419302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tx2"/>
                </a:solidFill>
              </a:rPr>
              <a:t>Downtime Mitigation</a:t>
            </a:r>
            <a:br>
              <a:rPr lang="en-US" b="1">
                <a:solidFill>
                  <a:srgbClr val="000000"/>
                </a:solidFill>
              </a:rPr>
            </a:br>
            <a:r>
              <a:rPr lang="en-US" sz="2000">
                <a:solidFill>
                  <a:schemeClr val="tx1">
                    <a:lumMod val="76000"/>
                    <a:lumOff val="24000"/>
                  </a:schemeClr>
                </a:solidFill>
              </a:rPr>
              <a:t>Reduce technological disruptions and outages</a:t>
            </a:r>
          </a:p>
        </p:txBody>
      </p:sp>
      <p:sp>
        <p:nvSpPr>
          <p:cNvPr id="16" name="TextBox 15">
            <a:extLst>
              <a:ext uri="{FF2B5EF4-FFF2-40B4-BE49-F238E27FC236}">
                <a16:creationId xmlns:a16="http://schemas.microsoft.com/office/drawing/2014/main" id="{FE57E862-002A-7B05-CE7E-A2E1DAA64E66}"/>
              </a:ext>
            </a:extLst>
          </p:cNvPr>
          <p:cNvSpPr txBox="1"/>
          <p:nvPr/>
        </p:nvSpPr>
        <p:spPr>
          <a:xfrm>
            <a:off x="7458727" y="4305175"/>
            <a:ext cx="4193020"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tx2"/>
                </a:solidFill>
              </a:rPr>
              <a:t>Cybersecurity &amp;</a:t>
            </a:r>
            <a:br>
              <a:rPr lang="en-US" sz="3200" b="1">
                <a:solidFill>
                  <a:schemeClr val="tx2"/>
                </a:solidFill>
              </a:rPr>
            </a:br>
            <a:r>
              <a:rPr lang="en-US" sz="3200" b="1">
                <a:solidFill>
                  <a:schemeClr val="tx2"/>
                </a:solidFill>
              </a:rPr>
              <a:t>Compliance</a:t>
            </a:r>
            <a:endParaRPr lang="en-US" sz="3200">
              <a:solidFill>
                <a:schemeClr val="tx2"/>
              </a:solidFill>
            </a:endParaRPr>
          </a:p>
          <a:p>
            <a:r>
              <a:rPr lang="en-US" sz="2000">
                <a:solidFill>
                  <a:schemeClr val="tx1">
                    <a:lumMod val="76000"/>
                    <a:lumOff val="24000"/>
                  </a:schemeClr>
                </a:solidFill>
              </a:rPr>
              <a:t>Secure digital environments and mitigate risk</a:t>
            </a:r>
          </a:p>
        </p:txBody>
      </p:sp>
      <p:pic>
        <p:nvPicPr>
          <p:cNvPr id="18" name="Graphic 17" descr="Cloud Computing with solid fill">
            <a:extLst>
              <a:ext uri="{FF2B5EF4-FFF2-40B4-BE49-F238E27FC236}">
                <a16:creationId xmlns:a16="http://schemas.microsoft.com/office/drawing/2014/main" id="{A33ED558-D4EE-BE5E-DE37-83A793703B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9703" y="2437910"/>
            <a:ext cx="1184596" cy="1195482"/>
          </a:xfrm>
          <a:prstGeom prst="rect">
            <a:avLst/>
          </a:prstGeom>
        </p:spPr>
      </p:pic>
      <p:pic>
        <p:nvPicPr>
          <p:cNvPr id="20" name="Graphic 19" descr="Group brainstorm with solid fill">
            <a:extLst>
              <a:ext uri="{FF2B5EF4-FFF2-40B4-BE49-F238E27FC236}">
                <a16:creationId xmlns:a16="http://schemas.microsoft.com/office/drawing/2014/main" id="{1BAC1E82-BD9B-DA3A-9A6C-AF9BCFD9FD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58245" y="2287371"/>
            <a:ext cx="1361830" cy="1320521"/>
          </a:xfrm>
          <a:prstGeom prst="rect">
            <a:avLst/>
          </a:prstGeom>
        </p:spPr>
      </p:pic>
      <p:pic>
        <p:nvPicPr>
          <p:cNvPr id="22" name="Graphic 21" descr="Gauge with solid fill">
            <a:extLst>
              <a:ext uri="{FF2B5EF4-FFF2-40B4-BE49-F238E27FC236}">
                <a16:creationId xmlns:a16="http://schemas.microsoft.com/office/drawing/2014/main" id="{A8E55789-BA6F-42AA-0795-FD54E63CF59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7342" y="4287770"/>
            <a:ext cx="1157235" cy="1200778"/>
          </a:xfrm>
          <a:prstGeom prst="rect">
            <a:avLst/>
          </a:prstGeom>
        </p:spPr>
      </p:pic>
      <p:pic>
        <p:nvPicPr>
          <p:cNvPr id="24" name="Graphic 23" descr="Lock with solid fill">
            <a:extLst>
              <a:ext uri="{FF2B5EF4-FFF2-40B4-BE49-F238E27FC236}">
                <a16:creationId xmlns:a16="http://schemas.microsoft.com/office/drawing/2014/main" id="{1CC0C427-B1FF-029E-989B-E9BFE94C306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201258" y="4308232"/>
            <a:ext cx="1168121" cy="1189893"/>
          </a:xfrm>
          <a:prstGeom prst="rect">
            <a:avLst/>
          </a:prstGeom>
        </p:spPr>
      </p:pic>
    </p:spTree>
    <p:extLst>
      <p:ext uri="{BB962C8B-B14F-4D97-AF65-F5344CB8AC3E}">
        <p14:creationId xmlns:p14="http://schemas.microsoft.com/office/powerpoint/2010/main" val="12191916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C7A3AC-2C69-AA38-9E6C-562C8D031E7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35D2B5F-5C5F-6039-F51F-F27CB2987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4FECE4B-0AFB-B4C8-76D1-166072830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B6E135-46E8-9C0B-638F-AAED290C7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00A9227-B590-11A5-D9F1-C62C27A809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B996B4-F275-9F31-809A-DF9D08C4EC88}"/>
              </a:ext>
            </a:extLst>
          </p:cNvPr>
          <p:cNvSpPr>
            <a:spLocks noGrp="1"/>
          </p:cNvSpPr>
          <p:nvPr>
            <p:ph type="title"/>
          </p:nvPr>
        </p:nvSpPr>
        <p:spPr>
          <a:xfrm>
            <a:off x="833099" y="255939"/>
            <a:ext cx="11071271" cy="1073531"/>
          </a:xfrm>
        </p:spPr>
        <p:txBody>
          <a:bodyPr anchor="ctr">
            <a:normAutofit/>
          </a:bodyPr>
          <a:lstStyle/>
          <a:p>
            <a:r>
              <a:rPr lang="en-US" sz="4000" b="1">
                <a:solidFill>
                  <a:schemeClr val="bg1"/>
                </a:solidFill>
              </a:rPr>
              <a:t>Threat Assessment </a:t>
            </a:r>
            <a:r>
              <a:rPr lang="en-US" sz="2800" b="1">
                <a:solidFill>
                  <a:schemeClr val="bg1"/>
                </a:solidFill>
              </a:rPr>
              <a:t>(continued)</a:t>
            </a:r>
            <a:br>
              <a:rPr lang="en-US" sz="4000">
                <a:solidFill>
                  <a:schemeClr val="bg1"/>
                </a:solidFill>
              </a:rPr>
            </a:br>
            <a:r>
              <a:rPr lang="en-US" sz="2800">
                <a:solidFill>
                  <a:schemeClr val="bg2"/>
                </a:solidFill>
              </a:rPr>
              <a:t>Threat Event: Data Breach</a:t>
            </a:r>
          </a:p>
        </p:txBody>
      </p:sp>
      <p:graphicFrame>
        <p:nvGraphicFramePr>
          <p:cNvPr id="7" name="Content Placeholder 6">
            <a:extLst>
              <a:ext uri="{FF2B5EF4-FFF2-40B4-BE49-F238E27FC236}">
                <a16:creationId xmlns:a16="http://schemas.microsoft.com/office/drawing/2014/main" id="{9A8D2B6F-EAE1-B2D0-3ADE-F3494B41E892}"/>
              </a:ext>
            </a:extLst>
          </p:cNvPr>
          <p:cNvGraphicFramePr>
            <a:graphicFrameLocks noGrp="1"/>
          </p:cNvGraphicFramePr>
          <p:nvPr>
            <p:ph idx="1"/>
            <p:extLst>
              <p:ext uri="{D42A27DB-BD31-4B8C-83A1-F6EECF244321}">
                <p14:modId xmlns:p14="http://schemas.microsoft.com/office/powerpoint/2010/main" val="3648437533"/>
              </p:ext>
            </p:extLst>
          </p:nvPr>
        </p:nvGraphicFramePr>
        <p:xfrm>
          <a:off x="283307" y="2110153"/>
          <a:ext cx="11621560" cy="3642360"/>
        </p:xfrm>
        <a:graphic>
          <a:graphicData uri="http://schemas.openxmlformats.org/drawingml/2006/table">
            <a:tbl>
              <a:tblPr firstRow="1" bandRow="1">
                <a:tableStyleId>{5C22544A-7EE6-4342-B048-85BDC9FD1C3A}</a:tableStyleId>
              </a:tblPr>
              <a:tblGrid>
                <a:gridCol w="1453661">
                  <a:extLst>
                    <a:ext uri="{9D8B030D-6E8A-4147-A177-3AD203B41FA5}">
                      <a16:colId xmlns:a16="http://schemas.microsoft.com/office/drawing/2014/main" val="267412598"/>
                    </a:ext>
                  </a:extLst>
                </a:gridCol>
                <a:gridCol w="1030551">
                  <a:extLst>
                    <a:ext uri="{9D8B030D-6E8A-4147-A177-3AD203B41FA5}">
                      <a16:colId xmlns:a16="http://schemas.microsoft.com/office/drawing/2014/main" val="3228622632"/>
                    </a:ext>
                  </a:extLst>
                </a:gridCol>
                <a:gridCol w="1535723">
                  <a:extLst>
                    <a:ext uri="{9D8B030D-6E8A-4147-A177-3AD203B41FA5}">
                      <a16:colId xmlns:a16="http://schemas.microsoft.com/office/drawing/2014/main" val="2732641805"/>
                    </a:ext>
                  </a:extLst>
                </a:gridCol>
                <a:gridCol w="1582614">
                  <a:extLst>
                    <a:ext uri="{9D8B030D-6E8A-4147-A177-3AD203B41FA5}">
                      <a16:colId xmlns:a16="http://schemas.microsoft.com/office/drawing/2014/main" val="3718295011"/>
                    </a:ext>
                  </a:extLst>
                </a:gridCol>
                <a:gridCol w="1207476">
                  <a:extLst>
                    <a:ext uri="{9D8B030D-6E8A-4147-A177-3AD203B41FA5}">
                      <a16:colId xmlns:a16="http://schemas.microsoft.com/office/drawing/2014/main" val="2075411907"/>
                    </a:ext>
                  </a:extLst>
                </a:gridCol>
                <a:gridCol w="973015">
                  <a:extLst>
                    <a:ext uri="{9D8B030D-6E8A-4147-A177-3AD203B41FA5}">
                      <a16:colId xmlns:a16="http://schemas.microsoft.com/office/drawing/2014/main" val="3623314388"/>
                    </a:ext>
                  </a:extLst>
                </a:gridCol>
                <a:gridCol w="855784">
                  <a:extLst>
                    <a:ext uri="{9D8B030D-6E8A-4147-A177-3AD203B41FA5}">
                      <a16:colId xmlns:a16="http://schemas.microsoft.com/office/drawing/2014/main" val="157840302"/>
                    </a:ext>
                  </a:extLst>
                </a:gridCol>
                <a:gridCol w="2982736">
                  <a:extLst>
                    <a:ext uri="{9D8B030D-6E8A-4147-A177-3AD203B41FA5}">
                      <a16:colId xmlns:a16="http://schemas.microsoft.com/office/drawing/2014/main" val="109939329"/>
                    </a:ext>
                  </a:extLst>
                </a:gridCol>
              </a:tblGrid>
              <a:tr h="370840">
                <a:tc>
                  <a:txBody>
                    <a:bodyPr/>
                    <a:lstStyle/>
                    <a:p>
                      <a:pPr lvl="0">
                        <a:buNone/>
                      </a:pPr>
                      <a:r>
                        <a:rPr lang="en-US" sz="1600" b="1" kern="1200" noProof="0">
                          <a:solidFill>
                            <a:schemeClr val="lt1"/>
                          </a:solidFill>
                          <a:latin typeface="+mn-lt"/>
                          <a:ea typeface="+mn-ea"/>
                          <a:cs typeface="+mn-cs"/>
                        </a:rPr>
                        <a:t>Asset Name</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Asset Location</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Vulnerability</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Impact</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Probability </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Severity</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Risk Factor</a:t>
                      </a:r>
                    </a:p>
                  </a:txBody>
                  <a:tcPr/>
                </a:tc>
                <a:tc>
                  <a:txBody>
                    <a:bodyPr/>
                    <a:lstStyle/>
                    <a:p>
                      <a:pPr lvl="0">
                        <a:buNone/>
                      </a:pPr>
                      <a:r>
                        <a:rPr lang="en-US" sz="1600" b="1" kern="1200" noProof="0">
                          <a:solidFill>
                            <a:schemeClr val="lt1"/>
                          </a:solidFill>
                          <a:latin typeface="+mn-lt"/>
                          <a:ea typeface="+mn-ea"/>
                          <a:cs typeface="+mn-cs"/>
                        </a:rPr>
                        <a:t>Mitigation</a:t>
                      </a:r>
                      <a:endParaRPr lang="en-US" sz="1600" b="1" kern="1200">
                        <a:solidFill>
                          <a:schemeClr val="lt1"/>
                        </a:solidFill>
                        <a:latin typeface="+mn-lt"/>
                        <a:ea typeface="+mn-ea"/>
                        <a:cs typeface="+mn-cs"/>
                      </a:endParaRPr>
                    </a:p>
                  </a:txBody>
                  <a:tcPr/>
                </a:tc>
                <a:extLst>
                  <a:ext uri="{0D108BD9-81ED-4DB2-BD59-A6C34878D82A}">
                    <a16:rowId xmlns:a16="http://schemas.microsoft.com/office/drawing/2014/main" val="3941234130"/>
                  </a:ext>
                </a:extLst>
              </a:tr>
              <a:tr h="370840">
                <a:tc>
                  <a:txBody>
                    <a:bodyPr/>
                    <a:lstStyle/>
                    <a:p>
                      <a:pPr lvl="0">
                        <a:buNone/>
                      </a:pPr>
                      <a:r>
                        <a:rPr lang="en-US" sz="1100" b="1" i="0" u="none" strike="noStrike" noProof="0">
                          <a:solidFill>
                            <a:srgbClr val="000000"/>
                          </a:solidFill>
                          <a:latin typeface="Aptos Narrow"/>
                        </a:rPr>
                        <a:t>Veeam</a:t>
                      </a:r>
                      <a:endParaRPr lang="en-US" b="1"/>
                    </a:p>
                  </a:txBody>
                  <a:tcPr/>
                </a:tc>
                <a:tc>
                  <a:txBody>
                    <a:bodyPr/>
                    <a:lstStyle/>
                    <a:p>
                      <a:pPr lvl="0">
                        <a:buNone/>
                      </a:pPr>
                      <a:r>
                        <a:rPr lang="en-US" sz="1100" b="0" i="0" u="none" strike="noStrike" noProof="0">
                          <a:solidFill>
                            <a:srgbClr val="000000"/>
                          </a:solidFill>
                          <a:latin typeface="Aptos Narrow"/>
                        </a:rPr>
                        <a:t>On-premise</a:t>
                      </a:r>
                      <a:endParaRPr lang="en-US"/>
                    </a:p>
                  </a:txBody>
                  <a:tcPr/>
                </a:tc>
                <a:tc>
                  <a:txBody>
                    <a:bodyPr/>
                    <a:lstStyle/>
                    <a:p>
                      <a:pPr lvl="0">
                        <a:buNone/>
                      </a:pPr>
                      <a:r>
                        <a:rPr lang="en-US" sz="1100" b="0" i="0" u="none" strike="noStrike" noProof="0">
                          <a:solidFill>
                            <a:srgbClr val="000000"/>
                          </a:solidFill>
                          <a:latin typeface="Calibri"/>
                        </a:rPr>
                        <a:t>Improper access control on backup files</a:t>
                      </a:r>
                      <a:endParaRPr lang="en-US"/>
                    </a:p>
                  </a:txBody>
                  <a:tcPr/>
                </a:tc>
                <a:tc>
                  <a:txBody>
                    <a:bodyPr/>
                    <a:lstStyle/>
                    <a:p>
                      <a:pPr lvl="0">
                        <a:buNone/>
                      </a:pPr>
                      <a:r>
                        <a:rPr lang="en-US" sz="1100" b="0" i="0" u="none" strike="noStrike" noProof="0">
                          <a:solidFill>
                            <a:srgbClr val="000000"/>
                          </a:solidFill>
                          <a:latin typeface="Calibri"/>
                        </a:rPr>
                        <a:t>Exposure of sensitive backup data</a:t>
                      </a:r>
                      <a:endParaRPr lang="en-US"/>
                    </a:p>
                  </a:txBody>
                  <a:tcPr/>
                </a:tc>
                <a:tc>
                  <a:txBody>
                    <a:bodyPr/>
                    <a:lstStyle/>
                    <a:p>
                      <a:pPr marL="0" lvl="0" algn="ctr" defTabSz="914400" rtl="0" eaLnBrk="1" latinLnBrk="0" hangingPunct="1">
                        <a:buNone/>
                      </a:pPr>
                      <a:r>
                        <a:rPr lang="en-US" sz="1600" b="0" i="0" u="none" strike="noStrike" kern="1200" noProof="0">
                          <a:solidFill>
                            <a:srgbClr val="000000"/>
                          </a:solidFill>
                          <a:latin typeface="Calibri"/>
                          <a:ea typeface="+mn-ea"/>
                          <a:cs typeface="+mn-cs"/>
                        </a:rPr>
                        <a:t>3</a:t>
                      </a:r>
                      <a:endParaRPr lang="en-US" sz="1600" b="0" i="0" u="none" strike="noStrike" kern="1200">
                        <a:solidFill>
                          <a:srgbClr val="000000"/>
                        </a:solidFill>
                        <a:latin typeface="Calibri"/>
                        <a:ea typeface="+mn-ea"/>
                        <a:cs typeface="+mn-cs"/>
                      </a:endParaRPr>
                    </a:p>
                  </a:txBody>
                  <a:tcPr>
                    <a:solidFill>
                      <a:srgbClr val="CCD2D8"/>
                    </a:solidFill>
                  </a:tcPr>
                </a:tc>
                <a:tc>
                  <a:txBody>
                    <a:bodyPr/>
                    <a:lstStyle/>
                    <a:p>
                      <a:pPr marL="0" lvl="0" algn="ctr" defTabSz="914400" rtl="0" eaLnBrk="1" latinLnBrk="0" hangingPunct="1">
                        <a:buNone/>
                      </a:pPr>
                      <a:r>
                        <a:rPr lang="en-US" sz="1600" b="0" i="0" u="none" strike="noStrike" kern="1200" noProof="0">
                          <a:solidFill>
                            <a:srgbClr val="000000"/>
                          </a:solidFill>
                          <a:latin typeface="Calibri"/>
                          <a:ea typeface="+mn-ea"/>
                          <a:cs typeface="+mn-cs"/>
                        </a:rPr>
                        <a:t>5</a:t>
                      </a:r>
                      <a:endParaRPr lang="en-US" sz="1600" b="0" i="0" u="none" strike="noStrike" kern="1200">
                        <a:solidFill>
                          <a:srgbClr val="000000"/>
                        </a:solidFill>
                        <a:latin typeface="Calibri"/>
                        <a:ea typeface="+mn-ea"/>
                        <a:cs typeface="+mn-cs"/>
                      </a:endParaRPr>
                    </a:p>
                  </a:txBody>
                  <a:tcPr>
                    <a:solidFill>
                      <a:srgbClr val="CCD2D8"/>
                    </a:solidFill>
                  </a:tcPr>
                </a:tc>
                <a:tc>
                  <a:txBody>
                    <a:bodyPr/>
                    <a:lstStyle/>
                    <a:p>
                      <a:pPr lvl="0" algn="ctr">
                        <a:buNone/>
                      </a:pPr>
                      <a:r>
                        <a:rPr lang="en-US" sz="1600" b="1" i="0" u="none" strike="noStrike" noProof="0">
                          <a:solidFill>
                            <a:srgbClr val="000000"/>
                          </a:solidFill>
                          <a:latin typeface="Calibri"/>
                        </a:rPr>
                        <a:t>15</a:t>
                      </a:r>
                    </a:p>
                  </a:txBody>
                  <a:tcPr>
                    <a:solidFill>
                      <a:srgbClr val="FFC000"/>
                    </a:solidFill>
                  </a:tcPr>
                </a:tc>
                <a:tc>
                  <a:txBody>
                    <a:bodyPr/>
                    <a:lstStyle/>
                    <a:p>
                      <a:pPr lvl="0">
                        <a:buNone/>
                      </a:pPr>
                      <a:r>
                        <a:rPr lang="en-US" sz="1100" b="0" i="0" u="none" strike="noStrike" noProof="0">
                          <a:solidFill>
                            <a:srgbClr val="000000"/>
                          </a:solidFill>
                          <a:latin typeface="Calibri"/>
                        </a:rPr>
                        <a:t>Encrypt backup files, restrict access, log access attempts</a:t>
                      </a:r>
                      <a:endParaRPr lang="en-US"/>
                    </a:p>
                  </a:txBody>
                  <a:tcPr/>
                </a:tc>
                <a:extLst>
                  <a:ext uri="{0D108BD9-81ED-4DB2-BD59-A6C34878D82A}">
                    <a16:rowId xmlns:a16="http://schemas.microsoft.com/office/drawing/2014/main" val="1307029700"/>
                  </a:ext>
                </a:extLst>
              </a:tr>
              <a:tr h="370840">
                <a:tc>
                  <a:txBody>
                    <a:bodyPr/>
                    <a:lstStyle/>
                    <a:p>
                      <a:pPr lvl="0">
                        <a:buNone/>
                      </a:pPr>
                      <a:r>
                        <a:rPr lang="en-US" sz="1100" b="1" i="0" u="none" strike="noStrike" noProof="0">
                          <a:solidFill>
                            <a:srgbClr val="000000"/>
                          </a:solidFill>
                          <a:latin typeface="Aptos Narrow"/>
                        </a:rPr>
                        <a:t>ConnectWise RMM</a:t>
                      </a:r>
                      <a:endParaRPr lang="en-US" b="1"/>
                    </a:p>
                  </a:txBody>
                  <a:tcPr/>
                </a:tc>
                <a:tc>
                  <a:txBody>
                    <a:bodyPr/>
                    <a:lstStyle/>
                    <a:p>
                      <a:pPr lvl="0">
                        <a:buNone/>
                      </a:pPr>
                      <a:r>
                        <a:rPr lang="en-US" sz="1100" b="0" i="0" u="none" strike="noStrike" noProof="0">
                          <a:solidFill>
                            <a:srgbClr val="000000"/>
                          </a:solidFill>
                          <a:latin typeface="Aptos Narrow"/>
                        </a:rPr>
                        <a:t>Cloud</a:t>
                      </a:r>
                      <a:endParaRPr lang="en-US"/>
                    </a:p>
                  </a:txBody>
                  <a:tcPr/>
                </a:tc>
                <a:tc>
                  <a:txBody>
                    <a:bodyPr/>
                    <a:lstStyle/>
                    <a:p>
                      <a:pPr lvl="0">
                        <a:buNone/>
                      </a:pPr>
                      <a:r>
                        <a:rPr lang="en-US" sz="1100" b="0" i="0" u="none" strike="noStrike" noProof="0">
                          <a:solidFill>
                            <a:srgbClr val="000000"/>
                          </a:solidFill>
                          <a:latin typeface="Calibri"/>
                        </a:rPr>
                        <a:t>Credential leaks or insecure API tokens</a:t>
                      </a:r>
                      <a:endParaRPr lang="en-US"/>
                    </a:p>
                  </a:txBody>
                  <a:tcPr/>
                </a:tc>
                <a:tc>
                  <a:txBody>
                    <a:bodyPr/>
                    <a:lstStyle/>
                    <a:p>
                      <a:pPr lvl="0">
                        <a:buNone/>
                      </a:pPr>
                      <a:r>
                        <a:rPr lang="en-US" sz="1100" b="0" i="0" u="none" strike="noStrike" noProof="0">
                          <a:solidFill>
                            <a:srgbClr val="000000"/>
                          </a:solidFill>
                          <a:latin typeface="Calibri"/>
                        </a:rPr>
                        <a:t>Unauthorized control over remote systems</a:t>
                      </a:r>
                      <a:endParaRPr lang="en-US"/>
                    </a:p>
                  </a:txBody>
                  <a:tcPr/>
                </a:tc>
                <a:tc>
                  <a:txBody>
                    <a:bodyPr/>
                    <a:lstStyle/>
                    <a:p>
                      <a:pPr marL="0" lvl="0" algn="ctr" defTabSz="914400" rtl="0" eaLnBrk="1" latinLnBrk="0" hangingPunct="1">
                        <a:buNone/>
                      </a:pPr>
                      <a:r>
                        <a:rPr lang="en-US" sz="1600" b="0" i="0" u="none" strike="noStrike" kern="1200" noProof="0">
                          <a:solidFill>
                            <a:srgbClr val="000000"/>
                          </a:solidFill>
                          <a:latin typeface="Calibri"/>
                          <a:ea typeface="+mn-ea"/>
                          <a:cs typeface="+mn-cs"/>
                        </a:rPr>
                        <a:t>4</a:t>
                      </a:r>
                      <a:endParaRPr lang="en-US" sz="1600" b="0" i="0" u="none" strike="noStrike" kern="1200">
                        <a:solidFill>
                          <a:srgbClr val="000000"/>
                        </a:solidFill>
                        <a:latin typeface="Calibri"/>
                        <a:ea typeface="+mn-ea"/>
                        <a:cs typeface="+mn-cs"/>
                      </a:endParaRPr>
                    </a:p>
                  </a:txBody>
                  <a:tcPr>
                    <a:solidFill>
                      <a:srgbClr val="E7EAED"/>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5</a:t>
                      </a:r>
                    </a:p>
                  </a:txBody>
                  <a:tcPr>
                    <a:solidFill>
                      <a:srgbClr val="E7EAED"/>
                    </a:solidFill>
                  </a:tcPr>
                </a:tc>
                <a:tc>
                  <a:txBody>
                    <a:bodyPr/>
                    <a:lstStyle/>
                    <a:p>
                      <a:pPr lvl="0" algn="ctr">
                        <a:buNone/>
                      </a:pPr>
                      <a:r>
                        <a:rPr lang="en-US" sz="1600" b="1" i="0" u="none" strike="noStrike" noProof="0">
                          <a:solidFill>
                            <a:srgbClr val="000000"/>
                          </a:solidFill>
                          <a:latin typeface="Calibri"/>
                        </a:rPr>
                        <a:t>20</a:t>
                      </a:r>
                    </a:p>
                  </a:txBody>
                  <a:tcPr>
                    <a:solidFill>
                      <a:srgbClr val="DB3737"/>
                    </a:solidFill>
                  </a:tcPr>
                </a:tc>
                <a:tc>
                  <a:txBody>
                    <a:bodyPr/>
                    <a:lstStyle/>
                    <a:p>
                      <a:pPr lvl="0">
                        <a:buNone/>
                      </a:pPr>
                      <a:r>
                        <a:rPr lang="en-US" sz="1100" b="0" i="0" u="none" strike="noStrike" noProof="0">
                          <a:solidFill>
                            <a:srgbClr val="000000"/>
                          </a:solidFill>
                          <a:latin typeface="Calibri"/>
                        </a:rPr>
                        <a:t>Secure API keys, enforce token expiration, MFA</a:t>
                      </a:r>
                      <a:endParaRPr lang="en-US"/>
                    </a:p>
                  </a:txBody>
                  <a:tcPr/>
                </a:tc>
                <a:extLst>
                  <a:ext uri="{0D108BD9-81ED-4DB2-BD59-A6C34878D82A}">
                    <a16:rowId xmlns:a16="http://schemas.microsoft.com/office/drawing/2014/main" val="107240963"/>
                  </a:ext>
                </a:extLst>
              </a:tr>
              <a:tr h="370840">
                <a:tc>
                  <a:txBody>
                    <a:bodyPr/>
                    <a:lstStyle/>
                    <a:p>
                      <a:pPr lvl="0">
                        <a:buNone/>
                      </a:pPr>
                      <a:r>
                        <a:rPr lang="en-US" sz="1100" b="1" i="0" u="none" strike="noStrike" noProof="0">
                          <a:solidFill>
                            <a:srgbClr val="000000"/>
                          </a:solidFill>
                          <a:latin typeface="Aptos Narrow"/>
                        </a:rPr>
                        <a:t>Cisco Firepower/</a:t>
                      </a:r>
                      <a:br>
                        <a:rPr lang="en-US" sz="1100" b="1" i="0" u="none" strike="noStrike" noProof="0">
                          <a:solidFill>
                            <a:srgbClr val="000000"/>
                          </a:solidFill>
                          <a:latin typeface="Aptos Narrow"/>
                        </a:rPr>
                      </a:br>
                      <a:r>
                        <a:rPr lang="en-US" sz="1100" b="1" i="0" u="none" strike="noStrike" noProof="0">
                          <a:solidFill>
                            <a:srgbClr val="000000"/>
                          </a:solidFill>
                          <a:latin typeface="Aptos Narrow"/>
                        </a:rPr>
                        <a:t>AnyConnect Secure Mobility Client</a:t>
                      </a:r>
                      <a:endParaRPr lang="en-US" b="1"/>
                    </a:p>
                  </a:txBody>
                  <a:tcPr/>
                </a:tc>
                <a:tc>
                  <a:txBody>
                    <a:bodyPr/>
                    <a:lstStyle/>
                    <a:p>
                      <a:pPr lvl="0">
                        <a:buNone/>
                      </a:pPr>
                      <a:r>
                        <a:rPr lang="en-US" sz="1100" b="0" i="0" u="none" strike="noStrike" noProof="0">
                          <a:solidFill>
                            <a:srgbClr val="000000"/>
                          </a:solidFill>
                          <a:latin typeface="Aptos Narrow"/>
                        </a:rPr>
                        <a:t>On-premise</a:t>
                      </a:r>
                      <a:endParaRPr lang="en-US"/>
                    </a:p>
                  </a:txBody>
                  <a:tcPr/>
                </a:tc>
                <a:tc>
                  <a:txBody>
                    <a:bodyPr/>
                    <a:lstStyle/>
                    <a:p>
                      <a:pPr lvl="0">
                        <a:buNone/>
                      </a:pPr>
                      <a:r>
                        <a:rPr lang="en-US" sz="1100" b="0" i="0" u="none" strike="noStrike" noProof="0">
                          <a:solidFill>
                            <a:srgbClr val="000000"/>
                          </a:solidFill>
                          <a:latin typeface="Calibri"/>
                        </a:rPr>
                        <a:t>Misconfigured firewall rules or insecure VPN policies</a:t>
                      </a:r>
                      <a:endParaRPr lang="en-US"/>
                    </a:p>
                  </a:txBody>
                  <a:tcPr/>
                </a:tc>
                <a:tc>
                  <a:txBody>
                    <a:bodyPr/>
                    <a:lstStyle/>
                    <a:p>
                      <a:pPr lvl="0">
                        <a:buNone/>
                      </a:pPr>
                      <a:r>
                        <a:rPr lang="en-US" sz="1100" b="0" i="0" u="none" strike="noStrike" noProof="0">
                          <a:solidFill>
                            <a:srgbClr val="000000"/>
                          </a:solidFill>
                          <a:latin typeface="Calibri"/>
                        </a:rPr>
                        <a:t>Unauthorized access to internal network</a:t>
                      </a:r>
                      <a:endParaRPr lang="en-US"/>
                    </a:p>
                  </a:txBody>
                  <a:tcPr/>
                </a:tc>
                <a:tc>
                  <a:txBody>
                    <a:bodyPr/>
                    <a:lstStyle/>
                    <a:p>
                      <a:pPr marL="0" lvl="0" algn="ctr" defTabSz="914400" rtl="0" eaLnBrk="1" latinLnBrk="0" hangingPunct="1">
                        <a:buNone/>
                      </a:pPr>
                      <a:r>
                        <a:rPr lang="en-US" sz="1600" b="0" i="0" u="none" strike="noStrike" kern="1200" noProof="0">
                          <a:solidFill>
                            <a:srgbClr val="000000"/>
                          </a:solidFill>
                          <a:latin typeface="Calibri"/>
                          <a:ea typeface="+mn-ea"/>
                          <a:cs typeface="+mn-cs"/>
                        </a:rPr>
                        <a:t>3</a:t>
                      </a:r>
                      <a:endParaRPr lang="en-US" sz="1600" b="0" i="0" u="none" strike="noStrike" kern="1200">
                        <a:solidFill>
                          <a:srgbClr val="000000"/>
                        </a:solidFill>
                        <a:latin typeface="Calibri"/>
                        <a:ea typeface="+mn-ea"/>
                        <a:cs typeface="+mn-cs"/>
                      </a:endParaRPr>
                    </a:p>
                  </a:txBody>
                  <a:tcPr>
                    <a:solidFill>
                      <a:srgbClr val="CCD2D8"/>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4</a:t>
                      </a:r>
                    </a:p>
                  </a:txBody>
                  <a:tcPr>
                    <a:solidFill>
                      <a:srgbClr val="CCD2D8"/>
                    </a:solidFill>
                  </a:tcPr>
                </a:tc>
                <a:tc>
                  <a:txBody>
                    <a:bodyPr/>
                    <a:lstStyle/>
                    <a:p>
                      <a:pPr lvl="0" algn="ctr">
                        <a:buNone/>
                      </a:pPr>
                      <a:r>
                        <a:rPr lang="en-US" sz="1600" b="1" i="0" u="none" strike="noStrike" noProof="0">
                          <a:solidFill>
                            <a:srgbClr val="000000"/>
                          </a:solidFill>
                          <a:latin typeface="Calibri"/>
                        </a:rPr>
                        <a:t>12</a:t>
                      </a:r>
                    </a:p>
                  </a:txBody>
                  <a:tcPr>
                    <a:solidFill>
                      <a:srgbClr val="F2EA94"/>
                    </a:solidFill>
                  </a:tcPr>
                </a:tc>
                <a:tc>
                  <a:txBody>
                    <a:bodyPr/>
                    <a:lstStyle/>
                    <a:p>
                      <a:pPr lvl="0">
                        <a:buNone/>
                      </a:pPr>
                      <a:r>
                        <a:rPr lang="en-US" sz="1100" b="0" i="0" u="none" strike="noStrike" noProof="0">
                          <a:solidFill>
                            <a:srgbClr val="000000"/>
                          </a:solidFill>
                          <a:latin typeface="Calibri"/>
                        </a:rPr>
                        <a:t>Review firewall rules, enforce strong VPN access controls</a:t>
                      </a:r>
                      <a:endParaRPr lang="en-US"/>
                    </a:p>
                  </a:txBody>
                  <a:tcPr/>
                </a:tc>
                <a:extLst>
                  <a:ext uri="{0D108BD9-81ED-4DB2-BD59-A6C34878D82A}">
                    <a16:rowId xmlns:a16="http://schemas.microsoft.com/office/drawing/2014/main" val="3536698921"/>
                  </a:ext>
                </a:extLst>
              </a:tr>
              <a:tr h="370840">
                <a:tc>
                  <a:txBody>
                    <a:bodyPr/>
                    <a:lstStyle/>
                    <a:p>
                      <a:pPr lvl="0">
                        <a:buNone/>
                      </a:pPr>
                      <a:r>
                        <a:rPr lang="en-US" sz="1100" b="1" i="0" u="none" strike="noStrike" noProof="0">
                          <a:solidFill>
                            <a:srgbClr val="000000"/>
                          </a:solidFill>
                          <a:latin typeface="Aptos Narrow"/>
                        </a:rPr>
                        <a:t>SAP S/4HANA ERP</a:t>
                      </a:r>
                      <a:endParaRPr lang="en-US" b="1"/>
                    </a:p>
                  </a:txBody>
                  <a:tcPr/>
                </a:tc>
                <a:tc>
                  <a:txBody>
                    <a:bodyPr/>
                    <a:lstStyle/>
                    <a:p>
                      <a:pPr lvl="0">
                        <a:buNone/>
                      </a:pPr>
                      <a:r>
                        <a:rPr lang="en-US" sz="1100" b="0" i="0" u="none" strike="noStrike" noProof="0">
                          <a:solidFill>
                            <a:srgbClr val="000000"/>
                          </a:solidFill>
                          <a:latin typeface="Aptos Narrow"/>
                        </a:rPr>
                        <a:t>Cloud</a:t>
                      </a:r>
                      <a:endParaRPr lang="en-US"/>
                    </a:p>
                  </a:txBody>
                  <a:tcPr/>
                </a:tc>
                <a:tc>
                  <a:txBody>
                    <a:bodyPr/>
                    <a:lstStyle/>
                    <a:p>
                      <a:pPr lvl="0">
                        <a:buNone/>
                      </a:pPr>
                      <a:r>
                        <a:rPr lang="en-US" sz="1100" b="0" i="0" u="none" strike="noStrike" noProof="0">
                          <a:solidFill>
                            <a:srgbClr val="000000"/>
                          </a:solidFill>
                          <a:latin typeface="Calibri"/>
                        </a:rPr>
                        <a:t>Access to sensitive business data through misconfigured roles</a:t>
                      </a:r>
                      <a:endParaRPr lang="en-US"/>
                    </a:p>
                  </a:txBody>
                  <a:tcPr/>
                </a:tc>
                <a:tc>
                  <a:txBody>
                    <a:bodyPr/>
                    <a:lstStyle/>
                    <a:p>
                      <a:pPr lvl="0">
                        <a:buNone/>
                      </a:pPr>
                      <a:r>
                        <a:rPr lang="en-US" sz="1100" b="0" i="0" u="none" strike="noStrike" noProof="0">
                          <a:solidFill>
                            <a:srgbClr val="000000"/>
                          </a:solidFill>
                          <a:latin typeface="Calibri"/>
                        </a:rPr>
                        <a:t>Leak of financial and customer transaction data</a:t>
                      </a:r>
                      <a:endParaRPr lang="en-US"/>
                    </a:p>
                  </a:txBody>
                  <a:tcPr/>
                </a:tc>
                <a:tc>
                  <a:txBody>
                    <a:bodyPr/>
                    <a:lstStyle/>
                    <a:p>
                      <a:pPr marL="0" lvl="0" algn="ctr" defTabSz="914400" rtl="0" eaLnBrk="1" latinLnBrk="0" hangingPunct="1">
                        <a:buNone/>
                      </a:pPr>
                      <a:r>
                        <a:rPr lang="en-US" sz="1600" b="0" i="0" u="none" strike="noStrike" kern="1200" noProof="0">
                          <a:solidFill>
                            <a:srgbClr val="000000"/>
                          </a:solidFill>
                          <a:latin typeface="Calibri"/>
                          <a:ea typeface="+mn-ea"/>
                          <a:cs typeface="+mn-cs"/>
                        </a:rPr>
                        <a:t>4</a:t>
                      </a:r>
                      <a:endParaRPr lang="en-US" sz="1600" b="0" i="0" u="none" strike="noStrike" kern="1200">
                        <a:solidFill>
                          <a:srgbClr val="000000"/>
                        </a:solidFill>
                        <a:latin typeface="Calibri"/>
                        <a:ea typeface="+mn-ea"/>
                        <a:cs typeface="+mn-cs"/>
                      </a:endParaRPr>
                    </a:p>
                  </a:txBody>
                  <a:tcPr>
                    <a:solidFill>
                      <a:srgbClr val="E7EAED"/>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5</a:t>
                      </a:r>
                    </a:p>
                  </a:txBody>
                  <a:tcPr>
                    <a:solidFill>
                      <a:srgbClr val="E7EAED"/>
                    </a:solidFill>
                  </a:tcPr>
                </a:tc>
                <a:tc>
                  <a:txBody>
                    <a:bodyPr/>
                    <a:lstStyle/>
                    <a:p>
                      <a:pPr lvl="0" algn="ctr">
                        <a:buNone/>
                      </a:pPr>
                      <a:r>
                        <a:rPr lang="en-US" sz="1600" b="1" i="0" u="none" strike="noStrike" noProof="0">
                          <a:solidFill>
                            <a:srgbClr val="000000"/>
                          </a:solidFill>
                          <a:latin typeface="Calibri"/>
                        </a:rPr>
                        <a:t>20</a:t>
                      </a:r>
                    </a:p>
                  </a:txBody>
                  <a:tcPr>
                    <a:solidFill>
                      <a:srgbClr val="DB3737"/>
                    </a:solidFill>
                  </a:tcPr>
                </a:tc>
                <a:tc>
                  <a:txBody>
                    <a:bodyPr/>
                    <a:lstStyle/>
                    <a:p>
                      <a:pPr lvl="0">
                        <a:buNone/>
                      </a:pPr>
                      <a:r>
                        <a:rPr lang="en-US" sz="1100" b="0" i="0" u="none" strike="noStrike" noProof="0">
                          <a:solidFill>
                            <a:srgbClr val="000000"/>
                          </a:solidFill>
                          <a:latin typeface="Calibri"/>
                        </a:rPr>
                        <a:t>Use least privilege roles and encryption-at-rest</a:t>
                      </a:r>
                      <a:endParaRPr lang="en-US"/>
                    </a:p>
                  </a:txBody>
                  <a:tcPr/>
                </a:tc>
                <a:extLst>
                  <a:ext uri="{0D108BD9-81ED-4DB2-BD59-A6C34878D82A}">
                    <a16:rowId xmlns:a16="http://schemas.microsoft.com/office/drawing/2014/main" val="1698150503"/>
                  </a:ext>
                </a:extLst>
              </a:tr>
              <a:tr h="370840">
                <a:tc>
                  <a:txBody>
                    <a:bodyPr/>
                    <a:lstStyle/>
                    <a:p>
                      <a:pPr lvl="0">
                        <a:buNone/>
                      </a:pPr>
                      <a:r>
                        <a:rPr lang="en-US" sz="1100" b="1" i="0" u="none" strike="noStrike" noProof="0">
                          <a:solidFill>
                            <a:srgbClr val="000000"/>
                          </a:solidFill>
                          <a:latin typeface="Aptos Narrow"/>
                        </a:rPr>
                        <a:t>Salesforce</a:t>
                      </a:r>
                      <a:endParaRPr lang="en-US" b="1"/>
                    </a:p>
                  </a:txBody>
                  <a:tcPr/>
                </a:tc>
                <a:tc>
                  <a:txBody>
                    <a:bodyPr/>
                    <a:lstStyle/>
                    <a:p>
                      <a:pPr lvl="0">
                        <a:buNone/>
                      </a:pPr>
                      <a:r>
                        <a:rPr lang="en-US" sz="1100" b="0" i="0" u="none" strike="noStrike" noProof="0">
                          <a:solidFill>
                            <a:srgbClr val="000000"/>
                          </a:solidFill>
                          <a:latin typeface="Aptos Narrow"/>
                        </a:rPr>
                        <a:t>Cloud</a:t>
                      </a:r>
                      <a:endParaRPr lang="en-US"/>
                    </a:p>
                  </a:txBody>
                  <a:tcPr/>
                </a:tc>
                <a:tc>
                  <a:txBody>
                    <a:bodyPr/>
                    <a:lstStyle/>
                    <a:p>
                      <a:pPr lvl="0">
                        <a:buNone/>
                      </a:pPr>
                      <a:r>
                        <a:rPr lang="en-US" sz="1100" b="0" i="0" u="none" strike="noStrike" noProof="0">
                          <a:solidFill>
                            <a:srgbClr val="000000"/>
                          </a:solidFill>
                          <a:latin typeface="Calibri"/>
                        </a:rPr>
                        <a:t>Weak user permissions or shared credentials</a:t>
                      </a:r>
                      <a:endParaRPr lang="en-US"/>
                    </a:p>
                  </a:txBody>
                  <a:tcPr/>
                </a:tc>
                <a:tc>
                  <a:txBody>
                    <a:bodyPr/>
                    <a:lstStyle/>
                    <a:p>
                      <a:pPr lvl="0">
                        <a:buNone/>
                      </a:pPr>
                      <a:r>
                        <a:rPr lang="en-US" sz="1100" b="0" i="0" u="none" strike="noStrike" noProof="0">
                          <a:solidFill>
                            <a:srgbClr val="000000"/>
                          </a:solidFill>
                          <a:latin typeface="Calibri"/>
                        </a:rPr>
                        <a:t>Breach of customer data and analytics insights</a:t>
                      </a:r>
                      <a:endParaRPr lang="en-US"/>
                    </a:p>
                  </a:txBody>
                  <a:tcPr/>
                </a:tc>
                <a:tc>
                  <a:txBody>
                    <a:bodyPr/>
                    <a:lstStyle/>
                    <a:p>
                      <a:pPr marL="0" lvl="0" algn="ctr" defTabSz="914400" rtl="0" eaLnBrk="1" latinLnBrk="0" hangingPunct="1">
                        <a:buNone/>
                      </a:pPr>
                      <a:r>
                        <a:rPr lang="en-US" sz="1600" b="0" i="0" u="none" strike="noStrike" kern="1200" noProof="0">
                          <a:solidFill>
                            <a:srgbClr val="000000"/>
                          </a:solidFill>
                          <a:latin typeface="Calibri"/>
                          <a:ea typeface="+mn-ea"/>
                          <a:cs typeface="+mn-cs"/>
                        </a:rPr>
                        <a:t>3</a:t>
                      </a:r>
                      <a:endParaRPr lang="en-US" sz="1600" b="0" i="0" u="none" strike="noStrike" kern="1200">
                        <a:solidFill>
                          <a:srgbClr val="000000"/>
                        </a:solidFill>
                        <a:latin typeface="Calibri"/>
                        <a:ea typeface="+mn-ea"/>
                        <a:cs typeface="+mn-cs"/>
                      </a:endParaRPr>
                    </a:p>
                  </a:txBody>
                  <a:tcPr>
                    <a:solidFill>
                      <a:srgbClr val="CCD2D8"/>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4</a:t>
                      </a:r>
                    </a:p>
                  </a:txBody>
                  <a:tcPr>
                    <a:solidFill>
                      <a:srgbClr val="CCD2D8"/>
                    </a:solidFill>
                  </a:tcPr>
                </a:tc>
                <a:tc>
                  <a:txBody>
                    <a:bodyPr/>
                    <a:lstStyle/>
                    <a:p>
                      <a:pPr lvl="0" algn="ctr">
                        <a:buNone/>
                      </a:pPr>
                      <a:r>
                        <a:rPr lang="en-US" sz="1600" b="1" i="0" u="none" strike="noStrike" noProof="0">
                          <a:solidFill>
                            <a:srgbClr val="000000"/>
                          </a:solidFill>
                          <a:latin typeface="Calibri"/>
                        </a:rPr>
                        <a:t>12</a:t>
                      </a:r>
                    </a:p>
                  </a:txBody>
                  <a:tcPr>
                    <a:solidFill>
                      <a:srgbClr val="F2EA94"/>
                    </a:solidFill>
                  </a:tcPr>
                </a:tc>
                <a:tc>
                  <a:txBody>
                    <a:bodyPr/>
                    <a:lstStyle/>
                    <a:p>
                      <a:pPr lvl="0">
                        <a:buNone/>
                      </a:pPr>
                      <a:r>
                        <a:rPr lang="en-US" sz="1100" b="0" i="0" u="none" strike="noStrike" noProof="0">
                          <a:solidFill>
                            <a:srgbClr val="000000"/>
                          </a:solidFill>
                          <a:latin typeface="Calibri"/>
                        </a:rPr>
                        <a:t>Enforce role-based access, remove unused users, enable MFA</a:t>
                      </a:r>
                      <a:endParaRPr lang="en-US"/>
                    </a:p>
                  </a:txBody>
                  <a:tcPr/>
                </a:tc>
                <a:extLst>
                  <a:ext uri="{0D108BD9-81ED-4DB2-BD59-A6C34878D82A}">
                    <a16:rowId xmlns:a16="http://schemas.microsoft.com/office/drawing/2014/main" val="569157232"/>
                  </a:ext>
                </a:extLst>
              </a:tr>
              <a:tr h="370840">
                <a:tc>
                  <a:txBody>
                    <a:bodyPr/>
                    <a:lstStyle/>
                    <a:p>
                      <a:pPr lvl="0">
                        <a:buNone/>
                      </a:pPr>
                      <a:r>
                        <a:rPr lang="en-US" sz="1100" b="1" i="0" u="none" strike="noStrike" noProof="0">
                          <a:solidFill>
                            <a:srgbClr val="000000"/>
                          </a:solidFill>
                          <a:latin typeface="Aptos Narrow"/>
                        </a:rPr>
                        <a:t>Salesforce to DocuSign CLM Integration</a:t>
                      </a:r>
                      <a:endParaRPr lang="en-US" b="1"/>
                    </a:p>
                  </a:txBody>
                  <a:tcPr/>
                </a:tc>
                <a:tc>
                  <a:txBody>
                    <a:bodyPr/>
                    <a:lstStyle/>
                    <a:p>
                      <a:pPr lvl="0">
                        <a:buNone/>
                      </a:pPr>
                      <a:r>
                        <a:rPr lang="en-US" sz="1100" b="0" i="0" u="none" strike="noStrike" noProof="0">
                          <a:solidFill>
                            <a:srgbClr val="000000"/>
                          </a:solidFill>
                          <a:latin typeface="Aptos Narrow"/>
                        </a:rPr>
                        <a:t>Cloud</a:t>
                      </a:r>
                      <a:endParaRPr lang="en-US"/>
                    </a:p>
                  </a:txBody>
                  <a:tcPr/>
                </a:tc>
                <a:tc>
                  <a:txBody>
                    <a:bodyPr/>
                    <a:lstStyle/>
                    <a:p>
                      <a:pPr lvl="0">
                        <a:buNone/>
                      </a:pPr>
                      <a:r>
                        <a:rPr lang="en-US" sz="1100" b="0" i="0" u="none" strike="noStrike" noProof="0">
                          <a:solidFill>
                            <a:srgbClr val="000000"/>
                          </a:solidFill>
                          <a:latin typeface="Calibri"/>
                        </a:rPr>
                        <a:t>Insufficient API protection and identity verification</a:t>
                      </a:r>
                      <a:endParaRPr lang="en-US"/>
                    </a:p>
                  </a:txBody>
                  <a:tcPr/>
                </a:tc>
                <a:tc>
                  <a:txBody>
                    <a:bodyPr/>
                    <a:lstStyle/>
                    <a:p>
                      <a:pPr lvl="0">
                        <a:buNone/>
                      </a:pPr>
                      <a:r>
                        <a:rPr lang="en-US" sz="1100" b="0" i="0" u="none" strike="noStrike" noProof="0">
                          <a:solidFill>
                            <a:srgbClr val="000000"/>
                          </a:solidFill>
                          <a:latin typeface="Calibri"/>
                        </a:rPr>
                        <a:t>Disclosure of signed legal agreements or contract data</a:t>
                      </a:r>
                      <a:endParaRPr lang="en-US"/>
                    </a:p>
                  </a:txBody>
                  <a:tcPr/>
                </a:tc>
                <a:tc>
                  <a:txBody>
                    <a:bodyPr/>
                    <a:lstStyle/>
                    <a:p>
                      <a:pPr marL="0" lvl="0" algn="ctr" defTabSz="914400" rtl="0" eaLnBrk="1" latinLnBrk="0" hangingPunct="1">
                        <a:buNone/>
                      </a:pPr>
                      <a:r>
                        <a:rPr lang="en-US" sz="1600" b="0" i="0" u="none" strike="noStrike" kern="1200" noProof="0">
                          <a:solidFill>
                            <a:srgbClr val="000000"/>
                          </a:solidFill>
                          <a:latin typeface="Calibri"/>
                          <a:ea typeface="+mn-ea"/>
                          <a:cs typeface="+mn-cs"/>
                        </a:rPr>
                        <a:t>3</a:t>
                      </a:r>
                      <a:endParaRPr lang="en-US" sz="1600" b="0" i="0" u="none" strike="noStrike" kern="1200">
                        <a:solidFill>
                          <a:srgbClr val="000000"/>
                        </a:solidFill>
                        <a:latin typeface="Calibri"/>
                        <a:ea typeface="+mn-ea"/>
                        <a:cs typeface="+mn-cs"/>
                      </a:endParaRPr>
                    </a:p>
                  </a:txBody>
                  <a:tcPr>
                    <a:solidFill>
                      <a:srgbClr val="E7EAED"/>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5</a:t>
                      </a:r>
                    </a:p>
                  </a:txBody>
                  <a:tcPr>
                    <a:solidFill>
                      <a:srgbClr val="E7EAED"/>
                    </a:solidFill>
                  </a:tcPr>
                </a:tc>
                <a:tc>
                  <a:txBody>
                    <a:bodyPr/>
                    <a:lstStyle/>
                    <a:p>
                      <a:pPr lvl="0" algn="ctr">
                        <a:buNone/>
                      </a:pPr>
                      <a:r>
                        <a:rPr lang="en-US" sz="1600" b="1" i="0" u="none" strike="noStrike" noProof="0">
                          <a:solidFill>
                            <a:srgbClr val="000000"/>
                          </a:solidFill>
                          <a:latin typeface="Calibri"/>
                        </a:rPr>
                        <a:t>15</a:t>
                      </a:r>
                    </a:p>
                  </a:txBody>
                  <a:tcPr>
                    <a:solidFill>
                      <a:srgbClr val="FFC000"/>
                    </a:solidFill>
                  </a:tcPr>
                </a:tc>
                <a:tc>
                  <a:txBody>
                    <a:bodyPr/>
                    <a:lstStyle/>
                    <a:p>
                      <a:pPr lvl="0">
                        <a:buNone/>
                      </a:pPr>
                      <a:r>
                        <a:rPr lang="en-US" sz="1100" b="0" i="0" u="none" strike="noStrike" noProof="0">
                          <a:solidFill>
                            <a:srgbClr val="000000"/>
                          </a:solidFill>
                          <a:latin typeface="Calibri"/>
                        </a:rPr>
                        <a:t>Use secure integration tokens, enable logging, verify user identity</a:t>
                      </a:r>
                      <a:endParaRPr lang="en-US"/>
                    </a:p>
                  </a:txBody>
                  <a:tcPr/>
                </a:tc>
                <a:extLst>
                  <a:ext uri="{0D108BD9-81ED-4DB2-BD59-A6C34878D82A}">
                    <a16:rowId xmlns:a16="http://schemas.microsoft.com/office/drawing/2014/main" val="220063833"/>
                  </a:ext>
                </a:extLst>
              </a:tr>
            </a:tbl>
          </a:graphicData>
        </a:graphic>
      </p:graphicFrame>
      <p:sp>
        <p:nvSpPr>
          <p:cNvPr id="4" name="Slide Number Placeholder 3">
            <a:extLst>
              <a:ext uri="{FF2B5EF4-FFF2-40B4-BE49-F238E27FC236}">
                <a16:creationId xmlns:a16="http://schemas.microsoft.com/office/drawing/2014/main" id="{71F01AB9-E6B6-B6F3-A007-DA2FD88CB809}"/>
              </a:ext>
            </a:extLst>
          </p:cNvPr>
          <p:cNvSpPr>
            <a:spLocks noGrp="1"/>
          </p:cNvSpPr>
          <p:nvPr>
            <p:ph type="sldNum" sz="quarter" idx="12"/>
          </p:nvPr>
        </p:nvSpPr>
        <p:spPr/>
        <p:txBody>
          <a:bodyPr/>
          <a:lstStyle/>
          <a:p>
            <a:fld id="{48F63A3B-78C7-47BE-AE5E-E10140E04643}" type="slidenum">
              <a:rPr lang="en-US" dirty="0"/>
              <a:t>20</a:t>
            </a:fld>
            <a:endParaRPr lang="en-US"/>
          </a:p>
        </p:txBody>
      </p:sp>
    </p:spTree>
    <p:extLst>
      <p:ext uri="{BB962C8B-B14F-4D97-AF65-F5344CB8AC3E}">
        <p14:creationId xmlns:p14="http://schemas.microsoft.com/office/powerpoint/2010/main" val="3147365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695EBA-CF91-C923-E00F-1A9D0EAF733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06296B-CB1A-2518-7A43-3BFA4C1AA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892DF18-0FCE-C75E-B5F9-2975472E0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484E-72E5-F855-5D22-910DA10E9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38D6814-785D-95B6-0C47-7DCAA053C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539310-458A-41F9-A182-B4D8A290FF70}"/>
              </a:ext>
            </a:extLst>
          </p:cNvPr>
          <p:cNvSpPr>
            <a:spLocks noGrp="1"/>
          </p:cNvSpPr>
          <p:nvPr>
            <p:ph type="title"/>
          </p:nvPr>
        </p:nvSpPr>
        <p:spPr>
          <a:xfrm>
            <a:off x="833099" y="255939"/>
            <a:ext cx="11071271" cy="1073531"/>
          </a:xfrm>
        </p:spPr>
        <p:txBody>
          <a:bodyPr anchor="ctr">
            <a:normAutofit/>
          </a:bodyPr>
          <a:lstStyle/>
          <a:p>
            <a:r>
              <a:rPr lang="en-US" sz="4000" b="1">
                <a:solidFill>
                  <a:schemeClr val="bg1"/>
                </a:solidFill>
              </a:rPr>
              <a:t>Threat Assessment </a:t>
            </a:r>
            <a:r>
              <a:rPr lang="en-US" sz="2800" b="1">
                <a:solidFill>
                  <a:schemeClr val="bg1"/>
                </a:solidFill>
              </a:rPr>
              <a:t>(continued)</a:t>
            </a:r>
            <a:br>
              <a:rPr lang="en-US" sz="4000">
                <a:solidFill>
                  <a:schemeClr val="bg1"/>
                </a:solidFill>
              </a:rPr>
            </a:br>
            <a:r>
              <a:rPr lang="en-US" sz="2800">
                <a:solidFill>
                  <a:schemeClr val="bg2"/>
                </a:solidFill>
              </a:rPr>
              <a:t>Threat Event: Insider Threat</a:t>
            </a:r>
          </a:p>
        </p:txBody>
      </p:sp>
      <p:graphicFrame>
        <p:nvGraphicFramePr>
          <p:cNvPr id="7" name="Content Placeholder 6">
            <a:extLst>
              <a:ext uri="{FF2B5EF4-FFF2-40B4-BE49-F238E27FC236}">
                <a16:creationId xmlns:a16="http://schemas.microsoft.com/office/drawing/2014/main" id="{8A0305E3-3968-7BBA-8430-5947F7CB61EE}"/>
              </a:ext>
            </a:extLst>
          </p:cNvPr>
          <p:cNvGraphicFramePr>
            <a:graphicFrameLocks noGrp="1"/>
          </p:cNvGraphicFramePr>
          <p:nvPr>
            <p:ph idx="1"/>
            <p:extLst>
              <p:ext uri="{D42A27DB-BD31-4B8C-83A1-F6EECF244321}">
                <p14:modId xmlns:p14="http://schemas.microsoft.com/office/powerpoint/2010/main" val="3212789073"/>
              </p:ext>
            </p:extLst>
          </p:nvPr>
        </p:nvGraphicFramePr>
        <p:xfrm>
          <a:off x="264825" y="1869619"/>
          <a:ext cx="11638924" cy="3977640"/>
        </p:xfrm>
        <a:graphic>
          <a:graphicData uri="http://schemas.openxmlformats.org/drawingml/2006/table">
            <a:tbl>
              <a:tblPr firstRow="1" bandRow="1">
                <a:tableStyleId>{5C22544A-7EE6-4342-B048-85BDC9FD1C3A}</a:tableStyleId>
              </a:tblPr>
              <a:tblGrid>
                <a:gridCol w="1696610">
                  <a:extLst>
                    <a:ext uri="{9D8B030D-6E8A-4147-A177-3AD203B41FA5}">
                      <a16:colId xmlns:a16="http://schemas.microsoft.com/office/drawing/2014/main" val="267412598"/>
                    </a:ext>
                  </a:extLst>
                </a:gridCol>
                <a:gridCol w="1159118">
                  <a:extLst>
                    <a:ext uri="{9D8B030D-6E8A-4147-A177-3AD203B41FA5}">
                      <a16:colId xmlns:a16="http://schemas.microsoft.com/office/drawing/2014/main" val="3228622632"/>
                    </a:ext>
                  </a:extLst>
                </a:gridCol>
                <a:gridCol w="1707109">
                  <a:extLst>
                    <a:ext uri="{9D8B030D-6E8A-4147-A177-3AD203B41FA5}">
                      <a16:colId xmlns:a16="http://schemas.microsoft.com/office/drawing/2014/main" val="2732641805"/>
                    </a:ext>
                  </a:extLst>
                </a:gridCol>
                <a:gridCol w="1626904">
                  <a:extLst>
                    <a:ext uri="{9D8B030D-6E8A-4147-A177-3AD203B41FA5}">
                      <a16:colId xmlns:a16="http://schemas.microsoft.com/office/drawing/2014/main" val="3718295011"/>
                    </a:ext>
                  </a:extLst>
                </a:gridCol>
                <a:gridCol w="1311970">
                  <a:extLst>
                    <a:ext uri="{9D8B030D-6E8A-4147-A177-3AD203B41FA5}">
                      <a16:colId xmlns:a16="http://schemas.microsoft.com/office/drawing/2014/main" val="2075411907"/>
                    </a:ext>
                  </a:extLst>
                </a:gridCol>
                <a:gridCol w="1031744">
                  <a:extLst>
                    <a:ext uri="{9D8B030D-6E8A-4147-A177-3AD203B41FA5}">
                      <a16:colId xmlns:a16="http://schemas.microsoft.com/office/drawing/2014/main" val="3623314388"/>
                    </a:ext>
                  </a:extLst>
                </a:gridCol>
                <a:gridCol w="904368">
                  <a:extLst>
                    <a:ext uri="{9D8B030D-6E8A-4147-A177-3AD203B41FA5}">
                      <a16:colId xmlns:a16="http://schemas.microsoft.com/office/drawing/2014/main" val="3925419764"/>
                    </a:ext>
                  </a:extLst>
                </a:gridCol>
                <a:gridCol w="2201101">
                  <a:extLst>
                    <a:ext uri="{9D8B030D-6E8A-4147-A177-3AD203B41FA5}">
                      <a16:colId xmlns:a16="http://schemas.microsoft.com/office/drawing/2014/main" val="109939329"/>
                    </a:ext>
                  </a:extLst>
                </a:gridCol>
              </a:tblGrid>
              <a:tr h="370840">
                <a:tc>
                  <a:txBody>
                    <a:bodyPr/>
                    <a:lstStyle/>
                    <a:p>
                      <a:pPr lvl="0">
                        <a:buNone/>
                      </a:pPr>
                      <a:r>
                        <a:rPr lang="en-US" sz="1600" b="1" kern="1200" noProof="0">
                          <a:solidFill>
                            <a:schemeClr val="lt1"/>
                          </a:solidFill>
                          <a:latin typeface="+mn-lt"/>
                          <a:ea typeface="+mn-ea"/>
                          <a:cs typeface="+mn-cs"/>
                        </a:rPr>
                        <a:t>Asset Name</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Asset Location</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Vulnerability</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Impact</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Probability </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Severity</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Risk Factor</a:t>
                      </a:r>
                    </a:p>
                  </a:txBody>
                  <a:tcPr/>
                </a:tc>
                <a:tc>
                  <a:txBody>
                    <a:bodyPr/>
                    <a:lstStyle/>
                    <a:p>
                      <a:pPr lvl="0">
                        <a:buNone/>
                      </a:pPr>
                      <a:r>
                        <a:rPr lang="en-US" sz="1600" b="1" kern="1200" noProof="0">
                          <a:solidFill>
                            <a:schemeClr val="lt1"/>
                          </a:solidFill>
                          <a:latin typeface="+mn-lt"/>
                          <a:ea typeface="+mn-ea"/>
                          <a:cs typeface="+mn-cs"/>
                        </a:rPr>
                        <a:t>Mitigation</a:t>
                      </a:r>
                      <a:endParaRPr lang="en-US" sz="1600" b="1" kern="1200">
                        <a:solidFill>
                          <a:schemeClr val="lt1"/>
                        </a:solidFill>
                        <a:latin typeface="+mn-lt"/>
                        <a:ea typeface="+mn-ea"/>
                        <a:cs typeface="+mn-cs"/>
                      </a:endParaRPr>
                    </a:p>
                  </a:txBody>
                  <a:tcPr/>
                </a:tc>
                <a:extLst>
                  <a:ext uri="{0D108BD9-81ED-4DB2-BD59-A6C34878D82A}">
                    <a16:rowId xmlns:a16="http://schemas.microsoft.com/office/drawing/2014/main" val="3941234130"/>
                  </a:ext>
                </a:extLst>
              </a:tr>
              <a:tr h="370840">
                <a:tc>
                  <a:txBody>
                    <a:bodyPr/>
                    <a:lstStyle/>
                    <a:p>
                      <a:pPr lvl="0">
                        <a:buNone/>
                      </a:pPr>
                      <a:r>
                        <a:rPr lang="en-US" sz="1100" b="1" i="0" u="none" strike="noStrike" noProof="0">
                          <a:solidFill>
                            <a:srgbClr val="000000"/>
                          </a:solidFill>
                          <a:latin typeface="Aptos Narrow"/>
                        </a:rPr>
                        <a:t>Veeam</a:t>
                      </a:r>
                      <a:endParaRPr lang="en-US" b="1"/>
                    </a:p>
                  </a:txBody>
                  <a:tcPr/>
                </a:tc>
                <a:tc>
                  <a:txBody>
                    <a:bodyPr/>
                    <a:lstStyle/>
                    <a:p>
                      <a:pPr lvl="0">
                        <a:buNone/>
                      </a:pPr>
                      <a:r>
                        <a:rPr lang="en-US" sz="1100" b="0" i="0" u="none" strike="noStrike" noProof="0">
                          <a:solidFill>
                            <a:srgbClr val="000000"/>
                          </a:solidFill>
                          <a:latin typeface="Aptos Narrow"/>
                        </a:rPr>
                        <a:t>On-premise</a:t>
                      </a:r>
                      <a:endParaRPr lang="en-US"/>
                    </a:p>
                  </a:txBody>
                  <a:tcPr/>
                </a:tc>
                <a:tc>
                  <a:txBody>
                    <a:bodyPr/>
                    <a:lstStyle/>
                    <a:p>
                      <a:pPr lvl="0">
                        <a:buNone/>
                      </a:pPr>
                      <a:r>
                        <a:rPr lang="en-US" sz="1100" b="0" i="0" u="none" strike="noStrike" noProof="0">
                          <a:solidFill>
                            <a:srgbClr val="000000"/>
                          </a:solidFill>
                          <a:latin typeface="Calibri"/>
                        </a:rPr>
                        <a:t>Unrestricted access to backup storage by admins</a:t>
                      </a:r>
                      <a:endParaRPr lang="en-US"/>
                    </a:p>
                  </a:txBody>
                  <a:tcPr/>
                </a:tc>
                <a:tc>
                  <a:txBody>
                    <a:bodyPr/>
                    <a:lstStyle/>
                    <a:p>
                      <a:pPr lvl="0">
                        <a:buNone/>
                      </a:pPr>
                      <a:r>
                        <a:rPr lang="en-US" sz="1100" b="0" i="0" u="none" strike="noStrike" noProof="0">
                          <a:solidFill>
                            <a:srgbClr val="000000"/>
                          </a:solidFill>
                          <a:latin typeface="Calibri"/>
                        </a:rPr>
                        <a:t>Deletion or theft of critical backup data</a:t>
                      </a:r>
                      <a:endParaRPr lang="en-US"/>
                    </a:p>
                  </a:txBody>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3</a:t>
                      </a:r>
                    </a:p>
                  </a:txBody>
                  <a:tcPr>
                    <a:solidFill>
                      <a:srgbClr val="CCD2D8"/>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4</a:t>
                      </a:r>
                    </a:p>
                  </a:txBody>
                  <a:tcPr>
                    <a:solidFill>
                      <a:srgbClr val="CCD2D8"/>
                    </a:solidFill>
                  </a:tcPr>
                </a:tc>
                <a:tc>
                  <a:txBody>
                    <a:bodyPr/>
                    <a:lstStyle/>
                    <a:p>
                      <a:pPr lvl="0" algn="ctr">
                        <a:buNone/>
                      </a:pPr>
                      <a:r>
                        <a:rPr lang="en-US" sz="1600" b="1"/>
                        <a:t>12</a:t>
                      </a:r>
                    </a:p>
                  </a:txBody>
                  <a:tcPr>
                    <a:solidFill>
                      <a:srgbClr val="F2EA94"/>
                    </a:solidFill>
                  </a:tcPr>
                </a:tc>
                <a:tc>
                  <a:txBody>
                    <a:bodyPr/>
                    <a:lstStyle/>
                    <a:p>
                      <a:pPr lvl="0">
                        <a:buNone/>
                      </a:pPr>
                      <a:r>
                        <a:rPr lang="en-US" sz="1100" b="0" i="0" u="none" strike="noStrike" noProof="0">
                          <a:solidFill>
                            <a:srgbClr val="000000"/>
                          </a:solidFill>
                          <a:latin typeface="Calibri"/>
                        </a:rPr>
                        <a:t>Limit access based on role, implement immutable backups, monitor activity</a:t>
                      </a:r>
                      <a:endParaRPr lang="en-US"/>
                    </a:p>
                  </a:txBody>
                  <a:tcPr/>
                </a:tc>
                <a:extLst>
                  <a:ext uri="{0D108BD9-81ED-4DB2-BD59-A6C34878D82A}">
                    <a16:rowId xmlns:a16="http://schemas.microsoft.com/office/drawing/2014/main" val="1307029700"/>
                  </a:ext>
                </a:extLst>
              </a:tr>
              <a:tr h="370840">
                <a:tc>
                  <a:txBody>
                    <a:bodyPr/>
                    <a:lstStyle/>
                    <a:p>
                      <a:pPr lvl="0">
                        <a:buNone/>
                      </a:pPr>
                      <a:r>
                        <a:rPr lang="en-US" sz="1100" b="1" i="0" u="none" strike="noStrike" noProof="0">
                          <a:solidFill>
                            <a:srgbClr val="000000"/>
                          </a:solidFill>
                          <a:latin typeface="Aptos Narrow"/>
                        </a:rPr>
                        <a:t>ConnectWise RMM</a:t>
                      </a:r>
                      <a:endParaRPr lang="en-US" b="1"/>
                    </a:p>
                  </a:txBody>
                  <a:tcPr/>
                </a:tc>
                <a:tc>
                  <a:txBody>
                    <a:bodyPr/>
                    <a:lstStyle/>
                    <a:p>
                      <a:pPr lvl="0">
                        <a:buNone/>
                      </a:pPr>
                      <a:r>
                        <a:rPr lang="en-US" sz="1100" b="0" i="0" u="none" strike="noStrike" noProof="0">
                          <a:solidFill>
                            <a:srgbClr val="000000"/>
                          </a:solidFill>
                          <a:latin typeface="Aptos Narrow"/>
                        </a:rPr>
                        <a:t>Cloud</a:t>
                      </a:r>
                      <a:endParaRPr lang="en-US"/>
                    </a:p>
                  </a:txBody>
                  <a:tcPr/>
                </a:tc>
                <a:tc>
                  <a:txBody>
                    <a:bodyPr/>
                    <a:lstStyle/>
                    <a:p>
                      <a:pPr lvl="0">
                        <a:buNone/>
                      </a:pPr>
                      <a:r>
                        <a:rPr lang="en-US" sz="1100" b="0" i="0" u="none" strike="noStrike" noProof="0">
                          <a:solidFill>
                            <a:srgbClr val="000000"/>
                          </a:solidFill>
                          <a:latin typeface="Calibri"/>
                        </a:rPr>
                        <a:t>Misuse of admin privileges on managed devices</a:t>
                      </a:r>
                      <a:endParaRPr lang="en-US"/>
                    </a:p>
                  </a:txBody>
                  <a:tcPr/>
                </a:tc>
                <a:tc>
                  <a:txBody>
                    <a:bodyPr/>
                    <a:lstStyle/>
                    <a:p>
                      <a:pPr lvl="0">
                        <a:buNone/>
                      </a:pPr>
                      <a:r>
                        <a:rPr lang="en-US" sz="1100" b="0" i="0" u="none" strike="noStrike" noProof="0">
                          <a:solidFill>
                            <a:srgbClr val="000000"/>
                          </a:solidFill>
                          <a:latin typeface="Calibri"/>
                        </a:rPr>
                        <a:t>Tampering with scripts or client configurations</a:t>
                      </a:r>
                      <a:endParaRPr lang="en-US"/>
                    </a:p>
                  </a:txBody>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3</a:t>
                      </a:r>
                    </a:p>
                  </a:txBody>
                  <a:tcPr>
                    <a:solidFill>
                      <a:srgbClr val="E7EAED"/>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5</a:t>
                      </a:r>
                    </a:p>
                  </a:txBody>
                  <a:tcPr>
                    <a:solidFill>
                      <a:srgbClr val="E7EAED"/>
                    </a:solidFill>
                  </a:tcPr>
                </a:tc>
                <a:tc>
                  <a:txBody>
                    <a:bodyPr/>
                    <a:lstStyle/>
                    <a:p>
                      <a:pPr lvl="0" algn="ctr">
                        <a:buNone/>
                      </a:pPr>
                      <a:r>
                        <a:rPr lang="en-US" sz="1600" b="1"/>
                        <a:t>15</a:t>
                      </a:r>
                    </a:p>
                  </a:txBody>
                  <a:tcPr>
                    <a:solidFill>
                      <a:srgbClr val="FFC000"/>
                    </a:solidFill>
                  </a:tcPr>
                </a:tc>
                <a:tc>
                  <a:txBody>
                    <a:bodyPr/>
                    <a:lstStyle/>
                    <a:p>
                      <a:pPr lvl="0">
                        <a:buNone/>
                      </a:pPr>
                      <a:r>
                        <a:rPr lang="en-US" sz="1100" b="0" i="0" u="none" strike="noStrike" noProof="0">
                          <a:solidFill>
                            <a:srgbClr val="000000"/>
                          </a:solidFill>
                          <a:latin typeface="Calibri"/>
                        </a:rPr>
                        <a:t>Review admin roles regularly, enforce change logging</a:t>
                      </a:r>
                      <a:endParaRPr lang="en-US"/>
                    </a:p>
                  </a:txBody>
                  <a:tcPr/>
                </a:tc>
                <a:extLst>
                  <a:ext uri="{0D108BD9-81ED-4DB2-BD59-A6C34878D82A}">
                    <a16:rowId xmlns:a16="http://schemas.microsoft.com/office/drawing/2014/main" val="107240963"/>
                  </a:ext>
                </a:extLst>
              </a:tr>
              <a:tr h="370840">
                <a:tc>
                  <a:txBody>
                    <a:bodyPr/>
                    <a:lstStyle/>
                    <a:p>
                      <a:pPr lvl="0">
                        <a:buNone/>
                      </a:pPr>
                      <a:r>
                        <a:rPr lang="en-US" sz="1100" b="1" i="0" u="none" strike="noStrike" noProof="0">
                          <a:solidFill>
                            <a:srgbClr val="000000"/>
                          </a:solidFill>
                          <a:latin typeface="Aptos Narrow"/>
                        </a:rPr>
                        <a:t>Cisco Firepower/AnyConnect Secure Mobility Client</a:t>
                      </a:r>
                      <a:endParaRPr lang="en-US" b="1"/>
                    </a:p>
                  </a:txBody>
                  <a:tcPr/>
                </a:tc>
                <a:tc>
                  <a:txBody>
                    <a:bodyPr/>
                    <a:lstStyle/>
                    <a:p>
                      <a:pPr lvl="0">
                        <a:buNone/>
                      </a:pPr>
                      <a:r>
                        <a:rPr lang="en-US" sz="1100" b="0" i="0" u="none" strike="noStrike" noProof="0">
                          <a:solidFill>
                            <a:srgbClr val="000000"/>
                          </a:solidFill>
                          <a:latin typeface="Aptos Narrow"/>
                        </a:rPr>
                        <a:t>On-premise</a:t>
                      </a:r>
                      <a:endParaRPr lang="en-US"/>
                    </a:p>
                  </a:txBody>
                  <a:tcPr/>
                </a:tc>
                <a:tc>
                  <a:txBody>
                    <a:bodyPr/>
                    <a:lstStyle/>
                    <a:p>
                      <a:pPr lvl="0">
                        <a:buNone/>
                      </a:pPr>
                      <a:r>
                        <a:rPr lang="en-US" sz="1100" b="0" i="0" u="none" strike="noStrike" noProof="0">
                          <a:solidFill>
                            <a:srgbClr val="000000"/>
                          </a:solidFill>
                          <a:latin typeface="Calibri"/>
                        </a:rPr>
                        <a:t>Improper access control to network tools</a:t>
                      </a:r>
                      <a:endParaRPr lang="en-US"/>
                    </a:p>
                  </a:txBody>
                  <a:tcPr/>
                </a:tc>
                <a:tc>
                  <a:txBody>
                    <a:bodyPr/>
                    <a:lstStyle/>
                    <a:p>
                      <a:pPr lvl="0">
                        <a:buNone/>
                      </a:pPr>
                      <a:r>
                        <a:rPr lang="en-US" sz="1100" b="0" i="0" u="none" strike="noStrike" noProof="0">
                          <a:solidFill>
                            <a:srgbClr val="000000"/>
                          </a:solidFill>
                          <a:latin typeface="Calibri"/>
                        </a:rPr>
                        <a:t>Internal sabotage of firewall/VPN configuration</a:t>
                      </a:r>
                      <a:endParaRPr lang="en-US"/>
                    </a:p>
                  </a:txBody>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2</a:t>
                      </a:r>
                    </a:p>
                  </a:txBody>
                  <a:tcPr>
                    <a:solidFill>
                      <a:srgbClr val="CCD2D8"/>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4</a:t>
                      </a:r>
                    </a:p>
                  </a:txBody>
                  <a:tcPr>
                    <a:solidFill>
                      <a:srgbClr val="CCD2D8"/>
                    </a:solidFill>
                  </a:tcPr>
                </a:tc>
                <a:tc>
                  <a:txBody>
                    <a:bodyPr/>
                    <a:lstStyle/>
                    <a:p>
                      <a:pPr lvl="0" algn="ctr">
                        <a:buNone/>
                      </a:pPr>
                      <a:r>
                        <a:rPr lang="en-US" sz="1600" b="1"/>
                        <a:t>8</a:t>
                      </a:r>
                    </a:p>
                  </a:txBody>
                  <a:tcPr>
                    <a:solidFill>
                      <a:srgbClr val="F7F4D2"/>
                    </a:solidFill>
                  </a:tcPr>
                </a:tc>
                <a:tc>
                  <a:txBody>
                    <a:bodyPr/>
                    <a:lstStyle/>
                    <a:p>
                      <a:pPr lvl="0">
                        <a:buNone/>
                      </a:pPr>
                      <a:r>
                        <a:rPr lang="en-US" sz="1100" b="0" i="0" u="none" strike="noStrike" noProof="0">
                          <a:solidFill>
                            <a:srgbClr val="000000"/>
                          </a:solidFill>
                          <a:latin typeface="Calibri"/>
                        </a:rPr>
                        <a:t>Limit admin access, use role separation, monitor commands</a:t>
                      </a:r>
                      <a:endParaRPr lang="en-US"/>
                    </a:p>
                  </a:txBody>
                  <a:tcPr/>
                </a:tc>
                <a:extLst>
                  <a:ext uri="{0D108BD9-81ED-4DB2-BD59-A6C34878D82A}">
                    <a16:rowId xmlns:a16="http://schemas.microsoft.com/office/drawing/2014/main" val="3536698921"/>
                  </a:ext>
                </a:extLst>
              </a:tr>
              <a:tr h="370840">
                <a:tc>
                  <a:txBody>
                    <a:bodyPr/>
                    <a:lstStyle/>
                    <a:p>
                      <a:pPr lvl="0">
                        <a:buNone/>
                      </a:pPr>
                      <a:r>
                        <a:rPr lang="en-US" sz="1100" b="1" i="0" u="none" strike="noStrike" noProof="0">
                          <a:solidFill>
                            <a:srgbClr val="000000"/>
                          </a:solidFill>
                          <a:latin typeface="Aptos Narrow"/>
                        </a:rPr>
                        <a:t>SAP S/4HANA ERP</a:t>
                      </a:r>
                      <a:endParaRPr lang="en-US" b="1"/>
                    </a:p>
                  </a:txBody>
                  <a:tcPr/>
                </a:tc>
                <a:tc>
                  <a:txBody>
                    <a:bodyPr/>
                    <a:lstStyle/>
                    <a:p>
                      <a:pPr lvl="0">
                        <a:buNone/>
                      </a:pPr>
                      <a:r>
                        <a:rPr lang="en-US" sz="1100" b="0" i="0" u="none" strike="noStrike" noProof="0">
                          <a:solidFill>
                            <a:srgbClr val="000000"/>
                          </a:solidFill>
                          <a:latin typeface="Aptos Narrow"/>
                        </a:rPr>
                        <a:t>Cloud</a:t>
                      </a:r>
                      <a:endParaRPr lang="en-US"/>
                    </a:p>
                  </a:txBody>
                  <a:tcPr/>
                </a:tc>
                <a:tc>
                  <a:txBody>
                    <a:bodyPr/>
                    <a:lstStyle/>
                    <a:p>
                      <a:pPr lvl="0">
                        <a:buNone/>
                      </a:pPr>
                      <a:r>
                        <a:rPr lang="en-US" sz="1100" b="0" i="0" u="none" strike="noStrike" noProof="0">
                          <a:solidFill>
                            <a:srgbClr val="000000"/>
                          </a:solidFill>
                          <a:latin typeface="Calibri"/>
                        </a:rPr>
                        <a:t>Access to confidential business workflows</a:t>
                      </a:r>
                      <a:endParaRPr lang="en-US"/>
                    </a:p>
                  </a:txBody>
                  <a:tcPr/>
                </a:tc>
                <a:tc>
                  <a:txBody>
                    <a:bodyPr/>
                    <a:lstStyle/>
                    <a:p>
                      <a:pPr lvl="0">
                        <a:buNone/>
                      </a:pPr>
                      <a:r>
                        <a:rPr lang="en-US" sz="1100" b="0" i="0" u="none" strike="noStrike" noProof="0">
                          <a:solidFill>
                            <a:srgbClr val="000000"/>
                          </a:solidFill>
                          <a:latin typeface="Calibri"/>
                        </a:rPr>
                        <a:t>Leakage of sensitive business and financial data</a:t>
                      </a:r>
                      <a:endParaRPr lang="en-US"/>
                    </a:p>
                  </a:txBody>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3</a:t>
                      </a:r>
                    </a:p>
                  </a:txBody>
                  <a:tcPr>
                    <a:solidFill>
                      <a:srgbClr val="E7EAED"/>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5</a:t>
                      </a:r>
                    </a:p>
                  </a:txBody>
                  <a:tcPr>
                    <a:solidFill>
                      <a:srgbClr val="E7EAED"/>
                    </a:solidFill>
                  </a:tcPr>
                </a:tc>
                <a:tc>
                  <a:txBody>
                    <a:bodyPr/>
                    <a:lstStyle/>
                    <a:p>
                      <a:pPr lvl="0" algn="ctr">
                        <a:buNone/>
                      </a:pPr>
                      <a:r>
                        <a:rPr lang="en-US" sz="1600" b="1"/>
                        <a:t>15</a:t>
                      </a:r>
                    </a:p>
                  </a:txBody>
                  <a:tcPr>
                    <a:solidFill>
                      <a:srgbClr val="FFC000"/>
                    </a:solidFill>
                  </a:tcPr>
                </a:tc>
                <a:tc>
                  <a:txBody>
                    <a:bodyPr/>
                    <a:lstStyle/>
                    <a:p>
                      <a:pPr lvl="0">
                        <a:buNone/>
                      </a:pPr>
                      <a:r>
                        <a:rPr lang="en-US" sz="1100" b="0" i="0" u="none" strike="noStrike" noProof="0">
                          <a:solidFill>
                            <a:srgbClr val="000000"/>
                          </a:solidFill>
                          <a:latin typeface="Calibri"/>
                        </a:rPr>
                        <a:t>Restrict data views, log access to sensitive records</a:t>
                      </a:r>
                      <a:endParaRPr lang="en-US"/>
                    </a:p>
                  </a:txBody>
                  <a:tcPr/>
                </a:tc>
                <a:extLst>
                  <a:ext uri="{0D108BD9-81ED-4DB2-BD59-A6C34878D82A}">
                    <a16:rowId xmlns:a16="http://schemas.microsoft.com/office/drawing/2014/main" val="1698150503"/>
                  </a:ext>
                </a:extLst>
              </a:tr>
              <a:tr h="370840">
                <a:tc>
                  <a:txBody>
                    <a:bodyPr/>
                    <a:lstStyle/>
                    <a:p>
                      <a:pPr lvl="0">
                        <a:buNone/>
                      </a:pPr>
                      <a:r>
                        <a:rPr lang="en-US" sz="1100" b="1" i="0" u="none" strike="noStrike" noProof="0">
                          <a:solidFill>
                            <a:srgbClr val="000000"/>
                          </a:solidFill>
                          <a:latin typeface="Aptos Narrow"/>
                        </a:rPr>
                        <a:t>Salesforce</a:t>
                      </a:r>
                      <a:endParaRPr lang="en-US" b="1"/>
                    </a:p>
                  </a:txBody>
                  <a:tcPr/>
                </a:tc>
                <a:tc>
                  <a:txBody>
                    <a:bodyPr/>
                    <a:lstStyle/>
                    <a:p>
                      <a:pPr lvl="0">
                        <a:buNone/>
                      </a:pPr>
                      <a:r>
                        <a:rPr lang="en-US" sz="1100" b="0" i="0" u="none" strike="noStrike" noProof="0">
                          <a:solidFill>
                            <a:srgbClr val="000000"/>
                          </a:solidFill>
                          <a:latin typeface="Aptos Narrow"/>
                        </a:rPr>
                        <a:t>Cloud</a:t>
                      </a:r>
                      <a:endParaRPr lang="en-US"/>
                    </a:p>
                  </a:txBody>
                  <a:tcPr/>
                </a:tc>
                <a:tc>
                  <a:txBody>
                    <a:bodyPr/>
                    <a:lstStyle/>
                    <a:p>
                      <a:pPr lvl="0">
                        <a:buNone/>
                      </a:pPr>
                      <a:r>
                        <a:rPr lang="en-US" sz="1100" b="0" i="0" u="none" strike="noStrike" noProof="0">
                          <a:solidFill>
                            <a:srgbClr val="000000"/>
                          </a:solidFill>
                          <a:latin typeface="Calibri"/>
                        </a:rPr>
                        <a:t>Overly permissive sharing settings and lack of monitoring</a:t>
                      </a:r>
                      <a:endParaRPr lang="en-US"/>
                    </a:p>
                  </a:txBody>
                  <a:tcPr/>
                </a:tc>
                <a:tc>
                  <a:txBody>
                    <a:bodyPr/>
                    <a:lstStyle/>
                    <a:p>
                      <a:pPr lvl="0">
                        <a:buNone/>
                      </a:pPr>
                      <a:r>
                        <a:rPr lang="en-US" sz="1100" b="0" i="0" u="none" strike="noStrike" noProof="0">
                          <a:solidFill>
                            <a:srgbClr val="000000"/>
                          </a:solidFill>
                          <a:latin typeface="Calibri"/>
                        </a:rPr>
                        <a:t>Customer data loss or unauthorized data exports</a:t>
                      </a:r>
                      <a:endParaRPr lang="en-US"/>
                    </a:p>
                  </a:txBody>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3</a:t>
                      </a:r>
                    </a:p>
                  </a:txBody>
                  <a:tcPr>
                    <a:solidFill>
                      <a:srgbClr val="CCD2D8"/>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4</a:t>
                      </a:r>
                    </a:p>
                  </a:txBody>
                  <a:tcPr>
                    <a:solidFill>
                      <a:srgbClr val="CCD2D8"/>
                    </a:solidFill>
                  </a:tcPr>
                </a:tc>
                <a:tc>
                  <a:txBody>
                    <a:bodyPr/>
                    <a:lstStyle/>
                    <a:p>
                      <a:pPr lvl="0" algn="ctr">
                        <a:buNone/>
                      </a:pPr>
                      <a:r>
                        <a:rPr lang="en-US" sz="1600" b="1"/>
                        <a:t>12</a:t>
                      </a:r>
                    </a:p>
                  </a:txBody>
                  <a:tcPr>
                    <a:solidFill>
                      <a:srgbClr val="F2EA94"/>
                    </a:solidFill>
                  </a:tcPr>
                </a:tc>
                <a:tc>
                  <a:txBody>
                    <a:bodyPr/>
                    <a:lstStyle/>
                    <a:p>
                      <a:pPr lvl="0">
                        <a:buNone/>
                      </a:pPr>
                      <a:r>
                        <a:rPr lang="en-US" sz="1100" b="0" i="0" u="none" strike="noStrike" noProof="0">
                          <a:solidFill>
                            <a:srgbClr val="000000"/>
                          </a:solidFill>
                          <a:latin typeface="Calibri"/>
                        </a:rPr>
                        <a:t>Enable activity monitoring, alert on unusual downloads</a:t>
                      </a:r>
                      <a:endParaRPr lang="en-US"/>
                    </a:p>
                  </a:txBody>
                  <a:tcPr/>
                </a:tc>
                <a:extLst>
                  <a:ext uri="{0D108BD9-81ED-4DB2-BD59-A6C34878D82A}">
                    <a16:rowId xmlns:a16="http://schemas.microsoft.com/office/drawing/2014/main" val="569157232"/>
                  </a:ext>
                </a:extLst>
              </a:tr>
              <a:tr h="370840">
                <a:tc>
                  <a:txBody>
                    <a:bodyPr/>
                    <a:lstStyle/>
                    <a:p>
                      <a:pPr lvl="0">
                        <a:buNone/>
                      </a:pPr>
                      <a:r>
                        <a:rPr lang="en-US" sz="1100" b="1" i="0" u="none" strike="noStrike" noProof="0">
                          <a:solidFill>
                            <a:srgbClr val="000000"/>
                          </a:solidFill>
                          <a:latin typeface="Aptos Narrow"/>
                        </a:rPr>
                        <a:t>Salesforce to DocuSign CLM Integration</a:t>
                      </a:r>
                      <a:endParaRPr lang="en-US" b="1"/>
                    </a:p>
                  </a:txBody>
                  <a:tcPr/>
                </a:tc>
                <a:tc>
                  <a:txBody>
                    <a:bodyPr/>
                    <a:lstStyle/>
                    <a:p>
                      <a:pPr lvl="0">
                        <a:buNone/>
                      </a:pPr>
                      <a:r>
                        <a:rPr lang="en-US" sz="1100" b="0" i="0" u="none" strike="noStrike" noProof="0">
                          <a:solidFill>
                            <a:srgbClr val="000000"/>
                          </a:solidFill>
                          <a:latin typeface="Aptos Narrow"/>
                        </a:rPr>
                        <a:t>Cloud</a:t>
                      </a:r>
                      <a:endParaRPr lang="en-US"/>
                    </a:p>
                  </a:txBody>
                  <a:tcPr/>
                </a:tc>
                <a:tc>
                  <a:txBody>
                    <a:bodyPr/>
                    <a:lstStyle/>
                    <a:p>
                      <a:pPr lvl="0">
                        <a:buNone/>
                      </a:pPr>
                      <a:r>
                        <a:rPr lang="en-US" sz="1100" b="0" i="0" u="none" strike="noStrike" noProof="0">
                          <a:solidFill>
                            <a:srgbClr val="000000"/>
                          </a:solidFill>
                          <a:latin typeface="Calibri"/>
                        </a:rPr>
                        <a:t>Weak user access controls and shared credentials</a:t>
                      </a:r>
                      <a:endParaRPr lang="en-US"/>
                    </a:p>
                  </a:txBody>
                  <a:tcPr/>
                </a:tc>
                <a:tc>
                  <a:txBody>
                    <a:bodyPr/>
                    <a:lstStyle/>
                    <a:p>
                      <a:pPr lvl="0">
                        <a:buNone/>
                      </a:pPr>
                      <a:r>
                        <a:rPr lang="en-US" sz="1100" b="0" i="0" u="none" strike="noStrike" noProof="0">
                          <a:solidFill>
                            <a:srgbClr val="000000"/>
                          </a:solidFill>
                          <a:latin typeface="Calibri"/>
                        </a:rPr>
                        <a:t>Exposure of confidential contracts or e-signature data</a:t>
                      </a:r>
                      <a:endParaRPr lang="en-US"/>
                    </a:p>
                  </a:txBody>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3</a:t>
                      </a:r>
                    </a:p>
                  </a:txBody>
                  <a:tcPr>
                    <a:solidFill>
                      <a:srgbClr val="E7EAED"/>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5</a:t>
                      </a:r>
                    </a:p>
                  </a:txBody>
                  <a:tcPr>
                    <a:solidFill>
                      <a:srgbClr val="E7EAED"/>
                    </a:solidFill>
                  </a:tcPr>
                </a:tc>
                <a:tc>
                  <a:txBody>
                    <a:bodyPr/>
                    <a:lstStyle/>
                    <a:p>
                      <a:pPr lvl="0" algn="ctr">
                        <a:buNone/>
                      </a:pPr>
                      <a:r>
                        <a:rPr lang="en-US" sz="1600" b="1"/>
                        <a:t>15</a:t>
                      </a:r>
                    </a:p>
                  </a:txBody>
                  <a:tcPr>
                    <a:solidFill>
                      <a:srgbClr val="FFC000"/>
                    </a:solidFill>
                  </a:tcPr>
                </a:tc>
                <a:tc>
                  <a:txBody>
                    <a:bodyPr/>
                    <a:lstStyle/>
                    <a:p>
                      <a:pPr lvl="0">
                        <a:buNone/>
                      </a:pPr>
                      <a:r>
                        <a:rPr lang="en-US" sz="1100" b="0" i="0" u="none" strike="noStrike" noProof="0">
                          <a:solidFill>
                            <a:srgbClr val="000000"/>
                          </a:solidFill>
                          <a:latin typeface="Calibri"/>
                        </a:rPr>
                        <a:t>Enforce access governance, log integration actions, audit regularly</a:t>
                      </a:r>
                      <a:endParaRPr lang="en-US"/>
                    </a:p>
                  </a:txBody>
                  <a:tcPr/>
                </a:tc>
                <a:extLst>
                  <a:ext uri="{0D108BD9-81ED-4DB2-BD59-A6C34878D82A}">
                    <a16:rowId xmlns:a16="http://schemas.microsoft.com/office/drawing/2014/main" val="220063833"/>
                  </a:ext>
                </a:extLst>
              </a:tr>
            </a:tbl>
          </a:graphicData>
        </a:graphic>
      </p:graphicFrame>
      <p:sp>
        <p:nvSpPr>
          <p:cNvPr id="4" name="Slide Number Placeholder 3">
            <a:extLst>
              <a:ext uri="{FF2B5EF4-FFF2-40B4-BE49-F238E27FC236}">
                <a16:creationId xmlns:a16="http://schemas.microsoft.com/office/drawing/2014/main" id="{542C6F3F-E259-58F0-AFCE-6330C45E09CC}"/>
              </a:ext>
            </a:extLst>
          </p:cNvPr>
          <p:cNvSpPr>
            <a:spLocks noGrp="1"/>
          </p:cNvSpPr>
          <p:nvPr>
            <p:ph type="sldNum" sz="quarter" idx="12"/>
          </p:nvPr>
        </p:nvSpPr>
        <p:spPr/>
        <p:txBody>
          <a:bodyPr/>
          <a:lstStyle/>
          <a:p>
            <a:fld id="{48F63A3B-78C7-47BE-AE5E-E10140E04643}" type="slidenum">
              <a:rPr lang="en-US" dirty="0"/>
              <a:t>21</a:t>
            </a:fld>
            <a:endParaRPr lang="en-US"/>
          </a:p>
        </p:txBody>
      </p:sp>
    </p:spTree>
    <p:extLst>
      <p:ext uri="{BB962C8B-B14F-4D97-AF65-F5344CB8AC3E}">
        <p14:creationId xmlns:p14="http://schemas.microsoft.com/office/powerpoint/2010/main" val="1407589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C80388-5171-E6F1-3115-12D47039AC15}"/>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5A6867-97AA-4EC0-BDA1-3873C1A0E2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4877C73-0A3E-0D22-A0F5-62C9613CA3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25108B-C471-D62F-AD80-54C54FE6C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43E4CA9-DA55-2954-CE91-3D8A2D8D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E1E714-1CA2-B31A-C6B7-0D5B58325C43}"/>
              </a:ext>
            </a:extLst>
          </p:cNvPr>
          <p:cNvSpPr>
            <a:spLocks noGrp="1"/>
          </p:cNvSpPr>
          <p:nvPr>
            <p:ph type="title"/>
          </p:nvPr>
        </p:nvSpPr>
        <p:spPr>
          <a:xfrm>
            <a:off x="833099" y="255939"/>
            <a:ext cx="11071271" cy="1073531"/>
          </a:xfrm>
        </p:spPr>
        <p:txBody>
          <a:bodyPr anchor="ctr">
            <a:normAutofit fontScale="90000"/>
          </a:bodyPr>
          <a:lstStyle/>
          <a:p>
            <a:r>
              <a:rPr lang="en-US" b="1">
                <a:solidFill>
                  <a:schemeClr val="bg1"/>
                </a:solidFill>
              </a:rPr>
              <a:t>Threat Assessment (continued)</a:t>
            </a:r>
            <a:br>
              <a:rPr lang="en-US" sz="2800" b="1">
                <a:solidFill>
                  <a:schemeClr val="bg1"/>
                </a:solidFill>
              </a:rPr>
            </a:br>
            <a:r>
              <a:rPr lang="en-US" sz="3100">
                <a:solidFill>
                  <a:schemeClr val="bg2"/>
                </a:solidFill>
              </a:rPr>
              <a:t>Threat Event: Natural Disaster </a:t>
            </a:r>
            <a:r>
              <a:rPr lang="en-US" sz="1800">
                <a:solidFill>
                  <a:schemeClr val="bg2"/>
                </a:solidFill>
              </a:rPr>
              <a:t>(Flood, Winter Storms, Earthquakes, Severe Storms, Tornadoes, Wildfires)</a:t>
            </a:r>
          </a:p>
        </p:txBody>
      </p:sp>
      <p:graphicFrame>
        <p:nvGraphicFramePr>
          <p:cNvPr id="7" name="Content Placeholder 6">
            <a:extLst>
              <a:ext uri="{FF2B5EF4-FFF2-40B4-BE49-F238E27FC236}">
                <a16:creationId xmlns:a16="http://schemas.microsoft.com/office/drawing/2014/main" id="{CC707A73-E2FE-217D-F21B-F66E22139F46}"/>
              </a:ext>
            </a:extLst>
          </p:cNvPr>
          <p:cNvGraphicFramePr>
            <a:graphicFrameLocks noGrp="1"/>
          </p:cNvGraphicFramePr>
          <p:nvPr>
            <p:ph idx="1"/>
            <p:extLst>
              <p:ext uri="{D42A27DB-BD31-4B8C-83A1-F6EECF244321}">
                <p14:modId xmlns:p14="http://schemas.microsoft.com/office/powerpoint/2010/main" val="3015281857"/>
              </p:ext>
            </p:extLst>
          </p:nvPr>
        </p:nvGraphicFramePr>
        <p:xfrm>
          <a:off x="254527" y="1882293"/>
          <a:ext cx="11652724" cy="3977742"/>
        </p:xfrm>
        <a:graphic>
          <a:graphicData uri="http://schemas.openxmlformats.org/drawingml/2006/table">
            <a:tbl>
              <a:tblPr firstRow="1" bandRow="1">
                <a:tableStyleId>{5C22544A-7EE6-4342-B048-85BDC9FD1C3A}</a:tableStyleId>
              </a:tblPr>
              <a:tblGrid>
                <a:gridCol w="1503295">
                  <a:extLst>
                    <a:ext uri="{9D8B030D-6E8A-4147-A177-3AD203B41FA5}">
                      <a16:colId xmlns:a16="http://schemas.microsoft.com/office/drawing/2014/main" val="267412598"/>
                    </a:ext>
                  </a:extLst>
                </a:gridCol>
                <a:gridCol w="1150095">
                  <a:extLst>
                    <a:ext uri="{9D8B030D-6E8A-4147-A177-3AD203B41FA5}">
                      <a16:colId xmlns:a16="http://schemas.microsoft.com/office/drawing/2014/main" val="3228622632"/>
                    </a:ext>
                  </a:extLst>
                </a:gridCol>
                <a:gridCol w="1524847">
                  <a:extLst>
                    <a:ext uri="{9D8B030D-6E8A-4147-A177-3AD203B41FA5}">
                      <a16:colId xmlns:a16="http://schemas.microsoft.com/office/drawing/2014/main" val="2732641805"/>
                    </a:ext>
                  </a:extLst>
                </a:gridCol>
                <a:gridCol w="1631376">
                  <a:extLst>
                    <a:ext uri="{9D8B030D-6E8A-4147-A177-3AD203B41FA5}">
                      <a16:colId xmlns:a16="http://schemas.microsoft.com/office/drawing/2014/main" val="3718295011"/>
                    </a:ext>
                  </a:extLst>
                </a:gridCol>
                <a:gridCol w="1356853">
                  <a:extLst>
                    <a:ext uri="{9D8B030D-6E8A-4147-A177-3AD203B41FA5}">
                      <a16:colId xmlns:a16="http://schemas.microsoft.com/office/drawing/2014/main" val="2075411907"/>
                    </a:ext>
                  </a:extLst>
                </a:gridCol>
                <a:gridCol w="1033793">
                  <a:extLst>
                    <a:ext uri="{9D8B030D-6E8A-4147-A177-3AD203B41FA5}">
                      <a16:colId xmlns:a16="http://schemas.microsoft.com/office/drawing/2014/main" val="3623314388"/>
                    </a:ext>
                  </a:extLst>
                </a:gridCol>
                <a:gridCol w="956259">
                  <a:extLst>
                    <a:ext uri="{9D8B030D-6E8A-4147-A177-3AD203B41FA5}">
                      <a16:colId xmlns:a16="http://schemas.microsoft.com/office/drawing/2014/main" val="1632951514"/>
                    </a:ext>
                  </a:extLst>
                </a:gridCol>
                <a:gridCol w="2496206">
                  <a:extLst>
                    <a:ext uri="{9D8B030D-6E8A-4147-A177-3AD203B41FA5}">
                      <a16:colId xmlns:a16="http://schemas.microsoft.com/office/drawing/2014/main" val="109939329"/>
                    </a:ext>
                  </a:extLst>
                </a:gridCol>
              </a:tblGrid>
              <a:tr h="579222">
                <a:tc>
                  <a:txBody>
                    <a:bodyPr/>
                    <a:lstStyle/>
                    <a:p>
                      <a:pPr lvl="0">
                        <a:buNone/>
                      </a:pPr>
                      <a:r>
                        <a:rPr lang="en-US" sz="1600" b="1" kern="1200" noProof="0">
                          <a:solidFill>
                            <a:schemeClr val="lt1"/>
                          </a:solidFill>
                          <a:latin typeface="+mn-lt"/>
                          <a:ea typeface="+mn-ea"/>
                          <a:cs typeface="+mn-cs"/>
                        </a:rPr>
                        <a:t>Asset Name</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Asset Location</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Vulnerability</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Impact</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Probability </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Severity</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Risk Factor</a:t>
                      </a:r>
                    </a:p>
                  </a:txBody>
                  <a:tcPr/>
                </a:tc>
                <a:tc>
                  <a:txBody>
                    <a:bodyPr/>
                    <a:lstStyle/>
                    <a:p>
                      <a:pPr lvl="0">
                        <a:buNone/>
                      </a:pPr>
                      <a:r>
                        <a:rPr lang="en-US" sz="1600" b="1" kern="1200" noProof="0">
                          <a:solidFill>
                            <a:schemeClr val="lt1"/>
                          </a:solidFill>
                          <a:latin typeface="+mn-lt"/>
                          <a:ea typeface="+mn-ea"/>
                          <a:cs typeface="+mn-cs"/>
                        </a:rPr>
                        <a:t>Mitigation</a:t>
                      </a:r>
                      <a:endParaRPr lang="en-US" sz="1600" b="1" kern="1200">
                        <a:solidFill>
                          <a:schemeClr val="lt1"/>
                        </a:solidFill>
                        <a:latin typeface="+mn-lt"/>
                        <a:ea typeface="+mn-ea"/>
                        <a:cs typeface="+mn-cs"/>
                      </a:endParaRPr>
                    </a:p>
                  </a:txBody>
                  <a:tcPr/>
                </a:tc>
                <a:extLst>
                  <a:ext uri="{0D108BD9-81ED-4DB2-BD59-A6C34878D82A}">
                    <a16:rowId xmlns:a16="http://schemas.microsoft.com/office/drawing/2014/main" val="3941234130"/>
                  </a:ext>
                </a:extLst>
              </a:tr>
              <a:tr h="370840">
                <a:tc>
                  <a:txBody>
                    <a:bodyPr/>
                    <a:lstStyle/>
                    <a:p>
                      <a:pPr lvl="0">
                        <a:buNone/>
                      </a:pPr>
                      <a:r>
                        <a:rPr lang="en-US" sz="1100" b="1" i="0" u="none" strike="noStrike" noProof="0">
                          <a:solidFill>
                            <a:srgbClr val="000000"/>
                          </a:solidFill>
                          <a:latin typeface="Aptos Narrow"/>
                        </a:rPr>
                        <a:t>Veeam</a:t>
                      </a:r>
                      <a:endParaRPr lang="en-US" b="1"/>
                    </a:p>
                  </a:txBody>
                  <a:tcPr/>
                </a:tc>
                <a:tc>
                  <a:txBody>
                    <a:bodyPr/>
                    <a:lstStyle/>
                    <a:p>
                      <a:pPr lvl="0">
                        <a:buNone/>
                      </a:pPr>
                      <a:r>
                        <a:rPr lang="en-US" sz="1100" b="0" i="0" u="none" strike="noStrike" noProof="0">
                          <a:solidFill>
                            <a:srgbClr val="000000"/>
                          </a:solidFill>
                          <a:latin typeface="Aptos Narrow"/>
                        </a:rPr>
                        <a:t>On-premise</a:t>
                      </a:r>
                      <a:endParaRPr lang="en-US"/>
                    </a:p>
                  </a:txBody>
                  <a:tcPr/>
                </a:tc>
                <a:tc>
                  <a:txBody>
                    <a:bodyPr/>
                    <a:lstStyle/>
                    <a:p>
                      <a:pPr lvl="0">
                        <a:buNone/>
                      </a:pPr>
                      <a:r>
                        <a:rPr lang="en-US" sz="1100" b="0" i="0" u="none" strike="noStrike" noProof="0">
                          <a:solidFill>
                            <a:srgbClr val="000000"/>
                          </a:solidFill>
                          <a:latin typeface="Calibri"/>
                        </a:rPr>
                        <a:t>Physical server damage or power loss</a:t>
                      </a:r>
                      <a:endParaRPr lang="en-US"/>
                    </a:p>
                  </a:txBody>
                  <a:tcPr/>
                </a:tc>
                <a:tc>
                  <a:txBody>
                    <a:bodyPr/>
                    <a:lstStyle/>
                    <a:p>
                      <a:pPr lvl="0">
                        <a:buNone/>
                      </a:pPr>
                      <a:r>
                        <a:rPr lang="en-US" sz="1100" b="0" i="0" u="none" strike="noStrike" noProof="0">
                          <a:solidFill>
                            <a:srgbClr val="000000"/>
                          </a:solidFill>
                          <a:latin typeface="Calibri"/>
                        </a:rPr>
                        <a:t>Inability to recover data during disaster</a:t>
                      </a:r>
                      <a:endParaRPr lang="en-US"/>
                    </a:p>
                  </a:txBody>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3</a:t>
                      </a:r>
                    </a:p>
                  </a:txBody>
                  <a:tcPr>
                    <a:solidFill>
                      <a:srgbClr val="CCD2D8"/>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5</a:t>
                      </a:r>
                    </a:p>
                  </a:txBody>
                  <a:tcPr>
                    <a:solidFill>
                      <a:srgbClr val="CCD2D8"/>
                    </a:solidFill>
                  </a:tcPr>
                </a:tc>
                <a:tc>
                  <a:txBody>
                    <a:bodyPr/>
                    <a:lstStyle/>
                    <a:p>
                      <a:pPr lvl="0" algn="ctr">
                        <a:buNone/>
                      </a:pPr>
                      <a:r>
                        <a:rPr lang="en-US" sz="1600" b="1"/>
                        <a:t>15</a:t>
                      </a:r>
                    </a:p>
                  </a:txBody>
                  <a:tcPr>
                    <a:solidFill>
                      <a:srgbClr val="FFC000"/>
                    </a:solidFill>
                  </a:tcPr>
                </a:tc>
                <a:tc>
                  <a:txBody>
                    <a:bodyPr/>
                    <a:lstStyle/>
                    <a:p>
                      <a:pPr lvl="0">
                        <a:buNone/>
                      </a:pPr>
                      <a:r>
                        <a:rPr lang="en-US" sz="1100" b="0" i="0" u="none" strike="noStrike" noProof="0">
                          <a:solidFill>
                            <a:srgbClr val="000000"/>
                          </a:solidFill>
                          <a:latin typeface="Calibri"/>
                        </a:rPr>
                        <a:t>Geographic redundancy, offsite backups, UPS systems</a:t>
                      </a:r>
                      <a:endParaRPr lang="en-US"/>
                    </a:p>
                  </a:txBody>
                  <a:tcPr/>
                </a:tc>
                <a:extLst>
                  <a:ext uri="{0D108BD9-81ED-4DB2-BD59-A6C34878D82A}">
                    <a16:rowId xmlns:a16="http://schemas.microsoft.com/office/drawing/2014/main" val="1307029700"/>
                  </a:ext>
                </a:extLst>
              </a:tr>
              <a:tr h="370840">
                <a:tc>
                  <a:txBody>
                    <a:bodyPr/>
                    <a:lstStyle/>
                    <a:p>
                      <a:pPr lvl="0">
                        <a:buNone/>
                      </a:pPr>
                      <a:r>
                        <a:rPr lang="en-US" sz="1100" b="1" i="0" u="none" strike="noStrike" noProof="0">
                          <a:solidFill>
                            <a:srgbClr val="000000"/>
                          </a:solidFill>
                          <a:latin typeface="Aptos Narrow"/>
                        </a:rPr>
                        <a:t>ConnectWise RMM</a:t>
                      </a:r>
                      <a:endParaRPr lang="en-US" b="1"/>
                    </a:p>
                  </a:txBody>
                  <a:tcPr/>
                </a:tc>
                <a:tc>
                  <a:txBody>
                    <a:bodyPr/>
                    <a:lstStyle/>
                    <a:p>
                      <a:pPr lvl="0">
                        <a:buNone/>
                      </a:pPr>
                      <a:r>
                        <a:rPr lang="en-US" sz="1100" b="0" i="0" u="none" strike="noStrike" noProof="0">
                          <a:solidFill>
                            <a:srgbClr val="000000"/>
                          </a:solidFill>
                          <a:latin typeface="Aptos Narrow"/>
                        </a:rPr>
                        <a:t>Cloud</a:t>
                      </a:r>
                      <a:endParaRPr lang="en-US"/>
                    </a:p>
                  </a:txBody>
                  <a:tcPr/>
                </a:tc>
                <a:tc>
                  <a:txBody>
                    <a:bodyPr/>
                    <a:lstStyle/>
                    <a:p>
                      <a:pPr lvl="0">
                        <a:buNone/>
                      </a:pPr>
                      <a:r>
                        <a:rPr lang="en-US" sz="1100" b="0" i="0" u="none" strike="noStrike" noProof="0">
                          <a:solidFill>
                            <a:srgbClr val="000000"/>
                          </a:solidFill>
                          <a:latin typeface="Calibri"/>
                        </a:rPr>
                        <a:t>Cloud provider regional data center exposure</a:t>
                      </a:r>
                      <a:endParaRPr lang="en-US"/>
                    </a:p>
                  </a:txBody>
                  <a:tcPr/>
                </a:tc>
                <a:tc>
                  <a:txBody>
                    <a:bodyPr/>
                    <a:lstStyle/>
                    <a:p>
                      <a:pPr lvl="0">
                        <a:buNone/>
                      </a:pPr>
                      <a:r>
                        <a:rPr lang="en-US" sz="1100" b="0" i="0" u="none" strike="noStrike" noProof="0">
                          <a:solidFill>
                            <a:srgbClr val="000000"/>
                          </a:solidFill>
                          <a:latin typeface="Calibri"/>
                        </a:rPr>
                        <a:t>Service degradation or downtime affecting multiple clients</a:t>
                      </a:r>
                      <a:endParaRPr lang="en-US"/>
                    </a:p>
                  </a:txBody>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2</a:t>
                      </a:r>
                    </a:p>
                  </a:txBody>
                  <a:tcPr>
                    <a:solidFill>
                      <a:srgbClr val="E7EAED"/>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4</a:t>
                      </a:r>
                    </a:p>
                  </a:txBody>
                  <a:tcPr>
                    <a:solidFill>
                      <a:srgbClr val="E7EAED"/>
                    </a:solidFill>
                  </a:tcPr>
                </a:tc>
                <a:tc>
                  <a:txBody>
                    <a:bodyPr/>
                    <a:lstStyle/>
                    <a:p>
                      <a:pPr lvl="0" algn="ctr">
                        <a:buNone/>
                      </a:pPr>
                      <a:r>
                        <a:rPr lang="en-US" sz="1600" b="1"/>
                        <a:t>8</a:t>
                      </a:r>
                    </a:p>
                  </a:txBody>
                  <a:tcPr>
                    <a:solidFill>
                      <a:srgbClr val="F7F4D2"/>
                    </a:solidFill>
                  </a:tcPr>
                </a:tc>
                <a:tc>
                  <a:txBody>
                    <a:bodyPr/>
                    <a:lstStyle/>
                    <a:p>
                      <a:pPr lvl="0">
                        <a:buNone/>
                      </a:pPr>
                      <a:r>
                        <a:rPr lang="en-US" sz="1100" b="0" i="0" u="none" strike="noStrike" noProof="0">
                          <a:solidFill>
                            <a:srgbClr val="000000"/>
                          </a:solidFill>
                          <a:latin typeface="Calibri"/>
                        </a:rPr>
                        <a:t>Use of multi-region deployment, cloud DR planning</a:t>
                      </a:r>
                      <a:endParaRPr lang="en-US"/>
                    </a:p>
                  </a:txBody>
                  <a:tcPr/>
                </a:tc>
                <a:extLst>
                  <a:ext uri="{0D108BD9-81ED-4DB2-BD59-A6C34878D82A}">
                    <a16:rowId xmlns:a16="http://schemas.microsoft.com/office/drawing/2014/main" val="107240963"/>
                  </a:ext>
                </a:extLst>
              </a:tr>
              <a:tr h="370840">
                <a:tc>
                  <a:txBody>
                    <a:bodyPr/>
                    <a:lstStyle/>
                    <a:p>
                      <a:pPr lvl="0">
                        <a:buNone/>
                      </a:pPr>
                      <a:r>
                        <a:rPr lang="en-US" sz="1100" b="1" i="0" u="none" strike="noStrike" noProof="0">
                          <a:solidFill>
                            <a:srgbClr val="000000"/>
                          </a:solidFill>
                          <a:latin typeface="Aptos Narrow"/>
                        </a:rPr>
                        <a:t>Cisco Firepower/</a:t>
                      </a:r>
                      <a:br>
                        <a:rPr lang="en-US" sz="1100" b="1" i="0" u="none" strike="noStrike" noProof="0">
                          <a:solidFill>
                            <a:srgbClr val="000000"/>
                          </a:solidFill>
                          <a:latin typeface="Aptos Narrow"/>
                        </a:rPr>
                      </a:br>
                      <a:r>
                        <a:rPr lang="en-US" sz="1100" b="1" i="0" u="none" strike="noStrike" noProof="0">
                          <a:solidFill>
                            <a:srgbClr val="000000"/>
                          </a:solidFill>
                          <a:latin typeface="Aptos Narrow"/>
                        </a:rPr>
                        <a:t>AnyConnect Secure Mobility Client</a:t>
                      </a:r>
                      <a:endParaRPr lang="en-US" b="1"/>
                    </a:p>
                  </a:txBody>
                  <a:tcPr/>
                </a:tc>
                <a:tc>
                  <a:txBody>
                    <a:bodyPr/>
                    <a:lstStyle/>
                    <a:p>
                      <a:pPr lvl="0">
                        <a:buNone/>
                      </a:pPr>
                      <a:r>
                        <a:rPr lang="en-US" sz="1100" b="0" i="0" u="none" strike="noStrike" noProof="0">
                          <a:solidFill>
                            <a:srgbClr val="000000"/>
                          </a:solidFill>
                          <a:latin typeface="Aptos Narrow"/>
                        </a:rPr>
                        <a:t>On-premise</a:t>
                      </a:r>
                      <a:endParaRPr lang="en-US"/>
                    </a:p>
                  </a:txBody>
                  <a:tcPr/>
                </a:tc>
                <a:tc>
                  <a:txBody>
                    <a:bodyPr/>
                    <a:lstStyle/>
                    <a:p>
                      <a:pPr lvl="0">
                        <a:buNone/>
                      </a:pPr>
                      <a:r>
                        <a:rPr lang="en-US" sz="1100" b="0" i="0" u="none" strike="noStrike" noProof="0">
                          <a:solidFill>
                            <a:srgbClr val="000000"/>
                          </a:solidFill>
                          <a:latin typeface="Calibri"/>
                        </a:rPr>
                        <a:t>Failure of on-premise network access infrastructure</a:t>
                      </a:r>
                      <a:endParaRPr lang="en-US"/>
                    </a:p>
                  </a:txBody>
                  <a:tcPr/>
                </a:tc>
                <a:tc>
                  <a:txBody>
                    <a:bodyPr/>
                    <a:lstStyle/>
                    <a:p>
                      <a:pPr lvl="0">
                        <a:buNone/>
                      </a:pPr>
                      <a:r>
                        <a:rPr lang="en-US" sz="1100" b="0" i="0" u="none" strike="noStrike" noProof="0">
                          <a:solidFill>
                            <a:srgbClr val="000000"/>
                          </a:solidFill>
                          <a:latin typeface="Calibri"/>
                        </a:rPr>
                        <a:t>No remote access or firewall failure during disaster</a:t>
                      </a:r>
                      <a:endParaRPr lang="en-US"/>
                    </a:p>
                  </a:txBody>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3</a:t>
                      </a:r>
                    </a:p>
                  </a:txBody>
                  <a:tcPr>
                    <a:solidFill>
                      <a:srgbClr val="CCD2D8"/>
                    </a:solidFill>
                  </a:tcPr>
                </a:tc>
                <a:tc>
                  <a:txBody>
                    <a:bodyPr/>
                    <a:lstStyle/>
                    <a:p>
                      <a:pPr marL="0" lvl="0" algn="ctr" defTabSz="914400" rtl="0" eaLnBrk="1" latinLnBrk="0" hangingPunct="1">
                        <a:buNone/>
                      </a:pPr>
                      <a:endParaRPr lang="en-US" sz="1600" b="0" i="0" u="none" strike="noStrike" kern="1200">
                        <a:solidFill>
                          <a:srgbClr val="000000"/>
                        </a:solidFill>
                        <a:latin typeface="Calibri"/>
                        <a:ea typeface="+mn-ea"/>
                        <a:cs typeface="+mn-cs"/>
                      </a:endParaRPr>
                    </a:p>
                  </a:txBody>
                  <a:tcPr>
                    <a:solidFill>
                      <a:srgbClr val="CCD2D8"/>
                    </a:solidFill>
                  </a:tcPr>
                </a:tc>
                <a:tc>
                  <a:txBody>
                    <a:bodyPr/>
                    <a:lstStyle/>
                    <a:p>
                      <a:pPr lvl="0" algn="ctr">
                        <a:buNone/>
                      </a:pPr>
                      <a:r>
                        <a:rPr lang="en-US" sz="1600" b="1"/>
                        <a:t>15</a:t>
                      </a:r>
                    </a:p>
                  </a:txBody>
                  <a:tcPr>
                    <a:solidFill>
                      <a:srgbClr val="FFC000"/>
                    </a:solidFill>
                  </a:tcPr>
                </a:tc>
                <a:tc>
                  <a:txBody>
                    <a:bodyPr/>
                    <a:lstStyle/>
                    <a:p>
                      <a:pPr lvl="0">
                        <a:buNone/>
                      </a:pPr>
                      <a:r>
                        <a:rPr lang="en-US" sz="1100" b="0" i="0" u="none" strike="noStrike" noProof="0">
                          <a:solidFill>
                            <a:srgbClr val="000000"/>
                          </a:solidFill>
                          <a:latin typeface="Calibri"/>
                        </a:rPr>
                        <a:t>Disaster recovery plans, redundant networking paths</a:t>
                      </a:r>
                      <a:endParaRPr lang="en-US"/>
                    </a:p>
                  </a:txBody>
                  <a:tcPr/>
                </a:tc>
                <a:extLst>
                  <a:ext uri="{0D108BD9-81ED-4DB2-BD59-A6C34878D82A}">
                    <a16:rowId xmlns:a16="http://schemas.microsoft.com/office/drawing/2014/main" val="3536698921"/>
                  </a:ext>
                </a:extLst>
              </a:tr>
              <a:tr h="370840">
                <a:tc>
                  <a:txBody>
                    <a:bodyPr/>
                    <a:lstStyle/>
                    <a:p>
                      <a:pPr lvl="0">
                        <a:buNone/>
                      </a:pPr>
                      <a:r>
                        <a:rPr lang="en-US" sz="1100" b="1" i="0" u="none" strike="noStrike" noProof="0">
                          <a:solidFill>
                            <a:srgbClr val="000000"/>
                          </a:solidFill>
                          <a:latin typeface="Aptos Narrow"/>
                        </a:rPr>
                        <a:t>SAP S/4HANA ERP</a:t>
                      </a:r>
                      <a:endParaRPr lang="en-US" b="1"/>
                    </a:p>
                  </a:txBody>
                  <a:tcPr/>
                </a:tc>
                <a:tc>
                  <a:txBody>
                    <a:bodyPr/>
                    <a:lstStyle/>
                    <a:p>
                      <a:pPr lvl="0">
                        <a:buNone/>
                      </a:pPr>
                      <a:r>
                        <a:rPr lang="en-US" sz="1100" b="0" i="0" u="none" strike="noStrike" noProof="0">
                          <a:solidFill>
                            <a:srgbClr val="000000"/>
                          </a:solidFill>
                          <a:latin typeface="Aptos Narrow"/>
                        </a:rPr>
                        <a:t>Cloud</a:t>
                      </a:r>
                      <a:endParaRPr lang="en-US"/>
                    </a:p>
                  </a:txBody>
                  <a:tcPr/>
                </a:tc>
                <a:tc>
                  <a:txBody>
                    <a:bodyPr/>
                    <a:lstStyle/>
                    <a:p>
                      <a:pPr lvl="0">
                        <a:buNone/>
                      </a:pPr>
                      <a:r>
                        <a:rPr lang="en-US" sz="1100" b="0" i="0" u="none" strike="noStrike" noProof="0">
                          <a:solidFill>
                            <a:srgbClr val="000000"/>
                          </a:solidFill>
                          <a:latin typeface="Calibri"/>
                        </a:rPr>
                        <a:t>Service disruption due to regional data center outages</a:t>
                      </a:r>
                      <a:endParaRPr lang="en-US"/>
                    </a:p>
                  </a:txBody>
                  <a:tcPr/>
                </a:tc>
                <a:tc>
                  <a:txBody>
                    <a:bodyPr/>
                    <a:lstStyle/>
                    <a:p>
                      <a:pPr lvl="0">
                        <a:buNone/>
                      </a:pPr>
                      <a:r>
                        <a:rPr lang="en-US" sz="1100" b="0" i="0" u="none" strike="noStrike" noProof="0">
                          <a:solidFill>
                            <a:srgbClr val="000000"/>
                          </a:solidFill>
                          <a:latin typeface="Calibri"/>
                        </a:rPr>
                        <a:t>Interruptions in core business operations and financial reporting</a:t>
                      </a:r>
                      <a:endParaRPr lang="en-US"/>
                    </a:p>
                  </a:txBody>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2</a:t>
                      </a:r>
                    </a:p>
                  </a:txBody>
                  <a:tcPr>
                    <a:solidFill>
                      <a:srgbClr val="E7EAED"/>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5</a:t>
                      </a:r>
                    </a:p>
                  </a:txBody>
                  <a:tcPr>
                    <a:solidFill>
                      <a:srgbClr val="E7EAED"/>
                    </a:solidFill>
                  </a:tcPr>
                </a:tc>
                <a:tc>
                  <a:txBody>
                    <a:bodyPr/>
                    <a:lstStyle/>
                    <a:p>
                      <a:pPr lvl="0" algn="ctr">
                        <a:buNone/>
                      </a:pPr>
                      <a:r>
                        <a:rPr lang="en-US" sz="1600" b="1"/>
                        <a:t>10</a:t>
                      </a:r>
                    </a:p>
                  </a:txBody>
                  <a:tcPr>
                    <a:solidFill>
                      <a:srgbClr val="F2EA94"/>
                    </a:solidFill>
                  </a:tcPr>
                </a:tc>
                <a:tc>
                  <a:txBody>
                    <a:bodyPr/>
                    <a:lstStyle/>
                    <a:p>
                      <a:pPr lvl="0">
                        <a:buNone/>
                      </a:pPr>
                      <a:r>
                        <a:rPr lang="en-US" sz="1100" b="0" i="0" u="none" strike="noStrike" noProof="0">
                          <a:solidFill>
                            <a:srgbClr val="000000"/>
                          </a:solidFill>
                          <a:latin typeface="Calibri"/>
                        </a:rPr>
                        <a:t>Contract with provider for geo-redundancy, cloud failover strategy</a:t>
                      </a:r>
                      <a:endParaRPr lang="en-US"/>
                    </a:p>
                  </a:txBody>
                  <a:tcPr/>
                </a:tc>
                <a:extLst>
                  <a:ext uri="{0D108BD9-81ED-4DB2-BD59-A6C34878D82A}">
                    <a16:rowId xmlns:a16="http://schemas.microsoft.com/office/drawing/2014/main" val="1698150503"/>
                  </a:ext>
                </a:extLst>
              </a:tr>
              <a:tr h="370840">
                <a:tc>
                  <a:txBody>
                    <a:bodyPr/>
                    <a:lstStyle/>
                    <a:p>
                      <a:pPr lvl="0">
                        <a:buNone/>
                      </a:pPr>
                      <a:r>
                        <a:rPr lang="en-US" sz="1100" b="1" i="0" u="none" strike="noStrike" noProof="0">
                          <a:solidFill>
                            <a:srgbClr val="000000"/>
                          </a:solidFill>
                          <a:latin typeface="Aptos Narrow"/>
                        </a:rPr>
                        <a:t>Salesforce</a:t>
                      </a:r>
                      <a:endParaRPr lang="en-US" b="1"/>
                    </a:p>
                  </a:txBody>
                  <a:tcPr/>
                </a:tc>
                <a:tc>
                  <a:txBody>
                    <a:bodyPr/>
                    <a:lstStyle/>
                    <a:p>
                      <a:pPr lvl="0">
                        <a:buNone/>
                      </a:pPr>
                      <a:r>
                        <a:rPr lang="en-US" sz="1100" b="0" i="0" u="none" strike="noStrike" noProof="0">
                          <a:solidFill>
                            <a:srgbClr val="000000"/>
                          </a:solidFill>
                          <a:latin typeface="Aptos Narrow"/>
                        </a:rPr>
                        <a:t>Cloud</a:t>
                      </a:r>
                      <a:endParaRPr lang="en-US"/>
                    </a:p>
                  </a:txBody>
                  <a:tcPr/>
                </a:tc>
                <a:tc>
                  <a:txBody>
                    <a:bodyPr/>
                    <a:lstStyle/>
                    <a:p>
                      <a:pPr lvl="0">
                        <a:buNone/>
                      </a:pPr>
                      <a:r>
                        <a:rPr lang="en-US" sz="1100" b="0" i="0" u="none" strike="noStrike" noProof="0">
                          <a:solidFill>
                            <a:srgbClr val="000000"/>
                          </a:solidFill>
                          <a:latin typeface="Calibri"/>
                        </a:rPr>
                        <a:t>Loss of access due to cloud region outage</a:t>
                      </a:r>
                      <a:endParaRPr lang="en-US"/>
                    </a:p>
                  </a:txBody>
                  <a:tcPr/>
                </a:tc>
                <a:tc>
                  <a:txBody>
                    <a:bodyPr/>
                    <a:lstStyle/>
                    <a:p>
                      <a:pPr lvl="0">
                        <a:buNone/>
                      </a:pPr>
                      <a:r>
                        <a:rPr lang="en-US" sz="1100" b="0" i="0" u="none" strike="noStrike" noProof="0">
                          <a:solidFill>
                            <a:srgbClr val="000000"/>
                          </a:solidFill>
                          <a:latin typeface="Calibri"/>
                        </a:rPr>
                        <a:t>Inaccessible CRM data impacting sales and customer support</a:t>
                      </a:r>
                      <a:endParaRPr lang="en-US"/>
                    </a:p>
                  </a:txBody>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2</a:t>
                      </a:r>
                    </a:p>
                  </a:txBody>
                  <a:tcPr>
                    <a:solidFill>
                      <a:srgbClr val="CCD2D8"/>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4</a:t>
                      </a:r>
                    </a:p>
                  </a:txBody>
                  <a:tcPr>
                    <a:solidFill>
                      <a:srgbClr val="CCD2D8"/>
                    </a:solidFill>
                  </a:tcPr>
                </a:tc>
                <a:tc>
                  <a:txBody>
                    <a:bodyPr/>
                    <a:lstStyle/>
                    <a:p>
                      <a:pPr lvl="0" algn="ctr">
                        <a:buNone/>
                      </a:pPr>
                      <a:r>
                        <a:rPr lang="en-US" sz="1600" b="1"/>
                        <a:t>8</a:t>
                      </a:r>
                    </a:p>
                  </a:txBody>
                  <a:tcPr>
                    <a:solidFill>
                      <a:srgbClr val="F7F4D2"/>
                    </a:solidFill>
                  </a:tcPr>
                </a:tc>
                <a:tc>
                  <a:txBody>
                    <a:bodyPr/>
                    <a:lstStyle/>
                    <a:p>
                      <a:pPr lvl="0">
                        <a:buNone/>
                      </a:pPr>
                      <a:r>
                        <a:rPr lang="en-US" sz="1100" b="0" i="0" u="none" strike="noStrike" noProof="0">
                          <a:solidFill>
                            <a:srgbClr val="000000"/>
                          </a:solidFill>
                          <a:latin typeface="Calibri"/>
                        </a:rPr>
                        <a:t>Multi-region CRM deployment, offline data sync capability</a:t>
                      </a:r>
                      <a:endParaRPr lang="en-US"/>
                    </a:p>
                  </a:txBody>
                  <a:tcPr/>
                </a:tc>
                <a:extLst>
                  <a:ext uri="{0D108BD9-81ED-4DB2-BD59-A6C34878D82A}">
                    <a16:rowId xmlns:a16="http://schemas.microsoft.com/office/drawing/2014/main" val="569157232"/>
                  </a:ext>
                </a:extLst>
              </a:tr>
              <a:tr h="370840">
                <a:tc>
                  <a:txBody>
                    <a:bodyPr/>
                    <a:lstStyle/>
                    <a:p>
                      <a:pPr lvl="0">
                        <a:buNone/>
                      </a:pPr>
                      <a:r>
                        <a:rPr lang="en-US" sz="1100" b="1" i="0" u="none" strike="noStrike" noProof="0">
                          <a:solidFill>
                            <a:srgbClr val="000000"/>
                          </a:solidFill>
                          <a:latin typeface="Aptos Narrow"/>
                        </a:rPr>
                        <a:t>Salesforce to DocuSign CLM Integration</a:t>
                      </a:r>
                      <a:endParaRPr lang="en-US" b="1"/>
                    </a:p>
                  </a:txBody>
                  <a:tcPr/>
                </a:tc>
                <a:tc>
                  <a:txBody>
                    <a:bodyPr/>
                    <a:lstStyle/>
                    <a:p>
                      <a:pPr lvl="0">
                        <a:buNone/>
                      </a:pPr>
                      <a:r>
                        <a:rPr lang="en-US" sz="1100" b="0" i="0" u="none" strike="noStrike" noProof="0">
                          <a:solidFill>
                            <a:srgbClr val="000000"/>
                          </a:solidFill>
                          <a:latin typeface="Aptos Narrow"/>
                        </a:rPr>
                        <a:t>Cloud</a:t>
                      </a:r>
                      <a:endParaRPr lang="en-US"/>
                    </a:p>
                  </a:txBody>
                  <a:tcPr/>
                </a:tc>
                <a:tc>
                  <a:txBody>
                    <a:bodyPr/>
                    <a:lstStyle/>
                    <a:p>
                      <a:pPr lvl="0">
                        <a:buNone/>
                      </a:pPr>
                      <a:r>
                        <a:rPr lang="en-US" sz="1100" b="0" i="0" u="none" strike="noStrike" noProof="0">
                          <a:solidFill>
                            <a:srgbClr val="000000"/>
                          </a:solidFill>
                          <a:latin typeface="Calibri"/>
                        </a:rPr>
                        <a:t>Interruption of API-based processes due to service unavailability</a:t>
                      </a:r>
                      <a:endParaRPr lang="en-US"/>
                    </a:p>
                  </a:txBody>
                  <a:tcPr/>
                </a:tc>
                <a:tc>
                  <a:txBody>
                    <a:bodyPr/>
                    <a:lstStyle/>
                    <a:p>
                      <a:pPr lvl="0">
                        <a:buNone/>
                      </a:pPr>
                      <a:r>
                        <a:rPr lang="en-US" sz="1100" b="0" i="0" u="none" strike="noStrike" noProof="0">
                          <a:solidFill>
                            <a:srgbClr val="000000"/>
                          </a:solidFill>
                          <a:latin typeface="Calibri"/>
                        </a:rPr>
                        <a:t>Delays in executing or validating signed agreements</a:t>
                      </a:r>
                      <a:endParaRPr lang="en-US"/>
                    </a:p>
                  </a:txBody>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2</a:t>
                      </a:r>
                    </a:p>
                  </a:txBody>
                  <a:tcPr>
                    <a:solidFill>
                      <a:srgbClr val="E7EAED"/>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4</a:t>
                      </a:r>
                    </a:p>
                  </a:txBody>
                  <a:tcPr>
                    <a:solidFill>
                      <a:srgbClr val="E7EAED"/>
                    </a:solidFill>
                  </a:tcPr>
                </a:tc>
                <a:tc>
                  <a:txBody>
                    <a:bodyPr/>
                    <a:lstStyle/>
                    <a:p>
                      <a:pPr lvl="0" algn="ctr">
                        <a:buNone/>
                      </a:pPr>
                      <a:r>
                        <a:rPr lang="en-US" sz="1600" b="1"/>
                        <a:t>8</a:t>
                      </a:r>
                    </a:p>
                  </a:txBody>
                  <a:tcPr>
                    <a:solidFill>
                      <a:srgbClr val="F7F4D2"/>
                    </a:solidFill>
                  </a:tcPr>
                </a:tc>
                <a:tc>
                  <a:txBody>
                    <a:bodyPr/>
                    <a:lstStyle/>
                    <a:p>
                      <a:pPr lvl="0">
                        <a:buNone/>
                      </a:pPr>
                      <a:r>
                        <a:rPr lang="en-US" sz="1100" b="0" i="0" u="none" strike="noStrike" noProof="0">
                          <a:solidFill>
                            <a:srgbClr val="000000"/>
                          </a:solidFill>
                          <a:latin typeface="Calibri"/>
                        </a:rPr>
                        <a:t>Retry mechanisms in API calls, backup integration systems</a:t>
                      </a:r>
                      <a:endParaRPr lang="en-US"/>
                    </a:p>
                  </a:txBody>
                  <a:tcPr/>
                </a:tc>
                <a:extLst>
                  <a:ext uri="{0D108BD9-81ED-4DB2-BD59-A6C34878D82A}">
                    <a16:rowId xmlns:a16="http://schemas.microsoft.com/office/drawing/2014/main" val="220063833"/>
                  </a:ext>
                </a:extLst>
              </a:tr>
            </a:tbl>
          </a:graphicData>
        </a:graphic>
      </p:graphicFrame>
      <p:sp>
        <p:nvSpPr>
          <p:cNvPr id="5" name="Slide Number Placeholder 4">
            <a:extLst>
              <a:ext uri="{FF2B5EF4-FFF2-40B4-BE49-F238E27FC236}">
                <a16:creationId xmlns:a16="http://schemas.microsoft.com/office/drawing/2014/main" id="{07EBA0C3-AAD8-185D-A52B-84D4685C2464}"/>
              </a:ext>
            </a:extLst>
          </p:cNvPr>
          <p:cNvSpPr>
            <a:spLocks noGrp="1"/>
          </p:cNvSpPr>
          <p:nvPr>
            <p:ph type="sldNum" sz="quarter" idx="12"/>
          </p:nvPr>
        </p:nvSpPr>
        <p:spPr/>
        <p:txBody>
          <a:bodyPr/>
          <a:lstStyle/>
          <a:p>
            <a:fld id="{48F63A3B-78C7-47BE-AE5E-E10140E04643}" type="slidenum">
              <a:rPr lang="en-US" dirty="0"/>
              <a:t>22</a:t>
            </a:fld>
            <a:endParaRPr lang="en-US"/>
          </a:p>
        </p:txBody>
      </p:sp>
    </p:spTree>
    <p:extLst>
      <p:ext uri="{BB962C8B-B14F-4D97-AF65-F5344CB8AC3E}">
        <p14:creationId xmlns:p14="http://schemas.microsoft.com/office/powerpoint/2010/main" val="579888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926705-0491-F763-20D8-E8A93FE8DE0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DB0983-DD44-6021-05F9-84BD015FD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AF1AB5B-7E35-536B-EEC0-D25B03EC8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AD6C18F-B60B-24DA-03DB-41D89C3F2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2336992-30C6-2AB0-BC63-0301E9C19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B121BD-2BCE-4BE0-2249-E670A145C5F0}"/>
              </a:ext>
            </a:extLst>
          </p:cNvPr>
          <p:cNvSpPr>
            <a:spLocks noGrp="1"/>
          </p:cNvSpPr>
          <p:nvPr>
            <p:ph type="title"/>
          </p:nvPr>
        </p:nvSpPr>
        <p:spPr>
          <a:xfrm>
            <a:off x="833099" y="255939"/>
            <a:ext cx="11071271" cy="1073531"/>
          </a:xfrm>
        </p:spPr>
        <p:txBody>
          <a:bodyPr anchor="ctr">
            <a:normAutofit fontScale="90000"/>
          </a:bodyPr>
          <a:lstStyle/>
          <a:p>
            <a:r>
              <a:rPr lang="en-US" b="1">
                <a:solidFill>
                  <a:schemeClr val="bg1"/>
                </a:solidFill>
              </a:rPr>
              <a:t>Threat Assessment (continued)</a:t>
            </a:r>
            <a:br>
              <a:rPr lang="en-US" sz="4000">
                <a:solidFill>
                  <a:schemeClr val="bg1"/>
                </a:solidFill>
              </a:rPr>
            </a:br>
            <a:r>
              <a:rPr lang="en-US" sz="3100">
                <a:solidFill>
                  <a:schemeClr val="bg2"/>
                </a:solidFill>
              </a:rPr>
              <a:t>Threat Event: Misconfiguration</a:t>
            </a:r>
          </a:p>
        </p:txBody>
      </p:sp>
      <p:graphicFrame>
        <p:nvGraphicFramePr>
          <p:cNvPr id="7" name="Content Placeholder 6">
            <a:extLst>
              <a:ext uri="{FF2B5EF4-FFF2-40B4-BE49-F238E27FC236}">
                <a16:creationId xmlns:a16="http://schemas.microsoft.com/office/drawing/2014/main" id="{B0580F3E-2005-FD0A-F25A-66C548E9C8E5}"/>
              </a:ext>
            </a:extLst>
          </p:cNvPr>
          <p:cNvGraphicFramePr>
            <a:graphicFrameLocks noGrp="1"/>
          </p:cNvGraphicFramePr>
          <p:nvPr>
            <p:ph idx="1"/>
            <p:extLst>
              <p:ext uri="{D42A27DB-BD31-4B8C-83A1-F6EECF244321}">
                <p14:modId xmlns:p14="http://schemas.microsoft.com/office/powerpoint/2010/main" val="2900201724"/>
              </p:ext>
            </p:extLst>
          </p:nvPr>
        </p:nvGraphicFramePr>
        <p:xfrm>
          <a:off x="275122" y="1948566"/>
          <a:ext cx="11653609" cy="3977640"/>
        </p:xfrm>
        <a:graphic>
          <a:graphicData uri="http://schemas.openxmlformats.org/drawingml/2006/table">
            <a:tbl>
              <a:tblPr firstRow="1" bandRow="1">
                <a:tableStyleId>{5C22544A-7EE6-4342-B048-85BDC9FD1C3A}</a:tableStyleId>
              </a:tblPr>
              <a:tblGrid>
                <a:gridCol w="1507934">
                  <a:extLst>
                    <a:ext uri="{9D8B030D-6E8A-4147-A177-3AD203B41FA5}">
                      <a16:colId xmlns:a16="http://schemas.microsoft.com/office/drawing/2014/main" val="267412598"/>
                    </a:ext>
                  </a:extLst>
                </a:gridCol>
                <a:gridCol w="1171730">
                  <a:extLst>
                    <a:ext uri="{9D8B030D-6E8A-4147-A177-3AD203B41FA5}">
                      <a16:colId xmlns:a16="http://schemas.microsoft.com/office/drawing/2014/main" val="3228622632"/>
                    </a:ext>
                  </a:extLst>
                </a:gridCol>
                <a:gridCol w="1578620">
                  <a:extLst>
                    <a:ext uri="{9D8B030D-6E8A-4147-A177-3AD203B41FA5}">
                      <a16:colId xmlns:a16="http://schemas.microsoft.com/office/drawing/2014/main" val="2732641805"/>
                    </a:ext>
                  </a:extLst>
                </a:gridCol>
                <a:gridCol w="1755332">
                  <a:extLst>
                    <a:ext uri="{9D8B030D-6E8A-4147-A177-3AD203B41FA5}">
                      <a16:colId xmlns:a16="http://schemas.microsoft.com/office/drawing/2014/main" val="3718295011"/>
                    </a:ext>
                  </a:extLst>
                </a:gridCol>
                <a:gridCol w="1299088">
                  <a:extLst>
                    <a:ext uri="{9D8B030D-6E8A-4147-A177-3AD203B41FA5}">
                      <a16:colId xmlns:a16="http://schemas.microsoft.com/office/drawing/2014/main" val="2075411907"/>
                    </a:ext>
                  </a:extLst>
                </a:gridCol>
                <a:gridCol w="1044366">
                  <a:extLst>
                    <a:ext uri="{9D8B030D-6E8A-4147-A177-3AD203B41FA5}">
                      <a16:colId xmlns:a16="http://schemas.microsoft.com/office/drawing/2014/main" val="3623314388"/>
                    </a:ext>
                  </a:extLst>
                </a:gridCol>
                <a:gridCol w="878797">
                  <a:extLst>
                    <a:ext uri="{9D8B030D-6E8A-4147-A177-3AD203B41FA5}">
                      <a16:colId xmlns:a16="http://schemas.microsoft.com/office/drawing/2014/main" val="1708269059"/>
                    </a:ext>
                  </a:extLst>
                </a:gridCol>
                <a:gridCol w="2417742">
                  <a:extLst>
                    <a:ext uri="{9D8B030D-6E8A-4147-A177-3AD203B41FA5}">
                      <a16:colId xmlns:a16="http://schemas.microsoft.com/office/drawing/2014/main" val="109939329"/>
                    </a:ext>
                  </a:extLst>
                </a:gridCol>
              </a:tblGrid>
              <a:tr h="370840">
                <a:tc>
                  <a:txBody>
                    <a:bodyPr/>
                    <a:lstStyle/>
                    <a:p>
                      <a:pPr lvl="0">
                        <a:buNone/>
                      </a:pPr>
                      <a:r>
                        <a:rPr lang="en-US" sz="1600" b="1" kern="1200" noProof="0">
                          <a:solidFill>
                            <a:schemeClr val="lt1"/>
                          </a:solidFill>
                          <a:latin typeface="+mn-lt"/>
                          <a:ea typeface="+mn-ea"/>
                          <a:cs typeface="+mn-cs"/>
                        </a:rPr>
                        <a:t>Asset Name</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Asset Location</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Vulnerability</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Impact</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Probability </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Severity</a:t>
                      </a:r>
                      <a:endParaRPr lang="en-US" sz="1600" b="1" kern="1200">
                        <a:solidFill>
                          <a:schemeClr val="lt1"/>
                        </a:solidFill>
                        <a:latin typeface="+mn-lt"/>
                        <a:ea typeface="+mn-ea"/>
                        <a:cs typeface="+mn-cs"/>
                      </a:endParaRPr>
                    </a:p>
                  </a:txBody>
                  <a:tcPr/>
                </a:tc>
                <a:tc>
                  <a:txBody>
                    <a:bodyPr/>
                    <a:lstStyle/>
                    <a:p>
                      <a:pPr lvl="0">
                        <a:buNone/>
                      </a:pPr>
                      <a:r>
                        <a:rPr lang="en-US" sz="1600" b="1" kern="1200" noProof="0">
                          <a:solidFill>
                            <a:schemeClr val="lt1"/>
                          </a:solidFill>
                          <a:latin typeface="+mn-lt"/>
                          <a:ea typeface="+mn-ea"/>
                          <a:cs typeface="+mn-cs"/>
                        </a:rPr>
                        <a:t>Risk Factor</a:t>
                      </a:r>
                    </a:p>
                  </a:txBody>
                  <a:tcPr/>
                </a:tc>
                <a:tc>
                  <a:txBody>
                    <a:bodyPr/>
                    <a:lstStyle/>
                    <a:p>
                      <a:pPr lvl="0">
                        <a:buNone/>
                      </a:pPr>
                      <a:r>
                        <a:rPr lang="en-US" sz="1600" b="1" kern="1200" noProof="0">
                          <a:solidFill>
                            <a:schemeClr val="lt1"/>
                          </a:solidFill>
                          <a:latin typeface="+mn-lt"/>
                          <a:ea typeface="+mn-ea"/>
                          <a:cs typeface="+mn-cs"/>
                        </a:rPr>
                        <a:t>Mitigation</a:t>
                      </a:r>
                      <a:endParaRPr lang="en-US" sz="1600" b="1" kern="1200">
                        <a:solidFill>
                          <a:schemeClr val="lt1"/>
                        </a:solidFill>
                        <a:latin typeface="+mn-lt"/>
                        <a:ea typeface="+mn-ea"/>
                        <a:cs typeface="+mn-cs"/>
                      </a:endParaRPr>
                    </a:p>
                  </a:txBody>
                  <a:tcPr/>
                </a:tc>
                <a:extLst>
                  <a:ext uri="{0D108BD9-81ED-4DB2-BD59-A6C34878D82A}">
                    <a16:rowId xmlns:a16="http://schemas.microsoft.com/office/drawing/2014/main" val="3941234130"/>
                  </a:ext>
                </a:extLst>
              </a:tr>
              <a:tr h="370840">
                <a:tc>
                  <a:txBody>
                    <a:bodyPr/>
                    <a:lstStyle/>
                    <a:p>
                      <a:pPr lvl="0">
                        <a:buNone/>
                      </a:pPr>
                      <a:r>
                        <a:rPr lang="en-US" sz="1100" b="1" i="0" u="none" strike="noStrike" noProof="0">
                          <a:solidFill>
                            <a:srgbClr val="000000"/>
                          </a:solidFill>
                          <a:latin typeface="Aptos Narrow"/>
                        </a:rPr>
                        <a:t>Veeam</a:t>
                      </a:r>
                      <a:endParaRPr lang="en-US" b="1"/>
                    </a:p>
                  </a:txBody>
                  <a:tcPr/>
                </a:tc>
                <a:tc>
                  <a:txBody>
                    <a:bodyPr/>
                    <a:lstStyle/>
                    <a:p>
                      <a:pPr lvl="0">
                        <a:buNone/>
                      </a:pPr>
                      <a:r>
                        <a:rPr lang="en-US" sz="1100" b="0" i="0" u="none" strike="noStrike" noProof="0">
                          <a:solidFill>
                            <a:srgbClr val="000000"/>
                          </a:solidFill>
                          <a:latin typeface="Aptos Narrow"/>
                        </a:rPr>
                        <a:t>On-premise</a:t>
                      </a:r>
                      <a:endParaRPr lang="en-US"/>
                    </a:p>
                  </a:txBody>
                  <a:tcPr/>
                </a:tc>
                <a:tc>
                  <a:txBody>
                    <a:bodyPr/>
                    <a:lstStyle/>
                    <a:p>
                      <a:pPr lvl="0">
                        <a:buNone/>
                      </a:pPr>
                      <a:r>
                        <a:rPr lang="en-US" sz="1100" b="0" i="0" u="none" strike="noStrike" noProof="0">
                          <a:solidFill>
                            <a:srgbClr val="000000"/>
                          </a:solidFill>
                          <a:latin typeface="Calibri"/>
                        </a:rPr>
                        <a:t>Improper backup job scheduling or retention policies</a:t>
                      </a:r>
                      <a:endParaRPr lang="en-US"/>
                    </a:p>
                  </a:txBody>
                  <a:tcPr/>
                </a:tc>
                <a:tc>
                  <a:txBody>
                    <a:bodyPr/>
                    <a:lstStyle/>
                    <a:p>
                      <a:pPr lvl="0">
                        <a:buNone/>
                      </a:pPr>
                      <a:r>
                        <a:rPr lang="en-US" sz="1100" b="0" i="0" u="none" strike="noStrike" noProof="0">
                          <a:solidFill>
                            <a:srgbClr val="000000"/>
                          </a:solidFill>
                          <a:latin typeface="Calibri"/>
                        </a:rPr>
                        <a:t>Loss of backup data or failure to restore properly</a:t>
                      </a:r>
                      <a:endParaRPr lang="en-US"/>
                    </a:p>
                  </a:txBody>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4</a:t>
                      </a:r>
                    </a:p>
                  </a:txBody>
                  <a:tcPr>
                    <a:solidFill>
                      <a:srgbClr val="CCD2D8"/>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4</a:t>
                      </a:r>
                    </a:p>
                  </a:txBody>
                  <a:tcPr>
                    <a:solidFill>
                      <a:srgbClr val="CCD2D8"/>
                    </a:solidFill>
                  </a:tcPr>
                </a:tc>
                <a:tc>
                  <a:txBody>
                    <a:bodyPr/>
                    <a:lstStyle/>
                    <a:p>
                      <a:pPr lvl="0" algn="ctr">
                        <a:buNone/>
                      </a:pPr>
                      <a:r>
                        <a:rPr lang="en-US" sz="1600" b="1"/>
                        <a:t>16</a:t>
                      </a:r>
                    </a:p>
                  </a:txBody>
                  <a:tcPr>
                    <a:solidFill>
                      <a:srgbClr val="FFC000"/>
                    </a:solidFill>
                  </a:tcPr>
                </a:tc>
                <a:tc>
                  <a:txBody>
                    <a:bodyPr/>
                    <a:lstStyle/>
                    <a:p>
                      <a:pPr lvl="0">
                        <a:buNone/>
                      </a:pPr>
                      <a:r>
                        <a:rPr lang="en-US" sz="1100" b="0" i="0" u="none" strike="noStrike" noProof="0">
                          <a:solidFill>
                            <a:srgbClr val="000000"/>
                          </a:solidFill>
                          <a:latin typeface="Calibri"/>
                        </a:rPr>
                        <a:t>Regular configuration audits, role-based scheduling</a:t>
                      </a:r>
                      <a:endParaRPr lang="en-US"/>
                    </a:p>
                  </a:txBody>
                  <a:tcPr/>
                </a:tc>
                <a:extLst>
                  <a:ext uri="{0D108BD9-81ED-4DB2-BD59-A6C34878D82A}">
                    <a16:rowId xmlns:a16="http://schemas.microsoft.com/office/drawing/2014/main" val="1307029700"/>
                  </a:ext>
                </a:extLst>
              </a:tr>
              <a:tr h="370840">
                <a:tc>
                  <a:txBody>
                    <a:bodyPr/>
                    <a:lstStyle/>
                    <a:p>
                      <a:pPr lvl="0">
                        <a:buNone/>
                      </a:pPr>
                      <a:r>
                        <a:rPr lang="en-US" sz="1100" b="1" i="0" u="none" strike="noStrike" noProof="0">
                          <a:solidFill>
                            <a:srgbClr val="000000"/>
                          </a:solidFill>
                          <a:latin typeface="Aptos Narrow"/>
                        </a:rPr>
                        <a:t>ConnectWise RMM</a:t>
                      </a:r>
                      <a:endParaRPr lang="en-US" b="1"/>
                    </a:p>
                  </a:txBody>
                  <a:tcPr/>
                </a:tc>
                <a:tc>
                  <a:txBody>
                    <a:bodyPr/>
                    <a:lstStyle/>
                    <a:p>
                      <a:pPr lvl="0">
                        <a:buNone/>
                      </a:pPr>
                      <a:r>
                        <a:rPr lang="en-US" sz="1100" b="0" i="0" u="none" strike="noStrike" noProof="0">
                          <a:solidFill>
                            <a:srgbClr val="000000"/>
                          </a:solidFill>
                          <a:latin typeface="Aptos Narrow"/>
                        </a:rPr>
                        <a:t>Cloud</a:t>
                      </a:r>
                      <a:endParaRPr lang="en-US"/>
                    </a:p>
                  </a:txBody>
                  <a:tcPr/>
                </a:tc>
                <a:tc>
                  <a:txBody>
                    <a:bodyPr/>
                    <a:lstStyle/>
                    <a:p>
                      <a:pPr lvl="0">
                        <a:buNone/>
                      </a:pPr>
                      <a:r>
                        <a:rPr lang="en-US" sz="1100" b="0" i="0" u="none" strike="noStrike" noProof="0">
                          <a:solidFill>
                            <a:srgbClr val="000000"/>
                          </a:solidFill>
                          <a:latin typeface="Calibri"/>
                        </a:rPr>
                        <a:t>Open ports or unsecured remote connections</a:t>
                      </a:r>
                      <a:endParaRPr lang="en-US"/>
                    </a:p>
                  </a:txBody>
                  <a:tcPr/>
                </a:tc>
                <a:tc>
                  <a:txBody>
                    <a:bodyPr/>
                    <a:lstStyle/>
                    <a:p>
                      <a:pPr lvl="0">
                        <a:buNone/>
                      </a:pPr>
                      <a:r>
                        <a:rPr lang="en-US" sz="1100" b="0" i="0" u="none" strike="noStrike" noProof="0">
                          <a:solidFill>
                            <a:srgbClr val="000000"/>
                          </a:solidFill>
                          <a:latin typeface="Calibri"/>
                        </a:rPr>
                        <a:t>System compromise through RMM console</a:t>
                      </a:r>
                      <a:endParaRPr lang="en-US"/>
                    </a:p>
                  </a:txBody>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4</a:t>
                      </a:r>
                    </a:p>
                  </a:txBody>
                  <a:tcPr>
                    <a:solidFill>
                      <a:srgbClr val="E7EAED"/>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5</a:t>
                      </a:r>
                    </a:p>
                  </a:txBody>
                  <a:tcPr>
                    <a:solidFill>
                      <a:srgbClr val="E7EAED"/>
                    </a:solidFill>
                  </a:tcPr>
                </a:tc>
                <a:tc>
                  <a:txBody>
                    <a:bodyPr/>
                    <a:lstStyle/>
                    <a:p>
                      <a:pPr lvl="0" algn="ctr">
                        <a:buNone/>
                      </a:pPr>
                      <a:r>
                        <a:rPr lang="en-US" sz="1600" b="1"/>
                        <a:t>20</a:t>
                      </a:r>
                    </a:p>
                  </a:txBody>
                  <a:tcPr>
                    <a:solidFill>
                      <a:srgbClr val="E32B2B"/>
                    </a:solidFill>
                  </a:tcPr>
                </a:tc>
                <a:tc>
                  <a:txBody>
                    <a:bodyPr/>
                    <a:lstStyle/>
                    <a:p>
                      <a:pPr lvl="0">
                        <a:buNone/>
                      </a:pPr>
                      <a:r>
                        <a:rPr lang="en-US" sz="1100" b="0" i="0" u="none" strike="noStrike" noProof="0">
                          <a:solidFill>
                            <a:srgbClr val="000000"/>
                          </a:solidFill>
                          <a:latin typeface="Calibri"/>
                        </a:rPr>
                        <a:t>Harden system settings, disable unused ports</a:t>
                      </a:r>
                      <a:endParaRPr lang="en-US"/>
                    </a:p>
                  </a:txBody>
                  <a:tcPr/>
                </a:tc>
                <a:extLst>
                  <a:ext uri="{0D108BD9-81ED-4DB2-BD59-A6C34878D82A}">
                    <a16:rowId xmlns:a16="http://schemas.microsoft.com/office/drawing/2014/main" val="107240963"/>
                  </a:ext>
                </a:extLst>
              </a:tr>
              <a:tr h="370840">
                <a:tc>
                  <a:txBody>
                    <a:bodyPr/>
                    <a:lstStyle/>
                    <a:p>
                      <a:pPr lvl="0">
                        <a:buNone/>
                      </a:pPr>
                      <a:r>
                        <a:rPr lang="en-US" sz="1100" b="1" i="0" u="none" strike="noStrike" noProof="0">
                          <a:solidFill>
                            <a:srgbClr val="000000"/>
                          </a:solidFill>
                          <a:latin typeface="Aptos Narrow"/>
                        </a:rPr>
                        <a:t>Cisco Firepower/</a:t>
                      </a:r>
                      <a:br>
                        <a:rPr lang="en-US" sz="1100" b="1" i="0" u="none" strike="noStrike" noProof="0">
                          <a:solidFill>
                            <a:srgbClr val="000000"/>
                          </a:solidFill>
                          <a:latin typeface="Aptos Narrow"/>
                        </a:rPr>
                      </a:br>
                      <a:r>
                        <a:rPr lang="en-US" sz="1100" b="1" i="0" u="none" strike="noStrike" noProof="0">
                          <a:solidFill>
                            <a:srgbClr val="000000"/>
                          </a:solidFill>
                          <a:latin typeface="Aptos Narrow"/>
                        </a:rPr>
                        <a:t>AnyConnect Secure Mobility Client</a:t>
                      </a:r>
                      <a:endParaRPr lang="en-US" b="1"/>
                    </a:p>
                  </a:txBody>
                  <a:tcPr/>
                </a:tc>
                <a:tc>
                  <a:txBody>
                    <a:bodyPr/>
                    <a:lstStyle/>
                    <a:p>
                      <a:pPr lvl="0">
                        <a:buNone/>
                      </a:pPr>
                      <a:r>
                        <a:rPr lang="en-US" sz="1100" b="0" i="0" u="none" strike="noStrike" noProof="0">
                          <a:solidFill>
                            <a:srgbClr val="000000"/>
                          </a:solidFill>
                          <a:latin typeface="Aptos Narrow"/>
                        </a:rPr>
                        <a:t>On-premise</a:t>
                      </a:r>
                      <a:endParaRPr lang="en-US"/>
                    </a:p>
                  </a:txBody>
                  <a:tcPr/>
                </a:tc>
                <a:tc>
                  <a:txBody>
                    <a:bodyPr/>
                    <a:lstStyle/>
                    <a:p>
                      <a:pPr lvl="0">
                        <a:buNone/>
                      </a:pPr>
                      <a:r>
                        <a:rPr lang="en-US" sz="1100" b="0" i="0" u="none" strike="noStrike" noProof="0">
                          <a:solidFill>
                            <a:srgbClr val="000000"/>
                          </a:solidFill>
                          <a:latin typeface="Calibri"/>
                        </a:rPr>
                        <a:t>Incorrect firewall rules or weak encryption settings</a:t>
                      </a:r>
                      <a:endParaRPr lang="en-US"/>
                    </a:p>
                  </a:txBody>
                  <a:tcPr/>
                </a:tc>
                <a:tc>
                  <a:txBody>
                    <a:bodyPr/>
                    <a:lstStyle/>
                    <a:p>
                      <a:pPr lvl="0">
                        <a:buNone/>
                      </a:pPr>
                      <a:r>
                        <a:rPr lang="en-US" sz="1100" b="0" i="0" u="none" strike="noStrike" noProof="0">
                          <a:solidFill>
                            <a:srgbClr val="000000"/>
                          </a:solidFill>
                          <a:latin typeface="Calibri"/>
                        </a:rPr>
                        <a:t>Exposed VPN or firewall allowing unauthorized access</a:t>
                      </a:r>
                      <a:endParaRPr lang="en-US"/>
                    </a:p>
                  </a:txBody>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3</a:t>
                      </a:r>
                    </a:p>
                  </a:txBody>
                  <a:tcPr>
                    <a:solidFill>
                      <a:srgbClr val="CCD2D8"/>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4</a:t>
                      </a:r>
                    </a:p>
                  </a:txBody>
                  <a:tcPr>
                    <a:solidFill>
                      <a:srgbClr val="CCD2D8"/>
                    </a:solidFill>
                  </a:tcPr>
                </a:tc>
                <a:tc>
                  <a:txBody>
                    <a:bodyPr/>
                    <a:lstStyle/>
                    <a:p>
                      <a:pPr lvl="0" algn="ctr">
                        <a:buNone/>
                      </a:pPr>
                      <a:r>
                        <a:rPr lang="en-US" sz="1600" b="1"/>
                        <a:t>12</a:t>
                      </a:r>
                    </a:p>
                  </a:txBody>
                  <a:tcPr>
                    <a:solidFill>
                      <a:srgbClr val="F2EA94"/>
                    </a:solidFill>
                  </a:tcPr>
                </a:tc>
                <a:tc>
                  <a:txBody>
                    <a:bodyPr/>
                    <a:lstStyle/>
                    <a:p>
                      <a:pPr lvl="0">
                        <a:buNone/>
                      </a:pPr>
                      <a:r>
                        <a:rPr lang="en-US" sz="1100" b="0" i="0" u="none" strike="noStrike" noProof="0">
                          <a:solidFill>
                            <a:srgbClr val="000000"/>
                          </a:solidFill>
                          <a:latin typeface="Calibri"/>
                        </a:rPr>
                        <a:t>Periodic firewall review and validation</a:t>
                      </a:r>
                      <a:endParaRPr lang="en-US"/>
                    </a:p>
                  </a:txBody>
                  <a:tcPr/>
                </a:tc>
                <a:extLst>
                  <a:ext uri="{0D108BD9-81ED-4DB2-BD59-A6C34878D82A}">
                    <a16:rowId xmlns:a16="http://schemas.microsoft.com/office/drawing/2014/main" val="3536698921"/>
                  </a:ext>
                </a:extLst>
              </a:tr>
              <a:tr h="370840">
                <a:tc>
                  <a:txBody>
                    <a:bodyPr/>
                    <a:lstStyle/>
                    <a:p>
                      <a:pPr lvl="0">
                        <a:buNone/>
                      </a:pPr>
                      <a:r>
                        <a:rPr lang="en-US" sz="1100" b="1" i="0" u="none" strike="noStrike" noProof="0">
                          <a:solidFill>
                            <a:srgbClr val="000000"/>
                          </a:solidFill>
                          <a:latin typeface="Aptos Narrow"/>
                        </a:rPr>
                        <a:t>SAP S/4HANA ERP</a:t>
                      </a:r>
                      <a:endParaRPr lang="en-US" b="1"/>
                    </a:p>
                  </a:txBody>
                  <a:tcPr/>
                </a:tc>
                <a:tc>
                  <a:txBody>
                    <a:bodyPr/>
                    <a:lstStyle/>
                    <a:p>
                      <a:pPr lvl="0">
                        <a:buNone/>
                      </a:pPr>
                      <a:r>
                        <a:rPr lang="en-US" sz="1100" b="0" i="0" u="none" strike="noStrike" noProof="0">
                          <a:solidFill>
                            <a:srgbClr val="000000"/>
                          </a:solidFill>
                          <a:latin typeface="Aptos Narrow"/>
                        </a:rPr>
                        <a:t>Cloud</a:t>
                      </a:r>
                      <a:endParaRPr lang="en-US"/>
                    </a:p>
                  </a:txBody>
                  <a:tcPr/>
                </a:tc>
                <a:tc>
                  <a:txBody>
                    <a:bodyPr/>
                    <a:lstStyle/>
                    <a:p>
                      <a:pPr lvl="0">
                        <a:buNone/>
                      </a:pPr>
                      <a:r>
                        <a:rPr lang="en-US" sz="1100" b="0" i="0" u="none" strike="noStrike" noProof="0">
                          <a:solidFill>
                            <a:srgbClr val="000000"/>
                          </a:solidFill>
                          <a:latin typeface="Calibri"/>
                        </a:rPr>
                        <a:t>Unrestricted roles or unpatched services</a:t>
                      </a:r>
                      <a:endParaRPr lang="en-US"/>
                    </a:p>
                  </a:txBody>
                  <a:tcPr/>
                </a:tc>
                <a:tc>
                  <a:txBody>
                    <a:bodyPr/>
                    <a:lstStyle/>
                    <a:p>
                      <a:pPr lvl="0">
                        <a:buNone/>
                      </a:pPr>
                      <a:r>
                        <a:rPr lang="en-US" sz="1100" b="0" i="0" u="none" strike="noStrike" noProof="0">
                          <a:solidFill>
                            <a:srgbClr val="000000"/>
                          </a:solidFill>
                          <a:latin typeface="Calibri"/>
                        </a:rPr>
                        <a:t>Unauthorized changes or data leakage</a:t>
                      </a:r>
                      <a:endParaRPr lang="en-US"/>
                    </a:p>
                  </a:txBody>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4</a:t>
                      </a:r>
                    </a:p>
                  </a:txBody>
                  <a:tcPr>
                    <a:solidFill>
                      <a:srgbClr val="E7EAED"/>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5</a:t>
                      </a:r>
                    </a:p>
                  </a:txBody>
                  <a:tcPr>
                    <a:solidFill>
                      <a:srgbClr val="E7EAED"/>
                    </a:solidFill>
                  </a:tcPr>
                </a:tc>
                <a:tc>
                  <a:txBody>
                    <a:bodyPr/>
                    <a:lstStyle/>
                    <a:p>
                      <a:pPr lvl="0" algn="ctr">
                        <a:buNone/>
                      </a:pPr>
                      <a:r>
                        <a:rPr lang="en-US" sz="1600" b="1"/>
                        <a:t>20</a:t>
                      </a:r>
                    </a:p>
                  </a:txBody>
                  <a:tcPr>
                    <a:solidFill>
                      <a:srgbClr val="E32B2B"/>
                    </a:solidFill>
                  </a:tcPr>
                </a:tc>
                <a:tc>
                  <a:txBody>
                    <a:bodyPr/>
                    <a:lstStyle/>
                    <a:p>
                      <a:pPr lvl="0">
                        <a:buNone/>
                      </a:pPr>
                      <a:r>
                        <a:rPr lang="en-US" sz="1100" b="0" i="0" u="none" strike="noStrike" noProof="0">
                          <a:solidFill>
                            <a:srgbClr val="000000"/>
                          </a:solidFill>
                          <a:latin typeface="Calibri"/>
                        </a:rPr>
                        <a:t>Security baselines, enforce patch and role reviews</a:t>
                      </a:r>
                      <a:endParaRPr lang="en-US"/>
                    </a:p>
                  </a:txBody>
                  <a:tcPr/>
                </a:tc>
                <a:extLst>
                  <a:ext uri="{0D108BD9-81ED-4DB2-BD59-A6C34878D82A}">
                    <a16:rowId xmlns:a16="http://schemas.microsoft.com/office/drawing/2014/main" val="1698150503"/>
                  </a:ext>
                </a:extLst>
              </a:tr>
              <a:tr h="370840">
                <a:tc>
                  <a:txBody>
                    <a:bodyPr/>
                    <a:lstStyle/>
                    <a:p>
                      <a:pPr lvl="0">
                        <a:buNone/>
                      </a:pPr>
                      <a:r>
                        <a:rPr lang="en-US" sz="1100" b="1" i="0" u="none" strike="noStrike" noProof="0">
                          <a:solidFill>
                            <a:srgbClr val="000000"/>
                          </a:solidFill>
                          <a:latin typeface="Aptos Narrow"/>
                        </a:rPr>
                        <a:t>Salesforce</a:t>
                      </a:r>
                      <a:endParaRPr lang="en-US" b="1"/>
                    </a:p>
                  </a:txBody>
                  <a:tcPr/>
                </a:tc>
                <a:tc>
                  <a:txBody>
                    <a:bodyPr/>
                    <a:lstStyle/>
                    <a:p>
                      <a:pPr lvl="0">
                        <a:buNone/>
                      </a:pPr>
                      <a:r>
                        <a:rPr lang="en-US" sz="1100" b="0" i="0" u="none" strike="noStrike" noProof="0">
                          <a:solidFill>
                            <a:srgbClr val="000000"/>
                          </a:solidFill>
                          <a:latin typeface="Aptos Narrow"/>
                        </a:rPr>
                        <a:t>Cloud</a:t>
                      </a:r>
                      <a:endParaRPr lang="en-US"/>
                    </a:p>
                  </a:txBody>
                  <a:tcPr/>
                </a:tc>
                <a:tc>
                  <a:txBody>
                    <a:bodyPr/>
                    <a:lstStyle/>
                    <a:p>
                      <a:pPr lvl="0">
                        <a:buNone/>
                      </a:pPr>
                      <a:r>
                        <a:rPr lang="en-US" sz="1100" b="0" i="0" u="none" strike="noStrike" noProof="0">
                          <a:solidFill>
                            <a:srgbClr val="000000"/>
                          </a:solidFill>
                          <a:latin typeface="Calibri"/>
                        </a:rPr>
                        <a:t>Over-permissive data sharing and app integrations</a:t>
                      </a:r>
                      <a:endParaRPr lang="en-US"/>
                    </a:p>
                  </a:txBody>
                  <a:tcPr/>
                </a:tc>
                <a:tc>
                  <a:txBody>
                    <a:bodyPr/>
                    <a:lstStyle/>
                    <a:p>
                      <a:pPr lvl="0">
                        <a:buNone/>
                      </a:pPr>
                      <a:r>
                        <a:rPr lang="en-US" sz="1100" b="0" i="0" u="none" strike="noStrike" noProof="0">
                          <a:solidFill>
                            <a:srgbClr val="000000"/>
                          </a:solidFill>
                          <a:latin typeface="Calibri"/>
                        </a:rPr>
                        <a:t>Breach of sensitive sales or customer records</a:t>
                      </a:r>
                      <a:endParaRPr lang="en-US"/>
                    </a:p>
                  </a:txBody>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3</a:t>
                      </a:r>
                    </a:p>
                  </a:txBody>
                  <a:tcPr>
                    <a:solidFill>
                      <a:srgbClr val="CCD2D8"/>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4</a:t>
                      </a:r>
                    </a:p>
                  </a:txBody>
                  <a:tcPr>
                    <a:solidFill>
                      <a:srgbClr val="CCD2D8"/>
                    </a:solidFill>
                  </a:tcPr>
                </a:tc>
                <a:tc>
                  <a:txBody>
                    <a:bodyPr/>
                    <a:lstStyle/>
                    <a:p>
                      <a:pPr lvl="0" algn="ctr">
                        <a:buNone/>
                      </a:pPr>
                      <a:r>
                        <a:rPr lang="en-US" sz="1600" b="1"/>
                        <a:t>12</a:t>
                      </a:r>
                    </a:p>
                  </a:txBody>
                  <a:tcPr>
                    <a:solidFill>
                      <a:srgbClr val="F2EA94"/>
                    </a:solidFill>
                  </a:tcPr>
                </a:tc>
                <a:tc>
                  <a:txBody>
                    <a:bodyPr/>
                    <a:lstStyle/>
                    <a:p>
                      <a:pPr lvl="0">
                        <a:buNone/>
                      </a:pPr>
                      <a:r>
                        <a:rPr lang="en-US" sz="1100" b="0" i="0" u="none" strike="noStrike" noProof="0">
                          <a:solidFill>
                            <a:srgbClr val="000000"/>
                          </a:solidFill>
                          <a:latin typeface="Calibri"/>
                        </a:rPr>
                        <a:t>Access governance, restrict API use, validate app settings</a:t>
                      </a:r>
                      <a:endParaRPr lang="en-US"/>
                    </a:p>
                  </a:txBody>
                  <a:tcPr/>
                </a:tc>
                <a:extLst>
                  <a:ext uri="{0D108BD9-81ED-4DB2-BD59-A6C34878D82A}">
                    <a16:rowId xmlns:a16="http://schemas.microsoft.com/office/drawing/2014/main" val="569157232"/>
                  </a:ext>
                </a:extLst>
              </a:tr>
              <a:tr h="370840">
                <a:tc>
                  <a:txBody>
                    <a:bodyPr/>
                    <a:lstStyle/>
                    <a:p>
                      <a:pPr lvl="0">
                        <a:buNone/>
                      </a:pPr>
                      <a:r>
                        <a:rPr lang="en-US" sz="1100" b="1" i="0" u="none" strike="noStrike" noProof="0">
                          <a:solidFill>
                            <a:srgbClr val="000000"/>
                          </a:solidFill>
                          <a:latin typeface="Aptos Narrow"/>
                        </a:rPr>
                        <a:t>Salesforce to DocuSign CLM Integration</a:t>
                      </a:r>
                      <a:endParaRPr lang="en-US" b="1"/>
                    </a:p>
                  </a:txBody>
                  <a:tcPr/>
                </a:tc>
                <a:tc>
                  <a:txBody>
                    <a:bodyPr/>
                    <a:lstStyle/>
                    <a:p>
                      <a:pPr lvl="0">
                        <a:buNone/>
                      </a:pPr>
                      <a:r>
                        <a:rPr lang="en-US" sz="1100" b="0" i="0" u="none" strike="noStrike" noProof="0">
                          <a:solidFill>
                            <a:srgbClr val="000000"/>
                          </a:solidFill>
                          <a:latin typeface="Aptos Narrow"/>
                        </a:rPr>
                        <a:t>Cloud</a:t>
                      </a:r>
                      <a:endParaRPr lang="en-US"/>
                    </a:p>
                  </a:txBody>
                  <a:tcPr/>
                </a:tc>
                <a:tc>
                  <a:txBody>
                    <a:bodyPr/>
                    <a:lstStyle/>
                    <a:p>
                      <a:pPr lvl="0">
                        <a:buNone/>
                      </a:pPr>
                      <a:r>
                        <a:rPr lang="en-US" sz="1100" b="0" i="0" u="none" strike="noStrike" noProof="0">
                          <a:solidFill>
                            <a:srgbClr val="000000"/>
                          </a:solidFill>
                          <a:latin typeface="Calibri"/>
                        </a:rPr>
                        <a:t>Misconfigured tokens or webhook exposure</a:t>
                      </a:r>
                      <a:endParaRPr lang="en-US"/>
                    </a:p>
                  </a:txBody>
                  <a:tcPr/>
                </a:tc>
                <a:tc>
                  <a:txBody>
                    <a:bodyPr/>
                    <a:lstStyle/>
                    <a:p>
                      <a:pPr lvl="0">
                        <a:buNone/>
                      </a:pPr>
                      <a:r>
                        <a:rPr lang="en-US" sz="1100" b="0" i="0" u="none" strike="noStrike" noProof="0">
                          <a:solidFill>
                            <a:srgbClr val="000000"/>
                          </a:solidFill>
                          <a:latin typeface="Calibri"/>
                        </a:rPr>
                        <a:t>Unauthorized access to contract workflows or metadata</a:t>
                      </a:r>
                      <a:endParaRPr lang="en-US"/>
                    </a:p>
                  </a:txBody>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3</a:t>
                      </a:r>
                    </a:p>
                  </a:txBody>
                  <a:tcPr>
                    <a:solidFill>
                      <a:srgbClr val="E7EAED"/>
                    </a:solidFill>
                  </a:tcPr>
                </a:tc>
                <a:tc>
                  <a:txBody>
                    <a:bodyPr/>
                    <a:lstStyle/>
                    <a:p>
                      <a:pPr marL="0" lvl="0" algn="ctr" defTabSz="914400" rtl="0" eaLnBrk="1" latinLnBrk="0" hangingPunct="1">
                        <a:buNone/>
                      </a:pPr>
                      <a:r>
                        <a:rPr lang="en-US" sz="1600" b="0" i="0" u="none" strike="noStrike" kern="1200">
                          <a:solidFill>
                            <a:srgbClr val="000000"/>
                          </a:solidFill>
                          <a:latin typeface="Calibri"/>
                          <a:ea typeface="+mn-ea"/>
                          <a:cs typeface="+mn-cs"/>
                        </a:rPr>
                        <a:t>5</a:t>
                      </a:r>
                    </a:p>
                  </a:txBody>
                  <a:tcPr>
                    <a:solidFill>
                      <a:srgbClr val="E7EAED"/>
                    </a:solidFill>
                  </a:tcPr>
                </a:tc>
                <a:tc>
                  <a:txBody>
                    <a:bodyPr/>
                    <a:lstStyle/>
                    <a:p>
                      <a:pPr lvl="0" algn="ctr">
                        <a:buNone/>
                      </a:pPr>
                      <a:r>
                        <a:rPr lang="en-US" sz="1600" b="1"/>
                        <a:t>15</a:t>
                      </a:r>
                    </a:p>
                  </a:txBody>
                  <a:tcPr>
                    <a:solidFill>
                      <a:srgbClr val="FFC000"/>
                    </a:solidFill>
                  </a:tcPr>
                </a:tc>
                <a:tc>
                  <a:txBody>
                    <a:bodyPr/>
                    <a:lstStyle/>
                    <a:p>
                      <a:pPr lvl="0">
                        <a:buNone/>
                      </a:pPr>
                      <a:r>
                        <a:rPr lang="en-US" sz="1100" b="0" i="0" u="none" strike="noStrike" noProof="0">
                          <a:solidFill>
                            <a:srgbClr val="000000"/>
                          </a:solidFill>
                          <a:latin typeface="Calibri"/>
                        </a:rPr>
                        <a:t>Secure integration policies, verify token scopes, enable logs</a:t>
                      </a:r>
                      <a:endParaRPr lang="en-US"/>
                    </a:p>
                  </a:txBody>
                  <a:tcPr/>
                </a:tc>
                <a:extLst>
                  <a:ext uri="{0D108BD9-81ED-4DB2-BD59-A6C34878D82A}">
                    <a16:rowId xmlns:a16="http://schemas.microsoft.com/office/drawing/2014/main" val="220063833"/>
                  </a:ext>
                </a:extLst>
              </a:tr>
            </a:tbl>
          </a:graphicData>
        </a:graphic>
      </p:graphicFrame>
      <p:sp>
        <p:nvSpPr>
          <p:cNvPr id="5" name="Slide Number Placeholder 4">
            <a:extLst>
              <a:ext uri="{FF2B5EF4-FFF2-40B4-BE49-F238E27FC236}">
                <a16:creationId xmlns:a16="http://schemas.microsoft.com/office/drawing/2014/main" id="{9E3F5BB3-7AB4-81F2-FB62-E544D5C4FC2F}"/>
              </a:ext>
            </a:extLst>
          </p:cNvPr>
          <p:cNvSpPr>
            <a:spLocks noGrp="1"/>
          </p:cNvSpPr>
          <p:nvPr>
            <p:ph type="sldNum" sz="quarter" idx="12"/>
          </p:nvPr>
        </p:nvSpPr>
        <p:spPr/>
        <p:txBody>
          <a:bodyPr/>
          <a:lstStyle/>
          <a:p>
            <a:fld id="{48F63A3B-78C7-47BE-AE5E-E10140E04643}" type="slidenum">
              <a:rPr lang="en-US" dirty="0"/>
              <a:t>23</a:t>
            </a:fld>
            <a:endParaRPr lang="en-US"/>
          </a:p>
        </p:txBody>
      </p:sp>
    </p:spTree>
    <p:extLst>
      <p:ext uri="{BB962C8B-B14F-4D97-AF65-F5344CB8AC3E}">
        <p14:creationId xmlns:p14="http://schemas.microsoft.com/office/powerpoint/2010/main" val="2013254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9E78DC-2BBD-4AF5-0F7A-9EE9A94773F1}"/>
              </a:ext>
            </a:extLst>
          </p:cNvPr>
          <p:cNvSpPr>
            <a:spLocks noGrp="1"/>
          </p:cNvSpPr>
          <p:nvPr>
            <p:ph type="title"/>
          </p:nvPr>
        </p:nvSpPr>
        <p:spPr>
          <a:xfrm>
            <a:off x="466722" y="586855"/>
            <a:ext cx="3201366" cy="3387497"/>
          </a:xfrm>
        </p:spPr>
        <p:txBody>
          <a:bodyPr anchor="b">
            <a:normAutofit/>
          </a:bodyPr>
          <a:lstStyle/>
          <a:p>
            <a:pPr algn="r"/>
            <a:r>
              <a:rPr lang="en-US" sz="4000" b="1">
                <a:solidFill>
                  <a:schemeClr val="bg2"/>
                </a:solidFill>
              </a:rPr>
              <a:t>Application of AI in This Project</a:t>
            </a:r>
          </a:p>
        </p:txBody>
      </p:sp>
      <p:sp>
        <p:nvSpPr>
          <p:cNvPr id="3" name="Content Placeholder 2">
            <a:extLst>
              <a:ext uri="{FF2B5EF4-FFF2-40B4-BE49-F238E27FC236}">
                <a16:creationId xmlns:a16="http://schemas.microsoft.com/office/drawing/2014/main" id="{88669217-6872-A329-996D-B989FFDBB02A}"/>
              </a:ext>
            </a:extLst>
          </p:cNvPr>
          <p:cNvSpPr>
            <a:spLocks noGrp="1"/>
          </p:cNvSpPr>
          <p:nvPr>
            <p:ph idx="1"/>
          </p:nvPr>
        </p:nvSpPr>
        <p:spPr>
          <a:xfrm>
            <a:off x="4810259" y="1532410"/>
            <a:ext cx="6545050" cy="4663117"/>
          </a:xfrm>
        </p:spPr>
        <p:txBody>
          <a:bodyPr vert="horz" lIns="91440" tIns="45720" rIns="91440" bIns="45720" rtlCol="0" anchor="ctr">
            <a:normAutofit/>
          </a:bodyPr>
          <a:lstStyle/>
          <a:p>
            <a:pPr indent="0">
              <a:buNone/>
            </a:pPr>
            <a:endParaRPr lang="en-US" sz="1600"/>
          </a:p>
          <a:p>
            <a:pPr>
              <a:buNone/>
            </a:pPr>
            <a:endParaRPr lang="en-US" sz="1600">
              <a:ea typeface="+mn-lt"/>
              <a:cs typeface="+mn-lt"/>
            </a:endParaRPr>
          </a:p>
          <a:p>
            <a:pPr>
              <a:buNone/>
            </a:pPr>
            <a:r>
              <a:rPr lang="en-US" sz="1600" b="1">
                <a:ea typeface="+mn-lt"/>
                <a:cs typeface="+mn-lt"/>
              </a:rPr>
              <a:t>Slide 2 – </a:t>
            </a:r>
            <a:r>
              <a:rPr lang="en-US" sz="1600" b="1" err="1">
                <a:ea typeface="+mn-lt"/>
                <a:cs typeface="+mn-lt"/>
              </a:rPr>
              <a:t>SummitTech's</a:t>
            </a:r>
            <a:r>
              <a:rPr lang="en-US" sz="1600" b="1">
                <a:ea typeface="+mn-lt"/>
                <a:cs typeface="+mn-lt"/>
              </a:rPr>
              <a:t> Business Objectives</a:t>
            </a:r>
            <a:endParaRPr lang="en-US" sz="1600"/>
          </a:p>
          <a:p>
            <a:pPr>
              <a:buFont typeface="Arial"/>
              <a:buChar char="•"/>
            </a:pPr>
            <a:r>
              <a:rPr lang="en-US" sz="1600">
                <a:ea typeface="+mn-lt"/>
                <a:cs typeface="+mn-lt"/>
              </a:rPr>
              <a:t>AI helped generate clear, realistic business objectives for a $750M cybersecurity-focused SaaS provider.</a:t>
            </a:r>
          </a:p>
          <a:p>
            <a:pPr marL="0" indent="0">
              <a:buNone/>
            </a:pPr>
            <a:r>
              <a:rPr lang="en-US" sz="1600" b="1">
                <a:ea typeface="+mn-lt"/>
                <a:cs typeface="+mn-lt"/>
              </a:rPr>
              <a:t>Slides 4-5 - Core Services &amp; BIA Methodology</a:t>
            </a:r>
            <a:endParaRPr lang="en-US" sz="1600"/>
          </a:p>
          <a:p>
            <a:pPr>
              <a:buFont typeface="Arial"/>
              <a:buChar char="•"/>
            </a:pPr>
            <a:r>
              <a:rPr lang="en-US" sz="1600">
                <a:ea typeface="+mn-lt"/>
                <a:cs typeface="+mn-lt"/>
              </a:rPr>
              <a:t>Provided examples for core managed services (ERP, CRM, cybersecurity consulting).</a:t>
            </a:r>
            <a:endParaRPr lang="en-US" sz="1600"/>
          </a:p>
          <a:p>
            <a:pPr>
              <a:buFont typeface="Arial"/>
              <a:buChar char="•"/>
            </a:pPr>
            <a:r>
              <a:rPr lang="en-US" sz="1600">
                <a:ea typeface="+mn-lt"/>
                <a:cs typeface="+mn-lt"/>
              </a:rPr>
              <a:t>Suggested best practices for conducting our Business Impact Analysis.</a:t>
            </a:r>
          </a:p>
          <a:p>
            <a:pPr marL="0" indent="0">
              <a:buNone/>
            </a:pPr>
            <a:r>
              <a:rPr lang="en-US" sz="1600" b="1">
                <a:ea typeface="+mn-lt"/>
                <a:cs typeface="+mn-lt"/>
              </a:rPr>
              <a:t>Slides 7-9 - Organization &amp; Stakeholders</a:t>
            </a:r>
            <a:endParaRPr lang="en-US" sz="1600"/>
          </a:p>
          <a:p>
            <a:pPr>
              <a:buFont typeface="Arial"/>
              <a:buChar char="•"/>
            </a:pPr>
            <a:r>
              <a:rPr lang="en-US" sz="1600">
                <a:ea typeface="+mn-lt"/>
                <a:cs typeface="+mn-lt"/>
              </a:rPr>
              <a:t>Helped define roles clearly for positions like Network Engineer, Cybersecurity Analyst, and SaaS Manager.</a:t>
            </a:r>
          </a:p>
          <a:p>
            <a:pPr marL="0" indent="0">
              <a:buNone/>
            </a:pPr>
            <a:endParaRPr lang="en-US" sz="1600" b="1"/>
          </a:p>
          <a:p>
            <a:pPr marL="0" indent="0">
              <a:buNone/>
            </a:pPr>
            <a:endParaRPr lang="en-US" sz="1600"/>
          </a:p>
        </p:txBody>
      </p:sp>
      <p:sp>
        <p:nvSpPr>
          <p:cNvPr id="5" name="Slide Number Placeholder 4">
            <a:extLst>
              <a:ext uri="{FF2B5EF4-FFF2-40B4-BE49-F238E27FC236}">
                <a16:creationId xmlns:a16="http://schemas.microsoft.com/office/drawing/2014/main" id="{6B1279F0-55A4-6B16-E5B8-5AE32A36900F}"/>
              </a:ext>
            </a:extLst>
          </p:cNvPr>
          <p:cNvSpPr>
            <a:spLocks noGrp="1"/>
          </p:cNvSpPr>
          <p:nvPr>
            <p:ph type="sldNum" sz="quarter" idx="12"/>
          </p:nvPr>
        </p:nvSpPr>
        <p:spPr/>
        <p:txBody>
          <a:bodyPr/>
          <a:lstStyle/>
          <a:p>
            <a:fld id="{48F63A3B-78C7-47BE-AE5E-E10140E04643}" type="slidenum">
              <a:rPr lang="en-US" dirty="0"/>
              <a:t>24</a:t>
            </a:fld>
            <a:endParaRPr lang="en-US"/>
          </a:p>
        </p:txBody>
      </p:sp>
      <p:sp>
        <p:nvSpPr>
          <p:cNvPr id="4" name="TextBox 3">
            <a:extLst>
              <a:ext uri="{FF2B5EF4-FFF2-40B4-BE49-F238E27FC236}">
                <a16:creationId xmlns:a16="http://schemas.microsoft.com/office/drawing/2014/main" id="{FE758B08-8CAC-C32E-6DD7-7173E06DBDFD}"/>
              </a:ext>
            </a:extLst>
          </p:cNvPr>
          <p:cNvSpPr txBox="1"/>
          <p:nvPr/>
        </p:nvSpPr>
        <p:spPr>
          <a:xfrm>
            <a:off x="4774363" y="810763"/>
            <a:ext cx="6588878"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solidFill>
                  <a:schemeClr val="tx1">
                    <a:lumMod val="76000"/>
                    <a:lumOff val="24000"/>
                  </a:schemeClr>
                </a:solidFill>
              </a:rPr>
              <a:t>Throughout our Business Impact Analysis (BIA) and Risk Assessment for </a:t>
            </a:r>
            <a:r>
              <a:rPr lang="en-US" sz="1600" err="1">
                <a:solidFill>
                  <a:schemeClr val="tx1">
                    <a:lumMod val="76000"/>
                    <a:lumOff val="24000"/>
                  </a:schemeClr>
                </a:solidFill>
              </a:rPr>
              <a:t>SummitTech</a:t>
            </a:r>
            <a:r>
              <a:rPr lang="en-US" sz="1600">
                <a:solidFill>
                  <a:schemeClr val="tx1">
                    <a:lumMod val="76000"/>
                    <a:lumOff val="24000"/>
                  </a:schemeClr>
                </a:solidFill>
              </a:rPr>
              <a:t> Solutions, we used AI tools (e.g., ChatGPT from OpenAI) to help guide our research, structure content, and provide relevant examples.</a:t>
            </a:r>
          </a:p>
        </p:txBody>
      </p:sp>
    </p:spTree>
    <p:extLst>
      <p:ext uri="{BB962C8B-B14F-4D97-AF65-F5344CB8AC3E}">
        <p14:creationId xmlns:p14="http://schemas.microsoft.com/office/powerpoint/2010/main" val="1285528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0B97F1-9AD8-4DC4-F10A-A61FA233E7E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8947832-B952-961D-F5ED-30D69C036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B9FEE752-7F30-0181-A342-6DAF88E298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FB57352-BF71-8DC6-ED7E-B6D2EB5C9A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D795415-589F-3A28-38B6-8DABC606D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DFE499-D842-E0FD-8E91-16A6ABBE4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F5F756B3-D842-FB93-1E4B-2ECA166C2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Rectangle 19">
            <a:extLst>
              <a:ext uri="{FF2B5EF4-FFF2-40B4-BE49-F238E27FC236}">
                <a16:creationId xmlns:a16="http://schemas.microsoft.com/office/drawing/2014/main" id="{3C8AD58D-B301-F85F-F7D5-13C3EAB50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F27D9E-4506-8C0C-EB70-A1DF0AB73971}"/>
              </a:ext>
            </a:extLst>
          </p:cNvPr>
          <p:cNvSpPr>
            <a:spLocks noGrp="1"/>
          </p:cNvSpPr>
          <p:nvPr>
            <p:ph type="title"/>
          </p:nvPr>
        </p:nvSpPr>
        <p:spPr>
          <a:xfrm>
            <a:off x="466722" y="586855"/>
            <a:ext cx="3201366" cy="3387497"/>
          </a:xfrm>
        </p:spPr>
        <p:txBody>
          <a:bodyPr anchor="b">
            <a:normAutofit/>
          </a:bodyPr>
          <a:lstStyle/>
          <a:p>
            <a:pPr algn="r"/>
            <a:r>
              <a:rPr lang="en-US" sz="4000" b="1">
                <a:solidFill>
                  <a:schemeClr val="bg2"/>
                </a:solidFill>
              </a:rPr>
              <a:t>Application of AI in This Project</a:t>
            </a:r>
            <a:endParaRPr lang="en-US" sz="4000">
              <a:solidFill>
                <a:schemeClr val="bg2"/>
              </a:solidFill>
            </a:endParaRPr>
          </a:p>
        </p:txBody>
      </p:sp>
      <p:sp>
        <p:nvSpPr>
          <p:cNvPr id="3" name="Content Placeholder 2">
            <a:extLst>
              <a:ext uri="{FF2B5EF4-FFF2-40B4-BE49-F238E27FC236}">
                <a16:creationId xmlns:a16="http://schemas.microsoft.com/office/drawing/2014/main" id="{15E60F2F-2F65-D5B0-D61F-B76DC89CED5B}"/>
              </a:ext>
            </a:extLst>
          </p:cNvPr>
          <p:cNvSpPr>
            <a:spLocks noGrp="1"/>
          </p:cNvSpPr>
          <p:nvPr>
            <p:ph idx="1"/>
          </p:nvPr>
        </p:nvSpPr>
        <p:spPr>
          <a:xfrm>
            <a:off x="4810259" y="1421640"/>
            <a:ext cx="6555347" cy="4773887"/>
          </a:xfrm>
        </p:spPr>
        <p:txBody>
          <a:bodyPr vert="horz" lIns="91440" tIns="45720" rIns="91440" bIns="45720" rtlCol="0" anchor="ctr">
            <a:normAutofit/>
          </a:bodyPr>
          <a:lstStyle/>
          <a:p>
            <a:pPr marL="0" indent="0">
              <a:buNone/>
            </a:pPr>
            <a:r>
              <a:rPr lang="en-US" sz="1600" b="1">
                <a:ea typeface="+mn-lt"/>
                <a:cs typeface="+mn-lt"/>
              </a:rPr>
              <a:t>Slides 10-12 - Critical Functions &amp; Key Personnel</a:t>
            </a:r>
            <a:endParaRPr lang="en-US" sz="1600">
              <a:ea typeface="+mn-lt"/>
              <a:cs typeface="+mn-lt"/>
            </a:endParaRPr>
          </a:p>
          <a:p>
            <a:pPr>
              <a:buFont typeface="Arial,Sans-Serif"/>
              <a:buChar char="•"/>
            </a:pPr>
            <a:r>
              <a:rPr lang="en-US" sz="1600">
                <a:ea typeface="+mn-lt"/>
                <a:cs typeface="+mn-lt"/>
              </a:rPr>
              <a:t>Offered industry-standard descriptions for critical processes like Remote Access Management, Backup Services, and Monitoring &amp;NOC operations.</a:t>
            </a:r>
            <a:endParaRPr lang="en-US"/>
          </a:p>
          <a:p>
            <a:pPr>
              <a:buNone/>
            </a:pPr>
            <a:r>
              <a:rPr lang="en-US" sz="1600" b="1">
                <a:ea typeface="+mn-lt"/>
                <a:cs typeface="+mn-lt"/>
              </a:rPr>
              <a:t>Slides 13-14 - Business Impact &amp; Recovery Objectives</a:t>
            </a:r>
            <a:endParaRPr lang="en-US" sz="1600">
              <a:ea typeface="+mn-lt"/>
              <a:cs typeface="+mn-lt"/>
            </a:endParaRPr>
          </a:p>
          <a:p>
            <a:pPr>
              <a:buFont typeface="Arial,Sans-Serif"/>
              <a:buChar char="•"/>
            </a:pPr>
            <a:r>
              <a:rPr lang="en-US" sz="1600">
                <a:ea typeface="+mn-lt"/>
                <a:cs typeface="+mn-lt"/>
              </a:rPr>
              <a:t>Assisted with benchmarking recovery metrics like MTD, RTO, and RPO, ensuring realistic continuity planning.</a:t>
            </a:r>
          </a:p>
          <a:p>
            <a:pPr marL="0" indent="0">
              <a:buNone/>
            </a:pPr>
            <a:r>
              <a:rPr lang="en-US" sz="1600" b="1">
                <a:ea typeface="+mn-lt"/>
                <a:cs typeface="+mn-lt"/>
              </a:rPr>
              <a:t>Slides 15-16 - IT Services &amp; Suppliers</a:t>
            </a:r>
            <a:endParaRPr lang="en-US" sz="1600"/>
          </a:p>
          <a:p>
            <a:pPr>
              <a:buFont typeface="Arial,Sans-Serif"/>
              <a:buChar char="•"/>
            </a:pPr>
            <a:r>
              <a:rPr lang="en-US" sz="1600">
                <a:ea typeface="+mn-lt"/>
                <a:cs typeface="+mn-lt"/>
              </a:rPr>
              <a:t>Provided concise descriptions for critical systems including Veeam, CiscoFirepower, ConnectWise, and SAP ERP.</a:t>
            </a:r>
          </a:p>
          <a:p>
            <a:pPr marL="0" indent="0">
              <a:buNone/>
            </a:pPr>
            <a:r>
              <a:rPr lang="en-US" sz="1600" b="1">
                <a:ea typeface="+mn-lt"/>
                <a:cs typeface="+mn-lt"/>
              </a:rPr>
              <a:t>Slides 17-19 - Threat Assessment &amp; Risk Identification</a:t>
            </a:r>
            <a:endParaRPr lang="en-US" sz="1600"/>
          </a:p>
          <a:p>
            <a:pPr>
              <a:buFont typeface="Arial,Sans-Serif"/>
              <a:buChar char="•"/>
            </a:pPr>
            <a:r>
              <a:rPr lang="en-US" sz="1600">
                <a:ea typeface="+mn-lt"/>
                <a:cs typeface="+mn-lt"/>
              </a:rPr>
              <a:t>Supplied practical examples of vulnerabilities and threats affecting backups, ERP, and CRM systems.</a:t>
            </a:r>
          </a:p>
          <a:p>
            <a:pPr>
              <a:buFont typeface="Arial,Sans-Serif"/>
              <a:buChar char="•"/>
            </a:pPr>
            <a:r>
              <a:rPr lang="en-US" sz="1600">
                <a:ea typeface="+mn-lt"/>
                <a:cs typeface="+mn-lt"/>
              </a:rPr>
              <a:t>Suggested realistic and effective mitigation strategies.</a:t>
            </a:r>
          </a:p>
          <a:p>
            <a:pPr>
              <a:buNone/>
            </a:pPr>
            <a:endParaRPr lang="en-US" sz="1600">
              <a:ea typeface="+mn-lt"/>
              <a:cs typeface="+mn-lt"/>
            </a:endParaRPr>
          </a:p>
          <a:p>
            <a:pPr>
              <a:buNone/>
            </a:pPr>
            <a:endParaRPr lang="en-US" sz="1600"/>
          </a:p>
        </p:txBody>
      </p:sp>
      <p:sp>
        <p:nvSpPr>
          <p:cNvPr id="5" name="Slide Number Placeholder 4">
            <a:extLst>
              <a:ext uri="{FF2B5EF4-FFF2-40B4-BE49-F238E27FC236}">
                <a16:creationId xmlns:a16="http://schemas.microsoft.com/office/drawing/2014/main" id="{FC7B0514-3F43-730F-AEFC-EED506C9A4EF}"/>
              </a:ext>
            </a:extLst>
          </p:cNvPr>
          <p:cNvSpPr>
            <a:spLocks noGrp="1"/>
          </p:cNvSpPr>
          <p:nvPr>
            <p:ph type="sldNum" sz="quarter" idx="12"/>
          </p:nvPr>
        </p:nvSpPr>
        <p:spPr/>
        <p:txBody>
          <a:bodyPr/>
          <a:lstStyle/>
          <a:p>
            <a:fld id="{48F63A3B-78C7-47BE-AE5E-E10140E04643}" type="slidenum">
              <a:rPr lang="en-US" dirty="0"/>
              <a:t>25</a:t>
            </a:fld>
            <a:endParaRPr lang="en-US"/>
          </a:p>
        </p:txBody>
      </p:sp>
    </p:spTree>
    <p:extLst>
      <p:ext uri="{BB962C8B-B14F-4D97-AF65-F5344CB8AC3E}">
        <p14:creationId xmlns:p14="http://schemas.microsoft.com/office/powerpoint/2010/main" val="4290655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F70029-5CE2-4373-6AF5-CC4B5E85EF59}"/>
              </a:ext>
            </a:extLst>
          </p:cNvPr>
          <p:cNvSpPr>
            <a:spLocks noGrp="1"/>
          </p:cNvSpPr>
          <p:nvPr>
            <p:ph type="title"/>
          </p:nvPr>
        </p:nvSpPr>
        <p:spPr>
          <a:xfrm>
            <a:off x="867030" y="348865"/>
            <a:ext cx="10497104" cy="877729"/>
          </a:xfrm>
        </p:spPr>
        <p:txBody>
          <a:bodyPr anchor="ctr">
            <a:normAutofit/>
          </a:bodyPr>
          <a:lstStyle/>
          <a:p>
            <a:pPr algn="ctr"/>
            <a:r>
              <a:rPr lang="en-US" b="1">
                <a:solidFill>
                  <a:schemeClr val="bg2"/>
                </a:solidFill>
              </a:rPr>
              <a:t>Company Overview</a:t>
            </a:r>
          </a:p>
        </p:txBody>
      </p:sp>
      <p:graphicFrame>
        <p:nvGraphicFramePr>
          <p:cNvPr id="5" name="Content Placeholder 2">
            <a:extLst>
              <a:ext uri="{FF2B5EF4-FFF2-40B4-BE49-F238E27FC236}">
                <a16:creationId xmlns:a16="http://schemas.microsoft.com/office/drawing/2014/main" id="{50AB43C8-F506-8C96-9DC6-52F1EF6C2DCB}"/>
              </a:ext>
            </a:extLst>
          </p:cNvPr>
          <p:cNvGraphicFramePr>
            <a:graphicFrameLocks noGrp="1"/>
          </p:cNvGraphicFramePr>
          <p:nvPr>
            <p:ph idx="1"/>
            <p:extLst>
              <p:ext uri="{D42A27DB-BD31-4B8C-83A1-F6EECF244321}">
                <p14:modId xmlns:p14="http://schemas.microsoft.com/office/powerpoint/2010/main" val="2336231536"/>
              </p:ext>
            </p:extLst>
          </p:nvPr>
        </p:nvGraphicFramePr>
        <p:xfrm>
          <a:off x="479933" y="1796056"/>
          <a:ext cx="11197459" cy="47086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Slide Number Placeholder 17">
            <a:extLst>
              <a:ext uri="{FF2B5EF4-FFF2-40B4-BE49-F238E27FC236}">
                <a16:creationId xmlns:a16="http://schemas.microsoft.com/office/drawing/2014/main" id="{58546ACB-20F9-E24C-7F96-DCEFBC785540}"/>
              </a:ext>
            </a:extLst>
          </p:cNvPr>
          <p:cNvSpPr>
            <a:spLocks noGrp="1"/>
          </p:cNvSpPr>
          <p:nvPr>
            <p:ph type="sldNum" sz="quarter" idx="12"/>
          </p:nvPr>
        </p:nvSpPr>
        <p:spPr/>
        <p:txBody>
          <a:bodyPr/>
          <a:lstStyle/>
          <a:p>
            <a:fld id="{48F63A3B-78C7-47BE-AE5E-E10140E04643}" type="slidenum">
              <a:rPr lang="en-US" dirty="0"/>
              <a:t>3</a:t>
            </a:fld>
            <a:endParaRPr lang="en-US"/>
          </a:p>
        </p:txBody>
      </p:sp>
    </p:spTree>
    <p:extLst>
      <p:ext uri="{BB962C8B-B14F-4D97-AF65-F5344CB8AC3E}">
        <p14:creationId xmlns:p14="http://schemas.microsoft.com/office/powerpoint/2010/main" val="1974655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8B0E3F-B8C0-1DAD-B2F0-C0EA48622B3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966E53-1EC8-CAD6-C6E8-AC6EF2D5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15F6700-141D-921C-6CC8-32C1A7735D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9AC904B-A3D0-A10A-029C-0748AE8F5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2F20E59-5C7C-5C38-01DF-BC198350D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554F0-89B0-4368-83EF-3891D6A468A2}"/>
              </a:ext>
            </a:extLst>
          </p:cNvPr>
          <p:cNvSpPr>
            <a:spLocks noGrp="1"/>
          </p:cNvSpPr>
          <p:nvPr>
            <p:ph type="title"/>
          </p:nvPr>
        </p:nvSpPr>
        <p:spPr>
          <a:xfrm>
            <a:off x="1371597" y="348865"/>
            <a:ext cx="10044023" cy="877729"/>
          </a:xfrm>
        </p:spPr>
        <p:txBody>
          <a:bodyPr anchor="ctr">
            <a:normAutofit/>
          </a:bodyPr>
          <a:lstStyle/>
          <a:p>
            <a:pPr algn="ctr"/>
            <a:r>
              <a:rPr lang="en-US" b="1">
                <a:solidFill>
                  <a:schemeClr val="bg2"/>
                </a:solidFill>
              </a:rPr>
              <a:t>Core Services</a:t>
            </a:r>
          </a:p>
        </p:txBody>
      </p:sp>
      <p:graphicFrame>
        <p:nvGraphicFramePr>
          <p:cNvPr id="5" name="Content Placeholder 2">
            <a:extLst>
              <a:ext uri="{FF2B5EF4-FFF2-40B4-BE49-F238E27FC236}">
                <a16:creationId xmlns:a16="http://schemas.microsoft.com/office/drawing/2014/main" id="{09BA90E9-F855-69C5-BAFF-2955023D52FD}"/>
              </a:ext>
            </a:extLst>
          </p:cNvPr>
          <p:cNvGraphicFramePr>
            <a:graphicFrameLocks noGrp="1"/>
          </p:cNvGraphicFramePr>
          <p:nvPr>
            <p:ph idx="1"/>
            <p:extLst>
              <p:ext uri="{D42A27DB-BD31-4B8C-83A1-F6EECF244321}">
                <p14:modId xmlns:p14="http://schemas.microsoft.com/office/powerpoint/2010/main" val="2229311027"/>
              </p:ext>
            </p:extLst>
          </p:nvPr>
        </p:nvGraphicFramePr>
        <p:xfrm>
          <a:off x="-713" y="1715949"/>
          <a:ext cx="12193921" cy="291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TextBox 17">
            <a:extLst>
              <a:ext uri="{FF2B5EF4-FFF2-40B4-BE49-F238E27FC236}">
                <a16:creationId xmlns:a16="http://schemas.microsoft.com/office/drawing/2014/main" id="{5657B854-2A8D-0C6D-EEBB-C0A3A0A3B3ED}"/>
              </a:ext>
            </a:extLst>
          </p:cNvPr>
          <p:cNvSpPr txBox="1"/>
          <p:nvPr/>
        </p:nvSpPr>
        <p:spPr>
          <a:xfrm>
            <a:off x="8784491" y="4554415"/>
            <a:ext cx="2391506"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Calibri"/>
                <a:ea typeface="Calibri"/>
                <a:cs typeface="Calibri"/>
              </a:rPr>
              <a:t>Delivery of a portfolio of trusted third-party SaaS-based enterprise software for ERP, CRM, and HR as a Managed Service Provider (MSP) and IT integrator. </a:t>
            </a:r>
            <a:endParaRPr lang="en-US"/>
          </a:p>
        </p:txBody>
      </p:sp>
      <p:sp>
        <p:nvSpPr>
          <p:cNvPr id="28" name="TextBox 27">
            <a:extLst>
              <a:ext uri="{FF2B5EF4-FFF2-40B4-BE49-F238E27FC236}">
                <a16:creationId xmlns:a16="http://schemas.microsoft.com/office/drawing/2014/main" id="{1C524148-9BDC-7106-FF95-78E46168C47B}"/>
              </a:ext>
            </a:extLst>
          </p:cNvPr>
          <p:cNvSpPr txBox="1"/>
          <p:nvPr/>
        </p:nvSpPr>
        <p:spPr>
          <a:xfrm>
            <a:off x="1367691" y="4552462"/>
            <a:ext cx="212578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Calibri"/>
                <a:ea typeface="Calibri"/>
                <a:cs typeface="Calibri"/>
              </a:rPr>
              <a:t>End-to-end provisioning, management, and monitoring of client Virtual Machines and associated storage ensuring high availability</a:t>
            </a:r>
            <a:endParaRPr lang="en-US"/>
          </a:p>
        </p:txBody>
      </p:sp>
      <p:sp>
        <p:nvSpPr>
          <p:cNvPr id="29" name="TextBox 28">
            <a:extLst>
              <a:ext uri="{FF2B5EF4-FFF2-40B4-BE49-F238E27FC236}">
                <a16:creationId xmlns:a16="http://schemas.microsoft.com/office/drawing/2014/main" id="{E66E860F-41D3-52CF-FFD4-10879BA4C726}"/>
              </a:ext>
            </a:extLst>
          </p:cNvPr>
          <p:cNvSpPr txBox="1"/>
          <p:nvPr/>
        </p:nvSpPr>
        <p:spPr>
          <a:xfrm>
            <a:off x="3897921" y="4552462"/>
            <a:ext cx="2008555"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Calibri"/>
                <a:ea typeface="Calibri"/>
                <a:cs typeface="Calibri"/>
              </a:rPr>
              <a:t>Ensures secure, stable, and high-performing IT environments that support both internal teams and client-facing services</a:t>
            </a:r>
            <a:endParaRPr lang="en-US"/>
          </a:p>
        </p:txBody>
      </p:sp>
      <p:sp>
        <p:nvSpPr>
          <p:cNvPr id="30" name="TextBox 29">
            <a:extLst>
              <a:ext uri="{FF2B5EF4-FFF2-40B4-BE49-F238E27FC236}">
                <a16:creationId xmlns:a16="http://schemas.microsoft.com/office/drawing/2014/main" id="{86202552-2E39-1D5D-5319-CE390667F7FC}"/>
              </a:ext>
            </a:extLst>
          </p:cNvPr>
          <p:cNvSpPr txBox="1"/>
          <p:nvPr/>
        </p:nvSpPr>
        <p:spPr>
          <a:xfrm>
            <a:off x="6252307" y="4552462"/>
            <a:ext cx="2184400"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latin typeface="Calibri"/>
                <a:ea typeface="Calibri"/>
                <a:cs typeface="Calibri"/>
              </a:rPr>
              <a:t>Strategic advisory on security protection including risk assessment, monitoring, threat detection and prevention, and incident response </a:t>
            </a:r>
            <a:endParaRPr lang="en-US"/>
          </a:p>
        </p:txBody>
      </p:sp>
      <p:sp>
        <p:nvSpPr>
          <p:cNvPr id="19" name="Slide Number Placeholder 18">
            <a:extLst>
              <a:ext uri="{FF2B5EF4-FFF2-40B4-BE49-F238E27FC236}">
                <a16:creationId xmlns:a16="http://schemas.microsoft.com/office/drawing/2014/main" id="{CD589010-117E-3EB5-5A6D-A57770EE13F5}"/>
              </a:ext>
            </a:extLst>
          </p:cNvPr>
          <p:cNvSpPr>
            <a:spLocks noGrp="1"/>
          </p:cNvSpPr>
          <p:nvPr>
            <p:ph type="sldNum" sz="quarter" idx="12"/>
          </p:nvPr>
        </p:nvSpPr>
        <p:spPr/>
        <p:txBody>
          <a:bodyPr/>
          <a:lstStyle/>
          <a:p>
            <a:fld id="{48F63A3B-78C7-47BE-AE5E-E10140E04643}" type="slidenum">
              <a:rPr lang="en-US" dirty="0"/>
              <a:t>4</a:t>
            </a:fld>
            <a:endParaRPr lang="en-US"/>
          </a:p>
        </p:txBody>
      </p:sp>
    </p:spTree>
    <p:extLst>
      <p:ext uri="{BB962C8B-B14F-4D97-AF65-F5344CB8AC3E}">
        <p14:creationId xmlns:p14="http://schemas.microsoft.com/office/powerpoint/2010/main" val="39576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3D pattern of ring shapes connected by lines">
            <a:extLst>
              <a:ext uri="{FF2B5EF4-FFF2-40B4-BE49-F238E27FC236}">
                <a16:creationId xmlns:a16="http://schemas.microsoft.com/office/drawing/2014/main" id="{FC4EA452-4A74-A1C7-8952-15AB0538E9F0}"/>
              </a:ext>
            </a:extLst>
          </p:cNvPr>
          <p:cNvPicPr>
            <a:picLocks noChangeAspect="1"/>
          </p:cNvPicPr>
          <p:nvPr/>
        </p:nvPicPr>
        <p:blipFill>
          <a:blip r:embed="rId2"/>
          <a:srcRect l="7556" r="42387" b="-2"/>
          <a:stretch>
            <a:fillRect/>
          </a:stretch>
        </p:blipFill>
        <p:spPr>
          <a:xfrm>
            <a:off x="7075967" y="1091352"/>
            <a:ext cx="4170530" cy="4686594"/>
          </a:xfrm>
          <a:prstGeom prst="rect">
            <a:avLst/>
          </a:prstGeom>
        </p:spPr>
      </p:pic>
      <p:sp>
        <p:nvSpPr>
          <p:cNvPr id="6" name="Slide Number Placeholder 5">
            <a:extLst>
              <a:ext uri="{FF2B5EF4-FFF2-40B4-BE49-F238E27FC236}">
                <a16:creationId xmlns:a16="http://schemas.microsoft.com/office/drawing/2014/main" id="{B0E87DD7-F1E1-EC97-0991-27E54BB42A47}"/>
              </a:ext>
            </a:extLst>
          </p:cNvPr>
          <p:cNvSpPr>
            <a:spLocks noGrp="1"/>
          </p:cNvSpPr>
          <p:nvPr>
            <p:ph type="sldNum" sz="quarter" idx="12"/>
          </p:nvPr>
        </p:nvSpPr>
        <p:spPr/>
        <p:txBody>
          <a:bodyPr/>
          <a:lstStyle/>
          <a:p>
            <a:fld id="{48F63A3B-78C7-47BE-AE5E-E10140E04643}" type="slidenum">
              <a:rPr lang="en-US" dirty="0"/>
              <a:t>5</a:t>
            </a:fld>
            <a:endParaRPr lang="en-US"/>
          </a:p>
        </p:txBody>
      </p:sp>
      <p:sp>
        <p:nvSpPr>
          <p:cNvPr id="7" name="Rectangle 6">
            <a:extLst>
              <a:ext uri="{FF2B5EF4-FFF2-40B4-BE49-F238E27FC236}">
                <a16:creationId xmlns:a16="http://schemas.microsoft.com/office/drawing/2014/main" id="{2C59D6A4-5853-EF53-34F6-D944C5A19D2B}"/>
              </a:ext>
            </a:extLst>
          </p:cNvPr>
          <p:cNvSpPr/>
          <p:nvPr/>
        </p:nvSpPr>
        <p:spPr>
          <a:xfrm>
            <a:off x="4196" y="-2452"/>
            <a:ext cx="8237170" cy="1084367"/>
          </a:xfrm>
          <a:prstGeom prst="rect">
            <a:avLst/>
          </a:prstGeom>
          <a:solidFill>
            <a:srgbClr val="0B232D"/>
          </a:solidFill>
          <a:ln>
            <a:solidFill>
              <a:srgbClr val="0C243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B31F2F-5C1C-049C-D9F1-8CE61BA52C0A}"/>
              </a:ext>
            </a:extLst>
          </p:cNvPr>
          <p:cNvSpPr>
            <a:spLocks noGrp="1"/>
          </p:cNvSpPr>
          <p:nvPr>
            <p:ph type="title"/>
          </p:nvPr>
        </p:nvSpPr>
        <p:spPr>
          <a:xfrm>
            <a:off x="1146166" y="203981"/>
            <a:ext cx="7794273" cy="670751"/>
          </a:xfrm>
        </p:spPr>
        <p:txBody>
          <a:bodyPr anchor="b">
            <a:noAutofit/>
          </a:bodyPr>
          <a:lstStyle/>
          <a:p>
            <a:r>
              <a:rPr lang="en-US" sz="4200" b="1">
                <a:solidFill>
                  <a:schemeClr val="bg2"/>
                </a:solidFill>
              </a:rPr>
              <a:t>Business Impact Analysis (BIA)</a:t>
            </a:r>
          </a:p>
        </p:txBody>
      </p:sp>
      <p:sp>
        <p:nvSpPr>
          <p:cNvPr id="8" name="Rectangle: Diagonal Corners Snipped 7">
            <a:extLst>
              <a:ext uri="{FF2B5EF4-FFF2-40B4-BE49-F238E27FC236}">
                <a16:creationId xmlns:a16="http://schemas.microsoft.com/office/drawing/2014/main" id="{658BAEE0-4367-2241-D6F2-0A4517B61745}"/>
              </a:ext>
            </a:extLst>
          </p:cNvPr>
          <p:cNvSpPr/>
          <p:nvPr/>
        </p:nvSpPr>
        <p:spPr>
          <a:xfrm>
            <a:off x="398936" y="1531399"/>
            <a:ext cx="6218631" cy="4823266"/>
          </a:xfrm>
          <a:prstGeom prst="snip2DiagRect">
            <a:avLst/>
          </a:prstGeom>
          <a:solidFill>
            <a:srgbClr val="5A8191">
              <a:alpha val="2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nSpc>
                <a:spcPct val="90000"/>
              </a:lnSpc>
              <a:spcBef>
                <a:spcPts val="1000"/>
              </a:spcBef>
            </a:pPr>
            <a:r>
              <a:rPr lang="en-US" sz="2300" b="1">
                <a:solidFill>
                  <a:srgbClr val="000000"/>
                </a:solidFill>
              </a:rPr>
              <a:t>Purpose:</a:t>
            </a:r>
            <a:r>
              <a:rPr lang="en-US" sz="2300">
                <a:solidFill>
                  <a:srgbClr val="000000"/>
                </a:solidFill>
              </a:rPr>
              <a:t> </a:t>
            </a:r>
            <a:endParaRPr lang="en-US" sz="2300">
              <a:solidFill>
                <a:srgbClr val="FFFFFF"/>
              </a:solidFill>
            </a:endParaRPr>
          </a:p>
          <a:p>
            <a:pPr marL="342900" indent="-342900">
              <a:lnSpc>
                <a:spcPct val="90000"/>
              </a:lnSpc>
              <a:spcBef>
                <a:spcPts val="1000"/>
              </a:spcBef>
              <a:buFont typeface="Wingdings"/>
              <a:buChar char="Ø"/>
            </a:pPr>
            <a:r>
              <a:rPr lang="en-US" sz="2000">
                <a:solidFill>
                  <a:srgbClr val="000000"/>
                </a:solidFill>
              </a:rPr>
              <a:t>Assess critical functions, processes, information systems, personnel, and suppliers crucial for business operations</a:t>
            </a:r>
            <a:endParaRPr lang="en-US"/>
          </a:p>
          <a:p>
            <a:pPr>
              <a:lnSpc>
                <a:spcPct val="90000"/>
              </a:lnSpc>
              <a:spcBef>
                <a:spcPts val="1000"/>
              </a:spcBef>
            </a:pPr>
            <a:r>
              <a:rPr lang="en-US" sz="2200" b="1">
                <a:solidFill>
                  <a:srgbClr val="000000"/>
                </a:solidFill>
              </a:rPr>
              <a:t>Assessment Framework:</a:t>
            </a:r>
          </a:p>
          <a:p>
            <a:pPr marL="342900" indent="-342900">
              <a:lnSpc>
                <a:spcPct val="90000"/>
              </a:lnSpc>
              <a:spcBef>
                <a:spcPts val="1000"/>
              </a:spcBef>
              <a:buFont typeface="Wingdings"/>
              <a:buChar char="Ø"/>
            </a:pPr>
            <a:r>
              <a:rPr lang="en-US" sz="2000">
                <a:solidFill>
                  <a:srgbClr val="000000"/>
                </a:solidFill>
              </a:rPr>
              <a:t>Perform interviews with stakeholders, analyze assets and threats, quantify risk and conduct risk assessment following the NIST SP 800-34, Rev 1 template</a:t>
            </a:r>
          </a:p>
          <a:p>
            <a:pPr>
              <a:lnSpc>
                <a:spcPct val="90000"/>
              </a:lnSpc>
              <a:spcBef>
                <a:spcPts val="1000"/>
              </a:spcBef>
            </a:pPr>
            <a:r>
              <a:rPr lang="en-US" sz="2200" b="1">
                <a:solidFill>
                  <a:srgbClr val="000000"/>
                </a:solidFill>
              </a:rPr>
              <a:t>Objective:</a:t>
            </a:r>
            <a:r>
              <a:rPr lang="en-US" sz="2200">
                <a:solidFill>
                  <a:srgbClr val="000000"/>
                </a:solidFill>
              </a:rPr>
              <a:t> </a:t>
            </a:r>
          </a:p>
          <a:p>
            <a:pPr marL="342900" indent="-342900">
              <a:lnSpc>
                <a:spcPct val="90000"/>
              </a:lnSpc>
              <a:spcBef>
                <a:spcPts val="1000"/>
              </a:spcBef>
              <a:buFont typeface="Wingdings"/>
              <a:buChar char="Ø"/>
            </a:pPr>
            <a:r>
              <a:rPr lang="en-US" sz="2000">
                <a:solidFill>
                  <a:srgbClr val="000000"/>
                </a:solidFill>
              </a:rPr>
              <a:t>Provide the foundation for a future business continuity plan by identifying and prioritizing critical business functions, processes, and assets</a:t>
            </a:r>
          </a:p>
        </p:txBody>
      </p:sp>
    </p:spTree>
    <p:extLst>
      <p:ext uri="{BB962C8B-B14F-4D97-AF65-F5344CB8AC3E}">
        <p14:creationId xmlns:p14="http://schemas.microsoft.com/office/powerpoint/2010/main" val="194001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3B0C174-D59E-A8E6-0076-801A2DFF8F63}"/>
              </a:ext>
            </a:extLst>
          </p:cNvPr>
          <p:cNvGraphicFramePr>
            <a:graphicFrameLocks noGrp="1"/>
          </p:cNvGraphicFramePr>
          <p:nvPr>
            <p:ph idx="1"/>
            <p:extLst>
              <p:ext uri="{D42A27DB-BD31-4B8C-83A1-F6EECF244321}">
                <p14:modId xmlns:p14="http://schemas.microsoft.com/office/powerpoint/2010/main" val="1372606672"/>
              </p:ext>
            </p:extLst>
          </p:nvPr>
        </p:nvGraphicFramePr>
        <p:xfrm>
          <a:off x="685800" y="1512804"/>
          <a:ext cx="10812379" cy="47924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1" name="Slide Number Placeholder 20">
            <a:extLst>
              <a:ext uri="{FF2B5EF4-FFF2-40B4-BE49-F238E27FC236}">
                <a16:creationId xmlns:a16="http://schemas.microsoft.com/office/drawing/2014/main" id="{5E5E228D-D134-6166-E33E-137873A9B814}"/>
              </a:ext>
            </a:extLst>
          </p:cNvPr>
          <p:cNvSpPr>
            <a:spLocks noGrp="1"/>
          </p:cNvSpPr>
          <p:nvPr>
            <p:ph type="sldNum" sz="quarter" idx="12"/>
          </p:nvPr>
        </p:nvSpPr>
        <p:spPr/>
        <p:txBody>
          <a:bodyPr/>
          <a:lstStyle/>
          <a:p>
            <a:fld id="{48F63A3B-78C7-47BE-AE5E-E10140E04643}" type="slidenum">
              <a:rPr lang="en-US" dirty="0"/>
              <a:t>6</a:t>
            </a:fld>
            <a:endParaRPr lang="en-US"/>
          </a:p>
        </p:txBody>
      </p:sp>
      <p:sp>
        <p:nvSpPr>
          <p:cNvPr id="38" name="Rectangle 37">
            <a:extLst>
              <a:ext uri="{FF2B5EF4-FFF2-40B4-BE49-F238E27FC236}">
                <a16:creationId xmlns:a16="http://schemas.microsoft.com/office/drawing/2014/main" id="{B799DC5E-FDA4-AB0F-B422-48280EE0D80E}"/>
              </a:ext>
            </a:extLst>
          </p:cNvPr>
          <p:cNvSpPr/>
          <p:nvPr/>
        </p:nvSpPr>
        <p:spPr>
          <a:xfrm>
            <a:off x="-6102" y="543304"/>
            <a:ext cx="12201630" cy="796043"/>
          </a:xfrm>
          <a:prstGeom prst="rect">
            <a:avLst/>
          </a:prstGeom>
          <a:solidFill>
            <a:srgbClr val="073345"/>
          </a:solidFill>
          <a:ln>
            <a:solidFill>
              <a:srgbClr val="07334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E5121C-6CFD-5F5B-02D3-35A34675B49D}"/>
              </a:ext>
            </a:extLst>
          </p:cNvPr>
          <p:cNvSpPr>
            <a:spLocks noGrp="1"/>
          </p:cNvSpPr>
          <p:nvPr>
            <p:ph type="title"/>
          </p:nvPr>
        </p:nvSpPr>
        <p:spPr>
          <a:xfrm>
            <a:off x="830179" y="284914"/>
            <a:ext cx="10515600" cy="1325563"/>
          </a:xfrm>
        </p:spPr>
        <p:txBody>
          <a:bodyPr>
            <a:normAutofit/>
          </a:bodyPr>
          <a:lstStyle/>
          <a:p>
            <a:pPr algn="ctr"/>
            <a:r>
              <a:rPr lang="en-US" sz="3600" b="1">
                <a:solidFill>
                  <a:schemeClr val="bg1">
                    <a:lumMod val="95000"/>
                  </a:schemeClr>
                </a:solidFill>
              </a:rPr>
              <a:t>Business Continuity Team's  Assessment Approach</a:t>
            </a:r>
          </a:p>
        </p:txBody>
      </p:sp>
    </p:spTree>
    <p:extLst>
      <p:ext uri="{BB962C8B-B14F-4D97-AF65-F5344CB8AC3E}">
        <p14:creationId xmlns:p14="http://schemas.microsoft.com/office/powerpoint/2010/main" val="405554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D8DD31-DEAD-8455-24AE-354C87AA81A6}"/>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57292124-A1CA-0DD9-FFE4-7B1EA9B1F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BEDB89-1DC6-CFFF-BBF5-5A30C8F2C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585478-3B4A-39B4-496D-E9D201C9B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B43402-C137-DD1D-1D9D-E8219B2D3B12}"/>
              </a:ext>
            </a:extLst>
          </p:cNvPr>
          <p:cNvSpPr>
            <a:spLocks noGrp="1"/>
          </p:cNvSpPr>
          <p:nvPr>
            <p:ph type="title"/>
          </p:nvPr>
        </p:nvSpPr>
        <p:spPr>
          <a:xfrm>
            <a:off x="1196543" y="348865"/>
            <a:ext cx="9982240" cy="877729"/>
          </a:xfrm>
        </p:spPr>
        <p:txBody>
          <a:bodyPr anchor="ctr">
            <a:normAutofit/>
          </a:bodyPr>
          <a:lstStyle/>
          <a:p>
            <a:pPr algn="ctr"/>
            <a:r>
              <a:rPr lang="en-US" b="1">
                <a:solidFill>
                  <a:schemeClr val="bg2"/>
                </a:solidFill>
              </a:rPr>
              <a:t>Organizational Chart</a:t>
            </a:r>
          </a:p>
        </p:txBody>
      </p:sp>
      <p:pic>
        <p:nvPicPr>
          <p:cNvPr id="4" name="Graphic 3" descr="Computer with solid fill">
            <a:extLst>
              <a:ext uri="{FF2B5EF4-FFF2-40B4-BE49-F238E27FC236}">
                <a16:creationId xmlns:a16="http://schemas.microsoft.com/office/drawing/2014/main" id="{7EA1112C-0A5E-878D-8F0A-1AFE520D000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43855" y="1661770"/>
            <a:ext cx="787400" cy="767862"/>
          </a:xfrm>
          <a:prstGeom prst="rect">
            <a:avLst/>
          </a:prstGeom>
        </p:spPr>
      </p:pic>
      <p:sp>
        <p:nvSpPr>
          <p:cNvPr id="6" name="TextBox 5">
            <a:extLst>
              <a:ext uri="{FF2B5EF4-FFF2-40B4-BE49-F238E27FC236}">
                <a16:creationId xmlns:a16="http://schemas.microsoft.com/office/drawing/2014/main" id="{4C1C375E-B5A8-CD57-4B56-C5DD2ECD0351}"/>
              </a:ext>
            </a:extLst>
          </p:cNvPr>
          <p:cNvSpPr txBox="1"/>
          <p:nvPr/>
        </p:nvSpPr>
        <p:spPr>
          <a:xfrm>
            <a:off x="3332785" y="2295293"/>
            <a:ext cx="1605633"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b="1">
                <a:solidFill>
                  <a:schemeClr val="accent1"/>
                </a:solidFill>
                <a:latin typeface="Calibri"/>
                <a:ea typeface="Calibri"/>
                <a:cs typeface="Calibri"/>
              </a:rPr>
              <a:t>Information Technology</a:t>
            </a:r>
          </a:p>
        </p:txBody>
      </p:sp>
      <p:cxnSp>
        <p:nvCxnSpPr>
          <p:cNvPr id="37" name="Straight Arrow Connector 36">
            <a:extLst>
              <a:ext uri="{FF2B5EF4-FFF2-40B4-BE49-F238E27FC236}">
                <a16:creationId xmlns:a16="http://schemas.microsoft.com/office/drawing/2014/main" id="{3EAC31E9-F138-9B1D-861E-73C8BCB75C31}"/>
              </a:ext>
            </a:extLst>
          </p:cNvPr>
          <p:cNvCxnSpPr/>
          <p:nvPr/>
        </p:nvCxnSpPr>
        <p:spPr>
          <a:xfrm>
            <a:off x="1369380" y="3557806"/>
            <a:ext cx="10127733" cy="21166"/>
          </a:xfrm>
          <a:prstGeom prst="straightConnector1">
            <a:avLst/>
          </a:prstGeom>
          <a:ln>
            <a:prstDash val="sysDot"/>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C1F9C21B-7337-590E-B260-DA2213715FFB}"/>
              </a:ext>
            </a:extLst>
          </p:cNvPr>
          <p:cNvSpPr txBox="1"/>
          <p:nvPr/>
        </p:nvSpPr>
        <p:spPr>
          <a:xfrm>
            <a:off x="513936" y="2964364"/>
            <a:ext cx="67836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solidFill>
                  <a:schemeClr val="accent1"/>
                </a:solidFill>
              </a:rPr>
              <a:t>OWNER</a:t>
            </a:r>
          </a:p>
        </p:txBody>
      </p:sp>
      <p:sp>
        <p:nvSpPr>
          <p:cNvPr id="42" name="TextBox 41">
            <a:extLst>
              <a:ext uri="{FF2B5EF4-FFF2-40B4-BE49-F238E27FC236}">
                <a16:creationId xmlns:a16="http://schemas.microsoft.com/office/drawing/2014/main" id="{E3F3C1E5-1769-E1CE-82E7-F3EB5BA5FFEB}"/>
              </a:ext>
            </a:extLst>
          </p:cNvPr>
          <p:cNvSpPr txBox="1"/>
          <p:nvPr/>
        </p:nvSpPr>
        <p:spPr>
          <a:xfrm>
            <a:off x="513934" y="4572257"/>
            <a:ext cx="96643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b="1">
                <a:solidFill>
                  <a:schemeClr val="accent1"/>
                </a:solidFill>
              </a:rPr>
              <a:t>SUPPORTING STAFF</a:t>
            </a:r>
          </a:p>
        </p:txBody>
      </p:sp>
      <p:sp>
        <p:nvSpPr>
          <p:cNvPr id="44" name="TextBox 43">
            <a:extLst>
              <a:ext uri="{FF2B5EF4-FFF2-40B4-BE49-F238E27FC236}">
                <a16:creationId xmlns:a16="http://schemas.microsoft.com/office/drawing/2014/main" id="{2A98428A-342E-26DC-3120-35D2B4E6A96D}"/>
              </a:ext>
            </a:extLst>
          </p:cNvPr>
          <p:cNvSpPr txBox="1"/>
          <p:nvPr/>
        </p:nvSpPr>
        <p:spPr>
          <a:xfrm>
            <a:off x="10206223" y="2295293"/>
            <a:ext cx="97373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b="1">
                <a:solidFill>
                  <a:schemeClr val="accent1"/>
                </a:solidFill>
                <a:latin typeface="Calibri"/>
                <a:ea typeface="Calibri"/>
                <a:cs typeface="Calibri"/>
              </a:rPr>
              <a:t>Legal </a:t>
            </a:r>
          </a:p>
        </p:txBody>
      </p:sp>
      <p:pic>
        <p:nvPicPr>
          <p:cNvPr id="45" name="Graphic 44" descr="Scales of justice with solid fill">
            <a:extLst>
              <a:ext uri="{FF2B5EF4-FFF2-40B4-BE49-F238E27FC236}">
                <a16:creationId xmlns:a16="http://schemas.microsoft.com/office/drawing/2014/main" id="{5D4C1B09-43A5-7432-2C55-2BFB9730CA8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96653" y="1624362"/>
            <a:ext cx="579864" cy="579864"/>
          </a:xfrm>
          <a:prstGeom prst="rect">
            <a:avLst/>
          </a:prstGeom>
        </p:spPr>
      </p:pic>
      <p:pic>
        <p:nvPicPr>
          <p:cNvPr id="46" name="Graphic 45" descr="Money with solid fill">
            <a:extLst>
              <a:ext uri="{FF2B5EF4-FFF2-40B4-BE49-F238E27FC236}">
                <a16:creationId xmlns:a16="http://schemas.microsoft.com/office/drawing/2014/main" id="{D1DEB4C2-FE22-CD11-89D5-6CDD3B74ED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806913" y="1652476"/>
            <a:ext cx="749277" cy="749277"/>
          </a:xfrm>
          <a:prstGeom prst="rect">
            <a:avLst/>
          </a:prstGeom>
        </p:spPr>
      </p:pic>
      <p:sp>
        <p:nvSpPr>
          <p:cNvPr id="47" name="TextBox 46">
            <a:extLst>
              <a:ext uri="{FF2B5EF4-FFF2-40B4-BE49-F238E27FC236}">
                <a16:creationId xmlns:a16="http://schemas.microsoft.com/office/drawing/2014/main" id="{CBA2F3FC-C7AF-9D8B-63D2-6BB6B40B6304}"/>
              </a:ext>
            </a:extLst>
          </p:cNvPr>
          <p:cNvSpPr txBox="1"/>
          <p:nvPr/>
        </p:nvSpPr>
        <p:spPr>
          <a:xfrm>
            <a:off x="7702025" y="2295293"/>
            <a:ext cx="973731"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b="1">
                <a:solidFill>
                  <a:schemeClr val="accent1"/>
                </a:solidFill>
                <a:latin typeface="Calibri"/>
                <a:ea typeface="Calibri"/>
                <a:cs typeface="Calibri"/>
              </a:rPr>
              <a:t>Finance</a:t>
            </a:r>
          </a:p>
        </p:txBody>
      </p:sp>
      <p:pic>
        <p:nvPicPr>
          <p:cNvPr id="48" name="Graphic 47" descr="Customer review with solid fill">
            <a:extLst>
              <a:ext uri="{FF2B5EF4-FFF2-40B4-BE49-F238E27FC236}">
                <a16:creationId xmlns:a16="http://schemas.microsoft.com/office/drawing/2014/main" id="{2497ABDE-4344-FA4C-46A6-63C44930712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21649" y="1680353"/>
            <a:ext cx="684229" cy="619181"/>
          </a:xfrm>
          <a:prstGeom prst="rect">
            <a:avLst/>
          </a:prstGeom>
        </p:spPr>
      </p:pic>
      <p:sp>
        <p:nvSpPr>
          <p:cNvPr id="49" name="TextBox 48">
            <a:extLst>
              <a:ext uri="{FF2B5EF4-FFF2-40B4-BE49-F238E27FC236}">
                <a16:creationId xmlns:a16="http://schemas.microsoft.com/office/drawing/2014/main" id="{C06B7576-FEAF-D866-B1B1-FFFD543EDAA3}"/>
              </a:ext>
            </a:extLst>
          </p:cNvPr>
          <p:cNvSpPr txBox="1"/>
          <p:nvPr/>
        </p:nvSpPr>
        <p:spPr>
          <a:xfrm>
            <a:off x="8877371" y="2295293"/>
            <a:ext cx="1187462"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b="1">
                <a:solidFill>
                  <a:schemeClr val="accent1"/>
                </a:solidFill>
                <a:latin typeface="Calibri"/>
                <a:ea typeface="Calibri"/>
                <a:cs typeface="Calibri"/>
              </a:rPr>
              <a:t>Operations</a:t>
            </a:r>
          </a:p>
        </p:txBody>
      </p:sp>
      <p:sp>
        <p:nvSpPr>
          <p:cNvPr id="50" name="Flowchart: Process 49">
            <a:extLst>
              <a:ext uri="{FF2B5EF4-FFF2-40B4-BE49-F238E27FC236}">
                <a16:creationId xmlns:a16="http://schemas.microsoft.com/office/drawing/2014/main" id="{9BE7963F-968D-143A-5136-49A48C518043}"/>
              </a:ext>
            </a:extLst>
          </p:cNvPr>
          <p:cNvSpPr/>
          <p:nvPr/>
        </p:nvSpPr>
        <p:spPr>
          <a:xfrm>
            <a:off x="1713857" y="3753957"/>
            <a:ext cx="975731" cy="622608"/>
          </a:xfrm>
          <a:prstGeom prst="flowChartProcess">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22860" tIns="22860" rIns="22860" bIns="45720" numCol="1" spcCol="0" rtlCol="0" fromWordArt="0" anchor="ctr" anchorCtr="0" forceAA="0" compatLnSpc="1">
            <a:prstTxWarp prst="textNoShape">
              <a:avLst/>
            </a:prstTxWarp>
            <a:noAutofit/>
          </a:bodyPr>
          <a:lstStyle/>
          <a:p>
            <a:pPr algn="ctr"/>
            <a:r>
              <a:rPr lang="en-US" sz="900" b="1">
                <a:latin typeface="Calibri"/>
                <a:ea typeface="Calibri"/>
                <a:cs typeface="Calibri"/>
              </a:rPr>
              <a:t>Steven Jonhson</a:t>
            </a:r>
          </a:p>
          <a:p>
            <a:pPr algn="ctr"/>
            <a:r>
              <a:rPr lang="en-US" sz="900">
                <a:latin typeface="Calibri"/>
                <a:ea typeface="Calibri"/>
                <a:cs typeface="Calibri"/>
              </a:rPr>
              <a:t>Cloud Computing &amp; Storage Manager</a:t>
            </a:r>
            <a:endParaRPr lang="en-US" sz="900"/>
          </a:p>
        </p:txBody>
      </p:sp>
      <p:sp>
        <p:nvSpPr>
          <p:cNvPr id="51" name="Flowchart: Process 50">
            <a:extLst>
              <a:ext uri="{FF2B5EF4-FFF2-40B4-BE49-F238E27FC236}">
                <a16:creationId xmlns:a16="http://schemas.microsoft.com/office/drawing/2014/main" id="{EABAD8E9-C12E-B888-4B37-B28C62BFA057}"/>
              </a:ext>
            </a:extLst>
          </p:cNvPr>
          <p:cNvSpPr/>
          <p:nvPr/>
        </p:nvSpPr>
        <p:spPr>
          <a:xfrm>
            <a:off x="4711069" y="2781300"/>
            <a:ext cx="780584" cy="622608"/>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Michael Tran</a:t>
            </a:r>
          </a:p>
          <a:p>
            <a:pPr algn="ctr"/>
            <a:r>
              <a:rPr lang="en-US" sz="900">
                <a:latin typeface="Calibri"/>
                <a:ea typeface="Calibri"/>
                <a:cs typeface="Calibri"/>
              </a:rPr>
              <a:t>Director of Infrastructure Services</a:t>
            </a:r>
            <a:endParaRPr lang="en-US"/>
          </a:p>
        </p:txBody>
      </p:sp>
      <p:sp>
        <p:nvSpPr>
          <p:cNvPr id="52" name="Flowchart: Process 51">
            <a:extLst>
              <a:ext uri="{FF2B5EF4-FFF2-40B4-BE49-F238E27FC236}">
                <a16:creationId xmlns:a16="http://schemas.microsoft.com/office/drawing/2014/main" id="{BAC2F4A5-95BF-DFB7-EA9A-0652C6CE13F9}"/>
              </a:ext>
            </a:extLst>
          </p:cNvPr>
          <p:cNvSpPr/>
          <p:nvPr/>
        </p:nvSpPr>
        <p:spPr>
          <a:xfrm>
            <a:off x="5586584" y="2781300"/>
            <a:ext cx="780582" cy="622608"/>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Mike Tyson</a:t>
            </a:r>
            <a:endParaRPr lang="en-US" sz="900" b="1"/>
          </a:p>
          <a:p>
            <a:pPr algn="ctr"/>
            <a:r>
              <a:rPr lang="en-US" sz="900">
                <a:latin typeface="Calibri"/>
                <a:ea typeface="Calibri"/>
                <a:cs typeface="Calibri"/>
              </a:rPr>
              <a:t>CISO</a:t>
            </a:r>
            <a:endParaRPr lang="en-US" sz="900"/>
          </a:p>
        </p:txBody>
      </p:sp>
      <p:sp>
        <p:nvSpPr>
          <p:cNvPr id="53" name="Flowchart: Process 52">
            <a:extLst>
              <a:ext uri="{FF2B5EF4-FFF2-40B4-BE49-F238E27FC236}">
                <a16:creationId xmlns:a16="http://schemas.microsoft.com/office/drawing/2014/main" id="{D8D0A5E2-0257-CE45-44CC-B285F7F3202D}"/>
              </a:ext>
            </a:extLst>
          </p:cNvPr>
          <p:cNvSpPr/>
          <p:nvPr/>
        </p:nvSpPr>
        <p:spPr>
          <a:xfrm>
            <a:off x="2778655" y="3753957"/>
            <a:ext cx="780584" cy="622608"/>
          </a:xfrm>
          <a:prstGeom prst="flowChartProcess">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Tracy Davis</a:t>
            </a:r>
          </a:p>
          <a:p>
            <a:pPr algn="ctr"/>
            <a:r>
              <a:rPr lang="en-US" sz="900">
                <a:latin typeface="Calibri"/>
                <a:ea typeface="Calibri"/>
                <a:cs typeface="Calibri"/>
              </a:rPr>
              <a:t>SaaS Applications Manager</a:t>
            </a:r>
          </a:p>
        </p:txBody>
      </p:sp>
      <p:sp>
        <p:nvSpPr>
          <p:cNvPr id="54" name="Flowchart: Process 53">
            <a:extLst>
              <a:ext uri="{FF2B5EF4-FFF2-40B4-BE49-F238E27FC236}">
                <a16:creationId xmlns:a16="http://schemas.microsoft.com/office/drawing/2014/main" id="{6A85DA69-3757-135B-17E4-A667AF95EF57}"/>
              </a:ext>
            </a:extLst>
          </p:cNvPr>
          <p:cNvSpPr/>
          <p:nvPr/>
        </p:nvSpPr>
        <p:spPr>
          <a:xfrm>
            <a:off x="1713857" y="4460058"/>
            <a:ext cx="975731" cy="622608"/>
          </a:xfrm>
          <a:prstGeom prst="flowChartProcess">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22860" tIns="22860" rIns="22860" bIns="45720" numCol="1" spcCol="0" rtlCol="0" fromWordArt="0" anchor="ctr" anchorCtr="0" forceAA="0" compatLnSpc="1">
            <a:prstTxWarp prst="textNoShape">
              <a:avLst/>
            </a:prstTxWarp>
            <a:noAutofit/>
          </a:bodyPr>
          <a:lstStyle/>
          <a:p>
            <a:pPr algn="ctr"/>
            <a:r>
              <a:rPr lang="en-US" sz="900" b="1">
                <a:latin typeface="Calibri"/>
                <a:ea typeface="Calibri"/>
                <a:cs typeface="Calibri"/>
              </a:rPr>
              <a:t>James Wu</a:t>
            </a:r>
          </a:p>
          <a:p>
            <a:pPr algn="ctr"/>
            <a:r>
              <a:rPr lang="en-US" sz="900">
                <a:latin typeface="Calibri"/>
                <a:ea typeface="Calibri"/>
                <a:cs typeface="Calibri"/>
              </a:rPr>
              <a:t>Cloud Engineer</a:t>
            </a:r>
          </a:p>
        </p:txBody>
      </p:sp>
      <p:sp>
        <p:nvSpPr>
          <p:cNvPr id="55" name="Flowchart: Process 54">
            <a:extLst>
              <a:ext uri="{FF2B5EF4-FFF2-40B4-BE49-F238E27FC236}">
                <a16:creationId xmlns:a16="http://schemas.microsoft.com/office/drawing/2014/main" id="{6F92E1BC-5D68-9B8B-0EBD-AB1F43918238}"/>
              </a:ext>
            </a:extLst>
          </p:cNvPr>
          <p:cNvSpPr/>
          <p:nvPr/>
        </p:nvSpPr>
        <p:spPr>
          <a:xfrm>
            <a:off x="1713857" y="5184888"/>
            <a:ext cx="975731" cy="622608"/>
          </a:xfrm>
          <a:prstGeom prst="flowChartProcess">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22860" tIns="22860" rIns="22860" bIns="45720" numCol="1" spcCol="0" rtlCol="0" fromWordArt="0" anchor="ctr" anchorCtr="0" forceAA="0" compatLnSpc="1">
            <a:prstTxWarp prst="textNoShape">
              <a:avLst/>
            </a:prstTxWarp>
            <a:noAutofit/>
          </a:bodyPr>
          <a:lstStyle/>
          <a:p>
            <a:pPr algn="ctr"/>
            <a:r>
              <a:rPr lang="en-US" sz="900" b="1">
                <a:latin typeface="Calibri"/>
                <a:ea typeface="Calibri"/>
                <a:cs typeface="Calibri"/>
              </a:rPr>
              <a:t>Anna Patel</a:t>
            </a:r>
          </a:p>
          <a:p>
            <a:pPr algn="ctr"/>
            <a:r>
              <a:rPr lang="en-US" sz="900">
                <a:latin typeface="Calibri"/>
                <a:ea typeface="Calibri"/>
                <a:cs typeface="Calibri"/>
              </a:rPr>
              <a:t>Cloud Storage Administrator</a:t>
            </a:r>
          </a:p>
        </p:txBody>
      </p:sp>
      <p:sp>
        <p:nvSpPr>
          <p:cNvPr id="56" name="Flowchart: Process 55">
            <a:extLst>
              <a:ext uri="{FF2B5EF4-FFF2-40B4-BE49-F238E27FC236}">
                <a16:creationId xmlns:a16="http://schemas.microsoft.com/office/drawing/2014/main" id="{496989A0-9A24-39D7-7292-B02B2B5EE6F5}"/>
              </a:ext>
            </a:extLst>
          </p:cNvPr>
          <p:cNvSpPr/>
          <p:nvPr/>
        </p:nvSpPr>
        <p:spPr>
          <a:xfrm>
            <a:off x="4730119" y="3756674"/>
            <a:ext cx="780584" cy="622608"/>
          </a:xfrm>
          <a:prstGeom prst="flowChartProcess">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Leon Kim</a:t>
            </a:r>
            <a:endParaRPr lang="en-US" b="1">
              <a:latin typeface="Calibri"/>
              <a:ea typeface="Calibri"/>
              <a:cs typeface="Calibri"/>
            </a:endParaRPr>
          </a:p>
          <a:p>
            <a:pPr algn="ctr"/>
            <a:r>
              <a:rPr lang="en-US" sz="900">
                <a:latin typeface="Calibri"/>
                <a:ea typeface="Calibri"/>
                <a:cs typeface="Calibri"/>
              </a:rPr>
              <a:t>Network Engineer</a:t>
            </a:r>
          </a:p>
        </p:txBody>
      </p:sp>
      <p:sp>
        <p:nvSpPr>
          <p:cNvPr id="57" name="Flowchart: Process 56">
            <a:extLst>
              <a:ext uri="{FF2B5EF4-FFF2-40B4-BE49-F238E27FC236}">
                <a16:creationId xmlns:a16="http://schemas.microsoft.com/office/drawing/2014/main" id="{414E64CF-36E3-CF91-1D4D-A364EED8AA90}"/>
              </a:ext>
            </a:extLst>
          </p:cNvPr>
          <p:cNvSpPr/>
          <p:nvPr/>
        </p:nvSpPr>
        <p:spPr>
          <a:xfrm>
            <a:off x="4730119" y="4469781"/>
            <a:ext cx="780584" cy="622608"/>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Liam Brooks</a:t>
            </a:r>
          </a:p>
          <a:p>
            <a:pPr algn="ctr"/>
            <a:r>
              <a:rPr lang="en-US" sz="900">
                <a:latin typeface="Calibri"/>
                <a:ea typeface="Calibri"/>
                <a:cs typeface="Calibri"/>
              </a:rPr>
              <a:t>System Administrator</a:t>
            </a:r>
          </a:p>
        </p:txBody>
      </p:sp>
      <p:sp>
        <p:nvSpPr>
          <p:cNvPr id="58" name="Flowchart: Process 57">
            <a:extLst>
              <a:ext uri="{FF2B5EF4-FFF2-40B4-BE49-F238E27FC236}">
                <a16:creationId xmlns:a16="http://schemas.microsoft.com/office/drawing/2014/main" id="{5BEC940B-3066-DFB5-E90A-568A73124970}"/>
              </a:ext>
            </a:extLst>
          </p:cNvPr>
          <p:cNvSpPr/>
          <p:nvPr/>
        </p:nvSpPr>
        <p:spPr>
          <a:xfrm>
            <a:off x="5605632" y="3756673"/>
            <a:ext cx="780584" cy="622608"/>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Chris Columbus</a:t>
            </a:r>
          </a:p>
          <a:p>
            <a:pPr algn="ctr"/>
            <a:r>
              <a:rPr lang="en-US" sz="900">
                <a:latin typeface="Calibri"/>
                <a:ea typeface="Calibri"/>
                <a:cs typeface="Calibri"/>
              </a:rPr>
              <a:t>Compliance Officer</a:t>
            </a:r>
          </a:p>
        </p:txBody>
      </p:sp>
      <p:sp>
        <p:nvSpPr>
          <p:cNvPr id="59" name="Flowchart: Process 58">
            <a:extLst>
              <a:ext uri="{FF2B5EF4-FFF2-40B4-BE49-F238E27FC236}">
                <a16:creationId xmlns:a16="http://schemas.microsoft.com/office/drawing/2014/main" id="{B4C9648E-CCDC-C41E-793D-8C2CAC3F52F3}"/>
              </a:ext>
            </a:extLst>
          </p:cNvPr>
          <p:cNvSpPr/>
          <p:nvPr/>
        </p:nvSpPr>
        <p:spPr>
          <a:xfrm>
            <a:off x="5605632" y="4469779"/>
            <a:ext cx="780584" cy="622608"/>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Nelson Mandel</a:t>
            </a:r>
          </a:p>
          <a:p>
            <a:pPr algn="ctr"/>
            <a:r>
              <a:rPr lang="en-US" sz="900">
                <a:latin typeface="Calibri"/>
                <a:ea typeface="Calibri"/>
                <a:cs typeface="Calibri"/>
              </a:rPr>
              <a:t>Cybersecurity Engineer</a:t>
            </a:r>
          </a:p>
        </p:txBody>
      </p:sp>
      <p:sp>
        <p:nvSpPr>
          <p:cNvPr id="60" name="Flowchart: Process 59">
            <a:extLst>
              <a:ext uri="{FF2B5EF4-FFF2-40B4-BE49-F238E27FC236}">
                <a16:creationId xmlns:a16="http://schemas.microsoft.com/office/drawing/2014/main" id="{C0581400-9B24-50CD-E4DA-400027826016}"/>
              </a:ext>
            </a:extLst>
          </p:cNvPr>
          <p:cNvSpPr/>
          <p:nvPr/>
        </p:nvSpPr>
        <p:spPr>
          <a:xfrm>
            <a:off x="5605632" y="5182885"/>
            <a:ext cx="780584" cy="622608"/>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Winston Scott</a:t>
            </a:r>
            <a:endParaRPr lang="en-US"/>
          </a:p>
          <a:p>
            <a:pPr algn="ctr"/>
            <a:r>
              <a:rPr lang="en-US" sz="900">
                <a:latin typeface="Calibri"/>
                <a:ea typeface="Calibri"/>
                <a:cs typeface="Calibri"/>
              </a:rPr>
              <a:t>Security Analyst</a:t>
            </a:r>
          </a:p>
        </p:txBody>
      </p:sp>
      <p:sp>
        <p:nvSpPr>
          <p:cNvPr id="62" name="Flowchart: Process 61">
            <a:extLst>
              <a:ext uri="{FF2B5EF4-FFF2-40B4-BE49-F238E27FC236}">
                <a16:creationId xmlns:a16="http://schemas.microsoft.com/office/drawing/2014/main" id="{FB2F3C4B-AE43-01DA-59F9-5D810CDFBCA3}"/>
              </a:ext>
            </a:extLst>
          </p:cNvPr>
          <p:cNvSpPr/>
          <p:nvPr/>
        </p:nvSpPr>
        <p:spPr>
          <a:xfrm>
            <a:off x="2778654" y="4460058"/>
            <a:ext cx="780584" cy="622608"/>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Liam Chen</a:t>
            </a:r>
          </a:p>
          <a:p>
            <a:pPr algn="ctr"/>
            <a:r>
              <a:rPr lang="en-US" sz="900">
                <a:latin typeface="Calibri"/>
                <a:ea typeface="Calibri"/>
                <a:cs typeface="Calibri"/>
              </a:rPr>
              <a:t>DevOps Engineer</a:t>
            </a:r>
            <a:endParaRPr lang="en-US"/>
          </a:p>
        </p:txBody>
      </p:sp>
      <p:sp>
        <p:nvSpPr>
          <p:cNvPr id="63" name="Flowchart: Process 62">
            <a:extLst>
              <a:ext uri="{FF2B5EF4-FFF2-40B4-BE49-F238E27FC236}">
                <a16:creationId xmlns:a16="http://schemas.microsoft.com/office/drawing/2014/main" id="{86E573FA-E81B-9EB6-C7D8-C7F2A423F771}"/>
              </a:ext>
            </a:extLst>
          </p:cNvPr>
          <p:cNvSpPr/>
          <p:nvPr/>
        </p:nvSpPr>
        <p:spPr>
          <a:xfrm>
            <a:off x="2778654" y="5184886"/>
            <a:ext cx="780584" cy="622608"/>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Tara McMillan</a:t>
            </a:r>
          </a:p>
          <a:p>
            <a:pPr algn="ctr"/>
            <a:r>
              <a:rPr lang="en-US" sz="900">
                <a:latin typeface="Calibri"/>
                <a:ea typeface="Calibri"/>
                <a:cs typeface="Calibri"/>
              </a:rPr>
              <a:t>SaaS Support Engineer</a:t>
            </a:r>
            <a:endParaRPr lang="en-US"/>
          </a:p>
        </p:txBody>
      </p:sp>
      <p:sp>
        <p:nvSpPr>
          <p:cNvPr id="64" name="Flowchart: Process 63">
            <a:extLst>
              <a:ext uri="{FF2B5EF4-FFF2-40B4-BE49-F238E27FC236}">
                <a16:creationId xmlns:a16="http://schemas.microsoft.com/office/drawing/2014/main" id="{AB284E7F-EE07-79FD-D898-098E3162DEE1}"/>
              </a:ext>
            </a:extLst>
          </p:cNvPr>
          <p:cNvSpPr/>
          <p:nvPr/>
        </p:nvSpPr>
        <p:spPr>
          <a:xfrm>
            <a:off x="7839075" y="2759694"/>
            <a:ext cx="780584" cy="622608"/>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Tom Levy</a:t>
            </a:r>
          </a:p>
          <a:p>
            <a:pPr algn="ctr"/>
            <a:r>
              <a:rPr lang="en-US" sz="900">
                <a:latin typeface="Calibri"/>
                <a:ea typeface="Calibri"/>
                <a:cs typeface="Calibri"/>
              </a:rPr>
              <a:t>Director of  Finance and Accounting</a:t>
            </a:r>
          </a:p>
        </p:txBody>
      </p:sp>
      <p:sp>
        <p:nvSpPr>
          <p:cNvPr id="65" name="Flowchart: Process 64">
            <a:extLst>
              <a:ext uri="{FF2B5EF4-FFF2-40B4-BE49-F238E27FC236}">
                <a16:creationId xmlns:a16="http://schemas.microsoft.com/office/drawing/2014/main" id="{E6584831-C603-2F34-8BAE-83E62DE132AB}"/>
              </a:ext>
            </a:extLst>
          </p:cNvPr>
          <p:cNvSpPr/>
          <p:nvPr/>
        </p:nvSpPr>
        <p:spPr>
          <a:xfrm>
            <a:off x="7839075" y="4438809"/>
            <a:ext cx="780584" cy="622608"/>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Sandra Benzo</a:t>
            </a:r>
          </a:p>
          <a:p>
            <a:pPr algn="ctr"/>
            <a:r>
              <a:rPr lang="en-US" sz="900">
                <a:latin typeface="Calibri"/>
                <a:ea typeface="Calibri"/>
                <a:cs typeface="Calibri"/>
              </a:rPr>
              <a:t>AP &amp; AR Manager</a:t>
            </a:r>
            <a:endParaRPr lang="en-US"/>
          </a:p>
        </p:txBody>
      </p:sp>
      <p:sp>
        <p:nvSpPr>
          <p:cNvPr id="66" name="Flowchart: Process 65">
            <a:extLst>
              <a:ext uri="{FF2B5EF4-FFF2-40B4-BE49-F238E27FC236}">
                <a16:creationId xmlns:a16="http://schemas.microsoft.com/office/drawing/2014/main" id="{1DBE0C90-9065-E6BC-ECE0-9AA55D537739}"/>
              </a:ext>
            </a:extLst>
          </p:cNvPr>
          <p:cNvSpPr/>
          <p:nvPr/>
        </p:nvSpPr>
        <p:spPr>
          <a:xfrm>
            <a:off x="7839075" y="5163638"/>
            <a:ext cx="780584" cy="622608"/>
          </a:xfrm>
          <a:prstGeom prst="flowChartProcess">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Tania Garsa</a:t>
            </a:r>
            <a:endParaRPr lang="en-US">
              <a:latin typeface="Aptos" panose="02110004020202020204"/>
              <a:ea typeface="Calibri"/>
              <a:cs typeface="Calibri"/>
            </a:endParaRPr>
          </a:p>
          <a:p>
            <a:pPr algn="ctr"/>
            <a:r>
              <a:rPr lang="en-US" sz="900">
                <a:latin typeface="Calibri"/>
                <a:ea typeface="Calibri"/>
                <a:cs typeface="Calibri"/>
              </a:rPr>
              <a:t>Payroll Manager</a:t>
            </a:r>
          </a:p>
        </p:txBody>
      </p:sp>
      <p:sp>
        <p:nvSpPr>
          <p:cNvPr id="67" name="Flowchart: Process 66">
            <a:extLst>
              <a:ext uri="{FF2B5EF4-FFF2-40B4-BE49-F238E27FC236}">
                <a16:creationId xmlns:a16="http://schemas.microsoft.com/office/drawing/2014/main" id="{B1FB92E2-0E7B-01A4-7646-CDA46F08CA70}"/>
              </a:ext>
            </a:extLst>
          </p:cNvPr>
          <p:cNvSpPr/>
          <p:nvPr/>
        </p:nvSpPr>
        <p:spPr>
          <a:xfrm>
            <a:off x="7839075" y="5888467"/>
            <a:ext cx="780584" cy="622608"/>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Daniel Browdy</a:t>
            </a:r>
            <a:endParaRPr lang="en-US">
              <a:latin typeface="Aptos" panose="02110004020202020204"/>
              <a:ea typeface="Calibri"/>
              <a:cs typeface="Calibri"/>
            </a:endParaRPr>
          </a:p>
          <a:p>
            <a:pPr algn="ctr"/>
            <a:r>
              <a:rPr lang="en-US" sz="900">
                <a:latin typeface="Calibri"/>
                <a:ea typeface="Calibri"/>
                <a:cs typeface="Calibri"/>
              </a:rPr>
              <a:t>Financial Reporting Analyst</a:t>
            </a:r>
          </a:p>
        </p:txBody>
      </p:sp>
      <p:sp>
        <p:nvSpPr>
          <p:cNvPr id="68" name="Flowchart: Process 67">
            <a:extLst>
              <a:ext uri="{FF2B5EF4-FFF2-40B4-BE49-F238E27FC236}">
                <a16:creationId xmlns:a16="http://schemas.microsoft.com/office/drawing/2014/main" id="{E5D88AA0-8541-2421-E4FE-1261EA713C0A}"/>
              </a:ext>
            </a:extLst>
          </p:cNvPr>
          <p:cNvSpPr/>
          <p:nvPr/>
        </p:nvSpPr>
        <p:spPr>
          <a:xfrm>
            <a:off x="9125414" y="2759926"/>
            <a:ext cx="780584" cy="622608"/>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Peter Jenkin</a:t>
            </a:r>
          </a:p>
          <a:p>
            <a:pPr algn="ctr"/>
            <a:r>
              <a:rPr lang="en-US" sz="900">
                <a:latin typeface="Calibri"/>
                <a:ea typeface="Calibri"/>
                <a:cs typeface="Calibri"/>
              </a:rPr>
              <a:t>Director of  Operations</a:t>
            </a:r>
          </a:p>
        </p:txBody>
      </p:sp>
      <p:sp>
        <p:nvSpPr>
          <p:cNvPr id="69" name="Flowchart: Process 68">
            <a:extLst>
              <a:ext uri="{FF2B5EF4-FFF2-40B4-BE49-F238E27FC236}">
                <a16:creationId xmlns:a16="http://schemas.microsoft.com/office/drawing/2014/main" id="{8F9C59BF-7F57-AB1D-6C84-A320A1C6839A}"/>
              </a:ext>
            </a:extLst>
          </p:cNvPr>
          <p:cNvSpPr/>
          <p:nvPr/>
        </p:nvSpPr>
        <p:spPr>
          <a:xfrm>
            <a:off x="9125414" y="3735657"/>
            <a:ext cx="780584" cy="622608"/>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Teresa Mendez</a:t>
            </a:r>
            <a:endParaRPr lang="en-US">
              <a:latin typeface="Aptos" panose="02110004020202020204"/>
              <a:ea typeface="Calibri"/>
              <a:cs typeface="Calibri"/>
            </a:endParaRPr>
          </a:p>
          <a:p>
            <a:pPr algn="ctr"/>
            <a:r>
              <a:rPr lang="en-US" sz="900">
                <a:latin typeface="Calibri"/>
                <a:ea typeface="Calibri"/>
                <a:cs typeface="Calibri"/>
              </a:rPr>
              <a:t>Service Fulfillment and Delivery</a:t>
            </a:r>
            <a:endParaRPr lang="en-US"/>
          </a:p>
        </p:txBody>
      </p:sp>
      <p:sp>
        <p:nvSpPr>
          <p:cNvPr id="70" name="Flowchart: Process 69">
            <a:extLst>
              <a:ext uri="{FF2B5EF4-FFF2-40B4-BE49-F238E27FC236}">
                <a16:creationId xmlns:a16="http://schemas.microsoft.com/office/drawing/2014/main" id="{9986CBE7-DBBF-24AB-D2DA-3F5F68CCA93B}"/>
              </a:ext>
            </a:extLst>
          </p:cNvPr>
          <p:cNvSpPr/>
          <p:nvPr/>
        </p:nvSpPr>
        <p:spPr>
          <a:xfrm>
            <a:off x="9125414" y="4460486"/>
            <a:ext cx="780584" cy="622608"/>
          </a:xfrm>
          <a:prstGeom prst="flowChartProcess">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Roger Brown</a:t>
            </a:r>
            <a:endParaRPr lang="en-US" err="1">
              <a:latin typeface="Aptos" panose="02110004020202020204"/>
              <a:ea typeface="Calibri"/>
              <a:cs typeface="Calibri"/>
            </a:endParaRPr>
          </a:p>
          <a:p>
            <a:pPr algn="ctr"/>
            <a:r>
              <a:rPr lang="en-US" sz="900">
                <a:latin typeface="Calibri"/>
                <a:ea typeface="Calibri"/>
                <a:cs typeface="Calibri"/>
              </a:rPr>
              <a:t>Sales and Customer Relations</a:t>
            </a:r>
          </a:p>
        </p:txBody>
      </p:sp>
      <p:sp>
        <p:nvSpPr>
          <p:cNvPr id="72" name="Flowchart: Process 71">
            <a:extLst>
              <a:ext uri="{FF2B5EF4-FFF2-40B4-BE49-F238E27FC236}">
                <a16:creationId xmlns:a16="http://schemas.microsoft.com/office/drawing/2014/main" id="{35A7D75F-CDE4-81F9-6A89-FD382F6110EF}"/>
              </a:ext>
            </a:extLst>
          </p:cNvPr>
          <p:cNvSpPr/>
          <p:nvPr/>
        </p:nvSpPr>
        <p:spPr>
          <a:xfrm>
            <a:off x="10333463" y="2759926"/>
            <a:ext cx="780584" cy="622608"/>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Mateo Moss</a:t>
            </a:r>
          </a:p>
          <a:p>
            <a:pPr algn="ctr"/>
            <a:r>
              <a:rPr lang="en-US" sz="900">
                <a:latin typeface="Calibri"/>
                <a:ea typeface="Calibri"/>
                <a:cs typeface="Calibri"/>
              </a:rPr>
              <a:t>Director of   Legal Compliance</a:t>
            </a:r>
          </a:p>
        </p:txBody>
      </p:sp>
      <p:sp>
        <p:nvSpPr>
          <p:cNvPr id="73" name="Flowchart: Process 72">
            <a:extLst>
              <a:ext uri="{FF2B5EF4-FFF2-40B4-BE49-F238E27FC236}">
                <a16:creationId xmlns:a16="http://schemas.microsoft.com/office/drawing/2014/main" id="{A7009E49-3EC5-252D-B396-A8A77FC0F48B}"/>
              </a:ext>
            </a:extLst>
          </p:cNvPr>
          <p:cNvSpPr/>
          <p:nvPr/>
        </p:nvSpPr>
        <p:spPr>
          <a:xfrm>
            <a:off x="10333463" y="3735657"/>
            <a:ext cx="780584" cy="622608"/>
          </a:xfrm>
          <a:prstGeom prst="flowChartProcess">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Jenifer Miller</a:t>
            </a:r>
          </a:p>
          <a:p>
            <a:pPr algn="ctr"/>
            <a:r>
              <a:rPr lang="en-US" sz="900">
                <a:latin typeface="Calibri"/>
                <a:ea typeface="Calibri"/>
                <a:cs typeface="Calibri"/>
              </a:rPr>
              <a:t>Contractual Obligations Council</a:t>
            </a:r>
          </a:p>
        </p:txBody>
      </p:sp>
      <p:sp>
        <p:nvSpPr>
          <p:cNvPr id="74" name="Flowchart: Process 73">
            <a:extLst>
              <a:ext uri="{FF2B5EF4-FFF2-40B4-BE49-F238E27FC236}">
                <a16:creationId xmlns:a16="http://schemas.microsoft.com/office/drawing/2014/main" id="{A710AC94-D637-531D-3F5D-C2659A6AD161}"/>
              </a:ext>
            </a:extLst>
          </p:cNvPr>
          <p:cNvSpPr/>
          <p:nvPr/>
        </p:nvSpPr>
        <p:spPr>
          <a:xfrm>
            <a:off x="10333463" y="4460486"/>
            <a:ext cx="780584" cy="622608"/>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Hayden Brooks</a:t>
            </a:r>
          </a:p>
          <a:p>
            <a:pPr algn="ctr"/>
            <a:r>
              <a:rPr lang="en-US" sz="900">
                <a:latin typeface="Calibri"/>
                <a:ea typeface="Calibri"/>
                <a:cs typeface="Calibri"/>
              </a:rPr>
              <a:t>Compliance Systems Council</a:t>
            </a:r>
          </a:p>
        </p:txBody>
      </p:sp>
      <p:sp>
        <p:nvSpPr>
          <p:cNvPr id="76" name="Flowchart: Process 75">
            <a:extLst>
              <a:ext uri="{FF2B5EF4-FFF2-40B4-BE49-F238E27FC236}">
                <a16:creationId xmlns:a16="http://schemas.microsoft.com/office/drawing/2014/main" id="{36AE095D-45EE-77FB-98C3-12CAB1EE3A74}"/>
              </a:ext>
            </a:extLst>
          </p:cNvPr>
          <p:cNvSpPr/>
          <p:nvPr/>
        </p:nvSpPr>
        <p:spPr>
          <a:xfrm>
            <a:off x="4730119" y="5177722"/>
            <a:ext cx="780584" cy="622608"/>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Ted Williams</a:t>
            </a:r>
          </a:p>
          <a:p>
            <a:pPr algn="ctr"/>
            <a:r>
              <a:rPr lang="en-US" sz="900">
                <a:latin typeface="Calibri"/>
                <a:ea typeface="Calibri"/>
                <a:cs typeface="Calibri"/>
              </a:rPr>
              <a:t>IT Support Analysts</a:t>
            </a:r>
          </a:p>
        </p:txBody>
      </p:sp>
      <p:sp>
        <p:nvSpPr>
          <p:cNvPr id="3" name="Flowchart: Process 2">
            <a:extLst>
              <a:ext uri="{FF2B5EF4-FFF2-40B4-BE49-F238E27FC236}">
                <a16:creationId xmlns:a16="http://schemas.microsoft.com/office/drawing/2014/main" id="{82D41036-AF09-1034-ABC1-5459C8A7D89C}"/>
              </a:ext>
            </a:extLst>
          </p:cNvPr>
          <p:cNvSpPr/>
          <p:nvPr/>
        </p:nvSpPr>
        <p:spPr>
          <a:xfrm>
            <a:off x="3826656" y="2771775"/>
            <a:ext cx="782047" cy="624806"/>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Jass Restrepo</a:t>
            </a:r>
            <a:endParaRPr lang="en-US" sz="900" b="1" err="1"/>
          </a:p>
          <a:p>
            <a:pPr algn="ctr"/>
            <a:r>
              <a:rPr lang="en-US" sz="900">
                <a:latin typeface="Calibri"/>
                <a:ea typeface="Calibri"/>
                <a:cs typeface="Calibri"/>
              </a:rPr>
              <a:t>Director of Service Delivery</a:t>
            </a:r>
            <a:endParaRPr lang="en-US" sz="900"/>
          </a:p>
        </p:txBody>
      </p:sp>
      <p:sp>
        <p:nvSpPr>
          <p:cNvPr id="7" name="Left Brace 6">
            <a:extLst>
              <a:ext uri="{FF2B5EF4-FFF2-40B4-BE49-F238E27FC236}">
                <a16:creationId xmlns:a16="http://schemas.microsoft.com/office/drawing/2014/main" id="{18CF2F5A-BD29-01EA-946C-E057C29ABCB1}"/>
              </a:ext>
            </a:extLst>
          </p:cNvPr>
          <p:cNvSpPr/>
          <p:nvPr/>
        </p:nvSpPr>
        <p:spPr>
          <a:xfrm rot="5400000">
            <a:off x="2456659" y="2716091"/>
            <a:ext cx="307848" cy="1629507"/>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Flowchart: Process 7">
            <a:extLst>
              <a:ext uri="{FF2B5EF4-FFF2-40B4-BE49-F238E27FC236}">
                <a16:creationId xmlns:a16="http://schemas.microsoft.com/office/drawing/2014/main" id="{9F0FFA83-A12C-8146-4C35-77EC22FAA71E}"/>
              </a:ext>
            </a:extLst>
          </p:cNvPr>
          <p:cNvSpPr/>
          <p:nvPr/>
        </p:nvSpPr>
        <p:spPr>
          <a:xfrm>
            <a:off x="2224991" y="2771775"/>
            <a:ext cx="780582" cy="622608"/>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Bill  Thomson</a:t>
            </a:r>
            <a:endParaRPr lang="en-US" sz="900" b="1"/>
          </a:p>
          <a:p>
            <a:pPr algn="ctr"/>
            <a:r>
              <a:rPr lang="en-US" sz="900">
                <a:latin typeface="Calibri"/>
                <a:ea typeface="Calibri"/>
                <a:cs typeface="Calibri"/>
              </a:rPr>
              <a:t>Director of IT Applications</a:t>
            </a:r>
            <a:endParaRPr lang="en-US" sz="900">
              <a:ea typeface="Calibri"/>
              <a:cs typeface="Calibri"/>
            </a:endParaRPr>
          </a:p>
        </p:txBody>
      </p:sp>
      <p:sp>
        <p:nvSpPr>
          <p:cNvPr id="9" name="Flowchart: Process 8">
            <a:extLst>
              <a:ext uri="{FF2B5EF4-FFF2-40B4-BE49-F238E27FC236}">
                <a16:creationId xmlns:a16="http://schemas.microsoft.com/office/drawing/2014/main" id="{5EA3C4D0-2DAF-1FCF-47BB-A33193F45603}"/>
              </a:ext>
            </a:extLst>
          </p:cNvPr>
          <p:cNvSpPr/>
          <p:nvPr/>
        </p:nvSpPr>
        <p:spPr>
          <a:xfrm>
            <a:off x="7839075" y="3723701"/>
            <a:ext cx="780584" cy="622608"/>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Steven Goldey</a:t>
            </a:r>
          </a:p>
          <a:p>
            <a:pPr algn="ctr"/>
            <a:r>
              <a:rPr lang="en-US" sz="900">
                <a:latin typeface="Calibri"/>
                <a:ea typeface="Calibri"/>
                <a:cs typeface="Calibri"/>
              </a:rPr>
              <a:t> Accounting Manager</a:t>
            </a:r>
            <a:endParaRPr lang="en-US"/>
          </a:p>
        </p:txBody>
      </p:sp>
      <p:sp>
        <p:nvSpPr>
          <p:cNvPr id="10" name="Flowchart: Process 9">
            <a:extLst>
              <a:ext uri="{FF2B5EF4-FFF2-40B4-BE49-F238E27FC236}">
                <a16:creationId xmlns:a16="http://schemas.microsoft.com/office/drawing/2014/main" id="{A4D7EAF9-DDA8-BADF-0785-AA59D3919043}"/>
              </a:ext>
            </a:extLst>
          </p:cNvPr>
          <p:cNvSpPr/>
          <p:nvPr/>
        </p:nvSpPr>
        <p:spPr>
          <a:xfrm>
            <a:off x="3835930" y="3744431"/>
            <a:ext cx="780584" cy="622608"/>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Lena Ortiz</a:t>
            </a:r>
          </a:p>
          <a:p>
            <a:pPr algn="ctr"/>
            <a:r>
              <a:rPr lang="en-US" sz="900">
                <a:latin typeface="Calibri"/>
                <a:ea typeface="Calibri"/>
                <a:cs typeface="Calibri"/>
              </a:rPr>
              <a:t> Service Desk Manager</a:t>
            </a:r>
          </a:p>
        </p:txBody>
      </p:sp>
      <p:sp>
        <p:nvSpPr>
          <p:cNvPr id="12" name="Flowchart: Process 11">
            <a:extLst>
              <a:ext uri="{FF2B5EF4-FFF2-40B4-BE49-F238E27FC236}">
                <a16:creationId xmlns:a16="http://schemas.microsoft.com/office/drawing/2014/main" id="{3639773B-0D48-9767-9DD4-66BA4E8435D7}"/>
              </a:ext>
            </a:extLst>
          </p:cNvPr>
          <p:cNvSpPr/>
          <p:nvPr/>
        </p:nvSpPr>
        <p:spPr>
          <a:xfrm>
            <a:off x="3835928" y="4450533"/>
            <a:ext cx="780584" cy="622608"/>
          </a:xfrm>
          <a:prstGeom prst="flowChartProcess">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Jake Kim</a:t>
            </a:r>
          </a:p>
          <a:p>
            <a:pPr algn="ctr"/>
            <a:r>
              <a:rPr lang="en-US" sz="900">
                <a:latin typeface="Calibri"/>
                <a:ea typeface="Calibri"/>
                <a:cs typeface="Calibri"/>
              </a:rPr>
              <a:t>Monitoring &amp; NOC </a:t>
            </a:r>
          </a:p>
          <a:p>
            <a:pPr algn="ctr"/>
            <a:r>
              <a:rPr lang="en-US" sz="900">
                <a:latin typeface="Calibri"/>
                <a:ea typeface="Calibri"/>
                <a:cs typeface="Calibri"/>
              </a:rPr>
              <a:t>Manager</a:t>
            </a:r>
            <a:endParaRPr lang="en-US"/>
          </a:p>
        </p:txBody>
      </p:sp>
      <p:sp>
        <p:nvSpPr>
          <p:cNvPr id="14" name="Flowchart: Process 13">
            <a:extLst>
              <a:ext uri="{FF2B5EF4-FFF2-40B4-BE49-F238E27FC236}">
                <a16:creationId xmlns:a16="http://schemas.microsoft.com/office/drawing/2014/main" id="{C86553BF-4445-4355-EE4B-78A6BF9CA446}"/>
              </a:ext>
            </a:extLst>
          </p:cNvPr>
          <p:cNvSpPr/>
          <p:nvPr/>
        </p:nvSpPr>
        <p:spPr>
          <a:xfrm>
            <a:off x="3835928" y="5175361"/>
            <a:ext cx="780584" cy="622608"/>
          </a:xfrm>
          <a:prstGeom prst="flowChartProcess">
            <a:avLst/>
          </a:prstGeom>
          <a:solidFill>
            <a:schemeClr val="accent2">
              <a:lumMod val="40000"/>
              <a:lumOff val="60000"/>
            </a:schemeClr>
          </a:solidFill>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Maya Chen</a:t>
            </a:r>
          </a:p>
          <a:p>
            <a:pPr algn="ctr"/>
            <a:r>
              <a:rPr lang="en-US" sz="900">
                <a:latin typeface="Calibri"/>
                <a:ea typeface="Calibri"/>
                <a:cs typeface="Calibri"/>
              </a:rPr>
              <a:t>Backup &amp; DR Services </a:t>
            </a:r>
          </a:p>
          <a:p>
            <a:pPr algn="ctr"/>
            <a:r>
              <a:rPr lang="en-US" sz="900">
                <a:latin typeface="Calibri"/>
                <a:ea typeface="Calibri"/>
                <a:cs typeface="Calibri"/>
              </a:rPr>
              <a:t>Manager</a:t>
            </a:r>
            <a:endParaRPr lang="en-US"/>
          </a:p>
        </p:txBody>
      </p:sp>
      <p:sp>
        <p:nvSpPr>
          <p:cNvPr id="16" name="Flowchart: Process 15">
            <a:extLst>
              <a:ext uri="{FF2B5EF4-FFF2-40B4-BE49-F238E27FC236}">
                <a16:creationId xmlns:a16="http://schemas.microsoft.com/office/drawing/2014/main" id="{B185CA8A-EB05-540B-1FC7-B467DD5E6125}"/>
              </a:ext>
            </a:extLst>
          </p:cNvPr>
          <p:cNvSpPr/>
          <p:nvPr/>
        </p:nvSpPr>
        <p:spPr>
          <a:xfrm>
            <a:off x="3835928" y="5899261"/>
            <a:ext cx="780584" cy="622608"/>
          </a:xfrm>
          <a:prstGeom prst="flowChartProcess">
            <a:avLst/>
          </a:prstGeom>
        </p:spPr>
        <p:style>
          <a:lnRef idx="2">
            <a:schemeClr val="accent1"/>
          </a:lnRef>
          <a:fillRef idx="1">
            <a:schemeClr val="lt1"/>
          </a:fillRef>
          <a:effectRef idx="0">
            <a:schemeClr val="accent1"/>
          </a:effectRef>
          <a:fontRef idx="minor">
            <a:schemeClr val="dk1"/>
          </a:fontRef>
        </p:style>
        <p:txBody>
          <a:bodyPr lIns="22860" tIns="22860" rIns="22860" bIns="45720" rtlCol="0" anchor="ctr"/>
          <a:lstStyle/>
          <a:p>
            <a:pPr algn="ctr"/>
            <a:r>
              <a:rPr lang="en-US" sz="900" b="1">
                <a:latin typeface="Calibri"/>
                <a:ea typeface="Calibri"/>
                <a:cs typeface="Calibri"/>
              </a:rPr>
              <a:t>Eric Shaw</a:t>
            </a:r>
          </a:p>
          <a:p>
            <a:pPr algn="ctr"/>
            <a:r>
              <a:rPr lang="en-US" sz="900">
                <a:latin typeface="Calibri"/>
                <a:ea typeface="Calibri"/>
                <a:cs typeface="Calibri"/>
              </a:rPr>
              <a:t>Change Management Manager</a:t>
            </a:r>
          </a:p>
        </p:txBody>
      </p:sp>
      <p:sp>
        <p:nvSpPr>
          <p:cNvPr id="17" name="Slide Number Placeholder 16">
            <a:extLst>
              <a:ext uri="{FF2B5EF4-FFF2-40B4-BE49-F238E27FC236}">
                <a16:creationId xmlns:a16="http://schemas.microsoft.com/office/drawing/2014/main" id="{0C4916C7-68E4-879B-B03C-F3527E37F127}"/>
              </a:ext>
            </a:extLst>
          </p:cNvPr>
          <p:cNvSpPr>
            <a:spLocks noGrp="1"/>
          </p:cNvSpPr>
          <p:nvPr>
            <p:ph type="sldNum" sz="quarter" idx="12"/>
          </p:nvPr>
        </p:nvSpPr>
        <p:spPr/>
        <p:txBody>
          <a:bodyPr/>
          <a:lstStyle/>
          <a:p>
            <a:fld id="{48F63A3B-78C7-47BE-AE5E-E10140E04643}" type="slidenum">
              <a:rPr lang="en-US" dirty="0"/>
              <a:t>7</a:t>
            </a:fld>
            <a:endParaRPr lang="en-US"/>
          </a:p>
        </p:txBody>
      </p:sp>
      <p:sp>
        <p:nvSpPr>
          <p:cNvPr id="5" name="TextBox 4">
            <a:extLst>
              <a:ext uri="{FF2B5EF4-FFF2-40B4-BE49-F238E27FC236}">
                <a16:creationId xmlns:a16="http://schemas.microsoft.com/office/drawing/2014/main" id="{83676282-468C-8BE3-FB38-EFA488C190D7}"/>
              </a:ext>
            </a:extLst>
          </p:cNvPr>
          <p:cNvSpPr txBox="1"/>
          <p:nvPr/>
        </p:nvSpPr>
        <p:spPr>
          <a:xfrm>
            <a:off x="300789" y="1834815"/>
            <a:ext cx="294310" cy="261610"/>
          </a:xfrm>
          <a:prstGeom prst="rect">
            <a:avLst/>
          </a:prstGeom>
          <a:solidFill>
            <a:schemeClr val="accent2">
              <a:lumMod val="40000"/>
              <a:lumOff val="60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1100"/>
          </a:p>
        </p:txBody>
      </p:sp>
      <p:sp>
        <p:nvSpPr>
          <p:cNvPr id="18" name="TextBox 17">
            <a:extLst>
              <a:ext uri="{FF2B5EF4-FFF2-40B4-BE49-F238E27FC236}">
                <a16:creationId xmlns:a16="http://schemas.microsoft.com/office/drawing/2014/main" id="{BC2B9681-0BEA-C32D-2AFF-AF401D0E25C8}"/>
              </a:ext>
            </a:extLst>
          </p:cNvPr>
          <p:cNvSpPr txBox="1"/>
          <p:nvPr/>
        </p:nvSpPr>
        <p:spPr>
          <a:xfrm>
            <a:off x="577361" y="1805353"/>
            <a:ext cx="151227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t>= Key Personnel</a:t>
            </a:r>
          </a:p>
        </p:txBody>
      </p:sp>
    </p:spTree>
    <p:extLst>
      <p:ext uri="{BB962C8B-B14F-4D97-AF65-F5344CB8AC3E}">
        <p14:creationId xmlns:p14="http://schemas.microsoft.com/office/powerpoint/2010/main" val="3851097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561C1E-7C8F-93D4-7054-4F8D667FDD6E}"/>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B514B9-FE04-707D-4CCB-1EBB697C9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3BD-747E-74F6-8E22-C8E29365F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AE576F1-0DCF-C5B6-C84C-FA28162274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F547DA2-6C9F-A931-C7EF-5DAAEBA078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E151A2-C3D4-B0B4-DC82-2FFB73236C68}"/>
              </a:ext>
            </a:extLst>
          </p:cNvPr>
          <p:cNvSpPr>
            <a:spLocks noGrp="1"/>
          </p:cNvSpPr>
          <p:nvPr>
            <p:ph type="title"/>
          </p:nvPr>
        </p:nvSpPr>
        <p:spPr>
          <a:xfrm>
            <a:off x="1076461" y="348865"/>
            <a:ext cx="10044023" cy="877729"/>
          </a:xfrm>
        </p:spPr>
        <p:txBody>
          <a:bodyPr anchor="ctr">
            <a:normAutofit/>
          </a:bodyPr>
          <a:lstStyle/>
          <a:p>
            <a:pPr algn="ctr"/>
            <a:r>
              <a:rPr lang="en-US" b="1">
                <a:solidFill>
                  <a:schemeClr val="bg2"/>
                </a:solidFill>
              </a:rPr>
              <a:t>Process Stakeholders and Users</a:t>
            </a:r>
          </a:p>
        </p:txBody>
      </p:sp>
      <p:graphicFrame>
        <p:nvGraphicFramePr>
          <p:cNvPr id="4" name="Table 3">
            <a:extLst>
              <a:ext uri="{FF2B5EF4-FFF2-40B4-BE49-F238E27FC236}">
                <a16:creationId xmlns:a16="http://schemas.microsoft.com/office/drawing/2014/main" id="{07200366-F106-A7CC-8C55-94FCFF153FC3}"/>
              </a:ext>
            </a:extLst>
          </p:cNvPr>
          <p:cNvGraphicFramePr>
            <a:graphicFrameLocks noGrp="1"/>
          </p:cNvGraphicFramePr>
          <p:nvPr>
            <p:extLst>
              <p:ext uri="{D42A27DB-BD31-4B8C-83A1-F6EECF244321}">
                <p14:modId xmlns:p14="http://schemas.microsoft.com/office/powerpoint/2010/main" val="684416011"/>
              </p:ext>
            </p:extLst>
          </p:nvPr>
        </p:nvGraphicFramePr>
        <p:xfrm>
          <a:off x="459154" y="1717431"/>
          <a:ext cx="11280193" cy="4676560"/>
        </p:xfrm>
        <a:graphic>
          <a:graphicData uri="http://schemas.openxmlformats.org/drawingml/2006/table">
            <a:tbl>
              <a:tblPr firstRow="1" bandRow="1">
                <a:tableStyleId>{5C22544A-7EE6-4342-B048-85BDC9FD1C3A}</a:tableStyleId>
              </a:tblPr>
              <a:tblGrid>
                <a:gridCol w="1316076">
                  <a:extLst>
                    <a:ext uri="{9D8B030D-6E8A-4147-A177-3AD203B41FA5}">
                      <a16:colId xmlns:a16="http://schemas.microsoft.com/office/drawing/2014/main" val="4067498780"/>
                    </a:ext>
                  </a:extLst>
                </a:gridCol>
                <a:gridCol w="1126372">
                  <a:extLst>
                    <a:ext uri="{9D8B030D-6E8A-4147-A177-3AD203B41FA5}">
                      <a16:colId xmlns:a16="http://schemas.microsoft.com/office/drawing/2014/main" val="3198936854"/>
                    </a:ext>
                  </a:extLst>
                </a:gridCol>
                <a:gridCol w="2110466">
                  <a:extLst>
                    <a:ext uri="{9D8B030D-6E8A-4147-A177-3AD203B41FA5}">
                      <a16:colId xmlns:a16="http://schemas.microsoft.com/office/drawing/2014/main" val="3758892704"/>
                    </a:ext>
                  </a:extLst>
                </a:gridCol>
                <a:gridCol w="1956331">
                  <a:extLst>
                    <a:ext uri="{9D8B030D-6E8A-4147-A177-3AD203B41FA5}">
                      <a16:colId xmlns:a16="http://schemas.microsoft.com/office/drawing/2014/main" val="1262187410"/>
                    </a:ext>
                  </a:extLst>
                </a:gridCol>
                <a:gridCol w="4770948">
                  <a:extLst>
                    <a:ext uri="{9D8B030D-6E8A-4147-A177-3AD203B41FA5}">
                      <a16:colId xmlns:a16="http://schemas.microsoft.com/office/drawing/2014/main" val="3152733662"/>
                    </a:ext>
                  </a:extLst>
                </a:gridCol>
              </a:tblGrid>
              <a:tr h="361420">
                <a:tc>
                  <a:txBody>
                    <a:bodyPr/>
                    <a:lstStyle/>
                    <a:p>
                      <a:r>
                        <a:rPr lang="en-US" sz="1400"/>
                        <a:t>Function</a:t>
                      </a:r>
                    </a:p>
                  </a:txBody>
                  <a:tcPr/>
                </a:tc>
                <a:tc>
                  <a:txBody>
                    <a:bodyPr/>
                    <a:lstStyle/>
                    <a:p>
                      <a:r>
                        <a:rPr lang="en-US" sz="1400"/>
                        <a:t>Resource</a:t>
                      </a:r>
                    </a:p>
                  </a:txBody>
                  <a:tcPr/>
                </a:tc>
                <a:tc>
                  <a:txBody>
                    <a:bodyPr/>
                    <a:lstStyle/>
                    <a:p>
                      <a:r>
                        <a:rPr lang="en-US" sz="1400"/>
                        <a:t>Contact Info</a:t>
                      </a:r>
                    </a:p>
                  </a:txBody>
                  <a:tcPr/>
                </a:tc>
                <a:tc>
                  <a:txBody>
                    <a:bodyPr/>
                    <a:lstStyle/>
                    <a:p>
                      <a:pPr marL="0" lvl="0" algn="l" defTabSz="914400" rtl="0" eaLnBrk="1" latinLnBrk="0" hangingPunct="1">
                        <a:buNone/>
                      </a:pPr>
                      <a:r>
                        <a:rPr lang="en-US" sz="1400" b="1" kern="1200">
                          <a:solidFill>
                            <a:schemeClr val="lt1"/>
                          </a:solidFill>
                          <a:latin typeface="+mn-lt"/>
                          <a:ea typeface="+mn-ea"/>
                          <a:cs typeface="+mn-cs"/>
                        </a:rPr>
                        <a:t>Role</a:t>
                      </a:r>
                    </a:p>
                  </a:txBody>
                  <a:tcPr/>
                </a:tc>
                <a:tc>
                  <a:txBody>
                    <a:bodyPr/>
                    <a:lstStyle/>
                    <a:p>
                      <a:pPr marL="0" lvl="0" algn="l" defTabSz="914400" rtl="0" eaLnBrk="1" latinLnBrk="0" hangingPunct="1">
                        <a:buNone/>
                      </a:pPr>
                      <a:r>
                        <a:rPr lang="en-US" sz="1400" b="1" kern="1200">
                          <a:solidFill>
                            <a:schemeClr val="lt1"/>
                          </a:solidFill>
                          <a:latin typeface="+mn-lt"/>
                          <a:ea typeface="+mn-ea"/>
                          <a:cs typeface="+mn-cs"/>
                        </a:rPr>
                        <a:t>Skill</a:t>
                      </a:r>
                    </a:p>
                  </a:txBody>
                  <a:tcPr/>
                </a:tc>
                <a:extLst>
                  <a:ext uri="{0D108BD9-81ED-4DB2-BD59-A6C34878D82A}">
                    <a16:rowId xmlns:a16="http://schemas.microsoft.com/office/drawing/2014/main" val="1816733696"/>
                  </a:ext>
                </a:extLst>
              </a:tr>
              <a:tr h="406597">
                <a:tc>
                  <a:txBody>
                    <a:bodyPr/>
                    <a:lstStyle/>
                    <a:p>
                      <a:r>
                        <a:rPr lang="en-US" sz="1100">
                          <a:latin typeface="Aptos"/>
                        </a:rPr>
                        <a:t>Cloud Computing</a:t>
                      </a:r>
                    </a:p>
                  </a:txBody>
                  <a:tcPr/>
                </a:tc>
                <a:tc>
                  <a:txBody>
                    <a:bodyPr/>
                    <a:lstStyle/>
                    <a:p>
                      <a:pPr lvl="0">
                        <a:buNone/>
                      </a:pPr>
                      <a:r>
                        <a:rPr lang="en-US" sz="1100" b="0" i="0" u="none" strike="noStrike" noProof="0">
                          <a:solidFill>
                            <a:srgbClr val="000000"/>
                          </a:solidFill>
                          <a:latin typeface="Aptos"/>
                        </a:rPr>
                        <a:t>James Wu</a:t>
                      </a:r>
                      <a:endParaRPr lang="en-US" sz="1100" b="0">
                        <a:latin typeface="Aptos"/>
                      </a:endParaRPr>
                    </a:p>
                  </a:txBody>
                  <a:tcPr/>
                </a:tc>
                <a:tc>
                  <a:txBody>
                    <a:bodyPr/>
                    <a:lstStyle/>
                    <a:p>
                      <a:r>
                        <a:rPr lang="en-US" sz="1100">
                          <a:latin typeface="Aptos"/>
                        </a:rPr>
                        <a:t>jwu@summittech.com</a:t>
                      </a:r>
                    </a:p>
                  </a:txBody>
                  <a:tcPr/>
                </a:tc>
                <a:tc>
                  <a:txBody>
                    <a:bodyPr/>
                    <a:lstStyle/>
                    <a:p>
                      <a:pPr marL="0" lvl="0" algn="l" defTabSz="914400" rtl="0" eaLnBrk="1" latinLnBrk="0" hangingPunct="1">
                        <a:buNone/>
                      </a:pPr>
                      <a:r>
                        <a:rPr lang="en-US" sz="1100" kern="1200" noProof="0">
                          <a:solidFill>
                            <a:schemeClr val="dk1"/>
                          </a:solidFill>
                          <a:latin typeface="Aptos"/>
                          <a:ea typeface="+mn-ea"/>
                          <a:cs typeface="+mn-cs"/>
                        </a:rPr>
                        <a:t>Cloud Engineer</a:t>
                      </a:r>
                      <a:endParaRPr lang="en-US" sz="1100" kern="1200">
                        <a:solidFill>
                          <a:schemeClr val="dk1"/>
                        </a:solidFill>
                        <a:latin typeface="Aptos"/>
                        <a:ea typeface="+mn-ea"/>
                        <a:cs typeface="+mn-cs"/>
                      </a:endParaRPr>
                    </a:p>
                  </a:txBody>
                  <a:tcPr/>
                </a:tc>
                <a:tc>
                  <a:txBody>
                    <a:bodyPr/>
                    <a:lstStyle/>
                    <a:p>
                      <a:pPr marL="0" marR="0" lvl="0" indent="0" algn="l" defTabSz="914400" rtl="0" eaLnBrk="1" latinLnBrk="0" hangingPunct="1">
                        <a:lnSpc>
                          <a:spcPct val="100000"/>
                        </a:lnSpc>
                        <a:spcBef>
                          <a:spcPts val="0"/>
                        </a:spcBef>
                        <a:spcAft>
                          <a:spcPts val="0"/>
                        </a:spcAft>
                        <a:buClr>
                          <a:srgbClr val="000000"/>
                        </a:buClr>
                        <a:buNone/>
                      </a:pPr>
                      <a:r>
                        <a:rPr lang="en-US" sz="1100" kern="1200" noProof="0">
                          <a:solidFill>
                            <a:schemeClr val="dk1"/>
                          </a:solidFill>
                          <a:latin typeface="Aptos"/>
                          <a:ea typeface="+mn-ea"/>
                          <a:cs typeface="+mn-cs"/>
                        </a:rPr>
                        <a:t>Executes on cloud strategy, operational oversight, and SLA compliance. Expert in VM orchestration on Azure and AWS. Deploy, configure, and troubleshoot virtual machines and storage on cloud platforms to ensure service delivery and optimization.</a:t>
                      </a:r>
                    </a:p>
                  </a:txBody>
                  <a:tcPr/>
                </a:tc>
                <a:extLst>
                  <a:ext uri="{0D108BD9-81ED-4DB2-BD59-A6C34878D82A}">
                    <a16:rowId xmlns:a16="http://schemas.microsoft.com/office/drawing/2014/main" val="2778694401"/>
                  </a:ext>
                </a:extLst>
              </a:tr>
              <a:tr h="406597">
                <a:tc>
                  <a:txBody>
                    <a:bodyPr/>
                    <a:lstStyle/>
                    <a:p>
                      <a:pPr lvl="0">
                        <a:buNone/>
                      </a:pPr>
                      <a:r>
                        <a:rPr lang="en-US" sz="1100" b="0" i="0" u="none" strike="noStrike" noProof="0">
                          <a:solidFill>
                            <a:srgbClr val="000000"/>
                          </a:solidFill>
                          <a:latin typeface="Aptos"/>
                        </a:rPr>
                        <a:t>Cloud Computing</a:t>
                      </a:r>
                      <a:endParaRPr lang="en-US" sz="1100">
                        <a:latin typeface="Aptos"/>
                      </a:endParaRPr>
                    </a:p>
                  </a:txBody>
                  <a:tcPr/>
                </a:tc>
                <a:tc>
                  <a:txBody>
                    <a:bodyPr/>
                    <a:lstStyle/>
                    <a:p>
                      <a:pPr lvl="0">
                        <a:buNone/>
                      </a:pPr>
                      <a:r>
                        <a:rPr lang="en-US" sz="1100" b="0" i="0" u="none" strike="noStrike" noProof="0">
                          <a:solidFill>
                            <a:srgbClr val="000000"/>
                          </a:solidFill>
                          <a:latin typeface="Aptos"/>
                        </a:rPr>
                        <a:t>Anna Patel</a:t>
                      </a:r>
                      <a:endParaRPr lang="en-US" sz="1100" b="0">
                        <a:latin typeface="Aptos"/>
                      </a:endParaRPr>
                    </a:p>
                  </a:txBody>
                  <a:tcPr marT="27432" marB="27432"/>
                </a:tc>
                <a:tc>
                  <a:txBody>
                    <a:bodyPr/>
                    <a:lstStyle/>
                    <a:p>
                      <a:r>
                        <a:rPr lang="en-US" sz="1100">
                          <a:latin typeface="Aptos"/>
                        </a:rPr>
                        <a:t>apatel@summittech.com</a:t>
                      </a:r>
                    </a:p>
                  </a:txBody>
                  <a:tcPr/>
                </a:tc>
                <a:tc>
                  <a:txBody>
                    <a:bodyPr/>
                    <a:lstStyle/>
                    <a:p>
                      <a:pPr lvl="0">
                        <a:buNone/>
                      </a:pPr>
                      <a:r>
                        <a:rPr lang="en-US" sz="1100" kern="1200" noProof="0">
                          <a:solidFill>
                            <a:schemeClr val="dk1"/>
                          </a:solidFill>
                          <a:latin typeface="Aptos"/>
                          <a:ea typeface="+mn-ea"/>
                          <a:cs typeface="+mn-cs"/>
                        </a:rPr>
                        <a:t>Cloud Storage Admin</a:t>
                      </a:r>
                      <a:endParaRPr lang="en-US" sz="1100" kern="1200">
                        <a:solidFill>
                          <a:schemeClr val="dk1"/>
                        </a:solidFill>
                        <a:latin typeface="Aptos"/>
                        <a:ea typeface="+mn-ea"/>
                        <a:cs typeface="+mn-cs"/>
                      </a:endParaRPr>
                    </a:p>
                  </a:txBody>
                  <a:tcPr/>
                </a:tc>
                <a:tc>
                  <a:txBody>
                    <a:bodyPr/>
                    <a:lstStyle/>
                    <a:p>
                      <a:pPr lvl="0" algn="l">
                        <a:lnSpc>
                          <a:spcPct val="100000"/>
                        </a:lnSpc>
                        <a:spcBef>
                          <a:spcPts val="0"/>
                        </a:spcBef>
                        <a:spcAft>
                          <a:spcPts val="0"/>
                        </a:spcAft>
                        <a:buNone/>
                      </a:pPr>
                      <a:r>
                        <a:rPr lang="en-US" sz="1100" b="0" i="0" u="none" strike="noStrike" noProof="0">
                          <a:solidFill>
                            <a:srgbClr val="000000"/>
                          </a:solidFill>
                          <a:latin typeface="Calibri"/>
                        </a:rPr>
                        <a:t>Domain experts in VM orchestration and storage management. SAN/NAS storage and backup systems (NetApp ONTAP, BackupExec)</a:t>
                      </a:r>
                    </a:p>
                  </a:txBody>
                  <a:tcPr/>
                </a:tc>
                <a:extLst>
                  <a:ext uri="{0D108BD9-81ED-4DB2-BD59-A6C34878D82A}">
                    <a16:rowId xmlns:a16="http://schemas.microsoft.com/office/drawing/2014/main" val="165211455"/>
                  </a:ext>
                </a:extLst>
              </a:tr>
              <a:tr h="361420">
                <a:tc>
                  <a:txBody>
                    <a:bodyPr/>
                    <a:lstStyle/>
                    <a:p>
                      <a:r>
                        <a:rPr lang="en-US" sz="1100">
                          <a:latin typeface="Aptos"/>
                        </a:rPr>
                        <a:t>Infrastructure</a:t>
                      </a:r>
                    </a:p>
                  </a:txBody>
                  <a:tcPr/>
                </a:tc>
                <a:tc>
                  <a:txBody>
                    <a:bodyPr/>
                    <a:lstStyle/>
                    <a:p>
                      <a:pPr lvl="0">
                        <a:buNone/>
                      </a:pPr>
                      <a:r>
                        <a:rPr lang="en-US" sz="1100" b="0" i="0" u="none" strike="noStrike" noProof="0">
                          <a:solidFill>
                            <a:srgbClr val="000000"/>
                          </a:solidFill>
                          <a:latin typeface="Aptos"/>
                        </a:rPr>
                        <a:t>Leon Kim</a:t>
                      </a:r>
                      <a:endParaRPr lang="en-US" sz="1100" b="0">
                        <a:latin typeface="Aptos"/>
                      </a:endParaRPr>
                    </a:p>
                  </a:txBody>
                  <a:tcPr/>
                </a:tc>
                <a:tc>
                  <a:txBody>
                    <a:bodyPr/>
                    <a:lstStyle/>
                    <a:p>
                      <a:pPr marL="0" algn="l" defTabSz="914400" rtl="0" eaLnBrk="1" latinLnBrk="0" hangingPunct="1"/>
                      <a:r>
                        <a:rPr lang="en-US" sz="1100" kern="1200">
                          <a:solidFill>
                            <a:schemeClr val="dk1"/>
                          </a:solidFill>
                          <a:latin typeface="Aptos"/>
                          <a:ea typeface="+mn-ea"/>
                          <a:cs typeface="+mn-cs"/>
                        </a:rPr>
                        <a:t>lkim@summittech.com</a:t>
                      </a:r>
                    </a:p>
                  </a:txBody>
                  <a:tcPr/>
                </a:tc>
                <a:tc>
                  <a:txBody>
                    <a:bodyPr/>
                    <a:lstStyle/>
                    <a:p>
                      <a:pPr marL="0" lvl="0" algn="l" defTabSz="914400" rtl="0" eaLnBrk="1" latinLnBrk="0" hangingPunct="1">
                        <a:buNone/>
                      </a:pPr>
                      <a:r>
                        <a:rPr lang="en-US" sz="1100" kern="1200" noProof="0">
                          <a:solidFill>
                            <a:schemeClr val="dk1"/>
                          </a:solidFill>
                          <a:latin typeface="Aptos"/>
                          <a:ea typeface="+mn-ea"/>
                          <a:cs typeface="+mn-cs"/>
                        </a:rPr>
                        <a:t>Network Engineer</a:t>
                      </a:r>
                      <a:endParaRPr lang="en-US" sz="1100" kern="1200">
                        <a:solidFill>
                          <a:schemeClr val="dk1"/>
                        </a:solidFill>
                        <a:latin typeface="Aptos"/>
                        <a:ea typeface="+mn-ea"/>
                        <a:cs typeface="+mn-cs"/>
                      </a:endParaRPr>
                    </a:p>
                  </a:txBody>
                  <a:tcPr/>
                </a:tc>
                <a:tc>
                  <a:txBody>
                    <a:bodyPr/>
                    <a:lstStyle/>
                    <a:p>
                      <a:pPr lvl="0">
                        <a:buNone/>
                      </a:pPr>
                      <a:r>
                        <a:rPr lang="en-US" sz="1100" kern="1200" noProof="0">
                          <a:solidFill>
                            <a:schemeClr val="dk1"/>
                          </a:solidFill>
                          <a:latin typeface="Aptos"/>
                          <a:ea typeface="+mn-ea"/>
                          <a:cs typeface="+mn-cs"/>
                        </a:rPr>
                        <a:t>Designs and manages secure network operations</a:t>
                      </a:r>
                      <a:endParaRPr lang="en-US" sz="1100" kern="1200" err="1">
                        <a:solidFill>
                          <a:schemeClr val="dk1"/>
                        </a:solidFill>
                        <a:latin typeface="Aptos"/>
                        <a:ea typeface="+mn-ea"/>
                        <a:cs typeface="+mn-cs"/>
                      </a:endParaRPr>
                    </a:p>
                  </a:txBody>
                  <a:tcPr/>
                </a:tc>
                <a:extLst>
                  <a:ext uri="{0D108BD9-81ED-4DB2-BD59-A6C34878D82A}">
                    <a16:rowId xmlns:a16="http://schemas.microsoft.com/office/drawing/2014/main" val="2013212489"/>
                  </a:ext>
                </a:extLst>
              </a:tr>
              <a:tr h="361420">
                <a:tc>
                  <a:txBody>
                    <a:bodyPr/>
                    <a:lstStyle/>
                    <a:p>
                      <a:pPr lvl="0">
                        <a:buNone/>
                      </a:pPr>
                      <a:r>
                        <a:rPr lang="en-US" sz="1100" b="0" i="0" u="none" strike="noStrike" noProof="0">
                          <a:solidFill>
                            <a:srgbClr val="000000"/>
                          </a:solidFill>
                          <a:latin typeface="Aptos"/>
                        </a:rPr>
                        <a:t>Infrastructure</a:t>
                      </a:r>
                      <a:endParaRPr lang="en-US" sz="1100">
                        <a:latin typeface="Aptos"/>
                      </a:endParaRPr>
                    </a:p>
                  </a:txBody>
                  <a:tcPr/>
                </a:tc>
                <a:tc>
                  <a:txBody>
                    <a:bodyPr/>
                    <a:lstStyle/>
                    <a:p>
                      <a:pPr lvl="0">
                        <a:buNone/>
                      </a:pPr>
                      <a:r>
                        <a:rPr lang="en-US" sz="1100" b="0" i="0" u="none" strike="noStrike" noProof="0">
                          <a:solidFill>
                            <a:srgbClr val="000000"/>
                          </a:solidFill>
                          <a:latin typeface="Aptos"/>
                        </a:rPr>
                        <a:t>Liam Brooks</a:t>
                      </a:r>
                      <a:endParaRPr lang="en-US" sz="1100" b="0">
                        <a:latin typeface="Aptos"/>
                      </a:endParaRPr>
                    </a:p>
                  </a:txBody>
                  <a:tcPr/>
                </a:tc>
                <a:tc>
                  <a:txBody>
                    <a:bodyPr/>
                    <a:lstStyle/>
                    <a:p>
                      <a:pPr marL="0" algn="l" defTabSz="914400" rtl="0" eaLnBrk="1" latinLnBrk="0" hangingPunct="1"/>
                      <a:r>
                        <a:rPr lang="en-US" sz="1100" kern="1200">
                          <a:solidFill>
                            <a:schemeClr val="dk1"/>
                          </a:solidFill>
                          <a:latin typeface="Aptos"/>
                          <a:ea typeface="+mn-ea"/>
                          <a:cs typeface="+mn-cs"/>
                        </a:rPr>
                        <a:t>lbrooks@summittech.com</a:t>
                      </a:r>
                    </a:p>
                  </a:txBody>
                  <a:tcPr/>
                </a:tc>
                <a:tc>
                  <a:txBody>
                    <a:bodyPr/>
                    <a:lstStyle/>
                    <a:p>
                      <a:pPr marL="0" lvl="0" algn="l" defTabSz="914400" rtl="0" eaLnBrk="1" latinLnBrk="0" hangingPunct="1">
                        <a:lnSpc>
                          <a:spcPct val="100000"/>
                        </a:lnSpc>
                        <a:spcBef>
                          <a:spcPts val="0"/>
                        </a:spcBef>
                        <a:spcAft>
                          <a:spcPts val="0"/>
                        </a:spcAft>
                        <a:buNone/>
                      </a:pPr>
                      <a:r>
                        <a:rPr lang="en-US" sz="1100" kern="1200" noProof="0">
                          <a:solidFill>
                            <a:schemeClr val="dk1"/>
                          </a:solidFill>
                          <a:latin typeface="Aptos"/>
                          <a:ea typeface="+mn-ea"/>
                          <a:cs typeface="+mn-cs"/>
                        </a:rPr>
                        <a:t>System Administrator</a:t>
                      </a:r>
                      <a:endParaRPr lang="en-US" sz="1100" kern="1200">
                        <a:solidFill>
                          <a:schemeClr val="dk1"/>
                        </a:solidFill>
                        <a:latin typeface="Aptos"/>
                        <a:ea typeface="+mn-ea"/>
                        <a:cs typeface="+mn-cs"/>
                      </a:endParaRPr>
                    </a:p>
                  </a:txBody>
                  <a:tcPr/>
                </a:tc>
                <a:tc>
                  <a:txBody>
                    <a:bodyPr/>
                    <a:lstStyle/>
                    <a:p>
                      <a:pPr marL="0" marR="0" lvl="0" indent="0" algn="l" defTabSz="914400" rtl="0" eaLnBrk="1" latinLnBrk="0" hangingPunct="1">
                        <a:lnSpc>
                          <a:spcPct val="100000"/>
                        </a:lnSpc>
                        <a:spcBef>
                          <a:spcPts val="0"/>
                        </a:spcBef>
                        <a:spcAft>
                          <a:spcPts val="0"/>
                        </a:spcAft>
                        <a:buClr>
                          <a:srgbClr val="000000"/>
                        </a:buClr>
                        <a:buFont typeface="Arial"/>
                        <a:buNone/>
                      </a:pPr>
                      <a:r>
                        <a:rPr lang="en-US" sz="1100" kern="1200" noProof="0">
                          <a:solidFill>
                            <a:schemeClr val="dk1"/>
                          </a:solidFill>
                          <a:latin typeface="Aptos"/>
                          <a:ea typeface="+mn-ea"/>
                          <a:cs typeface="+mn-cs"/>
                        </a:rPr>
                        <a:t>Managers servers, virtual machines, backups, and patching.  Monitor infrastructure health, manage incidents, and maintain availability of hosted services via proactive resource provisioning.</a:t>
                      </a:r>
                    </a:p>
                  </a:txBody>
                  <a:tcPr/>
                </a:tc>
                <a:extLst>
                  <a:ext uri="{0D108BD9-81ED-4DB2-BD59-A6C34878D82A}">
                    <a16:rowId xmlns:a16="http://schemas.microsoft.com/office/drawing/2014/main" val="2410745480"/>
                  </a:ext>
                </a:extLst>
              </a:tr>
              <a:tr h="361420">
                <a:tc>
                  <a:txBody>
                    <a:bodyPr/>
                    <a:lstStyle/>
                    <a:p>
                      <a:pPr lvl="0">
                        <a:buNone/>
                      </a:pPr>
                      <a:r>
                        <a:rPr lang="en-US" sz="1100" b="0" i="0" u="none" strike="noStrike" noProof="0">
                          <a:solidFill>
                            <a:srgbClr val="000000"/>
                          </a:solidFill>
                          <a:latin typeface="Aptos"/>
                        </a:rPr>
                        <a:t>Infrastructure</a:t>
                      </a:r>
                      <a:endParaRPr lang="en-US"/>
                    </a:p>
                  </a:txBody>
                  <a:tcPr/>
                </a:tc>
                <a:tc>
                  <a:txBody>
                    <a:bodyPr/>
                    <a:lstStyle/>
                    <a:p>
                      <a:pPr lvl="0">
                        <a:buNone/>
                      </a:pPr>
                      <a:r>
                        <a:rPr lang="en-US" sz="1100" b="0" i="0" u="none" strike="noStrike" noProof="0">
                          <a:solidFill>
                            <a:srgbClr val="000000"/>
                          </a:solidFill>
                          <a:latin typeface="Aptos"/>
                        </a:rPr>
                        <a:t>Ted Williams</a:t>
                      </a:r>
                    </a:p>
                  </a:txBody>
                  <a:tcPr/>
                </a:tc>
                <a:tc>
                  <a:txBody>
                    <a:bodyPr/>
                    <a:lstStyle/>
                    <a:p>
                      <a:pPr marL="0" lvl="0" algn="l" defTabSz="914400">
                        <a:buNone/>
                      </a:pPr>
                      <a:r>
                        <a:rPr lang="en-US" sz="1100" kern="1200">
                          <a:solidFill>
                            <a:schemeClr val="dk1"/>
                          </a:solidFill>
                          <a:latin typeface="Aptos"/>
                          <a:ea typeface="+mn-ea"/>
                          <a:cs typeface="+mn-cs"/>
                        </a:rPr>
                        <a:t>twilliams@summitttech.com</a:t>
                      </a:r>
                    </a:p>
                  </a:txBody>
                  <a:tcPr/>
                </a:tc>
                <a:tc>
                  <a:txBody>
                    <a:bodyPr/>
                    <a:lstStyle/>
                    <a:p>
                      <a:pPr marL="0" lvl="0" algn="l">
                        <a:lnSpc>
                          <a:spcPct val="100000"/>
                        </a:lnSpc>
                        <a:spcBef>
                          <a:spcPts val="0"/>
                        </a:spcBef>
                        <a:spcAft>
                          <a:spcPts val="0"/>
                        </a:spcAft>
                        <a:buNone/>
                      </a:pPr>
                      <a:r>
                        <a:rPr lang="en-US" sz="1100" kern="1200" noProof="0">
                          <a:solidFill>
                            <a:schemeClr val="dk1"/>
                          </a:solidFill>
                          <a:latin typeface="Aptos"/>
                          <a:ea typeface="+mn-ea"/>
                          <a:cs typeface="+mn-cs"/>
                        </a:rPr>
                        <a:t>IT Support Analyst</a:t>
                      </a:r>
                    </a:p>
                  </a:txBody>
                  <a:tcPr/>
                </a:tc>
                <a:tc>
                  <a:txBody>
                    <a:bodyPr/>
                    <a:lstStyle/>
                    <a:p>
                      <a:pPr lvl="0">
                        <a:buNone/>
                      </a:pPr>
                      <a:r>
                        <a:rPr lang="en-US" sz="1100" kern="1200" noProof="0">
                          <a:solidFill>
                            <a:schemeClr val="dk1"/>
                          </a:solidFill>
                          <a:latin typeface="+mn-lt"/>
                          <a:ea typeface="+mn-ea"/>
                          <a:cs typeface="+mn-cs"/>
                        </a:rPr>
                        <a:t>Provides support for infrastructure-related incidents and assists in implementing infrastructure changes</a:t>
                      </a:r>
                      <a:endParaRPr lang="en-US" sz="1100" kern="1200">
                        <a:solidFill>
                          <a:schemeClr val="dk1"/>
                        </a:solidFill>
                        <a:latin typeface="+mn-lt"/>
                        <a:ea typeface="+mn-ea"/>
                        <a:cs typeface="+mn-cs"/>
                      </a:endParaRPr>
                    </a:p>
                  </a:txBody>
                  <a:tcPr/>
                </a:tc>
                <a:extLst>
                  <a:ext uri="{0D108BD9-81ED-4DB2-BD59-A6C34878D82A}">
                    <a16:rowId xmlns:a16="http://schemas.microsoft.com/office/drawing/2014/main" val="1451556992"/>
                  </a:ext>
                </a:extLst>
              </a:tr>
              <a:tr h="406597">
                <a:tc>
                  <a:txBody>
                    <a:bodyPr/>
                    <a:lstStyle/>
                    <a:p>
                      <a:r>
                        <a:rPr lang="en-US" sz="1100">
                          <a:latin typeface="Aptos"/>
                        </a:rPr>
                        <a:t>Cybersecurity</a:t>
                      </a:r>
                    </a:p>
                  </a:txBody>
                  <a:tcPr/>
                </a:tc>
                <a:tc>
                  <a:txBody>
                    <a:bodyPr/>
                    <a:lstStyle/>
                    <a:p>
                      <a:pPr lvl="0">
                        <a:buNone/>
                      </a:pPr>
                      <a:r>
                        <a:rPr lang="en-US" sz="1100" b="0" i="0" u="none" strike="noStrike" noProof="0">
                          <a:solidFill>
                            <a:srgbClr val="000000"/>
                          </a:solidFill>
                          <a:latin typeface="Aptos"/>
                        </a:rPr>
                        <a:t>Chris Columbus</a:t>
                      </a:r>
                      <a:endParaRPr lang="en-US" sz="1100" b="0">
                        <a:latin typeface="Aptos"/>
                      </a:endParaRPr>
                    </a:p>
                  </a:txBody>
                  <a:tcPr/>
                </a:tc>
                <a:tc>
                  <a:txBody>
                    <a:bodyPr/>
                    <a:lstStyle/>
                    <a:p>
                      <a:r>
                        <a:rPr lang="en-US" sz="1100">
                          <a:latin typeface="Aptos"/>
                        </a:rPr>
                        <a:t>ccolumbus@summittech.com</a:t>
                      </a:r>
                    </a:p>
                  </a:txBody>
                  <a:tcPr/>
                </a:tc>
                <a:tc>
                  <a:txBody>
                    <a:bodyPr/>
                    <a:lstStyle/>
                    <a:p>
                      <a:pPr lvl="0">
                        <a:buNone/>
                      </a:pPr>
                      <a:r>
                        <a:rPr lang="en-US" sz="1100" kern="1200" noProof="0">
                          <a:solidFill>
                            <a:schemeClr val="dk1"/>
                          </a:solidFill>
                          <a:latin typeface="Aptos"/>
                          <a:ea typeface="+mn-ea"/>
                          <a:cs typeface="+mn-cs"/>
                        </a:rPr>
                        <a:t>Compliance Officer</a:t>
                      </a:r>
                      <a:endParaRPr lang="en-US" sz="1100" kern="1200">
                        <a:solidFill>
                          <a:schemeClr val="dk1"/>
                        </a:solidFill>
                        <a:latin typeface="Aptos"/>
                        <a:ea typeface="+mn-ea"/>
                        <a:cs typeface="+mn-cs"/>
                      </a:endParaRPr>
                    </a:p>
                  </a:txBody>
                  <a:tcPr/>
                </a:tc>
                <a:tc>
                  <a:txBody>
                    <a:bodyPr/>
                    <a:lstStyle/>
                    <a:p>
                      <a:r>
                        <a:rPr lang="en-US" sz="1100"/>
                        <a:t>Defines and enforces security standards and strategies</a:t>
                      </a:r>
                    </a:p>
                  </a:txBody>
                  <a:tcPr/>
                </a:tc>
                <a:extLst>
                  <a:ext uri="{0D108BD9-81ED-4DB2-BD59-A6C34878D82A}">
                    <a16:rowId xmlns:a16="http://schemas.microsoft.com/office/drawing/2014/main" val="3381099228"/>
                  </a:ext>
                </a:extLst>
              </a:tr>
              <a:tr h="361420">
                <a:tc>
                  <a:txBody>
                    <a:bodyPr/>
                    <a:lstStyle/>
                    <a:p>
                      <a:pPr lvl="0">
                        <a:buNone/>
                      </a:pPr>
                      <a:r>
                        <a:rPr lang="en-US" sz="1100" b="0" i="0" u="none" strike="noStrike" noProof="0">
                          <a:solidFill>
                            <a:srgbClr val="000000"/>
                          </a:solidFill>
                          <a:latin typeface="Aptos"/>
                        </a:rPr>
                        <a:t>Cybersecurity</a:t>
                      </a:r>
                      <a:endParaRPr lang="en-US" sz="1100">
                        <a:latin typeface="Aptos"/>
                      </a:endParaRPr>
                    </a:p>
                  </a:txBody>
                  <a:tcPr/>
                </a:tc>
                <a:tc>
                  <a:txBody>
                    <a:bodyPr/>
                    <a:lstStyle/>
                    <a:p>
                      <a:pPr lvl="0">
                        <a:buNone/>
                      </a:pPr>
                      <a:r>
                        <a:rPr lang="en-US" sz="1100" b="0" i="0" u="none" strike="noStrike" noProof="0">
                          <a:solidFill>
                            <a:srgbClr val="000000"/>
                          </a:solidFill>
                          <a:latin typeface="Aptos"/>
                        </a:rPr>
                        <a:t>Nelson Mandel</a:t>
                      </a:r>
                      <a:endParaRPr lang="en-US" sz="1100" b="0">
                        <a:latin typeface="Aptos"/>
                      </a:endParaRPr>
                    </a:p>
                  </a:txBody>
                  <a:tcPr/>
                </a:tc>
                <a:tc>
                  <a:txBody>
                    <a:bodyPr/>
                    <a:lstStyle/>
                    <a:p>
                      <a:pPr marL="0" lvl="0" algn="l" defTabSz="914400" rtl="0" eaLnBrk="1" latinLnBrk="0" hangingPunct="1">
                        <a:buNone/>
                      </a:pPr>
                      <a:r>
                        <a:rPr lang="en-US" sz="1100" kern="1200">
                          <a:solidFill>
                            <a:schemeClr val="dk1"/>
                          </a:solidFill>
                          <a:latin typeface="Aptos"/>
                          <a:ea typeface="+mn-ea"/>
                          <a:cs typeface="+mn-cs"/>
                        </a:rPr>
                        <a:t>nmandel@summittech.com</a:t>
                      </a:r>
                    </a:p>
                  </a:txBody>
                  <a:tcPr/>
                </a:tc>
                <a:tc>
                  <a:txBody>
                    <a:bodyPr/>
                    <a:lstStyle/>
                    <a:p>
                      <a:pPr marL="0" lvl="0" algn="l" defTabSz="914400" rtl="0" eaLnBrk="1" latinLnBrk="0" hangingPunct="1">
                        <a:buNone/>
                      </a:pPr>
                      <a:r>
                        <a:rPr lang="en-US" sz="1100" kern="1200" noProof="0">
                          <a:solidFill>
                            <a:schemeClr val="dk1"/>
                          </a:solidFill>
                          <a:latin typeface="Aptos"/>
                          <a:ea typeface="+mn-ea"/>
                          <a:cs typeface="+mn-cs"/>
                        </a:rPr>
                        <a:t>Cybersecurity Engineer</a:t>
                      </a:r>
                      <a:endParaRPr lang="en-US" sz="1100" kern="1200">
                        <a:solidFill>
                          <a:schemeClr val="dk1"/>
                        </a:solidFill>
                        <a:latin typeface="Aptos"/>
                        <a:ea typeface="+mn-ea"/>
                        <a:cs typeface="+mn-cs"/>
                      </a:endParaRPr>
                    </a:p>
                  </a:txBody>
                  <a:tcPr/>
                </a:tc>
                <a:tc>
                  <a:txBody>
                    <a:bodyPr/>
                    <a:lstStyle/>
                    <a:p>
                      <a:pPr marL="0" marR="0" lvl="0" indent="0" algn="l" defTabSz="914400" rtl="0" eaLnBrk="1" latinLnBrk="0" hangingPunct="1">
                        <a:lnSpc>
                          <a:spcPct val="90000"/>
                        </a:lnSpc>
                        <a:spcBef>
                          <a:spcPts val="500"/>
                        </a:spcBef>
                        <a:spcAft>
                          <a:spcPts val="0"/>
                        </a:spcAft>
                        <a:buClr>
                          <a:srgbClr val="000000"/>
                        </a:buClr>
                        <a:buNone/>
                      </a:pPr>
                      <a:r>
                        <a:rPr lang="en-US" sz="1100" kern="1200" noProof="0">
                          <a:solidFill>
                            <a:schemeClr val="dk1"/>
                          </a:solidFill>
                          <a:latin typeface="Aptos"/>
                          <a:ea typeface="+mn-ea"/>
                          <a:cs typeface="+mn-cs"/>
                        </a:rPr>
                        <a:t>FedRAMP, NIST, PCI, HIPPA</a:t>
                      </a:r>
                    </a:p>
                  </a:txBody>
                  <a:tcPr/>
                </a:tc>
                <a:extLst>
                  <a:ext uri="{0D108BD9-81ED-4DB2-BD59-A6C34878D82A}">
                    <a16:rowId xmlns:a16="http://schemas.microsoft.com/office/drawing/2014/main" val="3362367759"/>
                  </a:ext>
                </a:extLst>
              </a:tr>
              <a:tr h="361420">
                <a:tc>
                  <a:txBody>
                    <a:bodyPr/>
                    <a:lstStyle/>
                    <a:p>
                      <a:pPr lvl="0">
                        <a:buNone/>
                      </a:pPr>
                      <a:r>
                        <a:rPr lang="en-US" sz="1100" b="0" i="0" u="none" strike="noStrike" noProof="0">
                          <a:solidFill>
                            <a:srgbClr val="000000"/>
                          </a:solidFill>
                          <a:latin typeface="Aptos"/>
                        </a:rPr>
                        <a:t>Cybersecurity</a:t>
                      </a:r>
                      <a:endParaRPr lang="en-US" sz="1100">
                        <a:latin typeface="Aptos"/>
                      </a:endParaRPr>
                    </a:p>
                  </a:txBody>
                  <a:tcPr/>
                </a:tc>
                <a:tc>
                  <a:txBody>
                    <a:bodyPr/>
                    <a:lstStyle/>
                    <a:p>
                      <a:pPr lvl="0">
                        <a:buNone/>
                      </a:pPr>
                      <a:r>
                        <a:rPr lang="en-US" sz="1100" b="0" i="0" u="none" strike="noStrike" noProof="0">
                          <a:solidFill>
                            <a:srgbClr val="000000"/>
                          </a:solidFill>
                          <a:latin typeface="Aptos"/>
                        </a:rPr>
                        <a:t>Winston Scott</a:t>
                      </a:r>
                      <a:endParaRPr lang="en-US" sz="1100" b="0">
                        <a:latin typeface="Aptos"/>
                      </a:endParaRPr>
                    </a:p>
                  </a:txBody>
                  <a:tcPr/>
                </a:tc>
                <a:tc>
                  <a:txBody>
                    <a:bodyPr/>
                    <a:lstStyle/>
                    <a:p>
                      <a:pPr lvl="0">
                        <a:buNone/>
                      </a:pPr>
                      <a:r>
                        <a:rPr lang="en-US" sz="1100">
                          <a:latin typeface="Aptos"/>
                        </a:rPr>
                        <a:t>wscott@summittech.com</a:t>
                      </a:r>
                    </a:p>
                  </a:txBody>
                  <a:tcPr/>
                </a:tc>
                <a:tc>
                  <a:txBody>
                    <a:bodyPr/>
                    <a:lstStyle/>
                    <a:p>
                      <a:pPr marL="0" lvl="0" algn="l" defTabSz="914400" rtl="0" eaLnBrk="1" latinLnBrk="0" hangingPunct="1">
                        <a:buNone/>
                      </a:pPr>
                      <a:r>
                        <a:rPr lang="en-US" sz="1100" kern="1200" noProof="0">
                          <a:solidFill>
                            <a:schemeClr val="dk1"/>
                          </a:solidFill>
                          <a:latin typeface="Aptos"/>
                          <a:ea typeface="+mn-ea"/>
                          <a:cs typeface="+mn-cs"/>
                        </a:rPr>
                        <a:t>Security Analyst</a:t>
                      </a:r>
                      <a:endParaRPr lang="en-US" sz="1100" kern="1200">
                        <a:solidFill>
                          <a:schemeClr val="dk1"/>
                        </a:solidFill>
                        <a:latin typeface="Aptos"/>
                        <a:ea typeface="+mn-ea"/>
                        <a:cs typeface="+mn-cs"/>
                      </a:endParaRPr>
                    </a:p>
                  </a:txBody>
                  <a:tcPr/>
                </a:tc>
                <a:tc>
                  <a:txBody>
                    <a:bodyPr/>
                    <a:lstStyle/>
                    <a:p>
                      <a:pPr marL="0" marR="0" lvl="0" indent="0" algn="l" rtl="0" eaLnBrk="1" latinLnBrk="0" hangingPunct="1">
                        <a:lnSpc>
                          <a:spcPct val="100000"/>
                        </a:lnSpc>
                        <a:spcBef>
                          <a:spcPts val="0"/>
                        </a:spcBef>
                        <a:spcAft>
                          <a:spcPts val="0"/>
                        </a:spcAft>
                        <a:buClr>
                          <a:srgbClr val="000000"/>
                        </a:buClr>
                        <a:buNone/>
                      </a:pPr>
                      <a:r>
                        <a:rPr lang="en-US" sz="1100" kern="1200" noProof="0">
                          <a:solidFill>
                            <a:schemeClr val="dk1"/>
                          </a:solidFill>
                          <a:latin typeface="Aptos"/>
                          <a:ea typeface="+mn-ea"/>
                          <a:cs typeface="+mn-cs"/>
                        </a:rPr>
                        <a:t>Monitor threats, perform assessments and penetration testing</a:t>
                      </a:r>
                    </a:p>
                  </a:txBody>
                  <a:tcPr/>
                </a:tc>
                <a:extLst>
                  <a:ext uri="{0D108BD9-81ED-4DB2-BD59-A6C34878D82A}">
                    <a16:rowId xmlns:a16="http://schemas.microsoft.com/office/drawing/2014/main" val="229346734"/>
                  </a:ext>
                </a:extLst>
              </a:tr>
              <a:tr h="406597">
                <a:tc>
                  <a:txBody>
                    <a:bodyPr/>
                    <a:lstStyle/>
                    <a:p>
                      <a:pPr lvl="0">
                        <a:buNone/>
                      </a:pPr>
                      <a:r>
                        <a:rPr lang="en-US" sz="1100" b="0" i="0" u="none" strike="noStrike" noProof="0">
                          <a:solidFill>
                            <a:srgbClr val="000000"/>
                          </a:solidFill>
                          <a:latin typeface="Aptos"/>
                        </a:rPr>
                        <a:t>SaaS Delivery</a:t>
                      </a:r>
                      <a:endParaRPr lang="en-US" sz="1100">
                        <a:latin typeface="Aptos"/>
                      </a:endParaRPr>
                    </a:p>
                  </a:txBody>
                  <a:tcPr/>
                </a:tc>
                <a:tc>
                  <a:txBody>
                    <a:bodyPr/>
                    <a:lstStyle/>
                    <a:p>
                      <a:pPr lvl="0" algn="l">
                        <a:lnSpc>
                          <a:spcPct val="100000"/>
                        </a:lnSpc>
                        <a:spcBef>
                          <a:spcPts val="0"/>
                        </a:spcBef>
                        <a:spcAft>
                          <a:spcPts val="0"/>
                        </a:spcAft>
                        <a:buNone/>
                      </a:pPr>
                      <a:r>
                        <a:rPr lang="en-US" sz="1100" b="0" i="0" u="none" strike="noStrike" noProof="0">
                          <a:solidFill>
                            <a:srgbClr val="000000"/>
                          </a:solidFill>
                          <a:latin typeface="Aptos"/>
                        </a:rPr>
                        <a:t>Liam Chen</a:t>
                      </a:r>
                    </a:p>
                    <a:p>
                      <a:pPr lvl="0">
                        <a:buNone/>
                      </a:pPr>
                      <a:endParaRPr lang="en-US" sz="1100" b="0" i="0" u="none" strike="noStrike" noProof="0">
                        <a:solidFill>
                          <a:srgbClr val="000000"/>
                        </a:solidFill>
                        <a:latin typeface="Aptos"/>
                      </a:endParaRPr>
                    </a:p>
                  </a:txBody>
                  <a:tcPr/>
                </a:tc>
                <a:tc>
                  <a:txBody>
                    <a:bodyPr/>
                    <a:lstStyle/>
                    <a:p>
                      <a:pPr lvl="0">
                        <a:buNone/>
                      </a:pPr>
                      <a:r>
                        <a:rPr lang="en-US" sz="1100">
                          <a:latin typeface="Aptos"/>
                        </a:rPr>
                        <a:t>lchen@summittech.com</a:t>
                      </a:r>
                    </a:p>
                  </a:txBody>
                  <a:tcPr/>
                </a:tc>
                <a:tc>
                  <a:txBody>
                    <a:bodyPr/>
                    <a:lstStyle/>
                    <a:p>
                      <a:pPr lvl="0">
                        <a:buNone/>
                      </a:pPr>
                      <a:r>
                        <a:rPr lang="en-US" sz="1100" kern="1200" noProof="0">
                          <a:solidFill>
                            <a:schemeClr val="dk1"/>
                          </a:solidFill>
                          <a:latin typeface="Aptos"/>
                          <a:ea typeface="+mn-ea"/>
                          <a:cs typeface="+mn-cs"/>
                        </a:rPr>
                        <a:t>DevOps Engineer</a:t>
                      </a:r>
                      <a:endParaRPr lang="en-US" sz="1100" kern="1200">
                        <a:solidFill>
                          <a:schemeClr val="dk1"/>
                        </a:solidFill>
                        <a:latin typeface="Aptos"/>
                        <a:ea typeface="+mn-ea"/>
                        <a:cs typeface="+mn-cs"/>
                      </a:endParaRPr>
                    </a:p>
                  </a:txBody>
                  <a:tcPr/>
                </a:tc>
                <a:tc>
                  <a:txBody>
                    <a:bodyPr/>
                    <a:lstStyle/>
                    <a:p>
                      <a:pPr lvl="0">
                        <a:buNone/>
                      </a:pPr>
                      <a:r>
                        <a:rPr lang="en-US" sz="1100" kern="1200" noProof="0">
                          <a:solidFill>
                            <a:schemeClr val="dk1"/>
                          </a:solidFill>
                          <a:latin typeface="Aptos"/>
                          <a:ea typeface="+mn-ea"/>
                          <a:cs typeface="+mn-cs"/>
                        </a:rPr>
                        <a:t>Delivers secure, scalable, and efficient software as a service environments. </a:t>
                      </a:r>
                      <a:r>
                        <a:rPr lang="en-US" sz="1100" b="0" i="0" u="none" strike="noStrike" kern="1200" noProof="0">
                          <a:solidFill>
                            <a:srgbClr val="000000"/>
                          </a:solidFill>
                          <a:latin typeface="Calibri"/>
                        </a:rPr>
                        <a:t>Leverage cloud VMs and storage for application development, continuous integration, testing, and agile deployment pipelines.</a:t>
                      </a:r>
                      <a:endParaRPr lang="en-US" sz="1100" kern="1200">
                        <a:solidFill>
                          <a:schemeClr val="dk1"/>
                        </a:solidFill>
                        <a:latin typeface="Aptos"/>
                        <a:ea typeface="+mn-ea"/>
                        <a:cs typeface="+mn-cs"/>
                      </a:endParaRPr>
                    </a:p>
                  </a:txBody>
                  <a:tcPr/>
                </a:tc>
                <a:extLst>
                  <a:ext uri="{0D108BD9-81ED-4DB2-BD59-A6C34878D82A}">
                    <a16:rowId xmlns:a16="http://schemas.microsoft.com/office/drawing/2014/main" val="503769128"/>
                  </a:ext>
                </a:extLst>
              </a:tr>
            </a:tbl>
          </a:graphicData>
        </a:graphic>
      </p:graphicFrame>
      <p:sp>
        <p:nvSpPr>
          <p:cNvPr id="5" name="Slide Number Placeholder 4">
            <a:extLst>
              <a:ext uri="{FF2B5EF4-FFF2-40B4-BE49-F238E27FC236}">
                <a16:creationId xmlns:a16="http://schemas.microsoft.com/office/drawing/2014/main" id="{ADA5FEEE-5B34-5893-E0AF-18EAE3ECE688}"/>
              </a:ext>
            </a:extLst>
          </p:cNvPr>
          <p:cNvSpPr>
            <a:spLocks noGrp="1"/>
          </p:cNvSpPr>
          <p:nvPr>
            <p:ph type="sldNum" sz="quarter" idx="12"/>
          </p:nvPr>
        </p:nvSpPr>
        <p:spPr/>
        <p:txBody>
          <a:bodyPr/>
          <a:lstStyle/>
          <a:p>
            <a:fld id="{48F63A3B-78C7-47BE-AE5E-E10140E04643}" type="slidenum">
              <a:rPr lang="en-US" dirty="0"/>
              <a:t>8</a:t>
            </a:fld>
            <a:endParaRPr lang="en-US"/>
          </a:p>
        </p:txBody>
      </p:sp>
    </p:spTree>
    <p:extLst>
      <p:ext uri="{BB962C8B-B14F-4D97-AF65-F5344CB8AC3E}">
        <p14:creationId xmlns:p14="http://schemas.microsoft.com/office/powerpoint/2010/main" val="2593382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D69171-1C3B-E382-5C7B-12BC5905EAE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04FA171-3410-BE85-8C10-D227D437FF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B83E6F-994D-B44D-DF49-C253907FA5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803A5FE-852D-EC25-F3FE-3FF7B4238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BE8A0CF-D7EC-1D1F-D19D-2A6246222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4E32B-943A-3D9B-AE00-8DEE7D51540D}"/>
              </a:ext>
            </a:extLst>
          </p:cNvPr>
          <p:cNvSpPr>
            <a:spLocks noGrp="1"/>
          </p:cNvSpPr>
          <p:nvPr>
            <p:ph type="title"/>
          </p:nvPr>
        </p:nvSpPr>
        <p:spPr>
          <a:xfrm>
            <a:off x="468920" y="348865"/>
            <a:ext cx="11217914" cy="877729"/>
          </a:xfrm>
        </p:spPr>
        <p:txBody>
          <a:bodyPr anchor="ctr">
            <a:normAutofit/>
          </a:bodyPr>
          <a:lstStyle/>
          <a:p>
            <a:pPr algn="ctr"/>
            <a:r>
              <a:rPr lang="en-US" b="1">
                <a:solidFill>
                  <a:schemeClr val="bg2"/>
                </a:solidFill>
              </a:rPr>
              <a:t>Process Stakeholders and Users</a:t>
            </a:r>
            <a:endParaRPr lang="en-US">
              <a:solidFill>
                <a:schemeClr val="bg2"/>
              </a:solidFill>
            </a:endParaRPr>
          </a:p>
        </p:txBody>
      </p:sp>
      <p:graphicFrame>
        <p:nvGraphicFramePr>
          <p:cNvPr id="4" name="Table 3">
            <a:extLst>
              <a:ext uri="{FF2B5EF4-FFF2-40B4-BE49-F238E27FC236}">
                <a16:creationId xmlns:a16="http://schemas.microsoft.com/office/drawing/2014/main" id="{63E4D797-AB67-1B34-710A-65B597715D67}"/>
              </a:ext>
            </a:extLst>
          </p:cNvPr>
          <p:cNvGraphicFramePr>
            <a:graphicFrameLocks noGrp="1"/>
          </p:cNvGraphicFramePr>
          <p:nvPr>
            <p:extLst>
              <p:ext uri="{D42A27DB-BD31-4B8C-83A1-F6EECF244321}">
                <p14:modId xmlns:p14="http://schemas.microsoft.com/office/powerpoint/2010/main" val="1943955864"/>
              </p:ext>
            </p:extLst>
          </p:nvPr>
        </p:nvGraphicFramePr>
        <p:xfrm>
          <a:off x="466970" y="1807307"/>
          <a:ext cx="11216675" cy="4110460"/>
        </p:xfrm>
        <a:graphic>
          <a:graphicData uri="http://schemas.openxmlformats.org/drawingml/2006/table">
            <a:tbl>
              <a:tblPr firstRow="1" bandRow="1">
                <a:tableStyleId>{5C22544A-7EE6-4342-B048-85BDC9FD1C3A}</a:tableStyleId>
              </a:tblPr>
              <a:tblGrid>
                <a:gridCol w="958685">
                  <a:extLst>
                    <a:ext uri="{9D8B030D-6E8A-4147-A177-3AD203B41FA5}">
                      <a16:colId xmlns:a16="http://schemas.microsoft.com/office/drawing/2014/main" val="4067498780"/>
                    </a:ext>
                  </a:extLst>
                </a:gridCol>
                <a:gridCol w="1160584">
                  <a:extLst>
                    <a:ext uri="{9D8B030D-6E8A-4147-A177-3AD203B41FA5}">
                      <a16:colId xmlns:a16="http://schemas.microsoft.com/office/drawing/2014/main" val="3198936854"/>
                    </a:ext>
                  </a:extLst>
                </a:gridCol>
                <a:gridCol w="2004645">
                  <a:extLst>
                    <a:ext uri="{9D8B030D-6E8A-4147-A177-3AD203B41FA5}">
                      <a16:colId xmlns:a16="http://schemas.microsoft.com/office/drawing/2014/main" val="3758892704"/>
                    </a:ext>
                  </a:extLst>
                </a:gridCol>
                <a:gridCol w="2215661">
                  <a:extLst>
                    <a:ext uri="{9D8B030D-6E8A-4147-A177-3AD203B41FA5}">
                      <a16:colId xmlns:a16="http://schemas.microsoft.com/office/drawing/2014/main" val="1262187410"/>
                    </a:ext>
                  </a:extLst>
                </a:gridCol>
                <a:gridCol w="4877100">
                  <a:extLst>
                    <a:ext uri="{9D8B030D-6E8A-4147-A177-3AD203B41FA5}">
                      <a16:colId xmlns:a16="http://schemas.microsoft.com/office/drawing/2014/main" val="3152733662"/>
                    </a:ext>
                  </a:extLst>
                </a:gridCol>
              </a:tblGrid>
              <a:tr h="361420">
                <a:tc>
                  <a:txBody>
                    <a:bodyPr/>
                    <a:lstStyle/>
                    <a:p>
                      <a:r>
                        <a:rPr lang="en-US" sz="1400"/>
                        <a:t>Function</a:t>
                      </a:r>
                    </a:p>
                  </a:txBody>
                  <a:tcPr/>
                </a:tc>
                <a:tc>
                  <a:txBody>
                    <a:bodyPr/>
                    <a:lstStyle/>
                    <a:p>
                      <a:r>
                        <a:rPr lang="en-US" sz="1400"/>
                        <a:t>Resource</a:t>
                      </a:r>
                    </a:p>
                  </a:txBody>
                  <a:tcPr/>
                </a:tc>
                <a:tc>
                  <a:txBody>
                    <a:bodyPr/>
                    <a:lstStyle/>
                    <a:p>
                      <a:r>
                        <a:rPr lang="en-US" sz="1400"/>
                        <a:t>Contact Info</a:t>
                      </a:r>
                    </a:p>
                  </a:txBody>
                  <a:tcPr/>
                </a:tc>
                <a:tc>
                  <a:txBody>
                    <a:bodyPr/>
                    <a:lstStyle/>
                    <a:p>
                      <a:r>
                        <a:rPr lang="en-US" sz="1400"/>
                        <a:t>Role</a:t>
                      </a:r>
                    </a:p>
                  </a:txBody>
                  <a:tcPr/>
                </a:tc>
                <a:tc>
                  <a:txBody>
                    <a:bodyPr/>
                    <a:lstStyle/>
                    <a:p>
                      <a:r>
                        <a:rPr lang="en-US" sz="1400"/>
                        <a:t>Skill</a:t>
                      </a:r>
                    </a:p>
                  </a:txBody>
                  <a:tcPr/>
                </a:tc>
                <a:extLst>
                  <a:ext uri="{0D108BD9-81ED-4DB2-BD59-A6C34878D82A}">
                    <a16:rowId xmlns:a16="http://schemas.microsoft.com/office/drawing/2014/main" val="1816733696"/>
                  </a:ext>
                </a:extLst>
              </a:tr>
              <a:tr h="406597">
                <a:tc>
                  <a:txBody>
                    <a:bodyPr/>
                    <a:lstStyle/>
                    <a:p>
                      <a:pPr lvl="0">
                        <a:buNone/>
                      </a:pPr>
                      <a:r>
                        <a:rPr lang="en-US" sz="1100" b="0" i="0" u="none" strike="noStrike" noProof="0">
                          <a:solidFill>
                            <a:srgbClr val="000000"/>
                          </a:solidFill>
                          <a:latin typeface="Aptos"/>
                        </a:rPr>
                        <a:t>SaaS Delivery</a:t>
                      </a:r>
                      <a:endParaRPr lang="en-US"/>
                    </a:p>
                  </a:txBody>
                  <a:tcPr/>
                </a:tc>
                <a:tc>
                  <a:txBody>
                    <a:bodyPr/>
                    <a:lstStyle/>
                    <a:p>
                      <a:pPr lvl="0">
                        <a:buNone/>
                      </a:pPr>
                      <a:r>
                        <a:rPr lang="en-US" sz="1100" b="0" i="0" u="none" strike="noStrike" noProof="0">
                          <a:solidFill>
                            <a:srgbClr val="000000"/>
                          </a:solidFill>
                          <a:latin typeface="Aptos"/>
                        </a:rPr>
                        <a:t>Tara McMillan</a:t>
                      </a:r>
                      <a:endParaRPr lang="en-US"/>
                    </a:p>
                  </a:txBody>
                  <a:tcPr/>
                </a:tc>
                <a:tc>
                  <a:txBody>
                    <a:bodyPr/>
                    <a:lstStyle/>
                    <a:p>
                      <a:pPr lvl="0">
                        <a:buNone/>
                      </a:pPr>
                      <a:r>
                        <a:rPr lang="en-US" sz="1100" b="0" i="0" u="none" strike="noStrike" noProof="0">
                          <a:solidFill>
                            <a:srgbClr val="000000"/>
                          </a:solidFill>
                          <a:latin typeface="Aptos"/>
                        </a:rPr>
                        <a:t>tmcmillan@summittech.com</a:t>
                      </a:r>
                      <a:endParaRPr lang="en-US"/>
                    </a:p>
                  </a:txBody>
                  <a:tcPr/>
                </a:tc>
                <a:tc>
                  <a:txBody>
                    <a:bodyPr/>
                    <a:lstStyle/>
                    <a:p>
                      <a:pPr lvl="0">
                        <a:buNone/>
                      </a:pPr>
                      <a:r>
                        <a:rPr lang="en-US" sz="1100" b="0" i="0" u="none" strike="noStrike" kern="1200" noProof="0">
                          <a:solidFill>
                            <a:schemeClr val="dk1"/>
                          </a:solidFill>
                          <a:latin typeface="Aptos"/>
                        </a:rPr>
                        <a:t>SaaS Support Engineer</a:t>
                      </a:r>
                      <a:endParaRPr lang="en-US"/>
                    </a:p>
                  </a:txBody>
                  <a:tcPr/>
                </a:tc>
                <a:tc>
                  <a:txBody>
                    <a:bodyPr/>
                    <a:lstStyle/>
                    <a:p>
                      <a:pPr lvl="0">
                        <a:buNone/>
                      </a:pPr>
                      <a:r>
                        <a:rPr lang="en-US" sz="1100" b="0" i="0" u="none" strike="noStrike" noProof="0">
                          <a:solidFill>
                            <a:schemeClr val="dk1"/>
                          </a:solidFill>
                          <a:latin typeface="Aptos"/>
                        </a:rPr>
                        <a:t>Resolves customer issues, deploys application updates, monitoring system health and compliance with SLAs and uptime guarantees.</a:t>
                      </a:r>
                      <a:endParaRPr lang="en-US"/>
                    </a:p>
                  </a:txBody>
                  <a:tcPr/>
                </a:tc>
                <a:extLst>
                  <a:ext uri="{0D108BD9-81ED-4DB2-BD59-A6C34878D82A}">
                    <a16:rowId xmlns:a16="http://schemas.microsoft.com/office/drawing/2014/main" val="515047948"/>
                  </a:ext>
                </a:extLst>
              </a:tr>
              <a:tr h="406597">
                <a:tc>
                  <a:txBody>
                    <a:bodyPr/>
                    <a:lstStyle/>
                    <a:p>
                      <a:pPr lvl="0">
                        <a:buNone/>
                      </a:pPr>
                      <a:r>
                        <a:rPr lang="en-US" sz="1100" b="0" i="0" u="none" strike="noStrike" noProof="0">
                          <a:solidFill>
                            <a:srgbClr val="000000"/>
                          </a:solidFill>
                          <a:latin typeface="Aptos"/>
                        </a:rPr>
                        <a:t>Finance</a:t>
                      </a:r>
                      <a:endParaRPr lang="en-US"/>
                    </a:p>
                  </a:txBody>
                  <a:tcPr/>
                </a:tc>
                <a:tc>
                  <a:txBody>
                    <a:bodyPr/>
                    <a:lstStyle/>
                    <a:p>
                      <a:pPr lvl="0">
                        <a:buNone/>
                      </a:pPr>
                      <a:r>
                        <a:rPr lang="en-US" sz="1100" b="0" i="0" u="none" strike="noStrike" noProof="0">
                          <a:solidFill>
                            <a:srgbClr val="000000"/>
                          </a:solidFill>
                          <a:latin typeface="Aptos"/>
                        </a:rPr>
                        <a:t>Sandra Benzo</a:t>
                      </a:r>
                      <a:endParaRPr lang="en-US"/>
                    </a:p>
                  </a:txBody>
                  <a:tcPr/>
                </a:tc>
                <a:tc>
                  <a:txBody>
                    <a:bodyPr/>
                    <a:lstStyle/>
                    <a:p>
                      <a:pPr lvl="0">
                        <a:buNone/>
                      </a:pPr>
                      <a:r>
                        <a:rPr lang="en-US" sz="1100" b="0" i="0" u="none" strike="noStrike" noProof="0">
                          <a:solidFill>
                            <a:srgbClr val="000000"/>
                          </a:solidFill>
                          <a:latin typeface="Aptos"/>
                        </a:rPr>
                        <a:t>sbenzo@summittech.com</a:t>
                      </a:r>
                      <a:endParaRPr lang="en-US"/>
                    </a:p>
                  </a:txBody>
                  <a:tcPr/>
                </a:tc>
                <a:tc>
                  <a:txBody>
                    <a:bodyPr/>
                    <a:lstStyle/>
                    <a:p>
                      <a:pPr lvl="0">
                        <a:buNone/>
                      </a:pPr>
                      <a:r>
                        <a:rPr lang="en-US" sz="1100" b="0" i="0" u="none" strike="noStrike" kern="1200" noProof="0">
                          <a:solidFill>
                            <a:schemeClr val="dk1"/>
                          </a:solidFill>
                          <a:latin typeface="Aptos"/>
                        </a:rPr>
                        <a:t>AP and AR Manager</a:t>
                      </a:r>
                      <a:endParaRPr lang="en-US"/>
                    </a:p>
                  </a:txBody>
                  <a:tcPr/>
                </a:tc>
                <a:tc>
                  <a:txBody>
                    <a:bodyPr/>
                    <a:lstStyle/>
                    <a:p>
                      <a:pPr lvl="0" algn="l">
                        <a:lnSpc>
                          <a:spcPct val="100000"/>
                        </a:lnSpc>
                        <a:spcBef>
                          <a:spcPts val="0"/>
                        </a:spcBef>
                        <a:spcAft>
                          <a:spcPts val="0"/>
                        </a:spcAft>
                        <a:buNone/>
                      </a:pPr>
                      <a:r>
                        <a:rPr lang="en-US" sz="1100" b="0" i="0" u="none" strike="noStrike" noProof="0">
                          <a:solidFill>
                            <a:srgbClr val="000000"/>
                          </a:solidFill>
                          <a:latin typeface="Aptos"/>
                        </a:rPr>
                        <a:t>Ensures cash flow continuity by processing payments of vendor bills and customer's service fees</a:t>
                      </a:r>
                    </a:p>
                  </a:txBody>
                  <a:tcPr/>
                </a:tc>
                <a:extLst>
                  <a:ext uri="{0D108BD9-81ED-4DB2-BD59-A6C34878D82A}">
                    <a16:rowId xmlns:a16="http://schemas.microsoft.com/office/drawing/2014/main" val="4035121630"/>
                  </a:ext>
                </a:extLst>
              </a:tr>
              <a:tr h="406597">
                <a:tc>
                  <a:txBody>
                    <a:bodyPr/>
                    <a:lstStyle/>
                    <a:p>
                      <a:pPr lvl="0">
                        <a:buNone/>
                      </a:pPr>
                      <a:r>
                        <a:rPr lang="en-US" sz="1100" b="0" i="0" u="none" strike="noStrike" noProof="0">
                          <a:solidFill>
                            <a:srgbClr val="000000"/>
                          </a:solidFill>
                          <a:latin typeface="Aptos"/>
                        </a:rPr>
                        <a:t>Finance</a:t>
                      </a:r>
                      <a:endParaRPr lang="en-US" sz="1100">
                        <a:latin typeface="Aptos"/>
                      </a:endParaRPr>
                    </a:p>
                  </a:txBody>
                  <a:tcPr/>
                </a:tc>
                <a:tc>
                  <a:txBody>
                    <a:bodyPr/>
                    <a:lstStyle/>
                    <a:p>
                      <a:pPr lvl="0">
                        <a:buNone/>
                      </a:pPr>
                      <a:r>
                        <a:rPr lang="en-US" sz="1100" b="0" i="0" u="none" strike="noStrike" noProof="0">
                          <a:solidFill>
                            <a:srgbClr val="000000"/>
                          </a:solidFill>
                          <a:latin typeface="Aptos"/>
                        </a:rPr>
                        <a:t>Tania Garsa</a:t>
                      </a:r>
                      <a:endParaRPr lang="en-US" sz="1100" b="0">
                        <a:latin typeface="Aptos"/>
                      </a:endParaRPr>
                    </a:p>
                  </a:txBody>
                  <a:tcPr/>
                </a:tc>
                <a:tc>
                  <a:txBody>
                    <a:bodyPr/>
                    <a:lstStyle/>
                    <a:p>
                      <a:pPr lvl="0">
                        <a:buNone/>
                      </a:pPr>
                      <a:r>
                        <a:rPr lang="en-US" sz="1100">
                          <a:latin typeface="Aptos"/>
                        </a:rPr>
                        <a:t>tgarsa@summittech.com</a:t>
                      </a:r>
                    </a:p>
                  </a:txBody>
                  <a:tcPr/>
                </a:tc>
                <a:tc>
                  <a:txBody>
                    <a:bodyPr/>
                    <a:lstStyle/>
                    <a:p>
                      <a:pPr lvl="0">
                        <a:buNone/>
                      </a:pPr>
                      <a:r>
                        <a:rPr lang="en-US" sz="1100" kern="1200" noProof="0">
                          <a:solidFill>
                            <a:schemeClr val="dk1"/>
                          </a:solidFill>
                          <a:latin typeface="Aptos"/>
                          <a:ea typeface="+mn-ea"/>
                          <a:cs typeface="+mn-cs"/>
                        </a:rPr>
                        <a:t>Payroll Manager</a:t>
                      </a:r>
                      <a:endParaRPr lang="en-US" sz="1100" kern="1200">
                        <a:solidFill>
                          <a:schemeClr val="dk1"/>
                        </a:solidFill>
                        <a:latin typeface="Aptos"/>
                        <a:ea typeface="+mn-ea"/>
                        <a:cs typeface="+mn-cs"/>
                      </a:endParaRPr>
                    </a:p>
                  </a:txBody>
                  <a:tcPr/>
                </a:tc>
                <a:tc>
                  <a:txBody>
                    <a:bodyPr/>
                    <a:lstStyle/>
                    <a:p>
                      <a:pPr lvl="0">
                        <a:buNone/>
                      </a:pPr>
                      <a:r>
                        <a:rPr lang="en-US" sz="1100" b="0" i="0" u="none" strike="noStrike" noProof="0">
                          <a:latin typeface="Aptos"/>
                        </a:rPr>
                        <a:t>Compensation processing essential for employee retention and legal compliance</a:t>
                      </a:r>
                      <a:endParaRPr lang="en-US"/>
                    </a:p>
                  </a:txBody>
                  <a:tcPr/>
                </a:tc>
                <a:extLst>
                  <a:ext uri="{0D108BD9-81ED-4DB2-BD59-A6C34878D82A}">
                    <a16:rowId xmlns:a16="http://schemas.microsoft.com/office/drawing/2014/main" val="3361845847"/>
                  </a:ext>
                </a:extLst>
              </a:tr>
              <a:tr h="406597">
                <a:tc>
                  <a:txBody>
                    <a:bodyPr/>
                    <a:lstStyle/>
                    <a:p>
                      <a:pPr lvl="0">
                        <a:buNone/>
                      </a:pPr>
                      <a:r>
                        <a:rPr lang="en-US" sz="1100" b="0" i="0" u="none" strike="noStrike" noProof="0">
                          <a:solidFill>
                            <a:srgbClr val="000000"/>
                          </a:solidFill>
                          <a:latin typeface="Aptos"/>
                        </a:rPr>
                        <a:t>Finance</a:t>
                      </a:r>
                      <a:endParaRPr lang="en-US" sz="1100">
                        <a:latin typeface="Aptos"/>
                      </a:endParaRPr>
                    </a:p>
                  </a:txBody>
                  <a:tcPr/>
                </a:tc>
                <a:tc>
                  <a:txBody>
                    <a:bodyPr/>
                    <a:lstStyle/>
                    <a:p>
                      <a:pPr lvl="0">
                        <a:buNone/>
                      </a:pPr>
                      <a:r>
                        <a:rPr lang="en-US" sz="1100" b="0" i="0" u="none" strike="noStrike" kern="1200" noProof="0">
                          <a:solidFill>
                            <a:srgbClr val="000000"/>
                          </a:solidFill>
                          <a:latin typeface="Aptos"/>
                          <a:ea typeface="+mn-ea"/>
                          <a:cs typeface="+mn-cs"/>
                        </a:rPr>
                        <a:t>Daniel Browdy</a:t>
                      </a:r>
                      <a:endParaRPr lang="en-US" sz="1100" b="0" i="0" u="none" strike="noStrike" kern="1200">
                        <a:solidFill>
                          <a:srgbClr val="000000"/>
                        </a:solidFill>
                        <a:latin typeface="Aptos"/>
                        <a:ea typeface="+mn-ea"/>
                        <a:cs typeface="+mn-cs"/>
                      </a:endParaRPr>
                    </a:p>
                  </a:txBody>
                  <a:tcPr/>
                </a:tc>
                <a:tc>
                  <a:txBody>
                    <a:bodyPr/>
                    <a:lstStyle/>
                    <a:p>
                      <a:pPr lvl="0">
                        <a:buNone/>
                      </a:pPr>
                      <a:r>
                        <a:rPr lang="en-US" sz="1100">
                          <a:latin typeface="Aptos"/>
                        </a:rPr>
                        <a:t>dbrowdy@summittech.com</a:t>
                      </a:r>
                    </a:p>
                  </a:txBody>
                  <a:tcPr/>
                </a:tc>
                <a:tc>
                  <a:txBody>
                    <a:bodyPr/>
                    <a:lstStyle/>
                    <a:p>
                      <a:pPr lvl="0">
                        <a:buNone/>
                      </a:pPr>
                      <a:r>
                        <a:rPr lang="en-US" sz="1100" kern="1200">
                          <a:solidFill>
                            <a:schemeClr val="dk1"/>
                          </a:solidFill>
                          <a:latin typeface="Aptos"/>
                          <a:ea typeface="+mn-ea"/>
                          <a:cs typeface="+mn-cs"/>
                        </a:rPr>
                        <a:t>Financial Reporting Analyst</a:t>
                      </a:r>
                    </a:p>
                  </a:txBody>
                  <a:tcPr/>
                </a:tc>
                <a:tc>
                  <a:txBody>
                    <a:bodyPr/>
                    <a:lstStyle/>
                    <a:p>
                      <a:pPr lvl="0">
                        <a:buNone/>
                      </a:pPr>
                      <a:r>
                        <a:rPr lang="en-US" sz="1100" b="0" i="0" u="none" strike="noStrike" noProof="0">
                          <a:latin typeface="Aptos"/>
                        </a:rPr>
                        <a:t>Business financial performance reporting needed for compliance and stakeholder confidence</a:t>
                      </a:r>
                      <a:endParaRPr lang="en-US"/>
                    </a:p>
                  </a:txBody>
                  <a:tcPr/>
                </a:tc>
                <a:extLst>
                  <a:ext uri="{0D108BD9-81ED-4DB2-BD59-A6C34878D82A}">
                    <a16:rowId xmlns:a16="http://schemas.microsoft.com/office/drawing/2014/main" val="2797080352"/>
                  </a:ext>
                </a:extLst>
              </a:tr>
              <a:tr h="406597">
                <a:tc>
                  <a:txBody>
                    <a:bodyPr/>
                    <a:lstStyle/>
                    <a:p>
                      <a:pPr lvl="0">
                        <a:buNone/>
                      </a:pPr>
                      <a:r>
                        <a:rPr lang="en-US" sz="1100" b="0" i="0" u="none" strike="noStrike" noProof="0">
                          <a:solidFill>
                            <a:srgbClr val="000000"/>
                          </a:solidFill>
                          <a:latin typeface="Aptos"/>
                        </a:rPr>
                        <a:t>Operations</a:t>
                      </a:r>
                    </a:p>
                  </a:txBody>
                  <a:tcPr/>
                </a:tc>
                <a:tc>
                  <a:txBody>
                    <a:bodyPr/>
                    <a:lstStyle/>
                    <a:p>
                      <a:pPr lvl="0">
                        <a:buNone/>
                      </a:pPr>
                      <a:r>
                        <a:rPr lang="en-US" sz="1100" b="0" i="0" u="none" strike="noStrike" kern="1200" noProof="0">
                          <a:solidFill>
                            <a:srgbClr val="000000"/>
                          </a:solidFill>
                          <a:latin typeface="Aptos"/>
                          <a:ea typeface="+mn-ea"/>
                          <a:cs typeface="+mn-cs"/>
                        </a:rPr>
                        <a:t>Teresa Mendez</a:t>
                      </a:r>
                      <a:endParaRPr lang="en-US" sz="1100" b="0" i="0" u="none" strike="noStrike" kern="1200">
                        <a:solidFill>
                          <a:srgbClr val="000000"/>
                        </a:solidFill>
                        <a:latin typeface="Aptos"/>
                        <a:ea typeface="+mn-ea"/>
                        <a:cs typeface="+mn-cs"/>
                      </a:endParaRPr>
                    </a:p>
                  </a:txBody>
                  <a:tcPr/>
                </a:tc>
                <a:tc>
                  <a:txBody>
                    <a:bodyPr/>
                    <a:lstStyle/>
                    <a:p>
                      <a:pPr lvl="0">
                        <a:buNone/>
                      </a:pPr>
                      <a:r>
                        <a:rPr lang="en-US" sz="1100" kern="1200">
                          <a:solidFill>
                            <a:schemeClr val="dk1"/>
                          </a:solidFill>
                          <a:latin typeface="Aptos"/>
                          <a:ea typeface="+mn-ea"/>
                          <a:cs typeface="+mn-cs"/>
                        </a:rPr>
                        <a:t>tmendez@</a:t>
                      </a:r>
                      <a:r>
                        <a:rPr lang="en-US" sz="1100" kern="1200" noProof="0">
                          <a:solidFill>
                            <a:schemeClr val="dk1"/>
                          </a:solidFill>
                          <a:latin typeface="Aptos"/>
                          <a:ea typeface="+mn-ea"/>
                          <a:cs typeface="+mn-cs"/>
                        </a:rPr>
                        <a:t>summittech.com</a:t>
                      </a:r>
                    </a:p>
                    <a:p>
                      <a:pPr lvl="0">
                        <a:buNone/>
                      </a:pPr>
                      <a:endParaRPr lang="en-US" sz="1100" kern="1200">
                        <a:solidFill>
                          <a:schemeClr val="dk1"/>
                        </a:solidFill>
                        <a:latin typeface="Aptos"/>
                        <a:ea typeface="+mn-ea"/>
                        <a:cs typeface="+mn-cs"/>
                      </a:endParaRPr>
                    </a:p>
                  </a:txBody>
                  <a:tcPr/>
                </a:tc>
                <a:tc>
                  <a:txBody>
                    <a:bodyPr/>
                    <a:lstStyle/>
                    <a:p>
                      <a:pPr lvl="0">
                        <a:buNone/>
                      </a:pPr>
                      <a:r>
                        <a:rPr lang="en-US" sz="1100" kern="1200" noProof="0">
                          <a:solidFill>
                            <a:schemeClr val="dk1"/>
                          </a:solidFill>
                          <a:latin typeface="Aptos"/>
                          <a:ea typeface="+mn-ea"/>
                          <a:cs typeface="+mn-cs"/>
                        </a:rPr>
                        <a:t>Service Fulfillment and Delivery</a:t>
                      </a:r>
                      <a:endParaRPr lang="en-US" sz="1100" kern="1200">
                        <a:solidFill>
                          <a:schemeClr val="dk1"/>
                        </a:solidFill>
                        <a:latin typeface="Aptos"/>
                        <a:ea typeface="+mn-ea"/>
                        <a:cs typeface="+mn-cs"/>
                      </a:endParaRPr>
                    </a:p>
                  </a:txBody>
                  <a:tcPr/>
                </a:tc>
                <a:tc>
                  <a:txBody>
                    <a:bodyPr/>
                    <a:lstStyle/>
                    <a:p>
                      <a:pPr marL="0" lvl="0" indent="0" algn="l">
                        <a:lnSpc>
                          <a:spcPct val="100000"/>
                        </a:lnSpc>
                        <a:spcBef>
                          <a:spcPts val="0"/>
                        </a:spcBef>
                        <a:spcAft>
                          <a:spcPts val="0"/>
                        </a:spcAft>
                        <a:buNone/>
                      </a:pPr>
                      <a:r>
                        <a:rPr lang="en-US" sz="1100" b="0" i="0" u="none" strike="noStrike" noProof="0">
                          <a:latin typeface="Aptos"/>
                        </a:rPr>
                        <a:t>Tracks fulfillment timelines, performance indicators,  and escalates when risk of SLA breach arises. </a:t>
                      </a:r>
                      <a:r>
                        <a:rPr lang="en-US" sz="1100" b="0" i="0" u="none" strike="noStrike" noProof="0"/>
                        <a:t>Builds trust and rapport during post-sale service delivery.</a:t>
                      </a:r>
                      <a:endParaRPr lang="en-US"/>
                    </a:p>
                  </a:txBody>
                  <a:tcPr/>
                </a:tc>
                <a:extLst>
                  <a:ext uri="{0D108BD9-81ED-4DB2-BD59-A6C34878D82A}">
                    <a16:rowId xmlns:a16="http://schemas.microsoft.com/office/drawing/2014/main" val="1520975967"/>
                  </a:ext>
                </a:extLst>
              </a:tr>
              <a:tr h="406597">
                <a:tc>
                  <a:txBody>
                    <a:bodyPr/>
                    <a:lstStyle/>
                    <a:p>
                      <a:pPr lvl="0">
                        <a:buNone/>
                      </a:pPr>
                      <a:r>
                        <a:rPr lang="en-US" sz="1100" b="0" i="0" u="none" strike="noStrike" noProof="0">
                          <a:solidFill>
                            <a:srgbClr val="000000"/>
                          </a:solidFill>
                          <a:latin typeface="Aptos"/>
                        </a:rPr>
                        <a:t>Operations</a:t>
                      </a:r>
                    </a:p>
                  </a:txBody>
                  <a:tcPr/>
                </a:tc>
                <a:tc>
                  <a:txBody>
                    <a:bodyPr/>
                    <a:lstStyle/>
                    <a:p>
                      <a:pPr lvl="0">
                        <a:buNone/>
                      </a:pPr>
                      <a:r>
                        <a:rPr lang="en-US" sz="1100" b="0" i="0" u="none" strike="noStrike" kern="1200" noProof="0">
                          <a:solidFill>
                            <a:srgbClr val="000000"/>
                          </a:solidFill>
                          <a:latin typeface="Aptos"/>
                          <a:ea typeface="+mn-ea"/>
                          <a:cs typeface="+mn-cs"/>
                        </a:rPr>
                        <a:t>Roger Brown</a:t>
                      </a:r>
                      <a:endParaRPr lang="en-US" sz="1100" b="0" i="0" u="none" strike="noStrike" kern="1200">
                        <a:solidFill>
                          <a:srgbClr val="000000"/>
                        </a:solidFill>
                        <a:latin typeface="Aptos"/>
                        <a:ea typeface="+mn-ea"/>
                        <a:cs typeface="+mn-cs"/>
                      </a:endParaRPr>
                    </a:p>
                  </a:txBody>
                  <a:tcPr/>
                </a:tc>
                <a:tc>
                  <a:txBody>
                    <a:bodyPr/>
                    <a:lstStyle/>
                    <a:p>
                      <a:pPr lvl="0">
                        <a:buNone/>
                      </a:pPr>
                      <a:r>
                        <a:rPr lang="en-US" sz="1100" kern="1200">
                          <a:solidFill>
                            <a:schemeClr val="dk1"/>
                          </a:solidFill>
                          <a:latin typeface="Aptos"/>
                          <a:ea typeface="+mn-ea"/>
                          <a:cs typeface="+mn-cs"/>
                        </a:rPr>
                        <a:t>rbrown@</a:t>
                      </a:r>
                      <a:r>
                        <a:rPr lang="en-US" sz="1100" kern="1200" noProof="0">
                          <a:solidFill>
                            <a:schemeClr val="dk1"/>
                          </a:solidFill>
                          <a:latin typeface="Aptos"/>
                          <a:ea typeface="+mn-ea"/>
                          <a:cs typeface="+mn-cs"/>
                        </a:rPr>
                        <a:t>summittech.com</a:t>
                      </a:r>
                    </a:p>
                    <a:p>
                      <a:pPr lvl="0">
                        <a:buNone/>
                      </a:pPr>
                      <a:endParaRPr lang="en-US" sz="1100" kern="1200">
                        <a:solidFill>
                          <a:schemeClr val="dk1"/>
                        </a:solidFill>
                        <a:latin typeface="Aptos"/>
                        <a:ea typeface="+mn-ea"/>
                        <a:cs typeface="+mn-cs"/>
                      </a:endParaRPr>
                    </a:p>
                  </a:txBody>
                  <a:tcPr/>
                </a:tc>
                <a:tc>
                  <a:txBody>
                    <a:bodyPr/>
                    <a:lstStyle/>
                    <a:p>
                      <a:pPr lvl="0">
                        <a:buNone/>
                      </a:pPr>
                      <a:r>
                        <a:rPr lang="en-US" sz="1100" kern="1200" noProof="0">
                          <a:solidFill>
                            <a:schemeClr val="dk1"/>
                          </a:solidFill>
                          <a:latin typeface="Aptos"/>
                          <a:ea typeface="+mn-ea"/>
                          <a:cs typeface="+mn-cs"/>
                        </a:rPr>
                        <a:t>Sales and Customer Relations</a:t>
                      </a:r>
                      <a:endParaRPr lang="en-US" sz="1100" kern="1200">
                        <a:solidFill>
                          <a:schemeClr val="dk1"/>
                        </a:solidFill>
                        <a:latin typeface="Aptos"/>
                        <a:ea typeface="+mn-ea"/>
                        <a:cs typeface="+mn-cs"/>
                      </a:endParaRPr>
                    </a:p>
                  </a:txBody>
                  <a:tcPr/>
                </a:tc>
                <a:tc>
                  <a:txBody>
                    <a:bodyPr/>
                    <a:lstStyle/>
                    <a:p>
                      <a:pPr lvl="0">
                        <a:buNone/>
                      </a:pPr>
                      <a:r>
                        <a:rPr lang="en-US" sz="1100" b="0" i="0" u="none" strike="noStrike" noProof="0"/>
                        <a:t>Ensures income and customer retentio</a:t>
                      </a:r>
                      <a:r>
                        <a:rPr lang="en-US" sz="1100" b="0" i="0" u="none" strike="noStrike" kern="1200" noProof="0">
                          <a:solidFill>
                            <a:schemeClr val="dk1"/>
                          </a:solidFill>
                          <a:latin typeface="Aptos"/>
                          <a:ea typeface="+mn-ea"/>
                          <a:cs typeface="+mn-cs"/>
                        </a:rPr>
                        <a:t>n.  </a:t>
                      </a:r>
                      <a:r>
                        <a:rPr lang="en-US" sz="1100" b="0" i="0" u="none" strike="noStrike" kern="1200">
                          <a:solidFill>
                            <a:schemeClr val="dk1"/>
                          </a:solidFill>
                          <a:latin typeface="Aptos"/>
                          <a:ea typeface="+mn-ea"/>
                          <a:cs typeface="+mn-cs"/>
                        </a:rPr>
                        <a:t>Understands client needs and tailors solutions rather than pushing generic offerings.  </a:t>
                      </a:r>
                      <a:r>
                        <a:rPr lang="en-US" sz="1100" b="0" i="0" u="none" strike="noStrike" kern="1200" noProof="0">
                          <a:solidFill>
                            <a:schemeClr val="dk1"/>
                          </a:solidFill>
                        </a:rPr>
                        <a:t>Uses CRM tools </a:t>
                      </a:r>
                      <a:r>
                        <a:rPr lang="en-US" sz="1100" b="0" i="0" u="none" strike="noStrike" kern="1200" noProof="0">
                          <a:solidFill>
                            <a:schemeClr val="dk1"/>
                          </a:solidFill>
                          <a:latin typeface="Aptos"/>
                        </a:rPr>
                        <a:t>to track leads, deals, and follow-ups.</a:t>
                      </a:r>
                      <a:endParaRPr lang="en-US" sz="1100" b="0" i="0" u="none" strike="noStrike" kern="1200">
                        <a:solidFill>
                          <a:schemeClr val="dk1"/>
                        </a:solidFill>
                        <a:latin typeface="Aptos"/>
                        <a:ea typeface="+mn-ea"/>
                        <a:cs typeface="+mn-cs"/>
                      </a:endParaRPr>
                    </a:p>
                  </a:txBody>
                  <a:tcPr/>
                </a:tc>
                <a:extLst>
                  <a:ext uri="{0D108BD9-81ED-4DB2-BD59-A6C34878D82A}">
                    <a16:rowId xmlns:a16="http://schemas.microsoft.com/office/drawing/2014/main" val="2998692807"/>
                  </a:ext>
                </a:extLst>
              </a:tr>
              <a:tr h="406597">
                <a:tc>
                  <a:txBody>
                    <a:bodyPr/>
                    <a:lstStyle/>
                    <a:p>
                      <a:pPr lvl="0">
                        <a:buNone/>
                      </a:pPr>
                      <a:r>
                        <a:rPr lang="en-US" sz="1100" b="0" i="0" u="none" strike="noStrike" noProof="0">
                          <a:solidFill>
                            <a:srgbClr val="000000"/>
                          </a:solidFill>
                          <a:latin typeface="Aptos"/>
                        </a:rPr>
                        <a:t>Legal</a:t>
                      </a:r>
                    </a:p>
                  </a:txBody>
                  <a:tcPr/>
                </a:tc>
                <a:tc>
                  <a:txBody>
                    <a:bodyPr/>
                    <a:lstStyle/>
                    <a:p>
                      <a:pPr lvl="0">
                        <a:buNone/>
                      </a:pPr>
                      <a:r>
                        <a:rPr lang="en-US" sz="1100" b="0" i="0" u="none" strike="noStrike" kern="1200" noProof="0">
                          <a:solidFill>
                            <a:srgbClr val="000000"/>
                          </a:solidFill>
                          <a:latin typeface="Aptos"/>
                          <a:ea typeface="+mn-ea"/>
                          <a:cs typeface="+mn-cs"/>
                        </a:rPr>
                        <a:t>Jenifer Miller</a:t>
                      </a:r>
                      <a:endParaRPr lang="en-US" sz="1100" b="0" i="0" u="none" strike="noStrike" kern="1200">
                        <a:solidFill>
                          <a:srgbClr val="000000"/>
                        </a:solidFill>
                        <a:latin typeface="Aptos"/>
                        <a:ea typeface="+mn-ea"/>
                        <a:cs typeface="+mn-cs"/>
                      </a:endParaRPr>
                    </a:p>
                  </a:txBody>
                  <a:tcPr/>
                </a:tc>
                <a:tc>
                  <a:txBody>
                    <a:bodyPr/>
                    <a:lstStyle/>
                    <a:p>
                      <a:pPr lvl="0">
                        <a:buNone/>
                      </a:pPr>
                      <a:r>
                        <a:rPr lang="en-US" sz="1100" kern="1200">
                          <a:solidFill>
                            <a:schemeClr val="dk1"/>
                          </a:solidFill>
                          <a:latin typeface="Aptos"/>
                          <a:ea typeface="+mn-ea"/>
                          <a:cs typeface="+mn-cs"/>
                        </a:rPr>
                        <a:t>jmiller@</a:t>
                      </a:r>
                      <a:r>
                        <a:rPr lang="en-US" sz="1100" kern="1200" noProof="0">
                          <a:solidFill>
                            <a:schemeClr val="dk1"/>
                          </a:solidFill>
                          <a:latin typeface="Aptos"/>
                          <a:ea typeface="+mn-ea"/>
                          <a:cs typeface="+mn-cs"/>
                        </a:rPr>
                        <a:t>summittech.com</a:t>
                      </a:r>
                    </a:p>
                    <a:p>
                      <a:pPr lvl="0">
                        <a:buNone/>
                      </a:pPr>
                      <a:endParaRPr lang="en-US" sz="1100" kern="1200">
                        <a:solidFill>
                          <a:schemeClr val="dk1"/>
                        </a:solidFill>
                        <a:latin typeface="Aptos"/>
                        <a:ea typeface="+mn-ea"/>
                        <a:cs typeface="+mn-cs"/>
                      </a:endParaRPr>
                    </a:p>
                  </a:txBody>
                  <a:tcPr/>
                </a:tc>
                <a:tc>
                  <a:txBody>
                    <a:bodyPr/>
                    <a:lstStyle/>
                    <a:p>
                      <a:pPr lvl="0">
                        <a:buNone/>
                      </a:pPr>
                      <a:r>
                        <a:rPr lang="en-US" sz="1100" kern="1200" noProof="0">
                          <a:solidFill>
                            <a:schemeClr val="dk1"/>
                          </a:solidFill>
                          <a:latin typeface="Aptos"/>
                          <a:ea typeface="+mn-ea"/>
                          <a:cs typeface="+mn-cs"/>
                        </a:rPr>
                        <a:t>Contractual Obligations Council</a:t>
                      </a:r>
                      <a:endParaRPr lang="en-US" sz="1100" kern="1200">
                        <a:solidFill>
                          <a:schemeClr val="dk1"/>
                        </a:solidFill>
                        <a:latin typeface="Aptos"/>
                        <a:ea typeface="+mn-ea"/>
                        <a:cs typeface="+mn-cs"/>
                      </a:endParaRPr>
                    </a:p>
                  </a:txBody>
                  <a:tcPr/>
                </a:tc>
                <a:tc>
                  <a:txBody>
                    <a:bodyPr/>
                    <a:lstStyle/>
                    <a:p>
                      <a:pPr lvl="0">
                        <a:buNone/>
                      </a:pPr>
                      <a:r>
                        <a:rPr lang="en-US" sz="1100" b="0" i="0" u="none" strike="noStrike" noProof="0">
                          <a:solidFill>
                            <a:srgbClr val="000000"/>
                          </a:solidFill>
                        </a:rPr>
                        <a:t>Reviewing, negotiating, and enforcing contracts to ensure the organization meets its obligations and avoids legal risk</a:t>
                      </a:r>
                      <a:endParaRPr lang="en-US"/>
                    </a:p>
                  </a:txBody>
                  <a:tcPr/>
                </a:tc>
                <a:extLst>
                  <a:ext uri="{0D108BD9-81ED-4DB2-BD59-A6C34878D82A}">
                    <a16:rowId xmlns:a16="http://schemas.microsoft.com/office/drawing/2014/main" val="2681866494"/>
                  </a:ext>
                </a:extLst>
              </a:tr>
              <a:tr h="406597">
                <a:tc>
                  <a:txBody>
                    <a:bodyPr/>
                    <a:lstStyle/>
                    <a:p>
                      <a:pPr lvl="0">
                        <a:buNone/>
                      </a:pPr>
                      <a:r>
                        <a:rPr lang="en-US" sz="1100" b="0" i="0" u="none" strike="noStrike" noProof="0">
                          <a:solidFill>
                            <a:srgbClr val="000000"/>
                          </a:solidFill>
                          <a:latin typeface="Aptos"/>
                        </a:rPr>
                        <a:t>Legal</a:t>
                      </a:r>
                    </a:p>
                  </a:txBody>
                  <a:tcPr/>
                </a:tc>
                <a:tc>
                  <a:txBody>
                    <a:bodyPr/>
                    <a:lstStyle/>
                    <a:p>
                      <a:pPr lvl="0">
                        <a:buNone/>
                      </a:pPr>
                      <a:r>
                        <a:rPr lang="en-US" sz="1100" b="0" i="0" u="none" strike="noStrike" kern="1200" noProof="0">
                          <a:solidFill>
                            <a:srgbClr val="000000"/>
                          </a:solidFill>
                          <a:latin typeface="Aptos"/>
                          <a:ea typeface="+mn-ea"/>
                          <a:cs typeface="+mn-cs"/>
                        </a:rPr>
                        <a:t>Hayden Brooks</a:t>
                      </a:r>
                    </a:p>
                  </a:txBody>
                  <a:tcPr/>
                </a:tc>
                <a:tc>
                  <a:txBody>
                    <a:bodyPr/>
                    <a:lstStyle/>
                    <a:p>
                      <a:pPr lvl="0">
                        <a:buNone/>
                      </a:pPr>
                      <a:r>
                        <a:rPr lang="en-US" sz="1100" kern="1200">
                          <a:solidFill>
                            <a:schemeClr val="dk1"/>
                          </a:solidFill>
                          <a:latin typeface="Aptos"/>
                          <a:ea typeface="+mn-ea"/>
                          <a:cs typeface="+mn-cs"/>
                        </a:rPr>
                        <a:t>hbrooks@</a:t>
                      </a:r>
                      <a:r>
                        <a:rPr lang="en-US" sz="1100" kern="1200" noProof="0">
                          <a:solidFill>
                            <a:schemeClr val="dk1"/>
                          </a:solidFill>
                          <a:latin typeface="Aptos"/>
                          <a:ea typeface="+mn-ea"/>
                          <a:cs typeface="+mn-cs"/>
                        </a:rPr>
                        <a:t>summittech.com</a:t>
                      </a:r>
                    </a:p>
                    <a:p>
                      <a:pPr lvl="0">
                        <a:buNone/>
                      </a:pPr>
                      <a:endParaRPr lang="en-US" sz="1100" kern="1200">
                        <a:solidFill>
                          <a:schemeClr val="dk1"/>
                        </a:solidFill>
                        <a:latin typeface="Aptos"/>
                        <a:ea typeface="+mn-ea"/>
                        <a:cs typeface="+mn-cs"/>
                      </a:endParaRPr>
                    </a:p>
                  </a:txBody>
                  <a:tcPr/>
                </a:tc>
                <a:tc>
                  <a:txBody>
                    <a:bodyPr/>
                    <a:lstStyle/>
                    <a:p>
                      <a:pPr lvl="0">
                        <a:buNone/>
                      </a:pPr>
                      <a:r>
                        <a:rPr lang="en-US" sz="1100" kern="1200" noProof="0">
                          <a:solidFill>
                            <a:schemeClr val="dk1"/>
                          </a:solidFill>
                          <a:latin typeface="Aptos"/>
                          <a:ea typeface="+mn-ea"/>
                          <a:cs typeface="+mn-cs"/>
                        </a:rPr>
                        <a:t>Compliance Systems Council</a:t>
                      </a:r>
                      <a:endParaRPr lang="en-US" sz="1100" kern="1200">
                        <a:solidFill>
                          <a:schemeClr val="dk1"/>
                        </a:solidFill>
                        <a:latin typeface="Aptos"/>
                        <a:ea typeface="+mn-ea"/>
                        <a:cs typeface="+mn-cs"/>
                      </a:endParaRPr>
                    </a:p>
                  </a:txBody>
                  <a:tcPr/>
                </a:tc>
                <a:tc>
                  <a:txBody>
                    <a:bodyPr/>
                    <a:lstStyle/>
                    <a:p>
                      <a:pPr lvl="0">
                        <a:buNone/>
                      </a:pPr>
                      <a:r>
                        <a:rPr lang="en-US" sz="1100" b="0" i="0" u="none" strike="noStrike" noProof="0">
                          <a:latin typeface="Aptos"/>
                        </a:rPr>
                        <a:t>Focused on systems and regulatory infrastructure </a:t>
                      </a:r>
                      <a:r>
                        <a:rPr lang="en-US" sz="1100" b="0" i="0" u="none" strike="noStrike" noProof="0"/>
                        <a:t>(e.g., GDPR, HIPAA, SOX, CCPA, FISMA) to provide interpretation  and ensure adherence</a:t>
                      </a:r>
                    </a:p>
                  </a:txBody>
                  <a:tcPr/>
                </a:tc>
                <a:extLst>
                  <a:ext uri="{0D108BD9-81ED-4DB2-BD59-A6C34878D82A}">
                    <a16:rowId xmlns:a16="http://schemas.microsoft.com/office/drawing/2014/main" val="1125339326"/>
                  </a:ext>
                </a:extLst>
              </a:tr>
            </a:tbl>
          </a:graphicData>
        </a:graphic>
      </p:graphicFrame>
      <p:sp>
        <p:nvSpPr>
          <p:cNvPr id="5" name="Slide Number Placeholder 4">
            <a:extLst>
              <a:ext uri="{FF2B5EF4-FFF2-40B4-BE49-F238E27FC236}">
                <a16:creationId xmlns:a16="http://schemas.microsoft.com/office/drawing/2014/main" id="{B5EB4D05-6F60-5C42-6ACB-C9227B5B9977}"/>
              </a:ext>
            </a:extLst>
          </p:cNvPr>
          <p:cNvSpPr>
            <a:spLocks noGrp="1"/>
          </p:cNvSpPr>
          <p:nvPr>
            <p:ph type="sldNum" sz="quarter" idx="12"/>
          </p:nvPr>
        </p:nvSpPr>
        <p:spPr/>
        <p:txBody>
          <a:bodyPr/>
          <a:lstStyle/>
          <a:p>
            <a:fld id="{48F63A3B-78C7-47BE-AE5E-E10140E04643}" type="slidenum">
              <a:rPr lang="en-US" dirty="0"/>
              <a:t>9</a:t>
            </a:fld>
            <a:endParaRPr lang="en-US"/>
          </a:p>
        </p:txBody>
      </p:sp>
    </p:spTree>
    <p:extLst>
      <p:ext uri="{BB962C8B-B14F-4D97-AF65-F5344CB8AC3E}">
        <p14:creationId xmlns:p14="http://schemas.microsoft.com/office/powerpoint/2010/main" val="7728287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238B71C-7DD6-47B8-A4DC-20E006012105}">
  <we:reference id="wa200005566" version="1.0.0.0" store="en-US" storeType="omex"/>
  <we:alternateReferences>
    <we:reference id="wa200005566" version="1.0.0.0" store="omex"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Business Impact Analysis Risk Assessment and Threat Analysis</vt:lpstr>
      <vt:lpstr>Business Objectives</vt:lpstr>
      <vt:lpstr>Company Overview</vt:lpstr>
      <vt:lpstr>Core Services</vt:lpstr>
      <vt:lpstr>Business Impact Analysis (BIA)</vt:lpstr>
      <vt:lpstr>Business Continuity Team's  Assessment Approach</vt:lpstr>
      <vt:lpstr>Organizational Chart</vt:lpstr>
      <vt:lpstr>Process Stakeholders and Users</vt:lpstr>
      <vt:lpstr>Process Stakeholders and Users</vt:lpstr>
      <vt:lpstr>Critical Functions/Process</vt:lpstr>
      <vt:lpstr>Critical Functions/Process</vt:lpstr>
      <vt:lpstr>Key Personnel Inventory</vt:lpstr>
      <vt:lpstr>Business Function/Process Impact</vt:lpstr>
      <vt:lpstr>Business Function/Process Recovery Metrics</vt:lpstr>
      <vt:lpstr>IT Suppliers Requiring Use of SummitTech Functions</vt:lpstr>
      <vt:lpstr>Enterprise Software Suppliers Requiring Use of SummitTech Functions</vt:lpstr>
      <vt:lpstr>Threat Analysis and  Risk Assessment</vt:lpstr>
      <vt:lpstr>Step 1. Risk Identification Asset Assessment</vt:lpstr>
      <vt:lpstr>Step 2. Threat Assessment Threat Event: Cyber Attack (DDoS, Ransomware)</vt:lpstr>
      <vt:lpstr>Threat Assessment (continued) Threat Event: Data Breach</vt:lpstr>
      <vt:lpstr>Threat Assessment (continued) Threat Event: Insider Threat</vt:lpstr>
      <vt:lpstr>Threat Assessment (continued) Threat Event: Natural Disaster (Flood, Winter Storms, Earthquakes, Severe Storms, Tornadoes, Wildfires)</vt:lpstr>
      <vt:lpstr>Threat Assessment (continued) Threat Event: Misconfiguration</vt:lpstr>
      <vt:lpstr>Application of AI in This Project</vt:lpstr>
      <vt:lpstr>Application of AI in This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92</cp:revision>
  <dcterms:created xsi:type="dcterms:W3CDTF">2025-05-17T15:29:52Z</dcterms:created>
  <dcterms:modified xsi:type="dcterms:W3CDTF">2025-06-01T21:07:05Z</dcterms:modified>
</cp:coreProperties>
</file>