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879139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121931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122436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8372020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6211918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109892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4101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548960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17676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115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0727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0227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B53F7B-3633-0171-9DE1-46A7D0028A6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1170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27002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10866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3255D3-5679-6717-79A3-4CFA7C572CD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897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1187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18308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6C7C8D-1873-B243-55AC-FE9E993EC1C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4998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1404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7492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977B7-F9DD-C696-66DB-17AC884F986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0962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59271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00358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6D3066-4258-AE48-CDFC-506C00F6B8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7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9420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5423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77C2C1-4274-4931-DF50-D99784ECEF7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743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95861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513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7C3C5-82E3-E8B5-69E5-E8F77C4C25A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85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35504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3727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48D5CF-65DC-49B6-3325-63A4E4BC287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7255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76970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2006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352141-4119-29B4-6098-AC355ABF45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8530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5840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0295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66D674-B01F-38CE-6706-672EBC3ABE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6104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6371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0434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653789-F4E1-0F66-F9FD-1E2D3F32A6D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7410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13997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03783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2650EF-1A0A-41F0-0B75-172C76D5D8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448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71816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73149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72265-13D0-A3BB-8C0C-58574DC2CF1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9882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4438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7527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47D25C-1D13-06FE-A8E4-50D8FE0B9A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0451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4377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0216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4773E6-47D5-612C-09E5-CD30C7B3B1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36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046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8187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FD7A-7BC5-EEFA-7917-04D3680D73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032977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4440020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0149722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219706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241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7927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6959790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924864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340883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651757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35934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1417266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75459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91760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825656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5739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81679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994388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120162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4406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14151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549691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967859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191014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69898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7095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894652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8129607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5473012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0621006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817773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149473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799957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3411911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9601875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116584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7845479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5760897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616353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9050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0852319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3554847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570337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4194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6567633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90187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2910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185369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3861641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85370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414938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470687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81002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3928195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63298437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4060093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8380021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29125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54716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529720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3641581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3827079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885213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4367550" name="Imagem 11"/>
          <p:cNvPicPr>
            <a:picLocks noChangeAspect="1"/>
          </p:cNvPicPr>
          <p:nvPr/>
        </p:nvPicPr>
        <p:blipFill>
          <a:blip r:embed="rId3"/>
          <a:srcRect l="30261" t="5556" r="34634" b="5861"/>
          <a:stretch/>
        </p:blipFill>
        <p:spPr bwMode="auto">
          <a:xfrm>
            <a:off x="11107321" y="5460999"/>
            <a:ext cx="809069" cy="1148400"/>
          </a:xfrm>
          <a:prstGeom prst="rect">
            <a:avLst/>
          </a:prstGeom>
        </p:spPr>
      </p:pic>
      <p:sp>
        <p:nvSpPr>
          <p:cNvPr id="1337151952" name=""/>
          <p:cNvSpPr txBox="1"/>
          <p:nvPr/>
        </p:nvSpPr>
        <p:spPr bwMode="auto">
          <a:xfrm rot="0" flipH="0" flipV="0">
            <a:off x="555800" y="2271805"/>
            <a:ext cx="810159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Automated </a:t>
            </a:r>
            <a:r>
              <a:rPr sz="4800">
                <a:solidFill>
                  <a:schemeClr val="bg1"/>
                </a:solidFill>
              </a:rPr>
              <a:t>Accessibility </a:t>
            </a:r>
            <a:r>
              <a:rPr sz="4800">
                <a:solidFill>
                  <a:schemeClr val="bg1"/>
                </a:solidFill>
              </a:rPr>
              <a:t>Testing of Mobile Apps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726838357" name=""/>
          <p:cNvSpPr txBox="1"/>
          <p:nvPr/>
        </p:nvSpPr>
        <p:spPr bwMode="auto">
          <a:xfrm rot="0" flipH="0" flipV="0">
            <a:off x="555799" y="6325338"/>
            <a:ext cx="255955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Rafael Moreira de Melo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10060533" name=""/>
          <p:cNvSpPr txBox="1"/>
          <p:nvPr/>
        </p:nvSpPr>
        <p:spPr bwMode="auto">
          <a:xfrm rot="0" flipH="0" flipV="0">
            <a:off x="555799" y="3937339"/>
            <a:ext cx="81980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Marcelo Medeiros Eler</a:t>
            </a:r>
            <a:r>
              <a:rPr>
                <a:solidFill>
                  <a:schemeClr val="bg1"/>
                </a:solidFill>
              </a:rPr>
              <a:t>, Jose Miguel Rojas, Yan Ge, and Gordon Fraser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502350" name=""/>
          <p:cNvSpPr txBox="1"/>
          <p:nvPr/>
        </p:nvSpPr>
        <p:spPr bwMode="auto">
          <a:xfrm rot="0" flipH="0" flipV="0">
            <a:off x="860969" y="958302"/>
            <a:ext cx="95590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Proposta: MATE (</a:t>
            </a:r>
            <a:r>
              <a:rPr lang="pt-BR" sz="3600">
                <a:solidFill>
                  <a:srgbClr val="C00000"/>
                </a:solidFill>
              </a:rPr>
              <a:t>M</a:t>
            </a:r>
            <a:r>
              <a:rPr lang="pt-BR" sz="3600"/>
              <a:t>obile</a:t>
            </a:r>
            <a:r>
              <a:rPr lang="pt-BR" sz="3600">
                <a:solidFill>
                  <a:srgbClr val="C00000"/>
                </a:solidFill>
              </a:rPr>
              <a:t> A</a:t>
            </a:r>
            <a:r>
              <a:rPr lang="pt-BR" sz="3600"/>
              <a:t>ccessibility </a:t>
            </a:r>
            <a:r>
              <a:rPr lang="pt-BR" sz="3600">
                <a:solidFill>
                  <a:srgbClr val="C00000"/>
                </a:solidFill>
              </a:rPr>
              <a:t>Te</a:t>
            </a:r>
            <a:r>
              <a:rPr lang="pt-BR" sz="3600"/>
              <a:t>sting) </a:t>
            </a:r>
            <a:endParaRPr sz="3600"/>
          </a:p>
        </p:txBody>
      </p:sp>
      <p:sp>
        <p:nvSpPr>
          <p:cNvPr id="1074515031" name=""/>
          <p:cNvSpPr txBox="1"/>
          <p:nvPr/>
        </p:nvSpPr>
        <p:spPr bwMode="auto">
          <a:xfrm rot="0" flipH="0" flipV="0">
            <a:off x="2414108" y="2003910"/>
            <a:ext cx="70170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Explora um aplicativo automaticamente, clicando em botões e interagindo com os elementos, em cada nova tela ele realiza uma série de verificações.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4016220" name=""/>
          <p:cNvSpPr txBox="1"/>
          <p:nvPr/>
        </p:nvSpPr>
        <p:spPr bwMode="auto">
          <a:xfrm rot="0" flipH="0" flipV="0">
            <a:off x="2414108" y="3159856"/>
            <a:ext cx="71361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O que são novas telas? O MATE tem a habilidade de abstrair estados, registrando estados já testados, evitando testes recorrentes em objetos com o mesmo estado.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5708057" name=""/>
          <p:cNvSpPr txBox="1"/>
          <p:nvPr/>
        </p:nvSpPr>
        <p:spPr bwMode="auto">
          <a:xfrm rot="0" flipH="0" flipV="0">
            <a:off x="2414108" y="4380536"/>
            <a:ext cx="7259315" cy="1189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Isso tudo é feito por meio do </a:t>
            </a:r>
            <a:r>
              <a:rPr lang="pt-BR" b="1">
                <a:solidFill>
                  <a:srgbClr val="000000"/>
                </a:solidFill>
              </a:rPr>
              <a:t>Google’s Accessibility Test Framework</a:t>
            </a:r>
            <a:r>
              <a:rPr lang="pt-BR" b="0">
                <a:solidFill>
                  <a:srgbClr val="000000"/>
                </a:solidFill>
              </a:rPr>
              <a:t>, com algumas adaptações, mas seu objetivo é ser uma maneira automática de gerar testes para acessibilidade, e sem necessitar do código fonte.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544462" name=""/>
          <p:cNvSpPr txBox="1"/>
          <p:nvPr/>
        </p:nvSpPr>
        <p:spPr bwMode="auto">
          <a:xfrm rot="0" flipH="0" flipV="0">
            <a:off x="860969" y="958302"/>
            <a:ext cx="582490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Falhas cobertas pelo MATE </a:t>
            </a:r>
            <a:endParaRPr sz="3600"/>
          </a:p>
        </p:txBody>
      </p:sp>
      <p:sp>
        <p:nvSpPr>
          <p:cNvPr id="1633853467" name=""/>
          <p:cNvSpPr txBox="1"/>
          <p:nvPr/>
        </p:nvSpPr>
        <p:spPr bwMode="auto">
          <a:xfrm rot="0" flipH="0" flipV="0">
            <a:off x="2414108" y="2003910"/>
            <a:ext cx="70526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1">
                <a:solidFill>
                  <a:srgbClr val="000000"/>
                </a:solidFill>
              </a:rPr>
              <a:t>Texto falado: </a:t>
            </a:r>
            <a:r>
              <a:rPr lang="pt-BR" b="0">
                <a:solidFill>
                  <a:srgbClr val="000000"/>
                </a:solidFill>
              </a:rPr>
              <a:t>rótulos ausentes ou duplicados para leitores de tela.</a:t>
            </a:r>
            <a:endParaRPr lang="pt-BR" b="0">
              <a:solidFill>
                <a:srgbClr val="000000"/>
              </a:solidFill>
            </a:endParaRPr>
          </a:p>
        </p:txBody>
      </p:sp>
      <p:sp>
        <p:nvSpPr>
          <p:cNvPr id="1609351695" name=""/>
          <p:cNvSpPr txBox="1"/>
          <p:nvPr/>
        </p:nvSpPr>
        <p:spPr bwMode="auto">
          <a:xfrm rot="0" flipH="0" flipV="0">
            <a:off x="2414108" y="2577260"/>
            <a:ext cx="70929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1">
                <a:solidFill>
                  <a:srgbClr val="000000"/>
                </a:solidFill>
              </a:rPr>
              <a:t>Taxa de contraste</a:t>
            </a:r>
            <a:r>
              <a:rPr lang="pt-BR" b="1">
                <a:solidFill>
                  <a:srgbClr val="000000"/>
                </a:solidFill>
              </a:rPr>
              <a:t> : </a:t>
            </a:r>
            <a:r>
              <a:rPr lang="pt-BR" b="0">
                <a:solidFill>
                  <a:srgbClr val="000000"/>
                </a:solidFill>
              </a:rPr>
              <a:t>texto difícil para leitura.</a:t>
            </a:r>
            <a:endParaRPr lang="pt-BR" b="0">
              <a:solidFill>
                <a:srgbClr val="000000"/>
              </a:solidFill>
            </a:endParaRPr>
          </a:p>
        </p:txBody>
      </p:sp>
      <p:sp>
        <p:nvSpPr>
          <p:cNvPr id="1683831074" name=""/>
          <p:cNvSpPr txBox="1"/>
          <p:nvPr/>
        </p:nvSpPr>
        <p:spPr bwMode="auto">
          <a:xfrm rot="0" flipH="0" flipV="0">
            <a:off x="2414108" y="3187600"/>
            <a:ext cx="711783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1">
                <a:solidFill>
                  <a:srgbClr val="000000"/>
                </a:solidFill>
              </a:rPr>
              <a:t>Tamanho da área de toque</a:t>
            </a:r>
            <a:r>
              <a:rPr lang="pt-BR" b="1">
                <a:solidFill>
                  <a:srgbClr val="000000"/>
                </a:solidFill>
              </a:rPr>
              <a:t> : </a:t>
            </a:r>
            <a:r>
              <a:rPr lang="pt-BR" b="0">
                <a:solidFill>
                  <a:srgbClr val="000000"/>
                </a:solidFill>
              </a:rPr>
              <a:t>botões ou links muito pequenos.</a:t>
            </a:r>
            <a:endParaRPr lang="pt-BR" b="0">
              <a:solidFill>
                <a:srgbClr val="000000"/>
              </a:solidFill>
            </a:endParaRPr>
          </a:p>
        </p:txBody>
      </p:sp>
      <p:sp>
        <p:nvSpPr>
          <p:cNvPr id="870508091" name=""/>
          <p:cNvSpPr txBox="1"/>
          <p:nvPr/>
        </p:nvSpPr>
        <p:spPr bwMode="auto">
          <a:xfrm rot="0" flipH="0" flipV="0">
            <a:off x="2414108" y="3797939"/>
            <a:ext cx="720027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1">
                <a:solidFill>
                  <a:srgbClr val="000000"/>
                </a:solidFill>
              </a:rPr>
              <a:t>Áreas clicáveis duplicadas :</a:t>
            </a:r>
            <a:r>
              <a:rPr lang="pt-BR" b="0">
                <a:solidFill>
                  <a:srgbClr val="000000"/>
                </a:solidFill>
              </a:rPr>
              <a:t> quando ações diferentes são mapeadas para a mesma área clicável da tela.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039069531" name=""/>
          <p:cNvSpPr txBox="1"/>
          <p:nvPr/>
        </p:nvSpPr>
        <p:spPr bwMode="auto">
          <a:xfrm rot="0" flipH="0" flipV="0">
            <a:off x="2414108" y="4639469"/>
            <a:ext cx="72881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O MATE é uma ferramenta configurável, mas seu padrão é alinhado ao padrão estabelecido pela organização W3C.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093920" name=""/>
          <p:cNvSpPr txBox="1"/>
          <p:nvPr/>
        </p:nvSpPr>
        <p:spPr bwMode="auto">
          <a:xfrm rot="0" flipH="0" flipV="0">
            <a:off x="860969" y="958302"/>
            <a:ext cx="358825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Testes do MATE </a:t>
            </a:r>
            <a:endParaRPr sz="3600"/>
          </a:p>
        </p:txBody>
      </p:sp>
      <p:sp>
        <p:nvSpPr>
          <p:cNvPr id="511284768" name=""/>
          <p:cNvSpPr txBox="1"/>
          <p:nvPr/>
        </p:nvSpPr>
        <p:spPr bwMode="auto">
          <a:xfrm rot="0" flipH="0" flipV="0">
            <a:off x="2414108" y="2003910"/>
            <a:ext cx="728667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Os testes da ferramenta MATE, em comparação a outras ferramentas foram feitos após uma seleção de aplicativos, utilizando como base o F-Droid, loja de aplicativos open-source, visto que algumas ferramentas nessas comparações dependem do código fonte.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788778" name=""/>
          <p:cNvSpPr txBox="1"/>
          <p:nvPr/>
        </p:nvSpPr>
        <p:spPr bwMode="auto">
          <a:xfrm rot="0" flipH="0" flipV="0">
            <a:off x="2414108" y="3429000"/>
            <a:ext cx="72873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Consequentemente, em sua seleção para compará-lo aos frameworks de teste dinâmico, foram levado em consideração as aplicações que tinham testes escritos.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177564" name=""/>
          <p:cNvSpPr txBox="1"/>
          <p:nvPr/>
        </p:nvSpPr>
        <p:spPr bwMode="auto">
          <a:xfrm rot="0" flipH="0" flipV="0">
            <a:off x="860969" y="958302"/>
            <a:ext cx="473191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MATE vs. Android Lint </a:t>
            </a:r>
            <a:endParaRPr sz="3600"/>
          </a:p>
        </p:txBody>
      </p:sp>
      <p:sp>
        <p:nvSpPr>
          <p:cNvPr id="1661915859" name=""/>
          <p:cNvSpPr txBox="1"/>
          <p:nvPr/>
        </p:nvSpPr>
        <p:spPr bwMode="auto">
          <a:xfrm rot="0" flipH="0" flipV="0">
            <a:off x="2414108" y="2003910"/>
            <a:ext cx="709083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Os pesquisadores compararam a ferramenta Android Lint ao MATE em 50 aplicativos.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591222163" name=""/>
          <p:cNvSpPr txBox="1"/>
          <p:nvPr/>
        </p:nvSpPr>
        <p:spPr bwMode="auto">
          <a:xfrm rot="0" flipH="0" flipV="0">
            <a:off x="2414108" y="2863935"/>
            <a:ext cx="71459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Como o Android Lint é uma ferramenta para análise estática, o MATE achou significativamente mais falhas.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599651426" name=""/>
          <p:cNvSpPr txBox="1"/>
          <p:nvPr/>
        </p:nvSpPr>
        <p:spPr bwMode="auto">
          <a:xfrm rot="0" flipH="0" flipV="0">
            <a:off x="2414108" y="3723959"/>
            <a:ext cx="722871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Mesmo se olharmos apenas para a análise dos rótulos faltantes, em que o Android Lint é mais eficiente, o MATE ainda assim consegue uma vantagem.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860506" name=""/>
          <p:cNvSpPr txBox="1"/>
          <p:nvPr/>
        </p:nvSpPr>
        <p:spPr bwMode="auto">
          <a:xfrm rot="0" flipH="0" flipV="0">
            <a:off x="860969" y="958302"/>
            <a:ext cx="706880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MATE vs. (Espresso e Roboletric)</a:t>
            </a:r>
            <a:endParaRPr sz="3600"/>
          </a:p>
        </p:txBody>
      </p:sp>
      <p:sp>
        <p:nvSpPr>
          <p:cNvPr id="75736798" name=""/>
          <p:cNvSpPr txBox="1"/>
          <p:nvPr/>
        </p:nvSpPr>
        <p:spPr bwMode="auto">
          <a:xfrm rot="0" flipH="0" flipV="0">
            <a:off x="2414108" y="2003910"/>
            <a:ext cx="71135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Os pesquisadores compararam frameworks de teste dinâmico ao MATE.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012120798" name=""/>
          <p:cNvSpPr txBox="1"/>
          <p:nvPr/>
        </p:nvSpPr>
        <p:spPr bwMode="auto">
          <a:xfrm rot="0" flipH="0" flipV="0">
            <a:off x="2414108" y="2863934"/>
            <a:ext cx="720315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A ferramenta Roboletric não conseguiu achar falhas de acessibilidade.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969143895" name=""/>
          <p:cNvSpPr txBox="1"/>
          <p:nvPr/>
        </p:nvSpPr>
        <p:spPr bwMode="auto">
          <a:xfrm rot="0" flipH="0" flipV="0">
            <a:off x="2414108" y="3723958"/>
            <a:ext cx="72809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A ferramenta Espresso, mesmo cobrindo falhas dinâmicas não conseguiu mais eficiência que o MATE.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557224427" name=""/>
          <p:cNvSpPr txBox="1"/>
          <p:nvPr/>
        </p:nvSpPr>
        <p:spPr bwMode="auto">
          <a:xfrm rot="0" flipH="0" flipV="0">
            <a:off x="2414108" y="4583982"/>
            <a:ext cx="73791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Problema que pode ser um viés, como esses frameworks de teste dinâmico dependem de testes já escritos, eles podem ter uma performance melhor a depender da situação.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202683" name=""/>
          <p:cNvSpPr txBox="1"/>
          <p:nvPr/>
        </p:nvSpPr>
        <p:spPr bwMode="auto">
          <a:xfrm rot="0" flipH="0" flipV="0">
            <a:off x="860969" y="958302"/>
            <a:ext cx="722262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MATE vs. Ajuda Nativa do Android</a:t>
            </a:r>
            <a:endParaRPr sz="3600"/>
          </a:p>
        </p:txBody>
      </p:sp>
      <p:sp>
        <p:nvSpPr>
          <p:cNvPr id="1852173499" name=""/>
          <p:cNvSpPr txBox="1"/>
          <p:nvPr/>
        </p:nvSpPr>
        <p:spPr bwMode="auto">
          <a:xfrm rot="0" flipH="0" flipV="0">
            <a:off x="2414108" y="2003910"/>
            <a:ext cx="717867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Os pesquisadores compararam se a ajuda nativa do Android, que pode ajustar cores para alto contraste, consegue superar esses problemas.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413662884" name=""/>
          <p:cNvSpPr txBox="1"/>
          <p:nvPr/>
        </p:nvSpPr>
        <p:spPr bwMode="auto">
          <a:xfrm rot="0" flipH="0" flipV="0">
            <a:off x="2414108" y="3233837"/>
            <a:ext cx="726831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Com o recurso ativado, e a verificação por meio do MATE, foi visualizado que as falhas de fato diminuíram, mas ainda existem algumas situações.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880600900" name=""/>
          <p:cNvSpPr txBox="1"/>
          <p:nvPr/>
        </p:nvSpPr>
        <p:spPr bwMode="auto">
          <a:xfrm rot="0" flipH="0" flipV="0">
            <a:off x="2369288" y="4380536"/>
            <a:ext cx="73313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Dada essa observação, notamos que essa ajuda nativa do Android não substitui o desenvolvimento de um aplicativo acessível.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74097" name=""/>
          <p:cNvSpPr txBox="1"/>
          <p:nvPr/>
        </p:nvSpPr>
        <p:spPr bwMode="auto">
          <a:xfrm rot="0" flipH="0" flipV="0">
            <a:off x="860969" y="958302"/>
            <a:ext cx="234390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Conclusão</a:t>
            </a:r>
            <a:endParaRPr sz="3600"/>
          </a:p>
        </p:txBody>
      </p:sp>
      <p:sp>
        <p:nvSpPr>
          <p:cNvPr id="695351110" name=""/>
          <p:cNvSpPr txBox="1"/>
          <p:nvPr/>
        </p:nvSpPr>
        <p:spPr bwMode="auto">
          <a:xfrm rot="0" flipH="0" flipV="0">
            <a:off x="2414108" y="2003910"/>
            <a:ext cx="723699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A pesquisa explora o conceito de teste automático, o combinando com testes de acessibilidade.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207927866" name=""/>
          <p:cNvSpPr txBox="1"/>
          <p:nvPr/>
        </p:nvSpPr>
        <p:spPr bwMode="auto">
          <a:xfrm rot="0" flipH="0" flipV="0">
            <a:off x="2414108" y="2836192"/>
            <a:ext cx="73071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Combinando uma exploração automatizada e análise dinâmica, o MATE consegue encontrar mais tipos de falhas e não depende de testes escritos.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694893024" name=""/>
          <p:cNvSpPr txBox="1"/>
          <p:nvPr/>
        </p:nvSpPr>
        <p:spPr bwMode="auto">
          <a:xfrm rot="0" flipH="0" flipV="0">
            <a:off x="2414108" y="3945900"/>
            <a:ext cx="742131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Um dos objetivos da ferramenta é além de correções de falhas de acessibilidade, certificar os aplicativos quanto à acessibilidade, </a:t>
            </a:r>
            <a:r>
              <a:rPr lang="pt-BR" b="0">
                <a:solidFill>
                  <a:srgbClr val="000000"/>
                </a:solidFill>
              </a:rPr>
              <a:t>buscando um padrão.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522055" name=""/>
          <p:cNvSpPr txBox="1"/>
          <p:nvPr/>
        </p:nvSpPr>
        <p:spPr bwMode="auto">
          <a:xfrm rot="0" flipH="0" flipV="0">
            <a:off x="3499920" y="2605680"/>
            <a:ext cx="5029721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/>
              <a:t>Obrigado a todos!</a:t>
            </a:r>
            <a:endParaRPr sz="4800"/>
          </a:p>
        </p:txBody>
      </p:sp>
      <p:sp>
        <p:nvSpPr>
          <p:cNvPr id="660327002" name=""/>
          <p:cNvSpPr txBox="1"/>
          <p:nvPr/>
        </p:nvSpPr>
        <p:spPr bwMode="auto">
          <a:xfrm rot="0" flipH="0" flipV="0">
            <a:off x="4690242" y="3429000"/>
            <a:ext cx="26490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Perguntas ?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030935" name=""/>
          <p:cNvSpPr txBox="1"/>
          <p:nvPr/>
        </p:nvSpPr>
        <p:spPr bwMode="auto">
          <a:xfrm rot="0" flipH="0" flipV="0">
            <a:off x="860969" y="958302"/>
            <a:ext cx="31062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Acessibilidade</a:t>
            </a:r>
            <a:endParaRPr sz="3600"/>
          </a:p>
        </p:txBody>
      </p:sp>
      <p:sp>
        <p:nvSpPr>
          <p:cNvPr id="939089166" name=""/>
          <p:cNvSpPr txBox="1"/>
          <p:nvPr/>
        </p:nvSpPr>
        <p:spPr bwMode="auto">
          <a:xfrm rot="0" flipH="0" flipV="0">
            <a:off x="2414108" y="2003910"/>
            <a:ext cx="68946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“Mobile accessibility” refers to making websites and applications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more accessible to people with disabilities when they are using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mobile phones and other devices.</a:t>
            </a:r>
            <a:r>
              <a:rPr lang="pt-BR">
                <a:solidFill>
                  <a:srgbClr val="1D5D91"/>
                </a:solidFill>
              </a:rPr>
              <a:t> (W3C)</a:t>
            </a:r>
            <a:endParaRPr>
              <a:solidFill>
                <a:srgbClr val="1D5D9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80721" name=""/>
          <p:cNvSpPr txBox="1"/>
          <p:nvPr/>
        </p:nvSpPr>
        <p:spPr bwMode="auto">
          <a:xfrm rot="0" flipH="0" flipV="0">
            <a:off x="860969" y="958302"/>
            <a:ext cx="31062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Acessibilidade</a:t>
            </a:r>
            <a:endParaRPr sz="3600"/>
          </a:p>
        </p:txBody>
      </p:sp>
      <p:sp>
        <p:nvSpPr>
          <p:cNvPr id="523842643" name=""/>
          <p:cNvSpPr txBox="1"/>
          <p:nvPr/>
        </p:nvSpPr>
        <p:spPr bwMode="auto">
          <a:xfrm rot="0" flipH="0" flipV="0">
            <a:off x="2414108" y="2003911"/>
            <a:ext cx="68931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“Mobile accessibility” refers to making websites and applications</a:t>
            </a:r>
            <a:endParaRPr>
              <a:solidFill>
                <a:srgbClr val="1D5D91"/>
              </a:solidFill>
            </a:endParaRPr>
          </a:p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more accessible to people with disabilities when they are using</a:t>
            </a:r>
            <a:endParaRPr>
              <a:solidFill>
                <a:srgbClr val="1D5D91"/>
              </a:solidFill>
            </a:endParaRPr>
          </a:p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mobile phones and other devices.</a:t>
            </a:r>
            <a:r>
              <a:rPr lang="pt-BR">
                <a:solidFill>
                  <a:srgbClr val="1D5D91"/>
                </a:solidFill>
              </a:rPr>
              <a:t> (W3C)</a:t>
            </a:r>
            <a:endParaRPr>
              <a:solidFill>
                <a:srgbClr val="1D5D91"/>
              </a:solidFill>
            </a:endParaRPr>
          </a:p>
        </p:txBody>
      </p:sp>
      <p:sp>
        <p:nvSpPr>
          <p:cNvPr id="494904665" name=""/>
          <p:cNvSpPr txBox="1"/>
          <p:nvPr/>
        </p:nvSpPr>
        <p:spPr bwMode="auto">
          <a:xfrm rot="0" flipH="0" flipV="0">
            <a:off x="2331334" y="3171917"/>
            <a:ext cx="824082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São estimados que 15% da população mundial tenha algum tipo de deficiência.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607485" name=""/>
          <p:cNvSpPr txBox="1"/>
          <p:nvPr/>
        </p:nvSpPr>
        <p:spPr bwMode="auto">
          <a:xfrm rot="0" flipH="0" flipV="0">
            <a:off x="860969" y="958302"/>
            <a:ext cx="31062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Acessibilidade</a:t>
            </a:r>
            <a:endParaRPr sz="3600"/>
          </a:p>
        </p:txBody>
      </p:sp>
      <p:sp>
        <p:nvSpPr>
          <p:cNvPr id="806555793" name=""/>
          <p:cNvSpPr txBox="1"/>
          <p:nvPr/>
        </p:nvSpPr>
        <p:spPr bwMode="auto">
          <a:xfrm rot="0" flipH="0" flipV="0">
            <a:off x="2414108" y="2003910"/>
            <a:ext cx="68946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“Mobile accessibility” refers to making websites and applications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more accessible to people with disabilities when they are using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mobile phones and other devices.</a:t>
            </a:r>
            <a:r>
              <a:rPr lang="pt-BR">
                <a:solidFill>
                  <a:srgbClr val="1D5D91"/>
                </a:solidFill>
              </a:rPr>
              <a:t> (W3C)</a:t>
            </a:r>
            <a:endParaRPr>
              <a:solidFill>
                <a:srgbClr val="1D5D91"/>
              </a:solidFill>
            </a:endParaRPr>
          </a:p>
        </p:txBody>
      </p:sp>
      <p:sp>
        <p:nvSpPr>
          <p:cNvPr id="536657448" name=""/>
          <p:cNvSpPr txBox="1"/>
          <p:nvPr/>
        </p:nvSpPr>
        <p:spPr bwMode="auto">
          <a:xfrm rot="0" flipH="0" flipV="0">
            <a:off x="2331333" y="3171915"/>
            <a:ext cx="824082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São estimados que 15% da população mundial tenha algum tipo de deficiência.</a:t>
            </a:r>
            <a:endParaRPr/>
          </a:p>
        </p:txBody>
      </p:sp>
      <p:sp>
        <p:nvSpPr>
          <p:cNvPr id="1512972254" name=""/>
          <p:cNvSpPr txBox="1"/>
          <p:nvPr/>
        </p:nvSpPr>
        <p:spPr bwMode="auto">
          <a:xfrm rot="0" flipH="0" flipV="0">
            <a:off x="2331333" y="3846988"/>
            <a:ext cx="838826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Com a crescente evolução da tecnologia, são desenvolvidos cada vez mais </a:t>
            </a:r>
            <a:r>
              <a:rPr lang="pt-BR"/>
              <a:t>aplicações, e muitas vezes com alguns problemas que as dificultam para alguns usuários.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815864" name=""/>
          <p:cNvSpPr txBox="1"/>
          <p:nvPr/>
        </p:nvSpPr>
        <p:spPr bwMode="auto">
          <a:xfrm rot="0" flipH="0" flipV="0">
            <a:off x="860969" y="958302"/>
            <a:ext cx="31062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Acessibilidade</a:t>
            </a:r>
            <a:endParaRPr sz="3600"/>
          </a:p>
        </p:txBody>
      </p:sp>
      <p:sp>
        <p:nvSpPr>
          <p:cNvPr id="818771382" name=""/>
          <p:cNvSpPr txBox="1"/>
          <p:nvPr/>
        </p:nvSpPr>
        <p:spPr bwMode="auto">
          <a:xfrm rot="0" flipH="0" flipV="0">
            <a:off x="2414108" y="2003910"/>
            <a:ext cx="68946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rgbClr val="1D5D91"/>
                </a:solidFill>
              </a:rPr>
              <a:t>“Mobile accessibility” refers to making websites and applications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more accessible to people with disabilities when they are using</a:t>
            </a:r>
            <a:r>
              <a:rPr lang="pt-BR">
                <a:solidFill>
                  <a:srgbClr val="1D5D91"/>
                </a:solidFill>
              </a:rPr>
              <a:t> </a:t>
            </a:r>
            <a:r>
              <a:rPr>
                <a:solidFill>
                  <a:srgbClr val="1D5D91"/>
                </a:solidFill>
              </a:rPr>
              <a:t>mobile phones and other devices.</a:t>
            </a:r>
            <a:r>
              <a:rPr lang="pt-BR">
                <a:solidFill>
                  <a:srgbClr val="1D5D91"/>
                </a:solidFill>
              </a:rPr>
              <a:t> (W3C)</a:t>
            </a:r>
            <a:endParaRPr>
              <a:solidFill>
                <a:srgbClr val="1D5D91"/>
              </a:solidFill>
            </a:endParaRPr>
          </a:p>
        </p:txBody>
      </p:sp>
      <p:sp>
        <p:nvSpPr>
          <p:cNvPr id="362164519" name=""/>
          <p:cNvSpPr txBox="1"/>
          <p:nvPr/>
        </p:nvSpPr>
        <p:spPr bwMode="auto">
          <a:xfrm rot="0" flipH="0" flipV="0">
            <a:off x="2331333" y="3171915"/>
            <a:ext cx="824082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São estimados que 15% da população mundial tenha algum tipo de deficiência.</a:t>
            </a:r>
            <a:endParaRPr/>
          </a:p>
        </p:txBody>
      </p:sp>
      <p:sp>
        <p:nvSpPr>
          <p:cNvPr id="973619103" name=""/>
          <p:cNvSpPr txBox="1"/>
          <p:nvPr/>
        </p:nvSpPr>
        <p:spPr bwMode="auto">
          <a:xfrm rot="0" flipH="0" flipV="0">
            <a:off x="2331333" y="3846988"/>
            <a:ext cx="837222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Com a crescente evolução da tecnologia, são desenvolvidos cada vez mais </a:t>
            </a:r>
            <a:r>
              <a:rPr lang="pt-BR"/>
              <a:t>aplicações, e muitas vezes com alguns problemas que as dificultam para alguns usuários.</a:t>
            </a:r>
            <a:endParaRPr lang="pt-BR"/>
          </a:p>
        </p:txBody>
      </p:sp>
      <p:sp>
        <p:nvSpPr>
          <p:cNvPr id="467758329" name=""/>
          <p:cNvSpPr txBox="1"/>
          <p:nvPr/>
        </p:nvSpPr>
        <p:spPr bwMode="auto">
          <a:xfrm rot="0" flipH="0" flipV="0">
            <a:off x="2331333" y="4947450"/>
            <a:ext cx="837222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contornar isso existem ferramentas que ajudam os desenvolvedores a integrar e assegurar que suas aplicações não caiam em problemas de acessibilidade.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009839" name=""/>
          <p:cNvSpPr txBox="1"/>
          <p:nvPr/>
        </p:nvSpPr>
        <p:spPr bwMode="auto">
          <a:xfrm rot="0" flipH="0" flipV="0">
            <a:off x="860969" y="958302"/>
            <a:ext cx="412224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Ferramentas atuais</a:t>
            </a:r>
            <a:endParaRPr sz="3600"/>
          </a:p>
        </p:txBody>
      </p:sp>
      <p:sp>
        <p:nvSpPr>
          <p:cNvPr id="1342672824" name=""/>
          <p:cNvSpPr txBox="1"/>
          <p:nvPr/>
        </p:nvSpPr>
        <p:spPr bwMode="auto">
          <a:xfrm rot="0" flipH="0" flipV="0">
            <a:off x="2414108" y="2003910"/>
            <a:ext cx="694143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Android Lint: analisa código fonte, com isso encontramos alguns problemas em objetos que são gerados dinamicamente.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906145" name=""/>
          <p:cNvSpPr txBox="1"/>
          <p:nvPr/>
        </p:nvSpPr>
        <p:spPr bwMode="auto">
          <a:xfrm rot="0" flipH="0" flipV="0">
            <a:off x="860969" y="958302"/>
            <a:ext cx="412224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Ferramentas atuais</a:t>
            </a:r>
            <a:endParaRPr sz="3600"/>
          </a:p>
        </p:txBody>
      </p:sp>
      <p:sp>
        <p:nvSpPr>
          <p:cNvPr id="449969638" name=""/>
          <p:cNvSpPr txBox="1"/>
          <p:nvPr/>
        </p:nvSpPr>
        <p:spPr bwMode="auto">
          <a:xfrm rot="0" flipH="0" flipV="0">
            <a:off x="2414108" y="2003910"/>
            <a:ext cx="694143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Android Lint: analisa código fonte, com isso encontramos alguns problemas em objetos que são gerados dinamicamente.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0906630" name=""/>
          <p:cNvSpPr txBox="1"/>
          <p:nvPr/>
        </p:nvSpPr>
        <p:spPr bwMode="auto">
          <a:xfrm rot="0" flipH="0" flipV="0">
            <a:off x="2414108" y="2863934"/>
            <a:ext cx="71088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Espresso e Roletric: testes dinâmicos, dependem de testes criados manualmente, o que pode ser um problema ao escalar uma aplicação.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2121810" name=""/>
          <p:cNvSpPr txBox="1"/>
          <p:nvPr/>
        </p:nvSpPr>
        <p:spPr bwMode="auto">
          <a:xfrm rot="0" flipH="0" flipV="0">
            <a:off x="860969" y="958302"/>
            <a:ext cx="955906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Proposta: MATE (</a:t>
            </a:r>
            <a:r>
              <a:rPr lang="pt-BR" sz="3600">
                <a:solidFill>
                  <a:srgbClr val="C00000"/>
                </a:solidFill>
              </a:rPr>
              <a:t>M</a:t>
            </a:r>
            <a:r>
              <a:rPr lang="pt-BR" sz="3600"/>
              <a:t>obile</a:t>
            </a:r>
            <a:r>
              <a:rPr lang="pt-BR" sz="3600">
                <a:solidFill>
                  <a:srgbClr val="C00000"/>
                </a:solidFill>
              </a:rPr>
              <a:t> A</a:t>
            </a:r>
            <a:r>
              <a:rPr lang="pt-BR" sz="3600"/>
              <a:t>ccessibility </a:t>
            </a:r>
            <a:r>
              <a:rPr lang="pt-BR" sz="3600">
                <a:solidFill>
                  <a:srgbClr val="C00000"/>
                </a:solidFill>
              </a:rPr>
              <a:t>Te</a:t>
            </a:r>
            <a:r>
              <a:rPr lang="pt-BR" sz="3600"/>
              <a:t>sting) </a:t>
            </a:r>
            <a:endParaRPr sz="3600"/>
          </a:p>
        </p:txBody>
      </p:sp>
      <p:sp>
        <p:nvSpPr>
          <p:cNvPr id="1706407495" name=""/>
          <p:cNvSpPr txBox="1"/>
          <p:nvPr/>
        </p:nvSpPr>
        <p:spPr bwMode="auto">
          <a:xfrm rot="0" flipH="0" flipV="0">
            <a:off x="2414108" y="2003910"/>
            <a:ext cx="70170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Explora um aplicativo automaticamente, clicando em botões e interagindo com os elementos, em cada nova tela ele realiza uma série de verificações.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18795" name=""/>
          <p:cNvSpPr txBox="1"/>
          <p:nvPr/>
        </p:nvSpPr>
        <p:spPr bwMode="auto">
          <a:xfrm rot="0" flipH="0" flipV="0">
            <a:off x="860969" y="958302"/>
            <a:ext cx="95590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Proposta: MATE (</a:t>
            </a:r>
            <a:r>
              <a:rPr lang="pt-BR" sz="3600">
                <a:solidFill>
                  <a:srgbClr val="C00000"/>
                </a:solidFill>
              </a:rPr>
              <a:t>M</a:t>
            </a:r>
            <a:r>
              <a:rPr lang="pt-BR" sz="3600"/>
              <a:t>obile</a:t>
            </a:r>
            <a:r>
              <a:rPr lang="pt-BR" sz="3600">
                <a:solidFill>
                  <a:srgbClr val="C00000"/>
                </a:solidFill>
              </a:rPr>
              <a:t> A</a:t>
            </a:r>
            <a:r>
              <a:rPr lang="pt-BR" sz="3600"/>
              <a:t>ccessibility </a:t>
            </a:r>
            <a:r>
              <a:rPr lang="pt-BR" sz="3600">
                <a:solidFill>
                  <a:srgbClr val="C00000"/>
                </a:solidFill>
              </a:rPr>
              <a:t>Te</a:t>
            </a:r>
            <a:r>
              <a:rPr lang="pt-BR" sz="3600"/>
              <a:t>sting) </a:t>
            </a:r>
            <a:endParaRPr sz="3600"/>
          </a:p>
        </p:txBody>
      </p:sp>
      <p:sp>
        <p:nvSpPr>
          <p:cNvPr id="411603577" name=""/>
          <p:cNvSpPr txBox="1"/>
          <p:nvPr/>
        </p:nvSpPr>
        <p:spPr bwMode="auto">
          <a:xfrm rot="0" flipH="0" flipV="0">
            <a:off x="2414108" y="2003910"/>
            <a:ext cx="701703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Explora um aplicativo automaticamente, clicando em botões e interagindo com os elementos, em cada nova tela ele realiza uma série de verificações.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9149952" name=""/>
          <p:cNvSpPr txBox="1"/>
          <p:nvPr/>
        </p:nvSpPr>
        <p:spPr bwMode="auto">
          <a:xfrm rot="0" flipH="0" flipV="0">
            <a:off x="2414108" y="3159856"/>
            <a:ext cx="7136195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>
                <a:solidFill>
                  <a:srgbClr val="000000"/>
                </a:solidFill>
              </a:rPr>
              <a:t>O que são novas telas? O MATE tem a habilidade de abstrair estados, registrando estados já testados, evitando testes recorrentes em objetos com o mesmo estado.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2025-07-07T13:46:26Z</dcterms:modified>
</cp:coreProperties>
</file>