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49388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382231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07777383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7837215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6334374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00561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99148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3123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678362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7381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5107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2953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6ECFB-7EB2-DC66-CC67-B5BDB2468BC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0880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9146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99042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50832B-42AB-DB5F-7616-BF0FC25B0C7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2571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64259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85365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E8255C-BB2B-78B7-8275-39D81245A3F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47236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78368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676105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090F55-7911-3A84-68DB-7EA95BC055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7836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75242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1718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B11881-5F60-153F-5615-48D6199C262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506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43717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79123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258E55-1F4D-3011-9741-3DA03464FD7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67498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5757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7278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1DCBF9-D500-F1F0-2F59-9BD9E93DD58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640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20477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99170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78880-0CB8-76FB-2528-72AD2BB1730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882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463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61593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4ED5AB-475E-55E0-2145-67F3F2113D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8374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85606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232705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6F2D1A-21C1-217F-FA8A-011A9A636B7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27372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20904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781023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206DA2-E1D6-CF71-BF2E-6ECBE326D29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989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1143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35418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47C3BA-D0D4-EC60-5AAF-6088CFF32D0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783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75406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66028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4CEA7B-03ED-621C-A4B7-54EFF02CCD4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256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688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46310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48D5CF-65DC-49B6-3325-63A4E4BC287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2036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67475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80451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2650EF-1A0A-41F0-0B75-172C76D5D8C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8421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52403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5711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919D41-3640-9749-6464-87153772596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7776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403631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86611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D65E4E-A4E5-D909-DBEE-5A8635230BB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6095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63325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449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47D25C-1D13-06FE-A8E4-50D8FE0B9A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9941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91126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24379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3DEF88-C192-7717-69C5-5A31E8734D4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895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937122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22401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91F29C-AB2C-3EC4-A0CA-334333E999F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949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61209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5423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3FC1B5-7CC4-229C-0312-C5405EACF3C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34162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0544258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5156931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6928702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82007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5788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8829964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6259223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123017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714274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12256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56880049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5768070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1421595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92124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6970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66512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704238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240897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856446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526112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508042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4828776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9617092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957412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6448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978913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7374882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5494648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9297577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405957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596826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63721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1719153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5617704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498084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3626603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5611313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6228023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19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053764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2394223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498047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15050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19748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198305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97940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364303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3100128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478858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5719566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6235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23644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0166527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8099821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9121333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7016372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4965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13692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46890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7472872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5616590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125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53762312" name="Imagem 11"/>
          <p:cNvPicPr>
            <a:picLocks noChangeAspect="1"/>
          </p:cNvPicPr>
          <p:nvPr/>
        </p:nvPicPr>
        <p:blipFill>
          <a:blip r:embed="rId3"/>
          <a:srcRect l="30261" t="5556" r="34634" b="5861"/>
          <a:stretch/>
        </p:blipFill>
        <p:spPr bwMode="auto">
          <a:xfrm>
            <a:off x="11107321" y="5460999"/>
            <a:ext cx="809069" cy="1148400"/>
          </a:xfrm>
          <a:prstGeom prst="rect">
            <a:avLst/>
          </a:prstGeom>
        </p:spPr>
      </p:pic>
      <p:sp>
        <p:nvSpPr>
          <p:cNvPr id="966416476" name=""/>
          <p:cNvSpPr txBox="1"/>
          <p:nvPr/>
        </p:nvSpPr>
        <p:spPr bwMode="auto">
          <a:xfrm rot="0" flipH="0" flipV="0">
            <a:off x="555796" y="2271802"/>
            <a:ext cx="10650672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Continuous Security Testing: A Case Study on </a:t>
            </a:r>
            <a:r>
              <a:rPr lang="pt-BR" sz="4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Integrating Dynamic Security Testing Tools in </a:t>
            </a:r>
            <a:r>
              <a:rPr lang="pt-BR" sz="4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CI/CD Pipelines</a:t>
            </a:r>
            <a:endParaRPr lang="pt-BR" sz="48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84598694" name=""/>
          <p:cNvSpPr txBox="1"/>
          <p:nvPr/>
        </p:nvSpPr>
        <p:spPr bwMode="auto">
          <a:xfrm rot="0" flipH="0" flipV="0">
            <a:off x="555797" y="6325336"/>
            <a:ext cx="255955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Rafael Moreira de Melo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97836716" name=""/>
          <p:cNvSpPr txBox="1"/>
          <p:nvPr/>
        </p:nvSpPr>
        <p:spPr bwMode="auto">
          <a:xfrm rot="0" flipH="0" flipV="0">
            <a:off x="555798" y="4558162"/>
            <a:ext cx="81987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Thorsten Rangnau, Remco v. Buijtenen, Frank Fransen, Fatih Turkmen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784367" name=""/>
          <p:cNvSpPr txBox="1"/>
          <p:nvPr/>
        </p:nvSpPr>
        <p:spPr bwMode="auto">
          <a:xfrm rot="0" flipH="0" flipV="0">
            <a:off x="860967" y="958302"/>
            <a:ext cx="765437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Técnicas DAST Utilizadas no Estudo</a:t>
            </a:r>
            <a:endParaRPr sz="3600"/>
          </a:p>
        </p:txBody>
      </p:sp>
      <p:sp>
        <p:nvSpPr>
          <p:cNvPr id="1181589183" name=""/>
          <p:cNvSpPr txBox="1"/>
          <p:nvPr/>
        </p:nvSpPr>
        <p:spPr bwMode="auto">
          <a:xfrm rot="0" flipH="0" flipV="0">
            <a:off x="1568181" y="1735476"/>
            <a:ext cx="8980917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Web Application Security Testing (WAST)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Realiza uma varredura automatizada na interface do usuário da aplicação web.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Usa um "spider scan" para descobrir todas as URLs e um "active scan" para atacá-las com requisições maliciosas.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35755930" name=""/>
          <p:cNvSpPr txBox="1"/>
          <p:nvPr/>
        </p:nvSpPr>
        <p:spPr bwMode="auto">
          <a:xfrm rot="0" flipH="0" flipV="0">
            <a:off x="1568181" y="3086307"/>
            <a:ext cx="8981997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Security API Scanning (SAS)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Testa os serviços de back-end diretamente através de suas APIs.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Envia requisições parametrizadas com dados maliciosos (ex: SQL Injection) para os endpoints da API.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59152126" name=""/>
          <p:cNvSpPr txBox="1"/>
          <p:nvPr/>
        </p:nvSpPr>
        <p:spPr bwMode="auto">
          <a:xfrm rot="0" flipH="0" flipV="0">
            <a:off x="1568181" y="4428466"/>
            <a:ext cx="898271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Behaviour Driven Security Testing (BDST)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Utiliza uma linguagem natural para definir cenários de ataque a partir da perspectiva de um hacker (ou usuário).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Melhora a colaboração, pois os testes podem ser compreendidos por não especialistas em segurança.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2932264" name=""/>
          <p:cNvSpPr txBox="1"/>
          <p:nvPr/>
        </p:nvSpPr>
        <p:spPr bwMode="auto">
          <a:xfrm rot="0" flipH="0" flipV="0">
            <a:off x="860967" y="958302"/>
            <a:ext cx="869623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Pipeline de CI/CD com DAST Integrado</a:t>
            </a:r>
            <a:endParaRPr sz="3600"/>
          </a:p>
        </p:txBody>
      </p:sp>
      <p:sp>
        <p:nvSpPr>
          <p:cNvPr id="493245009" name=""/>
          <p:cNvSpPr txBox="1"/>
          <p:nvPr/>
        </p:nvSpPr>
        <p:spPr bwMode="auto">
          <a:xfrm rot="0" flipH="0" flipV="0">
            <a:off x="1568180" y="2003907"/>
            <a:ext cx="898559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Continuous Integration (CI):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Após o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 e os testes unitários, executa-se testes de segurança mais rápidos (SAS e BDST) em paralelo.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75475026" name=""/>
          <p:cNvSpPr txBox="1"/>
          <p:nvPr/>
        </p:nvSpPr>
        <p:spPr bwMode="auto">
          <a:xfrm rot="0" flipH="0" flipV="0">
            <a:off x="1568180" y="3240051"/>
            <a:ext cx="898811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Continuous Delivery (CD):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Após o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deploy para um ambiente de testes, todos os testes de segurança são executados, incluindo os mais lentos como o WAST, para uma cobertura maior.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52125426" name=""/>
          <p:cNvSpPr txBox="1"/>
          <p:nvPr/>
        </p:nvSpPr>
        <p:spPr bwMode="auto">
          <a:xfrm rot="0" flipH="0" flipV="0">
            <a:off x="1565660" y="4495619"/>
            <a:ext cx="899063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Continuous Deployment (CD):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Após o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deploy para o ambiente de produção, uma verificação final é feita executando todos os testes de segurança no sistema ao vivo.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5546960" name=""/>
          <p:cNvSpPr txBox="1"/>
          <p:nvPr/>
        </p:nvSpPr>
        <p:spPr bwMode="auto">
          <a:xfrm rot="0" flipH="0" flipV="0">
            <a:off x="860967" y="958302"/>
            <a:ext cx="742755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Exemplo do pipeline feito no estudo</a:t>
            </a:r>
            <a:endParaRPr sz="3600"/>
          </a:p>
        </p:txBody>
      </p:sp>
      <p:pic>
        <p:nvPicPr>
          <p:cNvPr id="6837876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62624" y="1740477"/>
            <a:ext cx="7710890" cy="3803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9406582" name=""/>
          <p:cNvSpPr txBox="1"/>
          <p:nvPr/>
        </p:nvSpPr>
        <p:spPr bwMode="auto">
          <a:xfrm rot="0" flipH="0" flipV="0">
            <a:off x="555795" y="3017340"/>
            <a:ext cx="877086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>
                <a:solidFill>
                  <a:schemeClr val="bg1"/>
                </a:solidFill>
              </a:rPr>
              <a:t>Resultados</a:t>
            </a:r>
            <a:endParaRPr lang="pt-BR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33569" name=""/>
          <p:cNvSpPr txBox="1"/>
          <p:nvPr/>
        </p:nvSpPr>
        <p:spPr bwMode="auto">
          <a:xfrm rot="0" flipH="0" flipV="0">
            <a:off x="860967" y="958302"/>
            <a:ext cx="648681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Resultados do Estudo de Caso</a:t>
            </a:r>
            <a:endParaRPr sz="3600"/>
          </a:p>
        </p:txBody>
      </p:sp>
      <p:sp>
        <p:nvSpPr>
          <p:cNvPr id="166973914" name=""/>
          <p:cNvSpPr txBox="1"/>
          <p:nvPr/>
        </p:nvSpPr>
        <p:spPr bwMode="auto">
          <a:xfrm rot="0" flipH="0" flipV="0">
            <a:off x="1568180" y="2237702"/>
            <a:ext cx="898883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Ferramentas: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OWASP ZAP, JMeter e SeleniumBase.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Ambiente: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Docker e GitLab CI.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Aplicação Alvo: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OWASP WebGoat (uma aplicação deliberadamente insegura).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2262820" name=""/>
          <p:cNvSpPr txBox="1"/>
          <p:nvPr/>
        </p:nvSpPr>
        <p:spPr bwMode="auto">
          <a:xfrm rot="0" flipH="0" flipV="0">
            <a:off x="1568180" y="3510588"/>
            <a:ext cx="899063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Geral: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Um pipeline completo, incluindo a construção dos componentes e a execução dos três testes, levou 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14 minutos e 6 segundos.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07773572" name=""/>
          <p:cNvSpPr txBox="1"/>
          <p:nvPr/>
        </p:nvSpPr>
        <p:spPr bwMode="auto">
          <a:xfrm rot="0" flipH="0" flipV="0">
            <a:off x="1566380" y="4688224"/>
            <a:ext cx="903599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O artigo considera um tempo ótimo para pipelines comuns usados em CI/CD em torno de 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10 minutos.</a:t>
            </a:r>
            <a:endParaRPr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973853" name=""/>
          <p:cNvSpPr txBox="1"/>
          <p:nvPr/>
        </p:nvSpPr>
        <p:spPr bwMode="auto">
          <a:xfrm rot="0" flipH="0" flipV="0">
            <a:off x="860967" y="958302"/>
            <a:ext cx="648681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Resultados do Estudo de Caso</a:t>
            </a:r>
            <a:endParaRPr sz="3600"/>
          </a:p>
        </p:txBody>
      </p:sp>
      <p:pic>
        <p:nvPicPr>
          <p:cNvPr id="3220812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06431" y="1896340"/>
            <a:ext cx="5988606" cy="3925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3062585" name=""/>
          <p:cNvSpPr txBox="1"/>
          <p:nvPr/>
        </p:nvSpPr>
        <p:spPr bwMode="auto">
          <a:xfrm rot="0" flipH="0" flipV="0">
            <a:off x="860967" y="958302"/>
            <a:ext cx="465646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Desafios Encontrados</a:t>
            </a:r>
            <a:endParaRPr sz="3600"/>
          </a:p>
        </p:txBody>
      </p:sp>
      <p:sp>
        <p:nvSpPr>
          <p:cNvPr id="1734165885" name=""/>
          <p:cNvSpPr txBox="1"/>
          <p:nvPr/>
        </p:nvSpPr>
        <p:spPr bwMode="auto">
          <a:xfrm rot="0" flipH="0" flipV="0">
            <a:off x="1568180" y="2327283"/>
            <a:ext cx="898955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Tempo de Execução do Pipeline: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 tempo de construção das ferramentas de segurança é a parte mais demorada.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71068534" name=""/>
          <p:cNvSpPr txBox="1"/>
          <p:nvPr/>
        </p:nvSpPr>
        <p:spPr bwMode="auto">
          <a:xfrm rot="0" flipH="0" flipV="0">
            <a:off x="1568180" y="3198361"/>
            <a:ext cx="8990277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Complexidade da Conteinerização: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 necessário um conhecimento avançado em Docker para gerenciar a sincronização, o encerramento dos contêineres e a configuração de rede.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87253054" name=""/>
          <p:cNvSpPr txBox="1"/>
          <p:nvPr/>
        </p:nvSpPr>
        <p:spPr bwMode="auto">
          <a:xfrm rot="0" flipH="0" flipV="0">
            <a:off x="1567460" y="4289407"/>
            <a:ext cx="899279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Complexidade e Cobertura dos Testes: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Nenhuma técnica de teste sozinha é capaz de encontrar todas as vulnerabilidades.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494080" name=""/>
          <p:cNvSpPr txBox="1"/>
          <p:nvPr/>
        </p:nvSpPr>
        <p:spPr bwMode="auto">
          <a:xfrm rot="0" flipH="0" flipV="0">
            <a:off x="860967" y="958302"/>
            <a:ext cx="562220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Soluções para os Desafios</a:t>
            </a:r>
            <a:endParaRPr sz="3600"/>
          </a:p>
        </p:txBody>
      </p:sp>
      <p:sp>
        <p:nvSpPr>
          <p:cNvPr id="1433224236" name=""/>
          <p:cNvSpPr txBox="1"/>
          <p:nvPr/>
        </p:nvSpPr>
        <p:spPr bwMode="auto">
          <a:xfrm rot="0" flipH="0" flipV="0">
            <a:off x="1568180" y="1917315"/>
            <a:ext cx="899315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Reduzir o Tempo de Execução: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Executar testes mais lentos (WAST) apenas nos estágios finais (delivery/deployment).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Hospedar ferramentas como o ZAP como um serviço externo para não precisar reconstruí-las a cada execução do pipeline.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Paralelizar a execução dos testes.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36641754" name=""/>
          <p:cNvSpPr txBox="1"/>
          <p:nvPr/>
        </p:nvSpPr>
        <p:spPr bwMode="auto">
          <a:xfrm rot="0" flipH="0" flipV="0">
            <a:off x="1568180" y="3995497"/>
            <a:ext cx="8995677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Gerenciar a Complexidade da Conteinerização: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Sincronização: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Usar scripts de espera (wait-for-it.sh) para garantir que os serviços estejam prontos antes de iniciar os testes.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Encerramento: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Adicionar comandos de desligamento explícitos para garantir que o pipeline termine corretamente.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Rede: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Utilizar redes Docker customizadas para atribuir endereços IP estáticos quando uma ferramenta exige.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70552" name=""/>
          <p:cNvSpPr txBox="1"/>
          <p:nvPr/>
        </p:nvSpPr>
        <p:spPr bwMode="auto">
          <a:xfrm rot="0" flipH="0" flipV="0">
            <a:off x="860967" y="958302"/>
            <a:ext cx="851943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Soluções para os Desafios (continuação)</a:t>
            </a:r>
            <a:endParaRPr sz="3600"/>
          </a:p>
        </p:txBody>
      </p:sp>
      <p:sp>
        <p:nvSpPr>
          <p:cNvPr id="1179378882" name=""/>
          <p:cNvSpPr txBox="1"/>
          <p:nvPr/>
        </p:nvSpPr>
        <p:spPr bwMode="auto">
          <a:xfrm rot="0" flipH="0" flipV="0">
            <a:off x="1568180" y="2324292"/>
            <a:ext cx="899531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Melhorar a Cobertura de Vulnerabilidades: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Combinar múltiplas técnicas de teste (WAST, SAS e BDST) para obter uma cobertura mais ampla.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Integrar especialistas em segurança no processo de design dos testes.</a:t>
            </a:r>
            <a:endParaRPr lang="pt-BR"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641018" name=""/>
          <p:cNvSpPr txBox="1"/>
          <p:nvPr/>
        </p:nvSpPr>
        <p:spPr bwMode="auto">
          <a:xfrm rot="0" flipH="0" flipV="0">
            <a:off x="555795" y="3095121"/>
            <a:ext cx="8812261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>
                <a:solidFill>
                  <a:schemeClr val="bg1"/>
                </a:solidFill>
              </a:rPr>
              <a:t>Resumo</a:t>
            </a:r>
            <a:endParaRPr lang="pt-BR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469762" name=""/>
          <p:cNvSpPr txBox="1"/>
          <p:nvPr/>
        </p:nvSpPr>
        <p:spPr bwMode="auto">
          <a:xfrm rot="0" flipH="0" flipV="0">
            <a:off x="555795" y="3095122"/>
            <a:ext cx="874566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>
                <a:solidFill>
                  <a:schemeClr val="bg1"/>
                </a:solidFill>
              </a:rPr>
              <a:t>O Problema</a:t>
            </a:r>
            <a:endParaRPr lang="pt-BR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144404" name=""/>
          <p:cNvSpPr txBox="1"/>
          <p:nvPr/>
        </p:nvSpPr>
        <p:spPr bwMode="auto">
          <a:xfrm rot="0" flipH="0" flipV="0">
            <a:off x="860967" y="958302"/>
            <a:ext cx="188603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Resumo</a:t>
            </a:r>
            <a:endParaRPr sz="3600"/>
          </a:p>
        </p:txBody>
      </p:sp>
      <p:sp>
        <p:nvSpPr>
          <p:cNvPr id="137207188" name=""/>
          <p:cNvSpPr txBox="1"/>
          <p:nvPr/>
        </p:nvSpPr>
        <p:spPr bwMode="auto">
          <a:xfrm rot="0" flipH="0" flipV="0">
            <a:off x="1568180" y="2327283"/>
            <a:ext cx="899135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 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viável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integrar testes de segurança dinâmicos e automatizados (DAST) em pipelines de CI/CD modernos.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77109723" name=""/>
          <p:cNvSpPr txBox="1"/>
          <p:nvPr/>
        </p:nvSpPr>
        <p:spPr bwMode="auto">
          <a:xfrm rot="0" flipH="0" flipV="0">
            <a:off x="1568180" y="3198361"/>
            <a:ext cx="899315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Os principais desafios são o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empo de execução do pipeline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 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complexidade da conteinerização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 a 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garantia de uma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cobertura de testes adequada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31543640" name=""/>
          <p:cNvSpPr txBox="1"/>
          <p:nvPr/>
        </p:nvSpPr>
        <p:spPr bwMode="auto">
          <a:xfrm rot="0" flipH="0" flipV="0">
            <a:off x="1567460" y="4150861"/>
            <a:ext cx="899351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sucesso depende de um design de pipeline inteligente (paralelização, testes em estágios) e de um conhecimento técnico sólido em tecnologias de contêineres.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900177" name=""/>
          <p:cNvSpPr txBox="1"/>
          <p:nvPr/>
        </p:nvSpPr>
        <p:spPr bwMode="auto">
          <a:xfrm rot="0" flipH="0" flipV="0">
            <a:off x="860967" y="958302"/>
            <a:ext cx="389364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Trabalhos Futuros</a:t>
            </a:r>
            <a:endParaRPr sz="3600"/>
          </a:p>
        </p:txBody>
      </p:sp>
      <p:sp>
        <p:nvSpPr>
          <p:cNvPr id="872530526" name=""/>
          <p:cNvSpPr txBox="1"/>
          <p:nvPr/>
        </p:nvSpPr>
        <p:spPr bwMode="auto">
          <a:xfrm rot="0" flipH="0" flipV="0">
            <a:off x="1568180" y="2860989"/>
            <a:ext cx="89917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Pesquisar a correção automática das vulnerabilidades detectadas.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14368145" name=""/>
          <p:cNvSpPr txBox="1"/>
          <p:nvPr/>
        </p:nvSpPr>
        <p:spPr bwMode="auto">
          <a:xfrm rot="0" flipH="0" flipV="0">
            <a:off x="1568180" y="3429000"/>
            <a:ext cx="899351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Desenvolver a geração automatizada de novos testes quando o comportamento da aplicação mudar.</a:t>
            </a:r>
            <a:endParaRPr sz="1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406518" name=""/>
          <p:cNvSpPr txBox="1"/>
          <p:nvPr/>
        </p:nvSpPr>
        <p:spPr bwMode="auto">
          <a:xfrm rot="0" flipH="0" flipV="0">
            <a:off x="3499920" y="2605680"/>
            <a:ext cx="5029721" cy="8233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/>
              <a:t>Obrigado a todos!</a:t>
            </a:r>
            <a:endParaRPr sz="4800"/>
          </a:p>
        </p:txBody>
      </p:sp>
      <p:sp>
        <p:nvSpPr>
          <p:cNvPr id="1890834337" name=""/>
          <p:cNvSpPr txBox="1"/>
          <p:nvPr/>
        </p:nvSpPr>
        <p:spPr bwMode="auto">
          <a:xfrm rot="0" flipH="0" flipV="0">
            <a:off x="4690242" y="3429000"/>
            <a:ext cx="2649076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/>
              <a:t>Perguntas ?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8669495" name=""/>
          <p:cNvSpPr txBox="1"/>
          <p:nvPr/>
        </p:nvSpPr>
        <p:spPr bwMode="auto">
          <a:xfrm rot="0" flipH="0" flipV="0">
            <a:off x="2331331" y="2092853"/>
            <a:ext cx="843881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Continuous Integration (CI) e Continuous Delivery (CD) se tornaram práticas padrão no DevOps para acelerar a entrega de novas funcionalidades</a:t>
            </a:r>
            <a:r>
              <a:rPr lang="pt-BR"/>
              <a:t>.</a:t>
            </a:r>
            <a:endParaRPr/>
          </a:p>
        </p:txBody>
      </p:sp>
      <p:sp>
        <p:nvSpPr>
          <p:cNvPr id="309018399" name=""/>
          <p:cNvSpPr txBox="1"/>
          <p:nvPr/>
        </p:nvSpPr>
        <p:spPr bwMode="auto">
          <a:xfrm rot="0" flipH="0" flipV="0">
            <a:off x="2331331" y="3047446"/>
            <a:ext cx="845213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Novas versões de software são testadas e lançadas automaticamente, às vezes várias vezes ao dia.</a:t>
            </a:r>
            <a:endParaRPr/>
          </a:p>
        </p:txBody>
      </p:sp>
      <p:sp>
        <p:nvSpPr>
          <p:cNvPr id="301609250" name=""/>
          <p:cNvSpPr txBox="1"/>
          <p:nvPr/>
        </p:nvSpPr>
        <p:spPr bwMode="auto">
          <a:xfrm rot="0" flipH="0" flipV="0">
            <a:off x="860967" y="958302"/>
            <a:ext cx="946061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Entrega Rápida de Software e a Segurança</a:t>
            </a:r>
            <a:endParaRPr sz="3600"/>
          </a:p>
        </p:txBody>
      </p:sp>
      <p:sp>
        <p:nvSpPr>
          <p:cNvPr id="823381866" name=""/>
          <p:cNvSpPr txBox="1"/>
          <p:nvPr/>
        </p:nvSpPr>
        <p:spPr bwMode="auto">
          <a:xfrm rot="0" flipH="0" flipV="0">
            <a:off x="2331331" y="4102007"/>
            <a:ext cx="862313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entanto, as técnicas clássicas de gerenciamento de segurança não conseguem acompanhar esse ciclo de vida de desenvolvimento de software (SDLC) tão rápido.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812773" name=""/>
          <p:cNvSpPr txBox="1"/>
          <p:nvPr/>
        </p:nvSpPr>
        <p:spPr bwMode="auto">
          <a:xfrm rot="0" flipH="0" flipV="0">
            <a:off x="2331331" y="2092852"/>
            <a:ext cx="843917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Prazos apertados e alta carga de trabalho podem levar à introdução acidental de vulnerabilidades de segurança nos sistemas.</a:t>
            </a:r>
            <a:endParaRPr/>
          </a:p>
        </p:txBody>
      </p:sp>
      <p:sp>
        <p:nvSpPr>
          <p:cNvPr id="1936025636" name=""/>
          <p:cNvSpPr txBox="1"/>
          <p:nvPr/>
        </p:nvSpPr>
        <p:spPr bwMode="auto">
          <a:xfrm rot="0" flipH="0" flipV="0">
            <a:off x="2331331" y="3047446"/>
            <a:ext cx="845249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Tradicionalmente, a segurança era tratada por equipes separadas e apenas após as etapas de design e desenvolvimento, o que é um modelo muito lento para o DevOps.</a:t>
            </a:r>
            <a:endParaRPr/>
          </a:p>
        </p:txBody>
      </p:sp>
      <p:sp>
        <p:nvSpPr>
          <p:cNvPr id="275273215" name=""/>
          <p:cNvSpPr txBox="1"/>
          <p:nvPr/>
        </p:nvSpPr>
        <p:spPr bwMode="auto">
          <a:xfrm rot="0" flipH="0" flipV="0">
            <a:off x="860967" y="958302"/>
            <a:ext cx="946061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Entrega Rápida de Software e a Segurança</a:t>
            </a:r>
            <a:endParaRPr sz="3600"/>
          </a:p>
        </p:txBody>
      </p:sp>
      <p:sp>
        <p:nvSpPr>
          <p:cNvPr id="775933014" name=""/>
          <p:cNvSpPr txBox="1"/>
          <p:nvPr/>
        </p:nvSpPr>
        <p:spPr bwMode="auto">
          <a:xfrm rot="0" flipH="0" flipV="0">
            <a:off x="2331331" y="4249212"/>
            <a:ext cx="862349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crescente importância da segurança é impulsionada pelo aumento do cibercrime e por regulamentações como a GDPR (General Data Protection Regulation).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108622" name=""/>
          <p:cNvSpPr txBox="1"/>
          <p:nvPr/>
        </p:nvSpPr>
        <p:spPr bwMode="auto">
          <a:xfrm rot="0" flipH="0" flipV="0">
            <a:off x="555795" y="3095122"/>
            <a:ext cx="875106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 Solução? DevSecOps</a:t>
            </a:r>
            <a:endParaRPr lang="pt-BR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71693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64880" y="1203613"/>
            <a:ext cx="8454998" cy="4283652"/>
          </a:xfrm>
          <a:prstGeom prst="rect">
            <a:avLst/>
          </a:prstGeom>
        </p:spPr>
      </p:pic>
      <p:sp>
        <p:nvSpPr>
          <p:cNvPr id="1639234278" name=""/>
          <p:cNvSpPr txBox="1"/>
          <p:nvPr/>
        </p:nvSpPr>
        <p:spPr bwMode="auto">
          <a:xfrm rot="0" flipH="0" flipV="0">
            <a:off x="2414106" y="5640772"/>
            <a:ext cx="72499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b="0">
                <a:solidFill>
                  <a:srgbClr val="000000"/>
                </a:solidFill>
              </a:rPr>
              <a:t>Fonte: cloud4c.com</a:t>
            </a: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979083" name=""/>
          <p:cNvSpPr txBox="1"/>
          <p:nvPr/>
        </p:nvSpPr>
        <p:spPr bwMode="auto">
          <a:xfrm rot="0" flipH="0" flipV="0">
            <a:off x="860967" y="958302"/>
            <a:ext cx="463101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que é DevSecOps?</a:t>
            </a:r>
            <a:endParaRPr sz="3600"/>
          </a:p>
        </p:txBody>
      </p:sp>
      <p:sp>
        <p:nvSpPr>
          <p:cNvPr id="967655657" name=""/>
          <p:cNvSpPr txBox="1"/>
          <p:nvPr/>
        </p:nvSpPr>
        <p:spPr bwMode="auto">
          <a:xfrm rot="0" flipH="0" flipV="0">
            <a:off x="2414106" y="2107816"/>
            <a:ext cx="70195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É uma nova abordagem que visa integrar práticas de segurança (Sec) diretamente nos fluxos de trabalho de DevOps existentes.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110033787" name=""/>
          <p:cNvSpPr txBox="1"/>
          <p:nvPr/>
        </p:nvSpPr>
        <p:spPr bwMode="auto">
          <a:xfrm rot="0" flipH="0" flipV="0">
            <a:off x="2414106" y="3108780"/>
            <a:ext cx="71675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Promove a colaboração contínua entre as equipes de desenvolvimento, operações e segurança desde o início do projeto.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671274847" name=""/>
          <p:cNvSpPr txBox="1"/>
          <p:nvPr/>
        </p:nvSpPr>
        <p:spPr bwMode="auto">
          <a:xfrm rot="0" flipH="0" flipV="0">
            <a:off x="2414106" y="4125597"/>
            <a:ext cx="72413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Um de seus princípios fundamentais é a 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automação dos testes de segurança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para acompanhar a velocidade dos pipelines de CI/CD.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D5D9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394587" name=""/>
          <p:cNvSpPr txBox="1"/>
          <p:nvPr/>
        </p:nvSpPr>
        <p:spPr bwMode="auto">
          <a:xfrm rot="0" flipH="0" flipV="0">
            <a:off x="555795" y="2419713"/>
            <a:ext cx="8791022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4800">
                <a:solidFill>
                  <a:schemeClr val="bg1"/>
                </a:solidFill>
              </a:rPr>
              <a:t>Como o estudo integrou testes de segurança no pipeline de CI/CD ?</a:t>
            </a:r>
            <a:endParaRPr lang="pt-BR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4666224" name=""/>
          <p:cNvSpPr txBox="1"/>
          <p:nvPr/>
        </p:nvSpPr>
        <p:spPr bwMode="auto">
          <a:xfrm rot="0" flipH="0" flipV="0">
            <a:off x="860967" y="958302"/>
            <a:ext cx="1052637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Integrando Testes de Segurança Dinâmica (DAST)</a:t>
            </a:r>
            <a:endParaRPr sz="3600"/>
          </a:p>
        </p:txBody>
      </p:sp>
      <p:sp>
        <p:nvSpPr>
          <p:cNvPr id="907925966" name=""/>
          <p:cNvSpPr txBox="1"/>
          <p:nvPr/>
        </p:nvSpPr>
        <p:spPr bwMode="auto">
          <a:xfrm rot="0" flipH="0" flipV="0">
            <a:off x="2414106" y="2003907"/>
            <a:ext cx="709335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abordagem deste estudo foca em </a:t>
            </a:r>
            <a:r>
              <a:rPr lang="pt-BR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 Application Security Testing (DAST)</a:t>
            </a:r>
            <a:r>
              <a:rPr lang="pt-BR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que testa a aplicação em execução, simulando ataques reais.</a:t>
            </a:r>
            <a:endParaRPr lang="pt-BR" sz="18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3047132" name=""/>
          <p:cNvSpPr txBox="1"/>
          <p:nvPr/>
        </p:nvSpPr>
        <p:spPr bwMode="auto">
          <a:xfrm rot="0" flipH="0" flipV="0">
            <a:off x="2414106" y="3321312"/>
            <a:ext cx="729891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Isso contrasta com a análise estática (SAST), que examina o código-fonte, mas não consegue detectar todas as vulnerabilidades.</a:t>
            </a:r>
            <a:endParaRPr/>
          </a:p>
        </p:txBody>
      </p:sp>
      <p:sp>
        <p:nvSpPr>
          <p:cNvPr id="906044652" name=""/>
          <p:cNvSpPr txBox="1"/>
          <p:nvPr/>
        </p:nvSpPr>
        <p:spPr bwMode="auto">
          <a:xfrm rot="0" flipH="0" flipV="0">
            <a:off x="2414106" y="4351744"/>
            <a:ext cx="72992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objetivo é integrar DAST ao pipeline de CI/CD para identificar falhas de segurança de forma rápida e automatizada.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modified xsi:type="dcterms:W3CDTF">2025-08-29T03:57:11Z</dcterms:modified>
</cp:coreProperties>
</file>