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2"/>
    <p:restoredTop sz="94671"/>
  </p:normalViewPr>
  <p:slideViewPr>
    <p:cSldViewPr snapToGrid="0">
      <p:cViewPr>
        <p:scale>
          <a:sx n="156" d="100"/>
          <a:sy n="156" d="100"/>
        </p:scale>
        <p:origin x="-3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2C91A-940B-1E4F-9193-1B428BBCD413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FB29B-4C35-6442-94A1-2BDB85708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FB29B-4C35-6442-94A1-2BDB85708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C0A3-2BF4-F1BC-11A4-6C05D66C4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7A4DA-4050-3081-142B-154BB927A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6175-A140-EEB6-EFA0-F8EFE3B7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30A2-1C45-5D67-DE65-4BD7E3F4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6716-DE02-C952-1B67-8A29864C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043-0452-7047-0BA2-7E6C0A05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BED9-16F0-1788-9B00-36D4E3A48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35BA-0B57-F50A-45A2-3DE642C2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332A-F363-F491-AC13-78EA7F37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A923-AE2E-4787-ADEE-99FEB4C0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20B37-B2D2-F2D6-9AA0-D600C0906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CBA4C-D014-6C46-AB1F-90F4798FA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BF84-826A-DD3E-08F4-A5AB0B18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7DBB-AF81-D70B-51AA-0BC5666E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FBF0-439E-0A67-B1EB-6F1D977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AD1-EEB2-205D-5ACF-FC865CFE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2F1C-529F-F951-86A7-EBA9C267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260F-1205-9DF4-E6FB-F3A610E9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67EE-CE37-2F77-CEDF-9C9F52BE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B1A6-D0E2-3BF5-2D0F-F8EC3CC5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F182-3422-5AB7-8110-2EB1B797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1A2B-5F15-04C1-EDBE-3F8785BD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3E33B-D75E-785C-5C7A-281D4B43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78DC9-0ABC-41FC-2154-42AEF5F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AA513-C523-185C-A62C-59BD66C3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53D9-538A-525A-AD16-3EEF3F3C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AA8A-FB7F-0950-000B-455D741F5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12772-F881-34BC-7FC7-17C8955C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D3CB-9BF7-45D9-B3D5-ADE98F02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A379-DE11-DE96-4BD8-B48A60A5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4065F-1892-94CB-2A89-768DE695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5D6-35F6-BE40-FB9E-BC3146DA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22CA7-C6A1-D807-EFAA-6BFCB50B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89F0D-846B-DB32-0C32-741358ACF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D3581B-B490-237A-970D-7B0A0039D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38FBA-7DFD-5A2F-DDEC-CF40EE974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64A6C-F2E9-B874-F404-D44F2249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0772A-393E-81B3-956A-BE1755D0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D3742-F8F1-BA03-D1BE-0E5840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692F-1940-01B3-0BF6-1C88BAE5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84656-ACE8-9AE4-34BE-55FC9186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D183E-5209-C7E8-2313-72C66B85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16CD-7399-20BF-97AF-D194B83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7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5F1BD-D40B-9D7D-1959-6DE9F16E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EA5CE-115D-B263-52F6-23FFCC40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3847-A5E6-0717-894C-36A512E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CCC9-14D9-2033-5EA8-CB02E808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DE3B-6951-CAD8-FF26-B5EC0040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5C65-1495-EA55-0152-95017D61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CD0A7-3627-5ECC-5BD7-0EA04049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FC428-509F-DC54-FE9A-DBF342F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FAF6-E1EC-69E2-37AF-2492303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13FD-D526-005C-565E-D075A980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7BCD7-CCA2-FE42-B863-9E9FDE196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43CC-912E-3EC3-7B35-B9799CBE0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07E3-13F2-2D51-D856-3CA02C1D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40D99-E3D9-6B50-A8BE-C46CA280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49878-659B-E552-C6C5-782654CD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6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1D01B-B5D0-90EE-B29A-F339FCA3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898A-9156-4B1F-8AEB-B973E4CD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8598-4FDA-66E3-A9A4-61667FF4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63C57-0E3A-474A-99FA-CB3F9C0F1CD7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C024C-8ACB-2229-570F-37456B9E6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5F81-6E0D-E815-8E27-8DA90222A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4B5E-821B-124D-B68D-7391771E6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03A6924-A65F-11A4-B1B1-F55E78D088C4}"/>
              </a:ext>
            </a:extLst>
          </p:cNvPr>
          <p:cNvGrpSpPr/>
          <p:nvPr/>
        </p:nvGrpSpPr>
        <p:grpSpPr>
          <a:xfrm>
            <a:off x="2710790" y="2326"/>
            <a:ext cx="6770420" cy="6855674"/>
            <a:chOff x="2710876" y="284052"/>
            <a:chExt cx="6770420" cy="655654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13AE887-07DF-8B53-D1B0-38C13FF82EC1}"/>
                </a:ext>
              </a:extLst>
            </p:cNvPr>
            <p:cNvGrpSpPr/>
            <p:nvPr/>
          </p:nvGrpSpPr>
          <p:grpSpPr>
            <a:xfrm>
              <a:off x="2710876" y="284052"/>
              <a:ext cx="6770420" cy="6556546"/>
              <a:chOff x="2710876" y="284052"/>
              <a:chExt cx="6770420" cy="6556546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ABCEE4D-703B-5364-EC35-3E8BE1C45C1D}"/>
                  </a:ext>
                </a:extLst>
              </p:cNvPr>
              <p:cNvGrpSpPr/>
              <p:nvPr/>
            </p:nvGrpSpPr>
            <p:grpSpPr>
              <a:xfrm>
                <a:off x="2710876" y="656078"/>
                <a:ext cx="6770420" cy="6184520"/>
                <a:chOff x="2642521" y="353518"/>
                <a:chExt cx="6770420" cy="61845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=“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quick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brown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fox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”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D5514BC-FE57-03CB-DBA8-B339A02CEF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8149" y="823715"/>
                      <a:ext cx="273245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29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dirty="0"/>
                        <a:t> quick brown fox”</a:t>
                      </a: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D5660CE-BECB-62C4-A8E4-4A0AD2D46E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3422" y="2528376"/>
                      <a:ext cx="1562193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636" r="-5691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“The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brown fox”</a:t>
                      </a: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E8B3D820-30A2-C449-EA01-7EEB724FF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1945" y="2522101"/>
                      <a:ext cx="175599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704" r="-2158" b="-92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“The quick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cheetah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C1753B1-9D77-8A5E-F452-C0ACE4D024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5633" y="2502772"/>
                      <a:ext cx="1700393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636" r="-6716" b="-7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latin typeface="Helvetica" pitchFamily="2" charset="0"/>
                        </a:rPr>
                        <a:t>perturbation model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19A9D4BC-B8DD-F82A-4006-6901CAC216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6484" y="1663244"/>
                      <a:ext cx="505578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03125" b="-150000"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3FDAF43-22D1-7F20-3B4E-102FFB042721}"/>
                    </a:ext>
                  </a:extLst>
                </p:cNvPr>
                <p:cNvCxnSpPr>
                  <a:cxnSpLocks/>
                  <a:stCxn id="5" idx="2"/>
                  <a:endCxn id="10" idx="0"/>
                </p:cNvCxnSpPr>
                <p:nvPr/>
              </p:nvCxnSpPr>
              <p:spPr>
                <a:xfrm>
                  <a:off x="5494375" y="1193047"/>
                  <a:ext cx="0" cy="47019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46C85D8-C175-F116-318A-1B86C5B02219}"/>
                    </a:ext>
                  </a:extLst>
                </p:cNvPr>
                <p:cNvCxnSpPr>
                  <a:cxnSpLocks/>
                  <a:stCxn id="10" idx="2"/>
                  <a:endCxn id="6" idx="0"/>
                </p:cNvCxnSpPr>
                <p:nvPr/>
              </p:nvCxnSpPr>
              <p:spPr>
                <a:xfrm flipH="1">
                  <a:off x="3584519" y="2032576"/>
                  <a:ext cx="1909856" cy="49580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9A4FE71-6510-FF45-B29C-72548F9E4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3198" y="2032576"/>
                  <a:ext cx="1974525" cy="47019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465E59C-2DC2-4B81-FEB6-1FBB5E8619DF}"/>
                    </a:ext>
                  </a:extLst>
                </p:cNvPr>
                <p:cNvSpPr txBox="1"/>
                <p:nvPr/>
              </p:nvSpPr>
              <p:spPr>
                <a:xfrm>
                  <a:off x="2966484" y="3544022"/>
                  <a:ext cx="6257245" cy="36933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source (scoring) model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AABCD9D-EBB4-ED3E-700F-B1A0159230F3}"/>
                    </a:ext>
                  </a:extLst>
                </p:cNvPr>
                <p:cNvGrpSpPr/>
                <p:nvPr/>
              </p:nvGrpSpPr>
              <p:grpSpPr>
                <a:xfrm>
                  <a:off x="2891783" y="4447042"/>
                  <a:ext cx="6331945" cy="343472"/>
                  <a:chOff x="2892677" y="4308273"/>
                  <a:chExt cx="6331945" cy="343472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647038C-7398-82F4-286E-F690B59B7BA4}"/>
                      </a:ext>
                    </a:extLst>
                  </p:cNvPr>
                  <p:cNvSpPr/>
                  <p:nvPr/>
                </p:nvSpPr>
                <p:spPr>
                  <a:xfrm>
                    <a:off x="8405931" y="4308273"/>
                    <a:ext cx="818691" cy="343472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C86F203-AF33-04EC-F710-E17A814AB248}"/>
                      </a:ext>
                    </a:extLst>
                  </p:cNvPr>
                  <p:cNvSpPr/>
                  <p:nvPr/>
                </p:nvSpPr>
                <p:spPr>
                  <a:xfrm>
                    <a:off x="2967378" y="4308273"/>
                    <a:ext cx="5055781" cy="34347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EC91E3C0-E482-7E47-3519-FA1742E01B3E}"/>
                      </a:ext>
                    </a:extLst>
                  </p:cNvPr>
                  <p:cNvGrpSpPr/>
                  <p:nvPr/>
                </p:nvGrpSpPr>
                <p:grpSpPr>
                  <a:xfrm>
                    <a:off x="2892677" y="4332989"/>
                    <a:ext cx="6228258" cy="276999"/>
                    <a:chOff x="2892677" y="4332989"/>
                    <a:chExt cx="6228258" cy="276999"/>
                  </a:xfrm>
                </p:grpSpPr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C6291CCF-5D7B-5CB2-D570-800EFC29A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92677" y="4332989"/>
                      <a:ext cx="5197253" cy="276999"/>
                      <a:chOff x="4050718" y="4497333"/>
                      <a:chExt cx="2737768" cy="276999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162E2743-12F9-C9E8-B287-8F7D03D14F9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050718" y="4497333"/>
                            <a:ext cx="704104" cy="276999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3B1E672D-6628-1408-0C88-69631DB40AA3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062229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FB71F7A5-EC34-7C92-F857-89B7D54585E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79061" y="4497333"/>
                            <a:ext cx="709425" cy="276999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 t="-4348" b="-2173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>
                          <a:extLst>
                            <a:ext uri="{FF2B5EF4-FFF2-40B4-BE49-F238E27FC236}">
                              <a16:creationId xmlns:a16="http://schemas.microsoft.com/office/drawing/2014/main" id="{240B07E6-64E2-BBF4-B99A-DC30FBAB208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09614" y="4332989"/>
                          <a:ext cx="611321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10204" b="-217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DE4F5F2-B7C4-91C2-8B86-F1539081DC8F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 flipH="1">
                  <a:off x="3584518" y="3174707"/>
                  <a:ext cx="1" cy="363927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93A66A6F-6DCA-2918-9593-8793748A69DE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flipH="1">
                  <a:off x="7465829" y="3149103"/>
                  <a:ext cx="1" cy="38953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Elbow Connector 57">
                  <a:extLst>
                    <a:ext uri="{FF2B5EF4-FFF2-40B4-BE49-F238E27FC236}">
                      <a16:creationId xmlns:a16="http://schemas.microsoft.com/office/drawing/2014/main" id="{66EA320D-F4FC-CC55-AB86-EF1620E07A6D}"/>
                    </a:ext>
                  </a:extLst>
                </p:cNvPr>
                <p:cNvCxnSpPr>
                  <a:cxnSpLocks/>
                  <a:stCxn id="5" idx="3"/>
                </p:cNvCxnSpPr>
                <p:nvPr/>
              </p:nvCxnSpPr>
              <p:spPr>
                <a:xfrm>
                  <a:off x="6860601" y="1008381"/>
                  <a:ext cx="1956850" cy="251092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oMath>
                      </a14:m>
                      <a:r>
                        <a:rPr lang="el-GR" dirty="0"/>
                        <a:t> ?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2786E2AC-2BD8-3BD1-5435-AF4523C0B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7408" y="5270163"/>
                      <a:ext cx="1689501" cy="44884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4179" t="-81579" r="-7463" b="-1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039930BE-9CC2-F2D6-7349-46703705D5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4382" y="3938070"/>
                  <a:ext cx="0" cy="50897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Down Arrow 87">
                  <a:extLst>
                    <a:ext uri="{FF2B5EF4-FFF2-40B4-BE49-F238E27FC236}">
                      <a16:creationId xmlns:a16="http://schemas.microsoft.com/office/drawing/2014/main" id="{22C55C22-A784-1E9D-733B-91E343A5D2FF}"/>
                    </a:ext>
                  </a:extLst>
                </p:cNvPr>
                <p:cNvSpPr/>
                <p:nvPr/>
              </p:nvSpPr>
              <p:spPr>
                <a:xfrm>
                  <a:off x="4825881" y="404466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9D9EA2E7-0AB7-8B1F-DFD4-ACF085203EF1}"/>
                    </a:ext>
                  </a:extLst>
                </p:cNvPr>
                <p:cNvCxnSpPr>
                  <a:cxnSpLocks/>
                  <a:stCxn id="10" idx="2"/>
                  <a:endCxn id="7" idx="0"/>
                </p:cNvCxnSpPr>
                <p:nvPr/>
              </p:nvCxnSpPr>
              <p:spPr>
                <a:xfrm flipH="1">
                  <a:off x="5489943" y="2032576"/>
                  <a:ext cx="4432" cy="489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D93B7CD5-E671-51DB-349E-3364C931E6EA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>
                  <a:off x="5489943" y="3168432"/>
                  <a:ext cx="2216" cy="37020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Down Arrow 121">
                  <a:extLst>
                    <a:ext uri="{FF2B5EF4-FFF2-40B4-BE49-F238E27FC236}">
                      <a16:creationId xmlns:a16="http://schemas.microsoft.com/office/drawing/2014/main" id="{CC92CBEE-BADF-7CC4-4A3A-EC1DD27659D0}"/>
                    </a:ext>
                  </a:extLst>
                </p:cNvPr>
                <p:cNvSpPr/>
                <p:nvPr/>
              </p:nvSpPr>
              <p:spPr>
                <a:xfrm>
                  <a:off x="4832682" y="4921822"/>
                  <a:ext cx="1318952" cy="317533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Elbow Connector 124">
                  <a:extLst>
                    <a:ext uri="{FF2B5EF4-FFF2-40B4-BE49-F238E27FC236}">
                      <a16:creationId xmlns:a16="http://schemas.microsoft.com/office/drawing/2014/main" id="{83BCDC4A-1845-1E43-426B-1024629A2BF8}"/>
                    </a:ext>
                  </a:extLst>
                </p:cNvPr>
                <p:cNvCxnSpPr>
                  <a:cxnSpLocks/>
                  <a:stCxn id="76" idx="2"/>
                  <a:endCxn id="65" idx="3"/>
                </p:cNvCxnSpPr>
                <p:nvPr/>
              </p:nvCxnSpPr>
              <p:spPr>
                <a:xfrm rot="5400000">
                  <a:off x="7223611" y="3903812"/>
                  <a:ext cx="704070" cy="2477474"/>
                </a:xfrm>
                <a:prstGeom prst="bentConnector2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80A579C7-961C-16B4-720C-C5CF272053CF}"/>
                    </a:ext>
                  </a:extLst>
                </p:cNvPr>
                <p:cNvGrpSpPr/>
                <p:nvPr/>
              </p:nvGrpSpPr>
              <p:grpSpPr>
                <a:xfrm>
                  <a:off x="4674878" y="6137928"/>
                  <a:ext cx="1561827" cy="400110"/>
                  <a:chOff x="4849535" y="6090575"/>
                  <a:chExt cx="1561827" cy="400110"/>
                </a:xfrm>
              </p:grpSpPr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E90970F1-2093-7B43-E4B8-CA95F4E6D496}"/>
                      </a:ext>
                    </a:extLst>
                  </p:cNvPr>
                  <p:cNvSpPr txBox="1"/>
                  <p:nvPr/>
                </p:nvSpPr>
                <p:spPr>
                  <a:xfrm>
                    <a:off x="4849535" y="6090575"/>
                    <a:ext cx="7612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YES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4420587D-E9F1-A984-A2EA-2714877AB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409" y="6090575"/>
                    <a:ext cx="67795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latin typeface="Helvetica" pitchFamily="2" charset="0"/>
                      </a:rPr>
                      <a:t>NO</a:t>
                    </a:r>
                    <a:endParaRPr lang="en-US" b="1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CE82FDE-0E4F-0FB6-568E-B3F8D75666F4}"/>
                    </a:ext>
                  </a:extLst>
                </p:cNvPr>
                <p:cNvSpPr txBox="1"/>
                <p:nvPr/>
              </p:nvSpPr>
              <p:spPr>
                <a:xfrm>
                  <a:off x="2642521" y="6126816"/>
                  <a:ext cx="20505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LLM generated?</a:t>
                  </a:r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6BB5DB2-3C60-E421-9AF9-B4483D73B2F1}"/>
                    </a:ext>
                  </a:extLst>
                </p:cNvPr>
                <p:cNvSpPr/>
                <p:nvPr/>
              </p:nvSpPr>
              <p:spPr>
                <a:xfrm>
                  <a:off x="2776819" y="551329"/>
                  <a:ext cx="6636122" cy="53245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Down Arrow 149">
                  <a:extLst>
                    <a:ext uri="{FF2B5EF4-FFF2-40B4-BE49-F238E27FC236}">
                      <a16:creationId xmlns:a16="http://schemas.microsoft.com/office/drawing/2014/main" id="{491D072E-8818-9874-163B-2E5D8280B018}"/>
                    </a:ext>
                  </a:extLst>
                </p:cNvPr>
                <p:cNvSpPr/>
                <p:nvPr/>
              </p:nvSpPr>
              <p:spPr>
                <a:xfrm>
                  <a:off x="5104712" y="353518"/>
                  <a:ext cx="761293" cy="543566"/>
                </a:xfrm>
                <a:prstGeom prst="down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250589C-9A3C-8DAD-930C-8B0C0C0C0763}"/>
                  </a:ext>
                </a:extLst>
              </p:cNvPr>
              <p:cNvSpPr txBox="1"/>
              <p:nvPr/>
            </p:nvSpPr>
            <p:spPr>
              <a:xfrm>
                <a:off x="4663083" y="284052"/>
                <a:ext cx="17812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i="1" dirty="0">
                    <a:latin typeface="Helvetica" pitchFamily="2" charset="0"/>
                    <a:cs typeface="Times New Roman" panose="02020603050405020304" pitchFamily="18" charset="0"/>
                  </a:rPr>
                  <a:t>input example</a:t>
                </a:r>
              </a:p>
            </p:txBody>
          </p:sp>
        </p:grpSp>
        <p:sp>
          <p:nvSpPr>
            <p:cNvPr id="180" name="Down Arrow 179">
              <a:extLst>
                <a:ext uri="{FF2B5EF4-FFF2-40B4-BE49-F238E27FC236}">
                  <a16:creationId xmlns:a16="http://schemas.microsoft.com/office/drawing/2014/main" id="{38BF4FD7-715C-BA62-5C61-69599F0328EE}"/>
                </a:ext>
              </a:extLst>
            </p:cNvPr>
            <p:cNvSpPr/>
            <p:nvPr/>
          </p:nvSpPr>
          <p:spPr>
            <a:xfrm>
              <a:off x="5171006" y="6064002"/>
              <a:ext cx="761293" cy="36933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3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F9CA8D9-B1B5-151C-CF85-26FED7E5F643}"/>
              </a:ext>
            </a:extLst>
          </p:cNvPr>
          <p:cNvGrpSpPr/>
          <p:nvPr/>
        </p:nvGrpSpPr>
        <p:grpSpPr>
          <a:xfrm>
            <a:off x="918296" y="1844395"/>
            <a:ext cx="9702102" cy="2968917"/>
            <a:chOff x="661986" y="1761267"/>
            <a:chExt cx="9702102" cy="29689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6E43C0-7579-8993-F456-C69D97825A16}"/>
                </a:ext>
              </a:extLst>
            </p:cNvPr>
            <p:cNvGrpSpPr/>
            <p:nvPr/>
          </p:nvGrpSpPr>
          <p:grpSpPr>
            <a:xfrm>
              <a:off x="6496063" y="2226120"/>
              <a:ext cx="1975151" cy="1561468"/>
              <a:chOff x="5917842" y="1252533"/>
              <a:chExt cx="3039414" cy="16905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B6BF2B-9A02-C02C-D53F-FA2159470777}"/>
                  </a:ext>
                </a:extLst>
              </p:cNvPr>
              <p:cNvSpPr/>
              <p:nvPr/>
            </p:nvSpPr>
            <p:spPr>
              <a:xfrm>
                <a:off x="5917842" y="1252533"/>
                <a:ext cx="3039414" cy="16899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41FB3-17A5-C380-08BE-90B0AE448454}"/>
                  </a:ext>
                </a:extLst>
              </p:cNvPr>
              <p:cNvSpPr txBox="1"/>
              <p:nvPr/>
            </p:nvSpPr>
            <p:spPr>
              <a:xfrm>
                <a:off x="5980661" y="1265858"/>
                <a:ext cx="2913773" cy="399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0-shot baselines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D01142-4FEA-DA02-EE2D-19011F4DCA84}"/>
                      </a:ext>
                    </a:extLst>
                  </p:cNvPr>
                  <p:cNvSpPr txBox="1"/>
                  <p:nvPr/>
                </p:nvSpPr>
                <p:spPr>
                  <a:xfrm>
                    <a:off x="6047717" y="1643516"/>
                    <a:ext cx="2671596" cy="12995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a14:m>
                    <a:endParaRPr lang="en-US" dirty="0"/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>
                        <a:latin typeface="Helvetica" pitchFamily="2" charset="0"/>
                      </a:rPr>
                      <a:t>Rank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 err="1">
                        <a:latin typeface="Helvetica" pitchFamily="2" charset="0"/>
                      </a:rPr>
                      <a:t>LogRank</a:t>
                    </a:r>
                    <a:endParaRPr lang="en-US" dirty="0">
                      <a:latin typeface="Helvetica" pitchFamily="2" charset="0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dirty="0">
                        <a:latin typeface="Helvetica" pitchFamily="2" charset="0"/>
                      </a:rPr>
                      <a:t>Entropy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02D01142-4FEA-DA02-EE2D-19011F4DCA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717" y="1643516"/>
                    <a:ext cx="2671596" cy="129952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90" t="-1053" b="-73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A995885-E92B-71B5-3BAB-61870EBC4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7842" y="1634514"/>
                <a:ext cx="3039414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6477D6-9C6B-4D72-E910-980BCF86518F}"/>
                </a:ext>
              </a:extLst>
            </p:cNvPr>
            <p:cNvGrpSpPr/>
            <p:nvPr/>
          </p:nvGrpSpPr>
          <p:grpSpPr>
            <a:xfrm>
              <a:off x="3053110" y="3825704"/>
              <a:ext cx="2372474" cy="467368"/>
              <a:chOff x="3523890" y="4644611"/>
              <a:chExt cx="2530698" cy="48730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8C2860D-3102-A1A5-F868-271B36FE622E}"/>
                  </a:ext>
                </a:extLst>
              </p:cNvPr>
              <p:cNvSpPr/>
              <p:nvPr/>
            </p:nvSpPr>
            <p:spPr>
              <a:xfrm>
                <a:off x="3523890" y="4644611"/>
                <a:ext cx="2530698" cy="4873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34F0927-99FD-1D01-ED3E-6674311CB8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700" y="4709076"/>
                    <a:ext cx="2325409" cy="3850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Generator model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34F0927-99FD-1D01-ED3E-6674311CB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700" y="4709076"/>
                    <a:ext cx="2325409" cy="38508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34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E551F1-EC1B-83B4-4155-C3172F21D958}"/>
                </a:ext>
              </a:extLst>
            </p:cNvPr>
            <p:cNvGrpSpPr/>
            <p:nvPr/>
          </p:nvGrpSpPr>
          <p:grpSpPr>
            <a:xfrm>
              <a:off x="6496063" y="3898993"/>
              <a:ext cx="1975152" cy="394079"/>
              <a:chOff x="5917840" y="764805"/>
              <a:chExt cx="3009652" cy="4680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E61776-A376-6A03-0E58-D685A6A741F3}"/>
                  </a:ext>
                </a:extLst>
              </p:cNvPr>
              <p:cNvSpPr/>
              <p:nvPr/>
            </p:nvSpPr>
            <p:spPr>
              <a:xfrm>
                <a:off x="5917840" y="764805"/>
                <a:ext cx="3009652" cy="4678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DC7AE-AC4F-C024-DDC4-61D2EB125152}"/>
                  </a:ext>
                </a:extLst>
              </p:cNvPr>
              <p:cNvSpPr txBox="1"/>
              <p:nvPr/>
            </p:nvSpPr>
            <p:spPr>
              <a:xfrm>
                <a:off x="6078694" y="794196"/>
                <a:ext cx="2687940" cy="4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Helvetica" pitchFamily="2" charset="0"/>
                  </a:rPr>
                  <a:t>DetectGPT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5D78ADA-DAD6-942C-742E-0F0C6D73A488}"/>
                </a:ext>
              </a:extLst>
            </p:cNvPr>
            <p:cNvGrpSpPr/>
            <p:nvPr/>
          </p:nvGrpSpPr>
          <p:grpSpPr>
            <a:xfrm>
              <a:off x="661986" y="2321200"/>
              <a:ext cx="1749436" cy="1375635"/>
              <a:chOff x="591029" y="2620834"/>
              <a:chExt cx="2195856" cy="13003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2BBE93-870F-7A7F-5489-534AF7460E68}"/>
                  </a:ext>
                </a:extLst>
              </p:cNvPr>
              <p:cNvGrpSpPr/>
              <p:nvPr/>
            </p:nvGrpSpPr>
            <p:grpSpPr>
              <a:xfrm>
                <a:off x="591029" y="2620834"/>
                <a:ext cx="2195856" cy="1300301"/>
                <a:chOff x="1889062" y="1847817"/>
                <a:chExt cx="2195856" cy="130030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7775DC3-0A63-94C0-00AF-4814744FA154}"/>
                    </a:ext>
                  </a:extLst>
                </p:cNvPr>
                <p:cNvSpPr/>
                <p:nvPr/>
              </p:nvSpPr>
              <p:spPr>
                <a:xfrm>
                  <a:off x="1889070" y="1847817"/>
                  <a:ext cx="2195848" cy="130030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E77EFA8-44A9-D6C1-6050-E2153DD2E312}"/>
                    </a:ext>
                  </a:extLst>
                </p:cNvPr>
                <p:cNvSpPr txBox="1"/>
                <p:nvPr/>
              </p:nvSpPr>
              <p:spPr>
                <a:xfrm>
                  <a:off x="3519153" y="1960808"/>
                  <a:ext cx="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DDEC538-F7E9-301E-A824-0ACF98205233}"/>
                    </a:ext>
                  </a:extLst>
                </p:cNvPr>
                <p:cNvSpPr txBox="1"/>
                <p:nvPr/>
              </p:nvSpPr>
              <p:spPr>
                <a:xfrm>
                  <a:off x="1913641" y="1885304"/>
                  <a:ext cx="2146694" cy="349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Corpus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A4EC5ED-45CF-25D2-079F-DC9F6D5F70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3641" y="2544080"/>
                      <a:ext cx="2146695" cy="299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human-written</a:t>
                      </a:r>
                      <a:r>
                        <a:rPr lang="en-US" sz="1400" dirty="0"/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A4EC5ED-45CF-25D2-079F-DC9F6D5F70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3641" y="2544080"/>
                      <a:ext cx="2146695" cy="29934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1EFCE71-8E19-C30A-8973-54EE482BF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9062" y="2265085"/>
                  <a:ext cx="219584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253712-3FEE-6287-332E-EE2C95F0F5B7}"/>
                  </a:ext>
                </a:extLst>
              </p:cNvPr>
              <p:cNvSpPr txBox="1"/>
              <p:nvPr/>
            </p:nvSpPr>
            <p:spPr>
              <a:xfrm>
                <a:off x="610412" y="3032537"/>
                <a:ext cx="2146695" cy="3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  <a:endParaRPr lang="en-US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2C6328-2B32-BF68-116D-635FF4B19308}"/>
                  </a:ext>
                </a:extLst>
              </p:cNvPr>
              <p:cNvSpPr txBox="1"/>
              <p:nvPr/>
            </p:nvSpPr>
            <p:spPr>
              <a:xfrm>
                <a:off x="615608" y="3510527"/>
                <a:ext cx="2146692" cy="3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  <a:endParaRPr lang="en-US" b="1" dirty="0"/>
              </a:p>
            </p:txBody>
          </p:sp>
        </p:grp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72F92F69-3631-B5AD-7E3B-44021BCE4B46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2391837" y="3216147"/>
              <a:ext cx="661273" cy="843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EFF8DB2-35A1-4179-8C1C-A564ED714431}"/>
                </a:ext>
              </a:extLst>
            </p:cNvPr>
            <p:cNvGrpSpPr/>
            <p:nvPr/>
          </p:nvGrpSpPr>
          <p:grpSpPr>
            <a:xfrm>
              <a:off x="2919049" y="2226218"/>
              <a:ext cx="2621064" cy="1375633"/>
              <a:chOff x="3369323" y="1376150"/>
              <a:chExt cx="2621064" cy="172929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74C2096-819D-B9C9-7226-F960DD876BFD}"/>
                  </a:ext>
                </a:extLst>
              </p:cNvPr>
              <p:cNvGrpSpPr/>
              <p:nvPr/>
            </p:nvGrpSpPr>
            <p:grpSpPr>
              <a:xfrm>
                <a:off x="3369323" y="1376150"/>
                <a:ext cx="2621064" cy="1729294"/>
                <a:chOff x="4981224" y="2301547"/>
                <a:chExt cx="2621064" cy="172929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39E6FA6-F11C-9329-5052-9828C6612AC5}"/>
                    </a:ext>
                  </a:extLst>
                </p:cNvPr>
                <p:cNvSpPr/>
                <p:nvPr/>
              </p:nvSpPr>
              <p:spPr>
                <a:xfrm>
                  <a:off x="4981225" y="2301547"/>
                  <a:ext cx="2601532" cy="1729294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F98F12D-6261-9E27-5F9C-3BC3589CDCE6}"/>
                    </a:ext>
                  </a:extLst>
                </p:cNvPr>
                <p:cNvCxnSpPr>
                  <a:cxnSpLocks/>
                  <a:stCxn id="31" idx="2"/>
                </p:cNvCxnSpPr>
                <p:nvPr/>
              </p:nvCxnSpPr>
              <p:spPr>
                <a:xfrm flipV="1">
                  <a:off x="6281991" y="2733825"/>
                  <a:ext cx="0" cy="12970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C7F5F05-AC1A-888E-EB42-A1ECDF2F1226}"/>
                    </a:ext>
                  </a:extLst>
                </p:cNvPr>
                <p:cNvSpPr txBox="1"/>
                <p:nvPr/>
              </p:nvSpPr>
              <p:spPr>
                <a:xfrm>
                  <a:off x="4981224" y="2321154"/>
                  <a:ext cx="2601532" cy="4642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Helvetica" pitchFamily="2" charset="0"/>
                    </a:rPr>
                    <a:t>Testing dataset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FA0DD699-8432-CB50-B938-0C3A344E5A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1225" y="2733825"/>
                  <a:ext cx="26015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A4D8B9-C729-2A3F-BC86-3E0420F39305}"/>
                    </a:ext>
                  </a:extLst>
                </p:cNvPr>
                <p:cNvSpPr txBox="1"/>
                <p:nvPr/>
              </p:nvSpPr>
              <p:spPr>
                <a:xfrm>
                  <a:off x="5000756" y="2744955"/>
                  <a:ext cx="1257337" cy="425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Human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95788F9-C658-B3B3-7F7F-32B4C96F0D8A}"/>
                    </a:ext>
                  </a:extLst>
                </p:cNvPr>
                <p:cNvSpPr txBox="1"/>
                <p:nvPr/>
              </p:nvSpPr>
              <p:spPr>
                <a:xfrm>
                  <a:off x="6305889" y="2744955"/>
                  <a:ext cx="1252968" cy="4255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LLM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0E0FCD0-DA19-5262-C5E6-14C2BA6F5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756" y="3117643"/>
                  <a:ext cx="2601532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D96439-B61C-9D97-3702-CC61ECBE1BF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109" y="2375574"/>
                    <a:ext cx="872828" cy="4952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human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6D96439-B61C-9D97-3702-CC61ECBE1B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109" y="2375574"/>
                    <a:ext cx="872828" cy="49523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601AA7-424F-405F-72DE-F9D2A4CAF5A7}"/>
                    </a:ext>
                  </a:extLst>
                </p:cNvPr>
                <p:cNvSpPr txBox="1"/>
                <p:nvPr/>
              </p:nvSpPr>
              <p:spPr>
                <a:xfrm>
                  <a:off x="4586619" y="3025843"/>
                  <a:ext cx="567157" cy="393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llm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601AA7-424F-405F-72DE-F9D2A4CAF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619" y="3025843"/>
                  <a:ext cx="567157" cy="393954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A2A424DF-D268-1FAA-A35B-590DC2761C3B}"/>
                </a:ext>
              </a:extLst>
            </p:cNvPr>
            <p:cNvCxnSpPr>
              <a:cxnSpLocks/>
              <a:stCxn id="5" idx="3"/>
              <a:endCxn id="63" idx="1"/>
            </p:cNvCxnSpPr>
            <p:nvPr/>
          </p:nvCxnSpPr>
          <p:spPr>
            <a:xfrm>
              <a:off x="2391837" y="3216147"/>
              <a:ext cx="738998" cy="207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Elbow Connector 80">
              <a:extLst>
                <a:ext uri="{FF2B5EF4-FFF2-40B4-BE49-F238E27FC236}">
                  <a16:creationId xmlns:a16="http://schemas.microsoft.com/office/drawing/2014/main" id="{BF938834-23F2-0CA5-E3EA-2790FC561D33}"/>
                </a:ext>
              </a:extLst>
            </p:cNvPr>
            <p:cNvCxnSpPr>
              <a:cxnSpLocks/>
              <a:stCxn id="20" idx="3"/>
              <a:endCxn id="70" idx="3"/>
            </p:cNvCxnSpPr>
            <p:nvPr/>
          </p:nvCxnSpPr>
          <p:spPr>
            <a:xfrm flipH="1" flipV="1">
              <a:off x="5153776" y="3222820"/>
              <a:ext cx="271808" cy="836570"/>
            </a:xfrm>
            <a:prstGeom prst="bentConnector3">
              <a:avLst>
                <a:gd name="adj1" fmla="val -8410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00A8E1FE-0BA3-3C73-1750-9AB22B05DB55}"/>
                </a:ext>
              </a:extLst>
            </p:cNvPr>
            <p:cNvCxnSpPr>
              <a:cxnSpLocks/>
              <a:stCxn id="39" idx="3"/>
              <a:endCxn id="10" idx="1"/>
            </p:cNvCxnSpPr>
            <p:nvPr/>
          </p:nvCxnSpPr>
          <p:spPr>
            <a:xfrm>
              <a:off x="5520581" y="2426481"/>
              <a:ext cx="975482" cy="58011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E9E08708-71C8-AC77-0972-14BCFB39B560}"/>
                </a:ext>
              </a:extLst>
            </p:cNvPr>
            <p:cNvCxnSpPr>
              <a:cxnSpLocks/>
              <a:stCxn id="39" idx="3"/>
              <a:endCxn id="25" idx="1"/>
            </p:cNvCxnSpPr>
            <p:nvPr/>
          </p:nvCxnSpPr>
          <p:spPr>
            <a:xfrm>
              <a:off x="5520581" y="2426481"/>
              <a:ext cx="975482" cy="16694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AUC ROC Curve in Machine Learning | GeeksforGeeks">
              <a:extLst>
                <a:ext uri="{FF2B5EF4-FFF2-40B4-BE49-F238E27FC236}">
                  <a16:creationId xmlns:a16="http://schemas.microsoft.com/office/drawing/2014/main" id="{5A5E04A7-8DE5-04A5-06D8-5F466F424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03" y="2125455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" descr="AUC ROC Curve in Machine Learning | GeeksforGeeks">
              <a:extLst>
                <a:ext uri="{FF2B5EF4-FFF2-40B4-BE49-F238E27FC236}">
                  <a16:creationId xmlns:a16="http://schemas.microsoft.com/office/drawing/2014/main" id="{68B0093D-D479-2FA9-9E64-F72674E30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3003" y="3374492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Right Arrow 107">
              <a:extLst>
                <a:ext uri="{FF2B5EF4-FFF2-40B4-BE49-F238E27FC236}">
                  <a16:creationId xmlns:a16="http://schemas.microsoft.com/office/drawing/2014/main" id="{049E3F79-4051-B36C-E462-0C380C2F32B9}"/>
                </a:ext>
              </a:extLst>
            </p:cNvPr>
            <p:cNvSpPr/>
            <p:nvPr/>
          </p:nvSpPr>
          <p:spPr>
            <a:xfrm>
              <a:off x="8475353" y="2590511"/>
              <a:ext cx="645077" cy="3324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>
              <a:extLst>
                <a:ext uri="{FF2B5EF4-FFF2-40B4-BE49-F238E27FC236}">
                  <a16:creationId xmlns:a16="http://schemas.microsoft.com/office/drawing/2014/main" id="{0EEC2E1C-10C3-C205-7640-831B9C8CBC08}"/>
                </a:ext>
              </a:extLst>
            </p:cNvPr>
            <p:cNvSpPr/>
            <p:nvPr/>
          </p:nvSpPr>
          <p:spPr>
            <a:xfrm>
              <a:off x="8475354" y="3929336"/>
              <a:ext cx="645077" cy="332488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25EF25D-1A8A-C847-532D-5BCE4ED8A951}"/>
                </a:ext>
              </a:extLst>
            </p:cNvPr>
            <p:cNvSpPr txBox="1"/>
            <p:nvPr/>
          </p:nvSpPr>
          <p:spPr>
            <a:xfrm>
              <a:off x="8395970" y="2415451"/>
              <a:ext cx="6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eval 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0C6AD2-31DA-0629-B04F-A55316B01733}"/>
                </a:ext>
              </a:extLst>
            </p:cNvPr>
            <p:cNvSpPr txBox="1"/>
            <p:nvPr/>
          </p:nvSpPr>
          <p:spPr>
            <a:xfrm>
              <a:off x="8395971" y="3740195"/>
              <a:ext cx="6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eval 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B005722-34B2-7384-FCD3-3D0A9593295E}"/>
                </a:ext>
              </a:extLst>
            </p:cNvPr>
            <p:cNvSpPr txBox="1"/>
            <p:nvPr/>
          </p:nvSpPr>
          <p:spPr>
            <a:xfrm>
              <a:off x="2769925" y="1761267"/>
              <a:ext cx="3048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1) Creation of testing data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BAA05A8D-CA8A-D83C-A15C-975755D3391F}"/>
                </a:ext>
              </a:extLst>
            </p:cNvPr>
            <p:cNvSpPr txBox="1"/>
            <p:nvPr/>
          </p:nvSpPr>
          <p:spPr>
            <a:xfrm>
              <a:off x="6415465" y="1761267"/>
              <a:ext cx="248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2) Baseline evaluation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DA0D220A-D281-F1E5-DB8A-890D7A97EC87}"/>
                </a:ext>
              </a:extLst>
            </p:cNvPr>
            <p:cNvSpPr txBox="1"/>
            <p:nvPr/>
          </p:nvSpPr>
          <p:spPr>
            <a:xfrm>
              <a:off x="6415465" y="4360852"/>
              <a:ext cx="3012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3) </a:t>
              </a:r>
              <a:r>
                <a:rPr 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DetectGPT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" pitchFamily="2" charset="0"/>
                </a:rPr>
                <a:t> evaluation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98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D46BA243-69EE-8EE9-9AC5-01548611AE12}"/>
              </a:ext>
            </a:extLst>
          </p:cNvPr>
          <p:cNvGrpSpPr/>
          <p:nvPr/>
        </p:nvGrpSpPr>
        <p:grpSpPr>
          <a:xfrm>
            <a:off x="1471479" y="3205401"/>
            <a:ext cx="1861275" cy="892674"/>
            <a:chOff x="5917842" y="1252534"/>
            <a:chExt cx="2801472" cy="96644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CC2913A-843E-FC72-D74C-78650AC2C8B7}"/>
                </a:ext>
              </a:extLst>
            </p:cNvPr>
            <p:cNvSpPr/>
            <p:nvPr/>
          </p:nvSpPr>
          <p:spPr>
            <a:xfrm>
              <a:off x="5917844" y="1252534"/>
              <a:ext cx="2801470" cy="966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3934092-417A-E2A3-282D-83CF0521D968}"/>
                </a:ext>
              </a:extLst>
            </p:cNvPr>
            <p:cNvSpPr txBox="1"/>
            <p:nvPr/>
          </p:nvSpPr>
          <p:spPr>
            <a:xfrm>
              <a:off x="5980661" y="1265858"/>
              <a:ext cx="2714522" cy="366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0-shot baselines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99272A2-8C7D-C87A-6BBA-042DBE56697A}"/>
                    </a:ext>
                  </a:extLst>
                </p:cNvPr>
                <p:cNvSpPr txBox="1"/>
                <p:nvPr/>
              </p:nvSpPr>
              <p:spPr>
                <a:xfrm>
                  <a:off x="6047717" y="1643516"/>
                  <a:ext cx="2671597" cy="566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1400" dirty="0">
                      <a:latin typeface="Helvetica" pitchFamily="2" charset="0"/>
                    </a:rPr>
                    <a:t>Rank, </a:t>
                  </a:r>
                  <a:r>
                    <a:rPr lang="en-US" sz="1400" dirty="0" err="1">
                      <a:latin typeface="Helvetica" pitchFamily="2" charset="0"/>
                    </a:rPr>
                    <a:t>LogRank</a:t>
                  </a:r>
                  <a:r>
                    <a:rPr lang="en-US" sz="1400" dirty="0">
                      <a:latin typeface="Helvetica" pitchFamily="2" charset="0"/>
                    </a:rPr>
                    <a:t>, Entropy</a:t>
                  </a: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99272A2-8C7D-C87A-6BBA-042DBE566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17" y="1643516"/>
                  <a:ext cx="2671597" cy="566458"/>
                </a:xfrm>
                <a:prstGeom prst="rect">
                  <a:avLst/>
                </a:prstGeom>
                <a:blipFill>
                  <a:blip r:embed="rId2"/>
                  <a:stretch>
                    <a:fillRect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044DE4-4FAA-B63A-6B8A-BEFB9455D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842" y="1624410"/>
              <a:ext cx="2801471" cy="1010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5A07E3-FC9E-1A5A-5BFA-F9D596F28C6B}"/>
                  </a:ext>
                </a:extLst>
              </p:cNvPr>
              <p:cNvSpPr/>
              <p:nvPr/>
            </p:nvSpPr>
            <p:spPr>
              <a:xfrm>
                <a:off x="3507847" y="707055"/>
                <a:ext cx="1399227" cy="80609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Generator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C5A07E3-FC9E-1A5A-5BFA-F9D596F28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847" y="707055"/>
                <a:ext cx="1399227" cy="806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478B9C-F28E-683D-E174-060BE6B4BBE4}"/>
                  </a:ext>
                </a:extLst>
              </p:cNvPr>
              <p:cNvSpPr/>
              <p:nvPr/>
            </p:nvSpPr>
            <p:spPr>
              <a:xfrm>
                <a:off x="3412136" y="3205402"/>
                <a:ext cx="1560219" cy="892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Helvetica" pitchFamily="2" charset="0"/>
                  </a:rPr>
                  <a:t>DetectGPT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(scoring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l-G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Helvetica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478B9C-F28E-683D-E174-060BE6B4B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136" y="3205402"/>
                <a:ext cx="1560219" cy="892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2B0EF23-D7A2-F2E6-2A38-69886470652D}"/>
              </a:ext>
            </a:extLst>
          </p:cNvPr>
          <p:cNvGrpSpPr/>
          <p:nvPr/>
        </p:nvGrpSpPr>
        <p:grpSpPr>
          <a:xfrm>
            <a:off x="1512239" y="707055"/>
            <a:ext cx="1692718" cy="806097"/>
            <a:chOff x="1889062" y="1941767"/>
            <a:chExt cx="2195856" cy="76195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453FE3A-5CE9-3E83-EC6A-57165806F844}"/>
                </a:ext>
              </a:extLst>
            </p:cNvPr>
            <p:cNvSpPr/>
            <p:nvPr/>
          </p:nvSpPr>
          <p:spPr>
            <a:xfrm>
              <a:off x="1889070" y="1941767"/>
              <a:ext cx="2195848" cy="76195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7B656DD-E4DB-6528-14CF-0D132C646592}"/>
                </a:ext>
              </a:extLst>
            </p:cNvPr>
            <p:cNvSpPr txBox="1"/>
            <p:nvPr/>
          </p:nvSpPr>
          <p:spPr>
            <a:xfrm>
              <a:off x="3519153" y="1960808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E68ED4-4252-50E9-BFA4-F38FD96DFD31}"/>
                </a:ext>
              </a:extLst>
            </p:cNvPr>
            <p:cNvSpPr txBox="1"/>
            <p:nvPr/>
          </p:nvSpPr>
          <p:spPr>
            <a:xfrm>
              <a:off x="1913638" y="1943419"/>
              <a:ext cx="2146694" cy="32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Corpus</a:t>
              </a:r>
              <a:endParaRPr lang="en-US" dirty="0">
                <a:latin typeface="Helvetica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FA44ED9-8607-C8C0-F299-77CBD1F1A542}"/>
                    </a:ext>
                  </a:extLst>
                </p:cNvPr>
                <p:cNvSpPr txBox="1"/>
                <p:nvPr/>
              </p:nvSpPr>
              <p:spPr>
                <a:xfrm>
                  <a:off x="1889062" y="2342914"/>
                  <a:ext cx="2195848" cy="2993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Helvetica" pitchFamily="2" charset="0"/>
                    </a:rPr>
                    <a:t>human-written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FA44ED9-8607-C8C0-F299-77CBD1F1A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062" y="2342914"/>
                  <a:ext cx="2195848" cy="299347"/>
                </a:xfrm>
                <a:prstGeom prst="rect">
                  <a:avLst/>
                </a:prstGeom>
                <a:blipFill>
                  <a:blip r:embed="rId5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236529B-EB35-9BB7-AF35-C7603C316F3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062" y="2265085"/>
              <a:ext cx="21958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A4CA50-DACB-4313-205B-A02BA3567751}"/>
              </a:ext>
            </a:extLst>
          </p:cNvPr>
          <p:cNvGrpSpPr/>
          <p:nvPr/>
        </p:nvGrpSpPr>
        <p:grpSpPr>
          <a:xfrm>
            <a:off x="2065211" y="1652290"/>
            <a:ext cx="2279480" cy="1164602"/>
            <a:chOff x="3175360" y="2293019"/>
            <a:chExt cx="2621063" cy="11646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3BD5599-8EFF-6CCA-A96C-1C32CFB2CC2E}"/>
                </a:ext>
              </a:extLst>
            </p:cNvPr>
            <p:cNvGrpSpPr/>
            <p:nvPr/>
          </p:nvGrpSpPr>
          <p:grpSpPr>
            <a:xfrm>
              <a:off x="3175360" y="2293019"/>
              <a:ext cx="2621063" cy="1164602"/>
              <a:chOff x="3369324" y="1355625"/>
              <a:chExt cx="2621063" cy="1464009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D902053-70F1-2D57-6BC9-4EC47446E2D4}"/>
                  </a:ext>
                </a:extLst>
              </p:cNvPr>
              <p:cNvGrpSpPr/>
              <p:nvPr/>
            </p:nvGrpSpPr>
            <p:grpSpPr>
              <a:xfrm>
                <a:off x="3369324" y="1355625"/>
                <a:ext cx="2621063" cy="1464009"/>
                <a:chOff x="4981225" y="2281022"/>
                <a:chExt cx="2621063" cy="1464009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6B939AEA-5B87-F16F-78C9-676ED673EAAD}"/>
                    </a:ext>
                  </a:extLst>
                </p:cNvPr>
                <p:cNvSpPr/>
                <p:nvPr/>
              </p:nvSpPr>
              <p:spPr>
                <a:xfrm>
                  <a:off x="4981225" y="2301548"/>
                  <a:ext cx="2601532" cy="1443483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A232C5A-0D17-8602-22EF-7CF39C741818}"/>
                    </a:ext>
                  </a:extLst>
                </p:cNvPr>
                <p:cNvCxnSpPr>
                  <a:cxnSpLocks/>
                  <a:stCxn id="73" idx="2"/>
                </p:cNvCxnSpPr>
                <p:nvPr/>
              </p:nvCxnSpPr>
              <p:spPr>
                <a:xfrm flipV="1">
                  <a:off x="6281991" y="2733824"/>
                  <a:ext cx="0" cy="101120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87346B2-5575-029B-383D-D4CD35C47042}"/>
                    </a:ext>
                  </a:extLst>
                </p:cNvPr>
                <p:cNvSpPr txBox="1"/>
                <p:nvPr/>
              </p:nvSpPr>
              <p:spPr>
                <a:xfrm>
                  <a:off x="4981225" y="2281022"/>
                  <a:ext cx="2601532" cy="4642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Helvetica" pitchFamily="2" charset="0"/>
                    </a:rPr>
                    <a:t>Testing</a:t>
                  </a:r>
                  <a:r>
                    <a:rPr lang="en-US" dirty="0">
                      <a:latin typeface="Helvetica" pitchFamily="2" charset="0"/>
                    </a:rPr>
                    <a:t> dataset</a:t>
                  </a: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69782CF-50E4-3084-3E25-3544821AF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1225" y="2733825"/>
                  <a:ext cx="2601532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5654254-16CA-5E18-1D3B-DF3BE9EE7471}"/>
                    </a:ext>
                  </a:extLst>
                </p:cNvPr>
                <p:cNvSpPr txBox="1"/>
                <p:nvPr/>
              </p:nvSpPr>
              <p:spPr>
                <a:xfrm>
                  <a:off x="5000756" y="2744955"/>
                  <a:ext cx="1257337" cy="386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>
                      <a:latin typeface="Helvetica" pitchFamily="2" charset="0"/>
                    </a:rPr>
                    <a:t>Human</a:t>
                  </a:r>
                  <a:endParaRPr lang="en-US" sz="1600" i="1" dirty="0">
                    <a:latin typeface="Helvetica" pitchFamily="2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D8DAD1D-CBC0-DC05-B164-E4A87B5B3D57}"/>
                    </a:ext>
                  </a:extLst>
                </p:cNvPr>
                <p:cNvSpPr txBox="1"/>
                <p:nvPr/>
              </p:nvSpPr>
              <p:spPr>
                <a:xfrm>
                  <a:off x="6305889" y="2744955"/>
                  <a:ext cx="1252968" cy="386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>
                      <a:latin typeface="Helvetica" pitchFamily="2" charset="0"/>
                    </a:rPr>
                    <a:t>LLM</a:t>
                  </a:r>
                  <a:endParaRPr lang="en-US" i="1" dirty="0">
                    <a:latin typeface="Helvetica" pitchFamily="2" charset="0"/>
                  </a:endParaRPr>
                </a:p>
              </p:txBody>
            </p: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23928EB-4226-3BB3-8DA3-B458EEFD09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0756" y="3117643"/>
                  <a:ext cx="2601532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4E8069F-1B39-E862-B2A6-DBD521A6D517}"/>
                      </a:ext>
                    </a:extLst>
                  </p:cNvPr>
                  <p:cNvSpPr txBox="1"/>
                  <p:nvPr/>
                </p:nvSpPr>
                <p:spPr>
                  <a:xfrm>
                    <a:off x="3571368" y="2239036"/>
                    <a:ext cx="872828" cy="4952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human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64E8069F-1B39-E862-B2A6-DBD521A6D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368" y="2239036"/>
                    <a:ext cx="872828" cy="4952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39"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99E1ECB-C66F-AC54-C71A-53AFFC0F759F}"/>
                    </a:ext>
                  </a:extLst>
                </p:cNvPr>
                <p:cNvSpPr txBox="1"/>
                <p:nvPr/>
              </p:nvSpPr>
              <p:spPr>
                <a:xfrm>
                  <a:off x="4841021" y="2981494"/>
                  <a:ext cx="567157" cy="393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llm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99E1ECB-C66F-AC54-C71A-53AFFC0F7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021" y="2981494"/>
                  <a:ext cx="567157" cy="393954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7B7E7C6-6B32-5059-2E5C-40D68ACFDCC6}"/>
              </a:ext>
            </a:extLst>
          </p:cNvPr>
          <p:cNvSpPr txBox="1"/>
          <p:nvPr/>
        </p:nvSpPr>
        <p:spPr>
          <a:xfrm>
            <a:off x="2533540" y="4803910"/>
            <a:ext cx="1284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AUROC</a:t>
            </a:r>
            <a:endParaRPr lang="en-US" dirty="0">
              <a:latin typeface="Helvetica" pitchFamily="2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FC312B2-3452-51E7-CF72-230041C15239}"/>
              </a:ext>
            </a:extLst>
          </p:cNvPr>
          <p:cNvGrpSpPr/>
          <p:nvPr/>
        </p:nvGrpSpPr>
        <p:grpSpPr>
          <a:xfrm>
            <a:off x="1282284" y="4262920"/>
            <a:ext cx="3829641" cy="1059621"/>
            <a:chOff x="1216528" y="4418912"/>
            <a:chExt cx="3829641" cy="1059621"/>
          </a:xfrm>
        </p:grpSpPr>
        <p:pic>
          <p:nvPicPr>
            <p:cNvPr id="63" name="Picture 2" descr="AUC ROC Curve in Machine Learning | GeeksforGeeks">
              <a:extLst>
                <a:ext uri="{FF2B5EF4-FFF2-40B4-BE49-F238E27FC236}">
                  <a16:creationId xmlns:a16="http://schemas.microsoft.com/office/drawing/2014/main" id="{892B49FE-381E-71F5-E78F-2BE1E1828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84" y="4418912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AUC ROC Curve in Machine Learning | GeeksforGeeks">
              <a:extLst>
                <a:ext uri="{FF2B5EF4-FFF2-40B4-BE49-F238E27FC236}">
                  <a16:creationId xmlns:a16="http://schemas.microsoft.com/office/drawing/2014/main" id="{D4426AEA-2620-28AB-357F-FCEB9FED55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528" y="4418912"/>
              <a:ext cx="1441085" cy="1059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B0DEF531-1463-9FDF-2ECD-7BEC0351F960}"/>
              </a:ext>
            </a:extLst>
          </p:cNvPr>
          <p:cNvCxnSpPr>
            <a:cxnSpLocks/>
            <a:stCxn id="83" idx="3"/>
            <a:endCxn id="90" idx="1"/>
          </p:cNvCxnSpPr>
          <p:nvPr/>
        </p:nvCxnSpPr>
        <p:spPr>
          <a:xfrm flipV="1">
            <a:off x="3204957" y="1110103"/>
            <a:ext cx="302890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DDE60987-4F33-4F28-F277-4694AB8319E6}"/>
              </a:ext>
            </a:extLst>
          </p:cNvPr>
          <p:cNvCxnSpPr>
            <a:cxnSpLocks/>
            <a:endCxn id="57" idx="3"/>
          </p:cNvCxnSpPr>
          <p:nvPr/>
        </p:nvCxnSpPr>
        <p:spPr>
          <a:xfrm rot="5400000">
            <a:off x="3848413" y="1671781"/>
            <a:ext cx="1024592" cy="70733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666E3E5-8705-059C-FD4D-82F1425C8601}"/>
              </a:ext>
            </a:extLst>
          </p:cNvPr>
          <p:cNvCxnSpPr>
            <a:cxnSpLocks/>
            <a:endCxn id="72" idx="1"/>
          </p:cNvCxnSpPr>
          <p:nvPr/>
        </p:nvCxnSpPr>
        <p:spPr>
          <a:xfrm rot="16200000" flipH="1">
            <a:off x="1457289" y="1768374"/>
            <a:ext cx="1038859" cy="5284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Bent Arrow 117">
            <a:extLst>
              <a:ext uri="{FF2B5EF4-FFF2-40B4-BE49-F238E27FC236}">
                <a16:creationId xmlns:a16="http://schemas.microsoft.com/office/drawing/2014/main" id="{F42762D6-6FA2-6BFB-C650-5732518E07E9}"/>
              </a:ext>
            </a:extLst>
          </p:cNvPr>
          <p:cNvSpPr/>
          <p:nvPr/>
        </p:nvSpPr>
        <p:spPr>
          <a:xfrm rot="10800000">
            <a:off x="2589088" y="4104555"/>
            <a:ext cx="723822" cy="635392"/>
          </a:xfrm>
          <a:prstGeom prst="bentArrow">
            <a:avLst>
              <a:gd name="adj1" fmla="val 14536"/>
              <a:gd name="adj2" fmla="val 16402"/>
              <a:gd name="adj3" fmla="val 25000"/>
              <a:gd name="adj4" fmla="val 46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Bent Arrow 118">
            <a:extLst>
              <a:ext uri="{FF2B5EF4-FFF2-40B4-BE49-F238E27FC236}">
                <a16:creationId xmlns:a16="http://schemas.microsoft.com/office/drawing/2014/main" id="{59A22DF8-5B47-ED35-F871-C69F133A02B9}"/>
              </a:ext>
            </a:extLst>
          </p:cNvPr>
          <p:cNvSpPr/>
          <p:nvPr/>
        </p:nvSpPr>
        <p:spPr>
          <a:xfrm rot="10800000" flipH="1">
            <a:off x="3435558" y="4104558"/>
            <a:ext cx="437799" cy="635393"/>
          </a:xfrm>
          <a:prstGeom prst="bentArrow">
            <a:avLst>
              <a:gd name="adj1" fmla="val 20983"/>
              <a:gd name="adj2" fmla="val 25000"/>
              <a:gd name="adj3" fmla="val 36203"/>
              <a:gd name="adj4" fmla="val 47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51368F4D-4053-E598-7C36-1196F30555A2}"/>
              </a:ext>
            </a:extLst>
          </p:cNvPr>
          <p:cNvSpPr/>
          <p:nvPr/>
        </p:nvSpPr>
        <p:spPr>
          <a:xfrm>
            <a:off x="2002827" y="2816892"/>
            <a:ext cx="884866" cy="343490"/>
          </a:xfrm>
          <a:prstGeom prst="downArrow">
            <a:avLst>
              <a:gd name="adj1" fmla="val 30083"/>
              <a:gd name="adj2" fmla="val 56030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9C0B1984-E76F-E8D5-CED1-A513BBCF31D7}"/>
              </a:ext>
            </a:extLst>
          </p:cNvPr>
          <p:cNvSpPr/>
          <p:nvPr/>
        </p:nvSpPr>
        <p:spPr>
          <a:xfrm>
            <a:off x="3509092" y="2821759"/>
            <a:ext cx="884866" cy="332420"/>
          </a:xfrm>
          <a:prstGeom prst="downArrow">
            <a:avLst>
              <a:gd name="adj1" fmla="val 30083"/>
              <a:gd name="adj2" fmla="val 56030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126</Words>
  <Application>Microsoft Macintosh PowerPoint</Application>
  <PresentationFormat>Widescreen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 Mos</dc:creator>
  <cp:lastModifiedBy>Raf Mos</cp:lastModifiedBy>
  <cp:revision>7</cp:revision>
  <cp:lastPrinted>2025-04-21T02:28:14Z</cp:lastPrinted>
  <dcterms:created xsi:type="dcterms:W3CDTF">2025-04-21T00:58:29Z</dcterms:created>
  <dcterms:modified xsi:type="dcterms:W3CDTF">2025-05-01T18:57:52Z</dcterms:modified>
</cp:coreProperties>
</file>