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99"/>
    <p:restoredTop sz="94710"/>
  </p:normalViewPr>
  <p:slideViewPr>
    <p:cSldViewPr snapToGrid="0">
      <p:cViewPr varScale="1">
        <p:scale>
          <a:sx n="184" d="100"/>
          <a:sy n="184" d="100"/>
        </p:scale>
        <p:origin x="279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2C91A-940B-1E4F-9193-1B428BBCD413}" type="datetimeFigureOut">
              <a:rPr lang="en-US" smtClean="0"/>
              <a:t>4/26/25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FB29B-4C35-6442-94A1-2BDB85708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15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FB29B-4C35-6442-94A1-2BDB857089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00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6C0A3-2BF4-F1BC-11A4-6C05D66C4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27A4DA-4050-3081-142B-154BB927AD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06175-A140-EEB6-EFA0-F8EFE3B7A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3C57-0E3A-474A-99FA-CB3F9C0F1CD7}" type="datetimeFigureOut">
              <a:rPr lang="en-US" smtClean="0"/>
              <a:t>4/26/25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830A2-1C45-5D67-DE65-4BD7E3F46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26716-DE02-C952-1B67-8A29864C2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4B5E-821B-124D-B68D-7391771E6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C3043-0452-7047-0BA2-7E6C0A05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DEBED9-16F0-1788-9B00-36D4E3A48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235BA-0B57-F50A-45A2-3DE642C2D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3C57-0E3A-474A-99FA-CB3F9C0F1CD7}" type="datetimeFigureOut">
              <a:rPr lang="en-US" smtClean="0"/>
              <a:t>4/26/25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A332A-F363-F491-AC13-78EA7F379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BA923-AE2E-4787-ADEE-99FEB4C02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4B5E-821B-124D-B68D-7391771E6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17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320B37-B2D2-F2D6-9AA0-D600C0906E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ACBA4C-D014-6C46-AB1F-90F4798FA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8BF84-826A-DD3E-08F4-A5AB0B189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3C57-0E3A-474A-99FA-CB3F9C0F1CD7}" type="datetimeFigureOut">
              <a:rPr lang="en-US" smtClean="0"/>
              <a:t>4/26/25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27DBB-AF81-D70B-51AA-0BC5666EA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2FBF0-439E-0A67-B1EB-6F1D9774D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4B5E-821B-124D-B68D-7391771E6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15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65AD1-EEB2-205D-5ACF-FC865CFE4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A2F1C-529F-F951-86A7-EBA9C267A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4260F-1205-9DF4-E6FB-F3A610E96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3C57-0E3A-474A-99FA-CB3F9C0F1CD7}" type="datetimeFigureOut">
              <a:rPr lang="en-US" smtClean="0"/>
              <a:t>4/26/25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A67EE-CE37-2F77-CEDF-9C9F52BE9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1B1A6-D0E2-3BF5-2D0F-F8EC3CC51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4B5E-821B-124D-B68D-7391771E6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93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9F182-3422-5AB7-8110-2EB1B797A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51A2B-5F15-04C1-EDBE-3F8785BDF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3E33B-D75E-785C-5C7A-281D4B43F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3C57-0E3A-474A-99FA-CB3F9C0F1CD7}" type="datetimeFigureOut">
              <a:rPr lang="en-US" smtClean="0"/>
              <a:t>4/26/25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78DC9-0ABC-41FC-2154-42AEF5F88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AA513-C523-185C-A62C-59BD66C3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4B5E-821B-124D-B68D-7391771E6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24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E53D9-538A-525A-AD16-3EEF3F3C7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2AA8A-FB7F-0950-000B-455D741F50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E12772-F881-34BC-7FC7-17C8955CD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7D3CB-9BF7-45D9-B3D5-ADE98F02F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3C57-0E3A-474A-99FA-CB3F9C0F1CD7}" type="datetimeFigureOut">
              <a:rPr lang="en-US" smtClean="0"/>
              <a:t>4/26/25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AA379-DE11-DE96-4BD8-B48A60A54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4065F-1892-94CB-2A89-768DE6954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4B5E-821B-124D-B68D-7391771E6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8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685D6-35F6-BE40-FB9E-BC3146DA1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22CA7-C6A1-D807-EFAA-6BFCB50B3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89F0D-846B-DB32-0C32-741358ACF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D3581B-B490-237A-970D-7B0A0039D1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338FBA-7DFD-5A2F-DDEC-CF40EE9745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64A6C-F2E9-B874-F404-D44F2249B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3C57-0E3A-474A-99FA-CB3F9C0F1CD7}" type="datetimeFigureOut">
              <a:rPr lang="en-US" smtClean="0"/>
              <a:t>4/26/25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30772A-393E-81B3-956A-BE1755D00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6D3742-F8F1-BA03-D1BE-0E5840EAF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4B5E-821B-124D-B68D-7391771E6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71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C692F-1940-01B3-0BF6-1C88BAE52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A84656-ACE8-9AE4-34BE-55FC91865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3C57-0E3A-474A-99FA-CB3F9C0F1CD7}" type="datetimeFigureOut">
              <a:rPr lang="en-US" smtClean="0"/>
              <a:t>4/26/25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4D183E-5209-C7E8-2313-72C66B858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C316CD-7399-20BF-97AF-D194B838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4B5E-821B-124D-B68D-7391771E6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79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75F1BD-D40B-9D7D-1959-6DE9F16E0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3C57-0E3A-474A-99FA-CB3F9C0F1CD7}" type="datetimeFigureOut">
              <a:rPr lang="en-US" smtClean="0"/>
              <a:t>4/26/25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EA5CE-115D-B263-52F6-23FFCC40D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13847-A5E6-0717-894C-36A512ED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4B5E-821B-124D-B68D-7391771E6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46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FCCC9-14D9-2033-5EA8-CB02E8085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9DE3B-6951-CAD8-FF26-B5EC00404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D5C65-1495-EA55-0152-95017D615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CD0A7-3627-5ECC-5BD7-0EA040492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3C57-0E3A-474A-99FA-CB3F9C0F1CD7}" type="datetimeFigureOut">
              <a:rPr lang="en-US" smtClean="0"/>
              <a:t>4/26/25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FC428-509F-DC54-FE9A-DBF342F6B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0FAF6-E1EC-69E2-37AF-249230320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4B5E-821B-124D-B68D-7391771E6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96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313FD-D526-005C-565E-D075A980B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F7BCD7-CCA2-FE42-B863-9E9FDE196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C843CC-912E-3EC3-7B35-B9799CBE0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B07E3-13F2-2D51-D856-3CA02C1DF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3C57-0E3A-474A-99FA-CB3F9C0F1CD7}" type="datetimeFigureOut">
              <a:rPr lang="en-US" smtClean="0"/>
              <a:t>4/26/25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40D99-E3D9-6B50-A8BE-C46CA2800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49878-659B-E552-C6C5-782654CDD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4B5E-821B-124D-B68D-7391771E6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66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11D01B-B5D0-90EE-B29A-F339FCA39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C898A-9156-4B1F-8AEB-B973E4CDE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98598-4FDA-66E3-A9A4-61667FF43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263C57-0E3A-474A-99FA-CB3F9C0F1CD7}" type="datetimeFigureOut">
              <a:rPr lang="en-US" smtClean="0"/>
              <a:t>4/26/25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C024C-8ACB-2229-570F-37456B9E60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35F81-6E0D-E815-8E27-8DA90222A4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614B5E-821B-124D-B68D-7391771E6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8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roup 180">
            <a:extLst>
              <a:ext uri="{FF2B5EF4-FFF2-40B4-BE49-F238E27FC236}">
                <a16:creationId xmlns:a16="http://schemas.microsoft.com/office/drawing/2014/main" id="{603A6924-A65F-11A4-B1B1-F55E78D088C4}"/>
              </a:ext>
            </a:extLst>
          </p:cNvPr>
          <p:cNvGrpSpPr/>
          <p:nvPr/>
        </p:nvGrpSpPr>
        <p:grpSpPr>
          <a:xfrm>
            <a:off x="2710790" y="2326"/>
            <a:ext cx="6770420" cy="6855674"/>
            <a:chOff x="2710876" y="284052"/>
            <a:chExt cx="6770420" cy="6556546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013AE887-07DF-8B53-D1B0-38C13FF82EC1}"/>
                </a:ext>
              </a:extLst>
            </p:cNvPr>
            <p:cNvGrpSpPr/>
            <p:nvPr/>
          </p:nvGrpSpPr>
          <p:grpSpPr>
            <a:xfrm>
              <a:off x="2710876" y="284052"/>
              <a:ext cx="6770420" cy="6556546"/>
              <a:chOff x="2710876" y="284052"/>
              <a:chExt cx="6770420" cy="6556546"/>
            </a:xfrm>
          </p:grpSpPr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AABCEE4D-703B-5364-EC35-3E8BE1C45C1D}"/>
                  </a:ext>
                </a:extLst>
              </p:cNvPr>
              <p:cNvGrpSpPr/>
              <p:nvPr/>
            </p:nvGrpSpPr>
            <p:grpSpPr>
              <a:xfrm>
                <a:off x="2710876" y="656078"/>
                <a:ext cx="6770420" cy="6184520"/>
                <a:chOff x="2642521" y="353518"/>
                <a:chExt cx="6770420" cy="618452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D5514BC-FE57-03CB-DBA8-B339A02CEF7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28149" y="823715"/>
                      <a:ext cx="273245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=“</m:t>
                            </m:r>
                            <m:r>
                              <m:rPr>
                                <m:nor/>
                              </m:rPr>
                              <a:rPr lang="en-US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The</m:t>
                            </m:r>
                            <m:r>
                              <m:rPr>
                                <m:nor/>
                              </m:rPr>
                              <a:rPr lang="en-US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quick</m:t>
                            </m:r>
                            <m:r>
                              <m:rPr>
                                <m:nor/>
                              </m:rPr>
                              <a:rPr lang="en-US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brown</m:t>
                            </m:r>
                            <m:r>
                              <m:rPr>
                                <m:nor/>
                              </m:rPr>
                              <a:rPr lang="en-US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fox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”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D5514BC-FE57-03CB-DBA8-B339A02CEF7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28149" y="823715"/>
                      <a:ext cx="2732452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1290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TextBox 5">
                      <a:extLst>
                        <a:ext uri="{FF2B5EF4-FFF2-40B4-BE49-F238E27FC236}">
                          <a16:creationId xmlns:a16="http://schemas.microsoft.com/office/drawing/2014/main" id="{5D5660CE-BECB-62C4-A8E4-4A0AD2D46E9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03422" y="2528376"/>
                      <a:ext cx="1562193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a14:m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en-US" u="sng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dirty="0"/>
                        <a:t> quick brown fox”</a:t>
                      </a:r>
                    </a:p>
                  </p:txBody>
                </p:sp>
              </mc:Choice>
              <mc:Fallback xmlns="">
                <p:sp>
                  <p:nvSpPr>
                    <p:cNvPr id="6" name="TextBox 5">
                      <a:extLst>
                        <a:ext uri="{FF2B5EF4-FFF2-40B4-BE49-F238E27FC236}">
                          <a16:creationId xmlns:a16="http://schemas.microsoft.com/office/drawing/2014/main" id="{5D5660CE-BECB-62C4-A8E4-4A0AD2D46E9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03422" y="2528376"/>
                      <a:ext cx="1562193" cy="646331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t="-3636" r="-5691" b="-72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TextBox 6">
                      <a:extLst>
                        <a:ext uri="{FF2B5EF4-FFF2-40B4-BE49-F238E27FC236}">
                          <a16:creationId xmlns:a16="http://schemas.microsoft.com/office/drawing/2014/main" id="{E8B3D820-30A2-C449-EA01-7EEB724FFF4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11945" y="2522101"/>
                      <a:ext cx="1755996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a14:m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“The </a:t>
                      </a:r>
                      <a:r>
                        <a:rPr lang="en-US" u="sng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small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brown fox”</a:t>
                      </a:r>
                    </a:p>
                  </p:txBody>
                </p:sp>
              </mc:Choice>
              <mc:Fallback xmlns="">
                <p:sp>
                  <p:nvSpPr>
                    <p:cNvPr id="7" name="TextBox 6">
                      <a:extLst>
                        <a:ext uri="{FF2B5EF4-FFF2-40B4-BE49-F238E27FC236}">
                          <a16:creationId xmlns:a16="http://schemas.microsoft.com/office/drawing/2014/main" id="{E8B3D820-30A2-C449-EA01-7EEB724FFF4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11945" y="2522101"/>
                      <a:ext cx="1755996" cy="646331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t="-3704" r="-2158" b="-925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AC1753B1-9D77-8A5E-F452-C0ACE4D0246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15633" y="2502772"/>
                      <a:ext cx="1700393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a14:m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“The quick </a:t>
                      </a:r>
                      <a:r>
                        <a:rPr lang="en-US" u="sng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cheetah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AC1753B1-9D77-8A5E-F452-C0ACE4D0246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15633" y="2502772"/>
                      <a:ext cx="1700393" cy="646331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t="-3636" r="-6716" b="-72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19A9D4BC-B8DD-F82A-4006-6901CAC216E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66484" y="1663244"/>
                      <a:ext cx="5055781" cy="369332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>
                          <a:latin typeface="Helvetica" pitchFamily="2" charset="0"/>
                        </a:rPr>
                        <a:t>perturbation model </a:t>
                      </a:r>
                      <a14:m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oMath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19A9D4BC-B8DD-F82A-4006-6901CAC216E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66484" y="1663244"/>
                      <a:ext cx="5055781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t="-103125" b="-150000"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63FDAF43-22D1-7F20-3B4E-102FFB042721}"/>
                    </a:ext>
                  </a:extLst>
                </p:cNvPr>
                <p:cNvCxnSpPr>
                  <a:cxnSpLocks/>
                  <a:stCxn id="5" idx="2"/>
                  <a:endCxn id="10" idx="0"/>
                </p:cNvCxnSpPr>
                <p:nvPr/>
              </p:nvCxnSpPr>
              <p:spPr>
                <a:xfrm>
                  <a:off x="5494375" y="1193047"/>
                  <a:ext cx="0" cy="470197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646C85D8-C175-F116-318A-1B86C5B02219}"/>
                    </a:ext>
                  </a:extLst>
                </p:cNvPr>
                <p:cNvCxnSpPr>
                  <a:cxnSpLocks/>
                  <a:stCxn id="10" idx="2"/>
                  <a:endCxn id="6" idx="0"/>
                </p:cNvCxnSpPr>
                <p:nvPr/>
              </p:nvCxnSpPr>
              <p:spPr>
                <a:xfrm flipH="1">
                  <a:off x="3584519" y="2032576"/>
                  <a:ext cx="1909856" cy="49580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39A4FE71-6510-FF45-B29C-72548F9E42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3198" y="2032576"/>
                  <a:ext cx="1974525" cy="470196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0465E59C-2DC2-4B81-FEB6-1FBB5E8619DF}"/>
                    </a:ext>
                  </a:extLst>
                </p:cNvPr>
                <p:cNvSpPr txBox="1"/>
                <p:nvPr/>
              </p:nvSpPr>
              <p:spPr>
                <a:xfrm>
                  <a:off x="2966484" y="3544022"/>
                  <a:ext cx="6257245" cy="36933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Helvetica" pitchFamily="2" charset="0"/>
                    </a:rPr>
                    <a:t>source (scoring) model</a:t>
                  </a:r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EAABCD9D-EBB4-ED3E-700F-B1A0159230F3}"/>
                    </a:ext>
                  </a:extLst>
                </p:cNvPr>
                <p:cNvGrpSpPr/>
                <p:nvPr/>
              </p:nvGrpSpPr>
              <p:grpSpPr>
                <a:xfrm>
                  <a:off x="2891783" y="4447042"/>
                  <a:ext cx="6331945" cy="343472"/>
                  <a:chOff x="2892677" y="4308273"/>
                  <a:chExt cx="6331945" cy="343472"/>
                </a:xfrm>
              </p:grpSpPr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3647038C-7398-82F4-286E-F690B59B7BA4}"/>
                      </a:ext>
                    </a:extLst>
                  </p:cNvPr>
                  <p:cNvSpPr/>
                  <p:nvPr/>
                </p:nvSpPr>
                <p:spPr>
                  <a:xfrm>
                    <a:off x="8405931" y="4308273"/>
                    <a:ext cx="818691" cy="343472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BC86F203-AF33-04EC-F710-E17A814AB248}"/>
                      </a:ext>
                    </a:extLst>
                  </p:cNvPr>
                  <p:cNvSpPr/>
                  <p:nvPr/>
                </p:nvSpPr>
                <p:spPr>
                  <a:xfrm>
                    <a:off x="2967378" y="4308273"/>
                    <a:ext cx="5055781" cy="343472"/>
                  </a:xfrm>
                  <a:prstGeom prst="rect">
                    <a:avLst/>
                  </a:prstGeom>
                  <a:solidFill>
                    <a:schemeClr val="tx2">
                      <a:lumMod val="25000"/>
                      <a:lumOff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4" name="Group 63">
                    <a:extLst>
                      <a:ext uri="{FF2B5EF4-FFF2-40B4-BE49-F238E27FC236}">
                        <a16:creationId xmlns:a16="http://schemas.microsoft.com/office/drawing/2014/main" id="{EC91E3C0-E482-7E47-3519-FA1742E01B3E}"/>
                      </a:ext>
                    </a:extLst>
                  </p:cNvPr>
                  <p:cNvGrpSpPr/>
                  <p:nvPr/>
                </p:nvGrpSpPr>
                <p:grpSpPr>
                  <a:xfrm>
                    <a:off x="2892677" y="4332989"/>
                    <a:ext cx="6228258" cy="276999"/>
                    <a:chOff x="2892677" y="4332989"/>
                    <a:chExt cx="6228258" cy="276999"/>
                  </a:xfrm>
                </p:grpSpPr>
                <p:grpSp>
                  <p:nvGrpSpPr>
                    <p:cNvPr id="33" name="Group 32">
                      <a:extLst>
                        <a:ext uri="{FF2B5EF4-FFF2-40B4-BE49-F238E27FC236}">
                          <a16:creationId xmlns:a16="http://schemas.microsoft.com/office/drawing/2014/main" id="{C6291CCF-5D7B-5CB2-D570-800EFC29AF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92677" y="4332989"/>
                      <a:ext cx="5197253" cy="276999"/>
                      <a:chOff x="4050718" y="4497333"/>
                      <a:chExt cx="2737768" cy="276999"/>
                    </a:xfrm>
                  </p:grpSpPr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0" name="TextBox 29">
                            <a:extLst>
                              <a:ext uri="{FF2B5EF4-FFF2-40B4-BE49-F238E27FC236}">
                                <a16:creationId xmlns:a16="http://schemas.microsoft.com/office/drawing/2014/main" id="{162E2743-12F9-C9E8-B287-8F7D03D14F9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4050718" y="4497333"/>
                            <a:ext cx="704104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l-G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oMath>
                              </m:oMathPara>
                            </a14:m>
                            <a:endParaRPr 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0" name="TextBox 29">
                            <a:extLst>
                              <a:ext uri="{FF2B5EF4-FFF2-40B4-BE49-F238E27FC236}">
                                <a16:creationId xmlns:a16="http://schemas.microsoft.com/office/drawing/2014/main" id="{162E2743-12F9-C9E8-B287-8F7D03D14F99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4050718" y="4497333"/>
                            <a:ext cx="704104" cy="276999"/>
                          </a:xfrm>
                          <a:prstGeom prst="rect">
                            <a:avLst/>
                          </a:prstGeom>
                          <a:blipFill>
                            <a:blip r:embed="rId8"/>
                            <a:stretch>
                              <a:fillRect t="-4348" b="-21739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1" name="TextBox 30">
                            <a:extLst>
                              <a:ext uri="{FF2B5EF4-FFF2-40B4-BE49-F238E27FC236}">
                                <a16:creationId xmlns:a16="http://schemas.microsoft.com/office/drawing/2014/main" id="{3B1E672D-6628-1408-0C88-69631DB40AA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062229" y="4497333"/>
                            <a:ext cx="709425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l-G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oMath>
                              </m:oMathPara>
                            </a14:m>
                            <a:endParaRPr 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1" name="TextBox 30">
                            <a:extLst>
                              <a:ext uri="{FF2B5EF4-FFF2-40B4-BE49-F238E27FC236}">
                                <a16:creationId xmlns:a16="http://schemas.microsoft.com/office/drawing/2014/main" id="{3B1E672D-6628-1408-0C88-69631DB40AA3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5062229" y="4497333"/>
                            <a:ext cx="709425" cy="276999"/>
                          </a:xfrm>
                          <a:prstGeom prst="rect">
                            <a:avLst/>
                          </a:prstGeom>
                          <a:blipFill>
                            <a:blip r:embed="rId9"/>
                            <a:stretch>
                              <a:fillRect t="-4348" b="-21739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2" name="TextBox 31">
                            <a:extLst>
                              <a:ext uri="{FF2B5EF4-FFF2-40B4-BE49-F238E27FC236}">
                                <a16:creationId xmlns:a16="http://schemas.microsoft.com/office/drawing/2014/main" id="{FB71F7A5-EC34-7C92-F857-89B7D54585E8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79061" y="4497333"/>
                            <a:ext cx="709425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l-G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</m:oMath>
                              </m:oMathPara>
                            </a14:m>
                            <a:endParaRPr 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2" name="TextBox 31">
                            <a:extLst>
                              <a:ext uri="{FF2B5EF4-FFF2-40B4-BE49-F238E27FC236}">
                                <a16:creationId xmlns:a16="http://schemas.microsoft.com/office/drawing/2014/main" id="{FB71F7A5-EC34-7C92-F857-89B7D54585E8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079061" y="4497333"/>
                            <a:ext cx="709425" cy="276999"/>
                          </a:xfrm>
                          <a:prstGeom prst="rect">
                            <a:avLst/>
                          </a:prstGeom>
                          <a:blipFill>
                            <a:blip r:embed="rId10"/>
                            <a:stretch>
                              <a:fillRect t="-4348" b="-21739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3" name="TextBox 42">
                          <a:extLst>
                            <a:ext uri="{FF2B5EF4-FFF2-40B4-BE49-F238E27FC236}">
                              <a16:creationId xmlns:a16="http://schemas.microsoft.com/office/drawing/2014/main" id="{240B07E6-64E2-BBF4-B99A-DC30FBAB208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509614" y="4332989"/>
                          <a:ext cx="611321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43" name="TextBox 42">
                          <a:extLst>
                            <a:ext uri="{FF2B5EF4-FFF2-40B4-BE49-F238E27FC236}">
                              <a16:creationId xmlns:a16="http://schemas.microsoft.com/office/drawing/2014/main" id="{240B07E6-64E2-BBF4-B99A-DC30FBAB208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509614" y="4332989"/>
                          <a:ext cx="611321" cy="276999"/>
                        </a:xfrm>
                        <a:prstGeom prst="rect">
                          <a:avLst/>
                        </a:prstGeom>
                        <a:blipFill>
                          <a:blip r:embed="rId11"/>
                          <a:stretch>
                            <a:fillRect l="-10204" b="-2173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2DE4F5F2-B7C4-91C2-8B86-F1539081DC8F}"/>
                    </a:ext>
                  </a:extLst>
                </p:cNvPr>
                <p:cNvCxnSpPr>
                  <a:cxnSpLocks/>
                  <a:stCxn id="6" idx="2"/>
                </p:cNvCxnSpPr>
                <p:nvPr/>
              </p:nvCxnSpPr>
              <p:spPr>
                <a:xfrm flipH="1">
                  <a:off x="3584518" y="3174707"/>
                  <a:ext cx="1" cy="363927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93A66A6F-6DCA-2918-9593-8793748A69DE}"/>
                    </a:ext>
                  </a:extLst>
                </p:cNvPr>
                <p:cNvCxnSpPr>
                  <a:cxnSpLocks/>
                  <a:stCxn id="8" idx="2"/>
                </p:cNvCxnSpPr>
                <p:nvPr/>
              </p:nvCxnSpPr>
              <p:spPr>
                <a:xfrm flipH="1">
                  <a:off x="7465829" y="3149103"/>
                  <a:ext cx="1" cy="389531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Elbow Connector 57">
                  <a:extLst>
                    <a:ext uri="{FF2B5EF4-FFF2-40B4-BE49-F238E27FC236}">
                      <a16:creationId xmlns:a16="http://schemas.microsoft.com/office/drawing/2014/main" id="{66EA320D-F4FC-CC55-AB86-EF1620E07A6D}"/>
                    </a:ext>
                  </a:extLst>
                </p:cNvPr>
                <p:cNvCxnSpPr>
                  <a:cxnSpLocks/>
                  <a:stCxn id="5" idx="3"/>
                </p:cNvCxnSpPr>
                <p:nvPr/>
              </p:nvCxnSpPr>
              <p:spPr>
                <a:xfrm>
                  <a:off x="6860601" y="1008381"/>
                  <a:ext cx="1956850" cy="2510924"/>
                </a:xfrm>
                <a:prstGeom prst="bentConnector2">
                  <a:avLst/>
                </a:prstGeom>
                <a:ln w="38100">
                  <a:solidFill>
                    <a:schemeClr val="accent2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5" name="TextBox 64">
                      <a:extLst>
                        <a:ext uri="{FF2B5EF4-FFF2-40B4-BE49-F238E27FC236}">
                          <a16:creationId xmlns:a16="http://schemas.microsoft.com/office/drawing/2014/main" id="{2786E2AC-2BD8-3BD1-5435-AF4523C0BE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47408" y="5270163"/>
                      <a:ext cx="1689501" cy="4488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unc>
                                <m:func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en-US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e>
                              </m:func>
                            </m:e>
                          </m:nary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r>
                            <a:rPr lang="el-G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oMath>
                      </a14:m>
                      <a:r>
                        <a:rPr lang="el-GR" dirty="0"/>
                        <a:t> ?</a:t>
                      </a:r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5" name="TextBox 64">
                      <a:extLst>
                        <a:ext uri="{FF2B5EF4-FFF2-40B4-BE49-F238E27FC236}">
                          <a16:creationId xmlns:a16="http://schemas.microsoft.com/office/drawing/2014/main" id="{2786E2AC-2BD8-3BD1-5435-AF4523C0BE5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47408" y="5270163"/>
                      <a:ext cx="1689501" cy="448841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14179" t="-81579" r="-7463" b="-1157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039930BE-9CC2-F2D6-7349-46703705D5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14382" y="3938070"/>
                  <a:ext cx="0" cy="508972"/>
                </a:xfrm>
                <a:prstGeom prst="straightConnector1">
                  <a:avLst/>
                </a:prstGeom>
                <a:ln w="38100">
                  <a:solidFill>
                    <a:schemeClr val="accent2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Down Arrow 87">
                  <a:extLst>
                    <a:ext uri="{FF2B5EF4-FFF2-40B4-BE49-F238E27FC236}">
                      <a16:creationId xmlns:a16="http://schemas.microsoft.com/office/drawing/2014/main" id="{22C55C22-A784-1E9D-733B-91E343A5D2FF}"/>
                    </a:ext>
                  </a:extLst>
                </p:cNvPr>
                <p:cNvSpPr/>
                <p:nvPr/>
              </p:nvSpPr>
              <p:spPr>
                <a:xfrm>
                  <a:off x="4825881" y="4044662"/>
                  <a:ext cx="1318952" cy="317533"/>
                </a:xfrm>
                <a:prstGeom prst="down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9" name="Straight Arrow Connector 98">
                  <a:extLst>
                    <a:ext uri="{FF2B5EF4-FFF2-40B4-BE49-F238E27FC236}">
                      <a16:creationId xmlns:a16="http://schemas.microsoft.com/office/drawing/2014/main" id="{9D9EA2E7-0AB7-8B1F-DFD4-ACF085203EF1}"/>
                    </a:ext>
                  </a:extLst>
                </p:cNvPr>
                <p:cNvCxnSpPr>
                  <a:cxnSpLocks/>
                  <a:stCxn id="10" idx="2"/>
                  <a:endCxn id="7" idx="0"/>
                </p:cNvCxnSpPr>
                <p:nvPr/>
              </p:nvCxnSpPr>
              <p:spPr>
                <a:xfrm flipH="1">
                  <a:off x="5489943" y="2032576"/>
                  <a:ext cx="4432" cy="489525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Arrow Connector 101">
                  <a:extLst>
                    <a:ext uri="{FF2B5EF4-FFF2-40B4-BE49-F238E27FC236}">
                      <a16:creationId xmlns:a16="http://schemas.microsoft.com/office/drawing/2014/main" id="{D93B7CD5-E671-51DB-349E-3364C931E6EA}"/>
                    </a:ext>
                  </a:extLst>
                </p:cNvPr>
                <p:cNvCxnSpPr>
                  <a:cxnSpLocks/>
                  <a:stCxn id="7" idx="2"/>
                </p:cNvCxnSpPr>
                <p:nvPr/>
              </p:nvCxnSpPr>
              <p:spPr>
                <a:xfrm>
                  <a:off x="5489943" y="3168432"/>
                  <a:ext cx="2216" cy="370202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2" name="Down Arrow 121">
                  <a:extLst>
                    <a:ext uri="{FF2B5EF4-FFF2-40B4-BE49-F238E27FC236}">
                      <a16:creationId xmlns:a16="http://schemas.microsoft.com/office/drawing/2014/main" id="{CC92CBEE-BADF-7CC4-4A3A-EC1DD27659D0}"/>
                    </a:ext>
                  </a:extLst>
                </p:cNvPr>
                <p:cNvSpPr/>
                <p:nvPr/>
              </p:nvSpPr>
              <p:spPr>
                <a:xfrm>
                  <a:off x="4832682" y="4921822"/>
                  <a:ext cx="1318952" cy="317533"/>
                </a:xfrm>
                <a:prstGeom prst="down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5" name="Elbow Connector 124">
                  <a:extLst>
                    <a:ext uri="{FF2B5EF4-FFF2-40B4-BE49-F238E27FC236}">
                      <a16:creationId xmlns:a16="http://schemas.microsoft.com/office/drawing/2014/main" id="{83BCDC4A-1845-1E43-426B-1024629A2BF8}"/>
                    </a:ext>
                  </a:extLst>
                </p:cNvPr>
                <p:cNvCxnSpPr>
                  <a:cxnSpLocks/>
                  <a:stCxn id="76" idx="2"/>
                  <a:endCxn id="65" idx="3"/>
                </p:cNvCxnSpPr>
                <p:nvPr/>
              </p:nvCxnSpPr>
              <p:spPr>
                <a:xfrm rot="5400000">
                  <a:off x="7223611" y="3903812"/>
                  <a:ext cx="704070" cy="2477474"/>
                </a:xfrm>
                <a:prstGeom prst="bentConnector2">
                  <a:avLst/>
                </a:prstGeom>
                <a:ln w="38100">
                  <a:solidFill>
                    <a:schemeClr val="accent2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80A579C7-961C-16B4-720C-C5CF272053CF}"/>
                    </a:ext>
                  </a:extLst>
                </p:cNvPr>
                <p:cNvGrpSpPr/>
                <p:nvPr/>
              </p:nvGrpSpPr>
              <p:grpSpPr>
                <a:xfrm>
                  <a:off x="4674878" y="6137928"/>
                  <a:ext cx="1561827" cy="400110"/>
                  <a:chOff x="4849535" y="6090575"/>
                  <a:chExt cx="1561827" cy="400110"/>
                </a:xfrm>
              </p:grpSpPr>
              <p:sp>
                <p:nvSpPr>
                  <p:cNvPr id="131" name="TextBox 130">
                    <a:extLst>
                      <a:ext uri="{FF2B5EF4-FFF2-40B4-BE49-F238E27FC236}">
                        <a16:creationId xmlns:a16="http://schemas.microsoft.com/office/drawing/2014/main" id="{E90970F1-2093-7B43-E4B8-CA95F4E6D496}"/>
                      </a:ext>
                    </a:extLst>
                  </p:cNvPr>
                  <p:cNvSpPr txBox="1"/>
                  <p:nvPr/>
                </p:nvSpPr>
                <p:spPr>
                  <a:xfrm>
                    <a:off x="4849535" y="6090575"/>
                    <a:ext cx="761293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b="1" dirty="0">
                        <a:latin typeface="Helvetica" pitchFamily="2" charset="0"/>
                      </a:rPr>
                      <a:t>YES</a:t>
                    </a:r>
                    <a:endParaRPr lang="en-US" b="1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133" name="TextBox 132">
                    <a:extLst>
                      <a:ext uri="{FF2B5EF4-FFF2-40B4-BE49-F238E27FC236}">
                        <a16:creationId xmlns:a16="http://schemas.microsoft.com/office/drawing/2014/main" id="{4420587D-E9F1-A984-A2EA-2714877ABB3A}"/>
                      </a:ext>
                    </a:extLst>
                  </p:cNvPr>
                  <p:cNvSpPr txBox="1"/>
                  <p:nvPr/>
                </p:nvSpPr>
                <p:spPr>
                  <a:xfrm>
                    <a:off x="5733409" y="6090575"/>
                    <a:ext cx="677953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b="1" dirty="0">
                        <a:latin typeface="Helvetica" pitchFamily="2" charset="0"/>
                      </a:rPr>
                      <a:t>NO</a:t>
                    </a:r>
                    <a:endParaRPr lang="en-US" b="1" dirty="0">
                      <a:latin typeface="Helvetica" pitchFamily="2" charset="0"/>
                    </a:endParaRPr>
                  </a:p>
                </p:txBody>
              </p:sp>
            </p:grpSp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4CE82FDE-0E4F-0FB6-568E-B3F8D75666F4}"/>
                    </a:ext>
                  </a:extLst>
                </p:cNvPr>
                <p:cNvSpPr txBox="1"/>
                <p:nvPr/>
              </p:nvSpPr>
              <p:spPr>
                <a:xfrm>
                  <a:off x="2642521" y="6126816"/>
                  <a:ext cx="205056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i="1" dirty="0">
                      <a:latin typeface="Helvetica" pitchFamily="2" charset="0"/>
                    </a:rPr>
                    <a:t>LLM generated?</a:t>
                  </a:r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96BB5DB2-3C60-E421-9AF9-B4483D73B2F1}"/>
                    </a:ext>
                  </a:extLst>
                </p:cNvPr>
                <p:cNvSpPr/>
                <p:nvPr/>
              </p:nvSpPr>
              <p:spPr>
                <a:xfrm>
                  <a:off x="2776819" y="551329"/>
                  <a:ext cx="6636122" cy="532458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Down Arrow 149">
                  <a:extLst>
                    <a:ext uri="{FF2B5EF4-FFF2-40B4-BE49-F238E27FC236}">
                      <a16:creationId xmlns:a16="http://schemas.microsoft.com/office/drawing/2014/main" id="{491D072E-8818-9874-163B-2E5D8280B018}"/>
                    </a:ext>
                  </a:extLst>
                </p:cNvPr>
                <p:cNvSpPr/>
                <p:nvPr/>
              </p:nvSpPr>
              <p:spPr>
                <a:xfrm>
                  <a:off x="5104712" y="353518"/>
                  <a:ext cx="761293" cy="543566"/>
                </a:xfrm>
                <a:prstGeom prst="downArrow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4250589C-9A3C-8DAD-930C-8B0C0C0C0763}"/>
                  </a:ext>
                </a:extLst>
              </p:cNvPr>
              <p:cNvSpPr txBox="1"/>
              <p:nvPr/>
            </p:nvSpPr>
            <p:spPr>
              <a:xfrm>
                <a:off x="4663083" y="284052"/>
                <a:ext cx="17812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i="1" dirty="0">
                    <a:latin typeface="Helvetica" pitchFamily="2" charset="0"/>
                    <a:cs typeface="Times New Roman" panose="02020603050405020304" pitchFamily="18" charset="0"/>
                  </a:rPr>
                  <a:t>input example</a:t>
                </a:r>
              </a:p>
            </p:txBody>
          </p:sp>
        </p:grpSp>
        <p:sp>
          <p:nvSpPr>
            <p:cNvPr id="180" name="Down Arrow 179">
              <a:extLst>
                <a:ext uri="{FF2B5EF4-FFF2-40B4-BE49-F238E27FC236}">
                  <a16:creationId xmlns:a16="http://schemas.microsoft.com/office/drawing/2014/main" id="{38BF4FD7-715C-BA62-5C61-69599F0328EE}"/>
                </a:ext>
              </a:extLst>
            </p:cNvPr>
            <p:cNvSpPr/>
            <p:nvPr/>
          </p:nvSpPr>
          <p:spPr>
            <a:xfrm>
              <a:off x="5171006" y="6064002"/>
              <a:ext cx="761293" cy="369333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5396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CF9CA8D9-B1B5-151C-CF85-26FED7E5F643}"/>
              </a:ext>
            </a:extLst>
          </p:cNvPr>
          <p:cNvGrpSpPr/>
          <p:nvPr/>
        </p:nvGrpSpPr>
        <p:grpSpPr>
          <a:xfrm>
            <a:off x="918296" y="1844395"/>
            <a:ext cx="9702102" cy="2968917"/>
            <a:chOff x="661986" y="1761267"/>
            <a:chExt cx="9702102" cy="296891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46E43C0-7579-8993-F456-C69D97825A16}"/>
                </a:ext>
              </a:extLst>
            </p:cNvPr>
            <p:cNvGrpSpPr/>
            <p:nvPr/>
          </p:nvGrpSpPr>
          <p:grpSpPr>
            <a:xfrm>
              <a:off x="6496063" y="2226120"/>
              <a:ext cx="1975151" cy="1561468"/>
              <a:chOff x="5917842" y="1252533"/>
              <a:chExt cx="3039414" cy="1690506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7B6BF2B-9A02-C02C-D53F-FA2159470777}"/>
                  </a:ext>
                </a:extLst>
              </p:cNvPr>
              <p:cNvSpPr/>
              <p:nvPr/>
            </p:nvSpPr>
            <p:spPr>
              <a:xfrm>
                <a:off x="5917842" y="1252533"/>
                <a:ext cx="3039414" cy="168994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541FB3-17A5-C380-08BE-90B0AE448454}"/>
                  </a:ext>
                </a:extLst>
              </p:cNvPr>
              <p:cNvSpPr txBox="1"/>
              <p:nvPr/>
            </p:nvSpPr>
            <p:spPr>
              <a:xfrm>
                <a:off x="5980661" y="1265858"/>
                <a:ext cx="2913773" cy="399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pitchFamily="2" charset="0"/>
                  </a:rPr>
                  <a:t>0-shot baselines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02D01142-4FEA-DA02-EE2D-19011F4DCA84}"/>
                      </a:ext>
                    </a:extLst>
                  </p:cNvPr>
                  <p:cNvSpPr txBox="1"/>
                  <p:nvPr/>
                </p:nvSpPr>
                <p:spPr>
                  <a:xfrm>
                    <a:off x="6047717" y="1643516"/>
                    <a:ext cx="2671596" cy="129952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14:m>
                      <m:oMath xmlns:m="http://schemas.openxmlformats.org/officeDocument/2006/math"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a14:m>
                    <a:endParaRPr lang="en-US" dirty="0"/>
                  </a:p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:r>
                      <a:rPr lang="en-US" dirty="0">
                        <a:latin typeface="Helvetica" pitchFamily="2" charset="0"/>
                      </a:rPr>
                      <a:t>Rank</a:t>
                    </a:r>
                  </a:p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:r>
                      <a:rPr lang="en-US" dirty="0" err="1">
                        <a:latin typeface="Helvetica" pitchFamily="2" charset="0"/>
                      </a:rPr>
                      <a:t>LogRank</a:t>
                    </a:r>
                    <a:endParaRPr lang="en-US" dirty="0">
                      <a:latin typeface="Helvetica" pitchFamily="2" charset="0"/>
                    </a:endParaRPr>
                  </a:p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:r>
                      <a:rPr lang="en-US" dirty="0">
                        <a:latin typeface="Helvetica" pitchFamily="2" charset="0"/>
                      </a:rPr>
                      <a:t>Entropy</a:t>
                    </a:r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02D01142-4FEA-DA02-EE2D-19011F4DCA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47717" y="1643516"/>
                    <a:ext cx="2671596" cy="129952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190" t="-1053" b="-736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A995885-E92B-71B5-3BAB-61870EBC4A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7842" y="1634514"/>
                <a:ext cx="3039414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66477D6-9C6B-4D72-E910-980BCF86518F}"/>
                </a:ext>
              </a:extLst>
            </p:cNvPr>
            <p:cNvGrpSpPr/>
            <p:nvPr/>
          </p:nvGrpSpPr>
          <p:grpSpPr>
            <a:xfrm>
              <a:off x="3053110" y="3825704"/>
              <a:ext cx="2372474" cy="467368"/>
              <a:chOff x="3523890" y="4644611"/>
              <a:chExt cx="2530698" cy="487303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8C2860D-3102-A1A5-F868-271B36FE622E}"/>
                  </a:ext>
                </a:extLst>
              </p:cNvPr>
              <p:cNvSpPr/>
              <p:nvPr/>
            </p:nvSpPr>
            <p:spPr>
              <a:xfrm>
                <a:off x="3523890" y="4644611"/>
                <a:ext cx="2530698" cy="48730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734F0927-99FD-1D01-ED3E-6674311CB8F9}"/>
                      </a:ext>
                    </a:extLst>
                  </p:cNvPr>
                  <p:cNvSpPr txBox="1"/>
                  <p:nvPr/>
                </p:nvSpPr>
                <p:spPr>
                  <a:xfrm>
                    <a:off x="3605700" y="4709076"/>
                    <a:ext cx="2325409" cy="38508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Generator model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l-G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734F0927-99FD-1D01-ED3E-6674311CB8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5700" y="4709076"/>
                    <a:ext cx="2325409" cy="38508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734" t="-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DE551F1-EC1B-83B4-4155-C3172F21D958}"/>
                </a:ext>
              </a:extLst>
            </p:cNvPr>
            <p:cNvGrpSpPr/>
            <p:nvPr/>
          </p:nvGrpSpPr>
          <p:grpSpPr>
            <a:xfrm>
              <a:off x="6496063" y="3898993"/>
              <a:ext cx="1975152" cy="394079"/>
              <a:chOff x="5917840" y="764805"/>
              <a:chExt cx="3009652" cy="468017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6E61776-A376-6A03-0E58-D685A6A741F3}"/>
                  </a:ext>
                </a:extLst>
              </p:cNvPr>
              <p:cNvSpPr/>
              <p:nvPr/>
            </p:nvSpPr>
            <p:spPr>
              <a:xfrm>
                <a:off x="5917840" y="764805"/>
                <a:ext cx="3009652" cy="46786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9DDC7AE-AC4F-C024-DDC4-61D2EB125152}"/>
                  </a:ext>
                </a:extLst>
              </p:cNvPr>
              <p:cNvSpPr txBox="1"/>
              <p:nvPr/>
            </p:nvSpPr>
            <p:spPr>
              <a:xfrm>
                <a:off x="6078694" y="794196"/>
                <a:ext cx="2687940" cy="438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latin typeface="Helvetica" pitchFamily="2" charset="0"/>
                  </a:rPr>
                  <a:t>DetectGPT</a:t>
                </a:r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5D78ADA-DAD6-942C-742E-0F0C6D73A488}"/>
                </a:ext>
              </a:extLst>
            </p:cNvPr>
            <p:cNvGrpSpPr/>
            <p:nvPr/>
          </p:nvGrpSpPr>
          <p:grpSpPr>
            <a:xfrm>
              <a:off x="661986" y="2321200"/>
              <a:ext cx="1749436" cy="1375635"/>
              <a:chOff x="591029" y="2620834"/>
              <a:chExt cx="2195856" cy="1300301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C72BBE93-870F-7A7F-5489-534AF7460E68}"/>
                  </a:ext>
                </a:extLst>
              </p:cNvPr>
              <p:cNvGrpSpPr/>
              <p:nvPr/>
            </p:nvGrpSpPr>
            <p:grpSpPr>
              <a:xfrm>
                <a:off x="591029" y="2620834"/>
                <a:ext cx="2195856" cy="1300301"/>
                <a:chOff x="1889062" y="1847817"/>
                <a:chExt cx="2195856" cy="1300301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07775DC3-0A63-94C0-00AF-4814744FA154}"/>
                    </a:ext>
                  </a:extLst>
                </p:cNvPr>
                <p:cNvSpPr/>
                <p:nvPr/>
              </p:nvSpPr>
              <p:spPr>
                <a:xfrm>
                  <a:off x="1889070" y="1847817"/>
                  <a:ext cx="2195848" cy="1300301"/>
                </a:xfrm>
                <a:prstGeom prst="rect">
                  <a:avLst/>
                </a:prstGeom>
                <a:solidFill>
                  <a:schemeClr val="tx2">
                    <a:lumMod val="25000"/>
                    <a:lumOff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1E77EFA8-44A9-D6C1-6050-E2153DD2E312}"/>
                    </a:ext>
                  </a:extLst>
                </p:cNvPr>
                <p:cNvSpPr txBox="1"/>
                <p:nvPr/>
              </p:nvSpPr>
              <p:spPr>
                <a:xfrm>
                  <a:off x="3519153" y="1960808"/>
                  <a:ext cx="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5DDEC538-F7E9-301E-A824-0ACF98205233}"/>
                    </a:ext>
                  </a:extLst>
                </p:cNvPr>
                <p:cNvSpPr txBox="1"/>
                <p:nvPr/>
              </p:nvSpPr>
              <p:spPr>
                <a:xfrm>
                  <a:off x="1913641" y="1885304"/>
                  <a:ext cx="2146694" cy="3491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Helvetica" pitchFamily="2" charset="0"/>
                    </a:rPr>
                    <a:t>Corpus</a:t>
                  </a: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9A4EC5ED-45CF-25D2-079F-DC9F6D5F707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13641" y="2544080"/>
                      <a:ext cx="2146695" cy="29934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human-written</a:t>
                      </a:r>
                      <a:r>
                        <a:rPr lang="en-US" sz="1400" dirty="0"/>
                        <a:t> </a:t>
                      </a:r>
                      <a14:m>
                        <m:oMath xmlns:m="http://schemas.openxmlformats.org/officeDocument/2006/math">
                          <m:sSup>
                            <m:sSup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a14:m>
                      <a:endParaRPr lang="en-US" sz="1400" b="1" dirty="0"/>
                    </a:p>
                  </p:txBody>
                </p:sp>
              </mc:Choice>
              <mc:Fallback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9A4EC5ED-45CF-25D2-079F-DC9F6D5F707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13641" y="2544080"/>
                      <a:ext cx="2146695" cy="29934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1923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C1EFCE71-8E19-C30A-8973-54EE482BFA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9062" y="2265085"/>
                  <a:ext cx="2195848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1253712-3FEE-6287-332E-EE2C95F0F5B7}"/>
                  </a:ext>
                </a:extLst>
              </p:cNvPr>
              <p:cNvSpPr txBox="1"/>
              <p:nvPr/>
            </p:nvSpPr>
            <p:spPr>
              <a:xfrm>
                <a:off x="610412" y="3032537"/>
                <a:ext cx="2146695" cy="349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…</a:t>
                </a:r>
                <a:endParaRPr lang="en-US" b="1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12C6328-2B32-BF68-116D-635FF4B19308}"/>
                  </a:ext>
                </a:extLst>
              </p:cNvPr>
              <p:cNvSpPr txBox="1"/>
              <p:nvPr/>
            </p:nvSpPr>
            <p:spPr>
              <a:xfrm>
                <a:off x="615608" y="3510527"/>
                <a:ext cx="2146692" cy="349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…</a:t>
                </a:r>
                <a:endParaRPr lang="en-US" b="1" dirty="0"/>
              </a:p>
            </p:txBody>
          </p:sp>
        </p:grpSp>
        <p:cxnSp>
          <p:nvCxnSpPr>
            <p:cNvPr id="60" name="Elbow Connector 59">
              <a:extLst>
                <a:ext uri="{FF2B5EF4-FFF2-40B4-BE49-F238E27FC236}">
                  <a16:creationId xmlns:a16="http://schemas.microsoft.com/office/drawing/2014/main" id="{72F92F69-3631-B5AD-7E3B-44021BCE4B46}"/>
                </a:ext>
              </a:extLst>
            </p:cNvPr>
            <p:cNvCxnSpPr>
              <a:cxnSpLocks/>
              <a:stCxn id="5" idx="3"/>
              <a:endCxn id="20" idx="1"/>
            </p:cNvCxnSpPr>
            <p:nvPr/>
          </p:nvCxnSpPr>
          <p:spPr>
            <a:xfrm>
              <a:off x="2391837" y="3216147"/>
              <a:ext cx="661273" cy="84324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7EFF8DB2-35A1-4179-8C1C-A564ED714431}"/>
                </a:ext>
              </a:extLst>
            </p:cNvPr>
            <p:cNvGrpSpPr/>
            <p:nvPr/>
          </p:nvGrpSpPr>
          <p:grpSpPr>
            <a:xfrm>
              <a:off x="2919049" y="2226218"/>
              <a:ext cx="2621064" cy="1375633"/>
              <a:chOff x="3369323" y="1376150"/>
              <a:chExt cx="2621064" cy="1729294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874C2096-819D-B9C9-7226-F960DD876BFD}"/>
                  </a:ext>
                </a:extLst>
              </p:cNvPr>
              <p:cNvGrpSpPr/>
              <p:nvPr/>
            </p:nvGrpSpPr>
            <p:grpSpPr>
              <a:xfrm>
                <a:off x="3369323" y="1376150"/>
                <a:ext cx="2621064" cy="1729294"/>
                <a:chOff x="4981224" y="2301547"/>
                <a:chExt cx="2621064" cy="1729294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39E6FA6-F11C-9329-5052-9828C6612AC5}"/>
                    </a:ext>
                  </a:extLst>
                </p:cNvPr>
                <p:cNvSpPr/>
                <p:nvPr/>
              </p:nvSpPr>
              <p:spPr>
                <a:xfrm>
                  <a:off x="4981225" y="2301547"/>
                  <a:ext cx="2601532" cy="1729294"/>
                </a:xfrm>
                <a:prstGeom prst="rect">
                  <a:avLst/>
                </a:prstGeom>
                <a:solidFill>
                  <a:schemeClr val="tx2">
                    <a:lumMod val="25000"/>
                    <a:lumOff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1F98F12D-6261-9E27-5F9C-3BC3589CDCE6}"/>
                    </a:ext>
                  </a:extLst>
                </p:cNvPr>
                <p:cNvCxnSpPr>
                  <a:cxnSpLocks/>
                  <a:stCxn id="31" idx="2"/>
                </p:cNvCxnSpPr>
                <p:nvPr/>
              </p:nvCxnSpPr>
              <p:spPr>
                <a:xfrm flipV="1">
                  <a:off x="6281991" y="2733825"/>
                  <a:ext cx="0" cy="1297016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FC7F5F05-AC1A-888E-EB42-A1ECDF2F1226}"/>
                    </a:ext>
                  </a:extLst>
                </p:cNvPr>
                <p:cNvSpPr txBox="1"/>
                <p:nvPr/>
              </p:nvSpPr>
              <p:spPr>
                <a:xfrm>
                  <a:off x="4981224" y="2321154"/>
                  <a:ext cx="2601532" cy="4642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Helvetica" pitchFamily="2" charset="0"/>
                    </a:rPr>
                    <a:t>Testing dataset</a:t>
                  </a:r>
                </a:p>
              </p:txBody>
            </p: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FA0DD699-8432-CB50-B938-0C3A344E5A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81225" y="2733825"/>
                  <a:ext cx="2601532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9A4D8B9-C729-2A3F-BC86-3E0420F39305}"/>
                    </a:ext>
                  </a:extLst>
                </p:cNvPr>
                <p:cNvSpPr txBox="1"/>
                <p:nvPr/>
              </p:nvSpPr>
              <p:spPr>
                <a:xfrm>
                  <a:off x="5000756" y="2744955"/>
                  <a:ext cx="1257337" cy="4255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Helvetica" pitchFamily="2" charset="0"/>
                    </a:rPr>
                    <a:t>Human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F95788F9-C658-B3B3-7F7F-32B4C96F0D8A}"/>
                    </a:ext>
                  </a:extLst>
                </p:cNvPr>
                <p:cNvSpPr txBox="1"/>
                <p:nvPr/>
              </p:nvSpPr>
              <p:spPr>
                <a:xfrm>
                  <a:off x="6305889" y="2744955"/>
                  <a:ext cx="1252968" cy="4255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Helvetica" pitchFamily="2" charset="0"/>
                    </a:rPr>
                    <a:t>LLM</a:t>
                  </a:r>
                  <a:endParaRPr lang="en-US" dirty="0">
                    <a:latin typeface="Helvetica" pitchFamily="2" charset="0"/>
                  </a:endParaRPr>
                </a:p>
              </p:txBody>
            </p: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30E0FCD0-DA19-5262-C5E6-14C2BA6F5B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00756" y="3117643"/>
                  <a:ext cx="2601532" cy="0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76D96439-B61C-9D97-3702-CC61ECBE1BF4}"/>
                      </a:ext>
                    </a:extLst>
                  </p:cNvPr>
                  <p:cNvSpPr txBox="1"/>
                  <p:nvPr/>
                </p:nvSpPr>
                <p:spPr>
                  <a:xfrm>
                    <a:off x="3581109" y="2375574"/>
                    <a:ext cx="872828" cy="49523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human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76D96439-B61C-9D97-3702-CC61ECBE1B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81109" y="2375574"/>
                    <a:ext cx="872828" cy="49523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04601AA7-424F-405F-72DE-F9D2A4CAF5A7}"/>
                    </a:ext>
                  </a:extLst>
                </p:cNvPr>
                <p:cNvSpPr txBox="1"/>
                <p:nvPr/>
              </p:nvSpPr>
              <p:spPr>
                <a:xfrm>
                  <a:off x="4586619" y="3025843"/>
                  <a:ext cx="567157" cy="3939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llm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04601AA7-424F-405F-72DE-F9D2A4CAF5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6619" y="3025843"/>
                  <a:ext cx="567157" cy="393954"/>
                </a:xfrm>
                <a:prstGeom prst="rect">
                  <a:avLst/>
                </a:prstGeom>
                <a:blipFill>
                  <a:blip r:embed="rId6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Elbow Connector 75">
              <a:extLst>
                <a:ext uri="{FF2B5EF4-FFF2-40B4-BE49-F238E27FC236}">
                  <a16:creationId xmlns:a16="http://schemas.microsoft.com/office/drawing/2014/main" id="{A2A424DF-D268-1FAA-A35B-590DC2761C3B}"/>
                </a:ext>
              </a:extLst>
            </p:cNvPr>
            <p:cNvCxnSpPr>
              <a:cxnSpLocks/>
              <a:stCxn id="5" idx="3"/>
              <a:endCxn id="63" idx="1"/>
            </p:cNvCxnSpPr>
            <p:nvPr/>
          </p:nvCxnSpPr>
          <p:spPr>
            <a:xfrm>
              <a:off x="2391837" y="3216147"/>
              <a:ext cx="738998" cy="2078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Elbow Connector 80">
              <a:extLst>
                <a:ext uri="{FF2B5EF4-FFF2-40B4-BE49-F238E27FC236}">
                  <a16:creationId xmlns:a16="http://schemas.microsoft.com/office/drawing/2014/main" id="{BF938834-23F2-0CA5-E3EA-2790FC561D33}"/>
                </a:ext>
              </a:extLst>
            </p:cNvPr>
            <p:cNvCxnSpPr>
              <a:cxnSpLocks/>
              <a:stCxn id="20" idx="3"/>
              <a:endCxn id="70" idx="3"/>
            </p:cNvCxnSpPr>
            <p:nvPr/>
          </p:nvCxnSpPr>
          <p:spPr>
            <a:xfrm flipH="1" flipV="1">
              <a:off x="5153776" y="3222820"/>
              <a:ext cx="271808" cy="836570"/>
            </a:xfrm>
            <a:prstGeom prst="bentConnector3">
              <a:avLst>
                <a:gd name="adj1" fmla="val -84103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Elbow Connector 90">
              <a:extLst>
                <a:ext uri="{FF2B5EF4-FFF2-40B4-BE49-F238E27FC236}">
                  <a16:creationId xmlns:a16="http://schemas.microsoft.com/office/drawing/2014/main" id="{00A8E1FE-0BA3-3C73-1750-9AB22B05DB55}"/>
                </a:ext>
              </a:extLst>
            </p:cNvPr>
            <p:cNvCxnSpPr>
              <a:cxnSpLocks/>
              <a:stCxn id="39" idx="3"/>
              <a:endCxn id="10" idx="1"/>
            </p:cNvCxnSpPr>
            <p:nvPr/>
          </p:nvCxnSpPr>
          <p:spPr>
            <a:xfrm>
              <a:off x="5520581" y="2426481"/>
              <a:ext cx="975482" cy="580115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Elbow Connector 92">
              <a:extLst>
                <a:ext uri="{FF2B5EF4-FFF2-40B4-BE49-F238E27FC236}">
                  <a16:creationId xmlns:a16="http://schemas.microsoft.com/office/drawing/2014/main" id="{E9E08708-71C8-AC77-0972-14BCFB39B560}"/>
                </a:ext>
              </a:extLst>
            </p:cNvPr>
            <p:cNvCxnSpPr>
              <a:cxnSpLocks/>
              <a:stCxn id="39" idx="3"/>
              <a:endCxn id="25" idx="1"/>
            </p:cNvCxnSpPr>
            <p:nvPr/>
          </p:nvCxnSpPr>
          <p:spPr>
            <a:xfrm>
              <a:off x="5520581" y="2426481"/>
              <a:ext cx="975482" cy="166948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26" name="Picture 2" descr="AUC ROC Curve in Machine Learning | GeeksforGeeks">
              <a:extLst>
                <a:ext uri="{FF2B5EF4-FFF2-40B4-BE49-F238E27FC236}">
                  <a16:creationId xmlns:a16="http://schemas.microsoft.com/office/drawing/2014/main" id="{5A5E04A7-8DE5-04A5-06D8-5F466F4245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3003" y="2125455"/>
              <a:ext cx="1441085" cy="1059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2" descr="AUC ROC Curve in Machine Learning | GeeksforGeeks">
              <a:extLst>
                <a:ext uri="{FF2B5EF4-FFF2-40B4-BE49-F238E27FC236}">
                  <a16:creationId xmlns:a16="http://schemas.microsoft.com/office/drawing/2014/main" id="{68B0093D-D479-2FA9-9E64-F72674E30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3003" y="3374492"/>
              <a:ext cx="1441085" cy="1059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8" name="Right Arrow 107">
              <a:extLst>
                <a:ext uri="{FF2B5EF4-FFF2-40B4-BE49-F238E27FC236}">
                  <a16:creationId xmlns:a16="http://schemas.microsoft.com/office/drawing/2014/main" id="{049E3F79-4051-B36C-E462-0C380C2F32B9}"/>
                </a:ext>
              </a:extLst>
            </p:cNvPr>
            <p:cNvSpPr/>
            <p:nvPr/>
          </p:nvSpPr>
          <p:spPr>
            <a:xfrm>
              <a:off x="8475353" y="2590511"/>
              <a:ext cx="645077" cy="332488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ight Arrow 115">
              <a:extLst>
                <a:ext uri="{FF2B5EF4-FFF2-40B4-BE49-F238E27FC236}">
                  <a16:creationId xmlns:a16="http://schemas.microsoft.com/office/drawing/2014/main" id="{0EEC2E1C-10C3-C205-7640-831B9C8CBC08}"/>
                </a:ext>
              </a:extLst>
            </p:cNvPr>
            <p:cNvSpPr/>
            <p:nvPr/>
          </p:nvSpPr>
          <p:spPr>
            <a:xfrm>
              <a:off x="8475354" y="3929336"/>
              <a:ext cx="645077" cy="332488"/>
            </a:xfrm>
            <a:prstGeom prst="rightArrow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25EF25D-1A8A-C847-532D-5BCE4ED8A951}"/>
                </a:ext>
              </a:extLst>
            </p:cNvPr>
            <p:cNvSpPr txBox="1"/>
            <p:nvPr/>
          </p:nvSpPr>
          <p:spPr>
            <a:xfrm>
              <a:off x="8395970" y="2415451"/>
              <a:ext cx="6450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Helvetica" pitchFamily="2" charset="0"/>
                </a:rPr>
                <a:t>eval </a:t>
              </a: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90C6AD2-31DA-0629-B04F-A55316B01733}"/>
                </a:ext>
              </a:extLst>
            </p:cNvPr>
            <p:cNvSpPr txBox="1"/>
            <p:nvPr/>
          </p:nvSpPr>
          <p:spPr>
            <a:xfrm>
              <a:off x="8395971" y="3740195"/>
              <a:ext cx="6450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Helvetica" pitchFamily="2" charset="0"/>
                </a:rPr>
                <a:t>eval </a:t>
              </a: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029" name="TextBox 1028">
              <a:extLst>
                <a:ext uri="{FF2B5EF4-FFF2-40B4-BE49-F238E27FC236}">
                  <a16:creationId xmlns:a16="http://schemas.microsoft.com/office/drawing/2014/main" id="{3B005722-34B2-7384-FCD3-3D0A9593295E}"/>
                </a:ext>
              </a:extLst>
            </p:cNvPr>
            <p:cNvSpPr txBox="1"/>
            <p:nvPr/>
          </p:nvSpPr>
          <p:spPr>
            <a:xfrm>
              <a:off x="2769925" y="1761267"/>
              <a:ext cx="3048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</a:rPr>
                <a:t>1) Creation of testing data 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1030" name="TextBox 1029">
              <a:extLst>
                <a:ext uri="{FF2B5EF4-FFF2-40B4-BE49-F238E27FC236}">
                  <a16:creationId xmlns:a16="http://schemas.microsoft.com/office/drawing/2014/main" id="{BAA05A8D-CA8A-D83C-A15C-975755D3391F}"/>
                </a:ext>
              </a:extLst>
            </p:cNvPr>
            <p:cNvSpPr txBox="1"/>
            <p:nvPr/>
          </p:nvSpPr>
          <p:spPr>
            <a:xfrm>
              <a:off x="6415465" y="1761267"/>
              <a:ext cx="2480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</a:rPr>
                <a:t>2) Baseline evaluation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1032" name="TextBox 1031">
              <a:extLst>
                <a:ext uri="{FF2B5EF4-FFF2-40B4-BE49-F238E27FC236}">
                  <a16:creationId xmlns:a16="http://schemas.microsoft.com/office/drawing/2014/main" id="{DA0D220A-D281-F1E5-DB8A-890D7A97EC87}"/>
                </a:ext>
              </a:extLst>
            </p:cNvPr>
            <p:cNvSpPr txBox="1"/>
            <p:nvPr/>
          </p:nvSpPr>
          <p:spPr>
            <a:xfrm>
              <a:off x="6415465" y="4360852"/>
              <a:ext cx="3012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</a:rPr>
                <a:t>3)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</a:rPr>
                <a:t>DetectGPT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</a:rPr>
                <a:t> evaluation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4982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97</Words>
  <Application>Microsoft Macintosh PowerPoint</Application>
  <PresentationFormat>Widescreen</PresentationFormat>
  <Paragraphs>37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Aptos</vt:lpstr>
      <vt:lpstr>Aptos Display</vt:lpstr>
      <vt:lpstr>Arial</vt:lpstr>
      <vt:lpstr>Cambria Math</vt:lpstr>
      <vt:lpstr>Helvetica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Raf Mos</dc:creator>
  <cp:lastModifiedBy>Raf Mos</cp:lastModifiedBy>
  <cp:revision>5</cp:revision>
  <cp:lastPrinted>2025-04-21T02:28:14Z</cp:lastPrinted>
  <dcterms:created xsi:type="dcterms:W3CDTF">2025-04-21T00:58:29Z</dcterms:created>
  <dcterms:modified xsi:type="dcterms:W3CDTF">2025-04-27T03:04:30Z</dcterms:modified>
</cp:coreProperties>
</file>