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5" r:id="rId19"/>
    <p:sldId id="274" r:id="rId20"/>
    <p:sldId id="275" r:id="rId21"/>
    <p:sldId id="276" r:id="rId22"/>
    <p:sldId id="277" r:id="rId23"/>
    <p:sldId id="279" r:id="rId24"/>
    <p:sldId id="280" r:id="rId25"/>
    <p:sldId id="281" r:id="rId26"/>
    <p:sldId id="282" r:id="rId27"/>
    <p:sldId id="278" r:id="rId28"/>
    <p:sldId id="283" r:id="rId29"/>
    <p:sldId id="284" r:id="rId3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C0D3E0C-C487-4323-998E-E3A61DBE41C4}" type="datetimeFigureOut">
              <a:rPr lang="pt-BR" smtClean="0"/>
              <a:t>11/11/2015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228900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0D3E0C-C487-4323-998E-E3A61DBE41C4}" type="datetimeFigureOut">
              <a:rPr lang="pt-BR" smtClean="0"/>
              <a:t>11/11/2015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184947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0D3E0C-C487-4323-998E-E3A61DBE41C4}" type="datetimeFigureOut">
              <a:rPr lang="pt-BR" smtClean="0"/>
              <a:t>11/11/2015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232159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0D3E0C-C487-4323-998E-E3A61DBE41C4}" type="datetimeFigureOut">
              <a:rPr lang="pt-BR" smtClean="0"/>
              <a:t>11/11/2015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277023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C0D3E0C-C487-4323-998E-E3A61DBE41C4}" type="datetimeFigureOut">
              <a:rPr lang="pt-BR" smtClean="0"/>
              <a:t>11/11/2015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396539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C0D3E0C-C487-4323-998E-E3A61DBE41C4}" type="datetimeFigureOut">
              <a:rPr lang="pt-BR" smtClean="0"/>
              <a:t>11/11/2015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390325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C0D3E0C-C487-4323-998E-E3A61DBE41C4}" type="datetimeFigureOut">
              <a:rPr lang="pt-BR" smtClean="0"/>
              <a:t>11/11/2015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32738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C0D3E0C-C487-4323-998E-E3A61DBE41C4}" type="datetimeFigureOut">
              <a:rPr lang="pt-BR" smtClean="0"/>
              <a:t>11/11/2015</a:t>
            </a:fld>
            <a:endParaRPr lang="pt-BR"/>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108222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204028" y="6351794"/>
            <a:ext cx="2743200" cy="365125"/>
          </a:xfrm>
        </p:spPr>
        <p:txBody>
          <a:bodyPr/>
          <a:lstStyle/>
          <a:p>
            <a:fld id="{EC0D3E0C-C487-4323-998E-E3A61DBE41C4}" type="datetimeFigureOut">
              <a:rPr lang="pt-BR" smtClean="0"/>
              <a:t>11/11/2015</a:t>
            </a:fld>
            <a:endParaRPr lang="pt-BR"/>
          </a:p>
        </p:txBody>
      </p:sp>
      <p:sp>
        <p:nvSpPr>
          <p:cNvPr id="4" name="Espaço Reservado para Número de Slide 3"/>
          <p:cNvSpPr>
            <a:spLocks noGrp="1"/>
          </p:cNvSpPr>
          <p:nvPr>
            <p:ph type="sldNum" sz="quarter" idx="12"/>
          </p:nvPr>
        </p:nvSpPr>
        <p:spPr/>
        <p:txBody>
          <a:bodyPr/>
          <a:lstStyle/>
          <a:p>
            <a:fld id="{1F8721C6-7368-4CC5-9835-369235BEF74F}" type="slidenum">
              <a:rPr lang="pt-BR" smtClean="0"/>
              <a:t>‹nº›</a:t>
            </a:fld>
            <a:endParaRPr lang="pt-BR"/>
          </a:p>
        </p:txBody>
      </p:sp>
      <p:pic>
        <p:nvPicPr>
          <p:cNvPr id="1026" name="Picture 2" descr="XIII ENCONTRO DE PESQUISA E INICIAÇÃO CIENTÍFIC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6545179" cy="134098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8" descr="Logo Estáci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16170" y="130701"/>
            <a:ext cx="2874494" cy="106009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p:cNvPicPr>
            <a:picLocks noChangeAspect="1"/>
          </p:cNvPicPr>
          <p:nvPr userDrawn="1"/>
        </p:nvPicPr>
        <p:blipFill>
          <a:blip r:embed="rId4"/>
          <a:stretch>
            <a:fillRect/>
          </a:stretch>
        </p:blipFill>
        <p:spPr>
          <a:xfrm>
            <a:off x="10339376" y="308163"/>
            <a:ext cx="1451336" cy="734573"/>
          </a:xfrm>
          <a:prstGeom prst="rect">
            <a:avLst/>
          </a:prstGeom>
        </p:spPr>
      </p:pic>
      <p:sp>
        <p:nvSpPr>
          <p:cNvPr id="14" name="Espaço Reservado para Rodapé 3"/>
          <p:cNvSpPr>
            <a:spLocks noGrp="1"/>
          </p:cNvSpPr>
          <p:nvPr>
            <p:ph type="ftr" sz="quarter" idx="11"/>
          </p:nvPr>
        </p:nvSpPr>
        <p:spPr>
          <a:xfrm>
            <a:off x="4038600" y="6356350"/>
            <a:ext cx="4114800" cy="365125"/>
          </a:xfrm>
        </p:spPr>
        <p:txBody>
          <a:bodyPr/>
          <a:lstStyle/>
          <a:p>
            <a:endParaRPr lang="pt-BR" dirty="0"/>
          </a:p>
        </p:txBody>
      </p:sp>
    </p:spTree>
    <p:extLst>
      <p:ext uri="{BB962C8B-B14F-4D97-AF65-F5344CB8AC3E}">
        <p14:creationId xmlns:p14="http://schemas.microsoft.com/office/powerpoint/2010/main" val="17421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C0D3E0C-C487-4323-998E-E3A61DBE41C4}" type="datetimeFigureOut">
              <a:rPr lang="pt-BR" smtClean="0"/>
              <a:t>11/11/2015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305650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C0D3E0C-C487-4323-998E-E3A61DBE41C4}" type="datetimeFigureOut">
              <a:rPr lang="pt-BR" smtClean="0"/>
              <a:t>11/11/2015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8721C6-7368-4CC5-9835-369235BEF74F}" type="slidenum">
              <a:rPr lang="pt-BR" smtClean="0"/>
              <a:t>‹nº›</a:t>
            </a:fld>
            <a:endParaRPr lang="pt-BR"/>
          </a:p>
        </p:txBody>
      </p:sp>
    </p:spTree>
    <p:extLst>
      <p:ext uri="{BB962C8B-B14F-4D97-AF65-F5344CB8AC3E}">
        <p14:creationId xmlns:p14="http://schemas.microsoft.com/office/powerpoint/2010/main" val="123442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D3E0C-C487-4323-998E-E3A61DBE41C4}" type="datetimeFigureOut">
              <a:rPr lang="pt-BR" smtClean="0"/>
              <a:t>11/11/2015</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721C6-7368-4CC5-9835-369235BEF74F}" type="slidenum">
              <a:rPr lang="pt-BR" smtClean="0"/>
              <a:t>‹nº›</a:t>
            </a:fld>
            <a:endParaRPr lang="pt-BR"/>
          </a:p>
        </p:txBody>
      </p:sp>
      <p:pic>
        <p:nvPicPr>
          <p:cNvPr id="7" name="Picture 2" descr="XIII ENCONTRO DE PESQUISA E INICIAÇÃO CIENTÍFIC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6545179" cy="1340988"/>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8" descr="Logo Estáci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916170" y="130701"/>
            <a:ext cx="2874494" cy="106009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a:picLocks noChangeAspect="1"/>
          </p:cNvPicPr>
          <p:nvPr userDrawn="1"/>
        </p:nvPicPr>
        <p:blipFill>
          <a:blip r:embed="rId15"/>
          <a:stretch>
            <a:fillRect/>
          </a:stretch>
        </p:blipFill>
        <p:spPr>
          <a:xfrm>
            <a:off x="10339376" y="308163"/>
            <a:ext cx="1451336" cy="734573"/>
          </a:xfrm>
          <a:prstGeom prst="rect">
            <a:avLst/>
          </a:prstGeom>
        </p:spPr>
      </p:pic>
    </p:spTree>
    <p:extLst>
      <p:ext uri="{BB962C8B-B14F-4D97-AF65-F5344CB8AC3E}">
        <p14:creationId xmlns:p14="http://schemas.microsoft.com/office/powerpoint/2010/main" val="3781143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2400" b="1" dirty="0" smtClean="0">
                <a:latin typeface="+mn-lt"/>
              </a:rPr>
              <a:t>Prontuário Eletrônico de Pacientes Através da Computação Nuven</a:t>
            </a:r>
            <a:r>
              <a:rPr lang="pt-BR" sz="2400" b="1" dirty="0">
                <a:latin typeface="+mn-lt"/>
              </a:rPr>
              <a:t>s</a:t>
            </a:r>
            <a:endParaRPr lang="pt-BR" sz="2400" b="1" dirty="0"/>
          </a:p>
        </p:txBody>
      </p:sp>
      <p:sp>
        <p:nvSpPr>
          <p:cNvPr id="3" name="Subtítulo 2"/>
          <p:cNvSpPr>
            <a:spLocks noGrp="1"/>
          </p:cNvSpPr>
          <p:nvPr>
            <p:ph type="subTitle" idx="1"/>
          </p:nvPr>
        </p:nvSpPr>
        <p:spPr/>
        <p:txBody>
          <a:bodyPr>
            <a:normAutofit fontScale="85000" lnSpcReduction="10000"/>
          </a:bodyPr>
          <a:lstStyle/>
          <a:p>
            <a:r>
              <a:rPr lang="pt-BR" sz="2000" b="1" dirty="0"/>
              <a:t>Conceitos, gerência de configuração de ambiente computacional e levantamento de requisitos </a:t>
            </a:r>
            <a:endParaRPr lang="pt-BR" sz="2000" b="1" dirty="0" smtClean="0"/>
          </a:p>
          <a:p>
            <a:r>
              <a:rPr lang="pt-BR" sz="2000" b="1" dirty="0" smtClean="0"/>
              <a:t>Autores: </a:t>
            </a:r>
          </a:p>
          <a:p>
            <a:r>
              <a:rPr lang="pt-BR" sz="2000" b="1" dirty="0" smtClean="0"/>
              <a:t>Rafael Mota Correia (rafaelmc-dono@Hotmail.com)</a:t>
            </a:r>
          </a:p>
          <a:p>
            <a:r>
              <a:rPr lang="pt-BR" sz="2000" b="1" dirty="0" err="1" smtClean="0"/>
              <a:t>Josyane</a:t>
            </a:r>
            <a:r>
              <a:rPr lang="pt-BR" sz="2000" b="1" dirty="0" smtClean="0"/>
              <a:t> Lannes Florenzano de Souza (josyane.Souza@estacio.br)</a:t>
            </a:r>
          </a:p>
          <a:p>
            <a:r>
              <a:rPr lang="pt-BR" sz="2000" b="1" dirty="0" smtClean="0"/>
              <a:t>Henrique Mota (mota.Henrique@gmail.com)</a:t>
            </a:r>
            <a:endParaRPr lang="pt-BR" sz="2000" dirty="0"/>
          </a:p>
        </p:txBody>
      </p:sp>
    </p:spTree>
    <p:extLst>
      <p:ext uri="{BB962C8B-B14F-4D97-AF65-F5344CB8AC3E}">
        <p14:creationId xmlns:p14="http://schemas.microsoft.com/office/powerpoint/2010/main" val="4169774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marL="0" indent="0" algn="ctr">
              <a:buNone/>
            </a:pPr>
            <a:endParaRPr lang="pt-BR" sz="4400" b="1" dirty="0" smtClean="0"/>
          </a:p>
          <a:p>
            <a:pPr marL="0" indent="0" algn="ctr">
              <a:buNone/>
            </a:pPr>
            <a:endParaRPr lang="pt-BR" sz="4400" b="1" dirty="0"/>
          </a:p>
          <a:p>
            <a:pPr marL="0" indent="0" algn="ctr">
              <a:buNone/>
            </a:pPr>
            <a:r>
              <a:rPr lang="pt-BR" sz="4400" b="1" dirty="0" smtClean="0"/>
              <a:t>Computação nas Nuvens</a:t>
            </a:r>
            <a:endParaRPr lang="pt-BR" sz="4400" b="1" dirty="0"/>
          </a:p>
        </p:txBody>
      </p:sp>
    </p:spTree>
    <p:extLst>
      <p:ext uri="{BB962C8B-B14F-4D97-AF65-F5344CB8AC3E}">
        <p14:creationId xmlns:p14="http://schemas.microsoft.com/office/powerpoint/2010/main" val="2907443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smtClean="0"/>
              <a:t>Computação </a:t>
            </a:r>
            <a:r>
              <a:rPr lang="pt-BR" dirty="0"/>
              <a:t>em nuvem é uma tendência recente de tecnologia cujo objetivo é proporcionar serviços de Tecnologia da Informação (TI) sob demanda com pagamento baseado no uso. Tendências anteriores à computação em nuvem foram limitadas a uma determinada classe de usuários ou focadas em tornar disponível uma demanda específica de recursos de TI, principalmente de informática [</a:t>
            </a:r>
            <a:r>
              <a:rPr lang="pt-BR" dirty="0" err="1"/>
              <a:t>Buyya</a:t>
            </a:r>
            <a:r>
              <a:rPr lang="pt-BR" dirty="0"/>
              <a:t> et al. 2009b]. </a:t>
            </a:r>
          </a:p>
        </p:txBody>
      </p:sp>
    </p:spTree>
    <p:extLst>
      <p:ext uri="{BB962C8B-B14F-4D97-AF65-F5344CB8AC3E}">
        <p14:creationId xmlns:p14="http://schemas.microsoft.com/office/powerpoint/2010/main" val="3426255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marL="0" indent="0">
              <a:buNone/>
            </a:pPr>
            <a:endParaRPr lang="pt-BR" dirty="0"/>
          </a:p>
          <a:p>
            <a:pPr marL="0" indent="0">
              <a:buNone/>
            </a:pPr>
            <a:r>
              <a:rPr lang="pt-BR" dirty="0" smtClean="0"/>
              <a:t>Para </a:t>
            </a:r>
            <a:r>
              <a:rPr lang="pt-BR" dirty="0"/>
              <a:t>utilizarem os serviços, os usuários necessitam apenas ter em suas máquinas um sistema operacional, um navegador e acesso à Internet. </a:t>
            </a:r>
            <a:endParaRPr lang="pt-BR" dirty="0" smtClean="0"/>
          </a:p>
          <a:p>
            <a:pPr marL="0" indent="0">
              <a:buNone/>
            </a:pPr>
            <a:r>
              <a:rPr lang="pt-BR" dirty="0" smtClean="0"/>
              <a:t>Todos </a:t>
            </a:r>
            <a:r>
              <a:rPr lang="pt-BR" dirty="0"/>
              <a:t>os recursos e processamentos computacionais estão disponíveis na Internet. Assim, as máquinas dos usuários não necessitam ter altos recursos computacionais, diminuindo assim o custo na aquisição de máquinas por parte destes usuários. </a:t>
            </a:r>
            <a:endParaRPr lang="pt-BR" dirty="0" smtClean="0"/>
          </a:p>
          <a:p>
            <a:pPr marL="0" indent="0">
              <a:buNone/>
            </a:pPr>
            <a:r>
              <a:rPr lang="pt-BR" dirty="0" smtClean="0"/>
              <a:t>Todo </a:t>
            </a:r>
            <a:r>
              <a:rPr lang="pt-BR" dirty="0"/>
              <a:t>hardware pode ser utilizado para realizar alguma tarefa que seja adequada ao seu poder de processamento. Novos recursos de hardware podem ser adicionados a fim de aumentar o poder de processamento e cooperar com os recursos existentes. </a:t>
            </a:r>
          </a:p>
          <a:p>
            <a:pPr marL="0" indent="0">
              <a:buNone/>
            </a:pPr>
            <a:endParaRPr lang="pt-BR" dirty="0"/>
          </a:p>
        </p:txBody>
      </p:sp>
    </p:spTree>
    <p:extLst>
      <p:ext uri="{BB962C8B-B14F-4D97-AF65-F5344CB8AC3E}">
        <p14:creationId xmlns:p14="http://schemas.microsoft.com/office/powerpoint/2010/main" val="663512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smtClean="0"/>
              <a:t>O </a:t>
            </a:r>
            <a:r>
              <a:rPr lang="pt-BR" dirty="0"/>
              <a:t>modelo de computação em nuvem foi desenvolvido com o objetivo de fornecer serviços de fácil acesso e de baixo custo e garantir características tais como disponibilidade e escalabilidade. Este modelo visa fornecer, basicamente, três benefícios. </a:t>
            </a:r>
          </a:p>
        </p:txBody>
      </p:sp>
    </p:spTree>
    <p:extLst>
      <p:ext uri="{BB962C8B-B14F-4D97-AF65-F5344CB8AC3E}">
        <p14:creationId xmlns:p14="http://schemas.microsoft.com/office/powerpoint/2010/main" val="1457258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smtClean="0"/>
              <a:t>O </a:t>
            </a:r>
            <a:r>
              <a:rPr lang="pt-BR" dirty="0"/>
              <a:t>primeiro benefício é reduzir o custo na aquisição e composição de toda </a:t>
            </a:r>
            <a:r>
              <a:rPr lang="pt-BR" dirty="0" err="1"/>
              <a:t>infra-estrutura</a:t>
            </a:r>
            <a:r>
              <a:rPr lang="pt-BR" dirty="0"/>
              <a:t> requerida para atender as necessidades das empresas, podendo essa </a:t>
            </a:r>
            <a:r>
              <a:rPr lang="pt-BR" dirty="0" err="1"/>
              <a:t>infra-estrutura</a:t>
            </a:r>
            <a:r>
              <a:rPr lang="pt-BR" dirty="0"/>
              <a:t> ser composta sob demanda e com recursos heterogêneos e de menor custo. </a:t>
            </a:r>
            <a:endParaRPr lang="pt-BR" dirty="0" smtClean="0"/>
          </a:p>
          <a:p>
            <a:pPr marL="0" indent="0">
              <a:buNone/>
            </a:pPr>
            <a:r>
              <a:rPr lang="pt-BR" dirty="0" smtClean="0"/>
              <a:t>O </a:t>
            </a:r>
            <a:r>
              <a:rPr lang="pt-BR" dirty="0"/>
              <a:t>segundo é a flexibilidade que esse modelo oferece no que diz respeito à adição e troca de recursos computacionais, podendo assim, escalar tanto em nível de recursos de hardware quanto software para atender as necessidades das empresas e usuários</a:t>
            </a:r>
          </a:p>
        </p:txBody>
      </p:sp>
    </p:spTree>
    <p:extLst>
      <p:ext uri="{BB962C8B-B14F-4D97-AF65-F5344CB8AC3E}">
        <p14:creationId xmlns:p14="http://schemas.microsoft.com/office/powerpoint/2010/main" val="790685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a:t>O último benefício é prover uma abstração e facilidade de acesso aos usuários destes serviços. Neste sentido, os usuários dos serviços não precisam conhecer aspectos de localização física e de entrega dos resultados destes serviços. </a:t>
            </a:r>
          </a:p>
          <a:p>
            <a:pPr marL="0" indent="0">
              <a:buNone/>
            </a:pPr>
            <a:endParaRPr lang="pt-BR" dirty="0"/>
          </a:p>
        </p:txBody>
      </p:sp>
    </p:spTree>
    <p:extLst>
      <p:ext uri="{BB962C8B-B14F-4D97-AF65-F5344CB8AC3E}">
        <p14:creationId xmlns:p14="http://schemas.microsoft.com/office/powerpoint/2010/main" val="1195172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marL="0" indent="0" algn="ctr">
              <a:buNone/>
            </a:pPr>
            <a:endParaRPr lang="pt-BR" sz="4400" dirty="0" smtClean="0"/>
          </a:p>
          <a:p>
            <a:pPr marL="0" indent="0" algn="ctr">
              <a:buNone/>
            </a:pPr>
            <a:endParaRPr lang="pt-BR" sz="4400" dirty="0"/>
          </a:p>
          <a:p>
            <a:pPr marL="0" indent="0" algn="ctr">
              <a:buNone/>
            </a:pPr>
            <a:r>
              <a:rPr lang="pt-BR" sz="4400" b="1" dirty="0" smtClean="0"/>
              <a:t>Prontuário Eletrônico do Paciente</a:t>
            </a:r>
          </a:p>
          <a:p>
            <a:pPr marL="0" indent="0" algn="ctr">
              <a:buNone/>
            </a:pPr>
            <a:r>
              <a:rPr lang="pt-BR" sz="4400" b="1" dirty="0" smtClean="0"/>
              <a:t>(PEP)</a:t>
            </a:r>
            <a:endParaRPr lang="pt-BR" sz="4400" b="1" dirty="0"/>
          </a:p>
        </p:txBody>
      </p:sp>
    </p:spTree>
    <p:extLst>
      <p:ext uri="{BB962C8B-B14F-4D97-AF65-F5344CB8AC3E}">
        <p14:creationId xmlns:p14="http://schemas.microsoft.com/office/powerpoint/2010/main" val="2685902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a:t>O PEP - Prontuário Eletrônico do Paciente - é definido como um sistema de prontuário médico padronizado e digital. Segundo informações do </a:t>
            </a:r>
            <a:r>
              <a:rPr lang="pt-BR" dirty="0" err="1"/>
              <a:t>Institute</a:t>
            </a:r>
            <a:r>
              <a:rPr lang="pt-BR" dirty="0"/>
              <a:t> </a:t>
            </a:r>
            <a:r>
              <a:rPr lang="pt-BR" dirty="0" err="1"/>
              <a:t>of</a:t>
            </a:r>
            <a:r>
              <a:rPr lang="pt-BR" dirty="0"/>
              <a:t> Medicine (IOM), o prontuário eletrônico consiste em um registro eletrônico elaborado com especificidade para apoiar o usuário, oferecendo acesso prático à inúmeras informações de banco de dados, recursos de apoio à decisão, alertas e diversos outros recursos. </a:t>
            </a:r>
          </a:p>
          <a:p>
            <a:pPr marL="0" indent="0">
              <a:buNone/>
            </a:pPr>
            <a:endParaRPr lang="pt-BR" dirty="0"/>
          </a:p>
        </p:txBody>
      </p:sp>
    </p:spTree>
    <p:extLst>
      <p:ext uri="{BB962C8B-B14F-4D97-AF65-F5344CB8AC3E}">
        <p14:creationId xmlns:p14="http://schemas.microsoft.com/office/powerpoint/2010/main" val="2820549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7" name="Espaço Reservado para Conteúdo 6"/>
          <p:cNvSpPr>
            <a:spLocks noGrp="1"/>
          </p:cNvSpPr>
          <p:nvPr>
            <p:ph idx="1"/>
          </p:nvPr>
        </p:nvSpPr>
        <p:spPr/>
        <p:txBody>
          <a:bodyPr>
            <a:normAutofit lnSpcReduction="10000"/>
          </a:bodyPr>
          <a:lstStyle/>
          <a:p>
            <a:pPr marL="0" indent="0">
              <a:buNone/>
            </a:pPr>
            <a:endParaRPr lang="pt-BR" dirty="0" smtClean="0"/>
          </a:p>
          <a:p>
            <a:pPr marL="0" indent="0" algn="r">
              <a:buNone/>
            </a:pPr>
            <a:r>
              <a:rPr lang="pt-BR" dirty="0"/>
              <a:t>		</a:t>
            </a:r>
            <a:r>
              <a:rPr lang="pt-BR" dirty="0" smtClean="0"/>
              <a:t>			Tela </a:t>
            </a:r>
            <a:r>
              <a:rPr lang="pt-BR" dirty="0"/>
              <a:t>de Protótipo PEP</a:t>
            </a:r>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r>
              <a:rPr lang="pt-BR" dirty="0" smtClean="0"/>
              <a:t>					</a:t>
            </a:r>
            <a:endParaRPr lang="pt-BR" dirty="0"/>
          </a:p>
        </p:txBody>
      </p:sp>
      <p:pic>
        <p:nvPicPr>
          <p:cNvPr id="8" name="Espaço Reservado para Conteúdo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826" y="1550230"/>
            <a:ext cx="4902127" cy="4902127"/>
          </a:xfrm>
          <a:prstGeom prst="rect">
            <a:avLst/>
          </a:prstGeom>
        </p:spPr>
      </p:pic>
    </p:spTree>
    <p:extLst>
      <p:ext uri="{BB962C8B-B14F-4D97-AF65-F5344CB8AC3E}">
        <p14:creationId xmlns:p14="http://schemas.microsoft.com/office/powerpoint/2010/main" val="374844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lgn="ctr">
              <a:buNone/>
            </a:pPr>
            <a:endParaRPr lang="pt-BR" sz="4400" b="1" dirty="0" smtClean="0"/>
          </a:p>
          <a:p>
            <a:pPr marL="0" indent="0" algn="ctr">
              <a:buNone/>
            </a:pPr>
            <a:endParaRPr lang="pt-BR" sz="4400" b="1" dirty="0"/>
          </a:p>
          <a:p>
            <a:pPr marL="0" indent="0" algn="ctr">
              <a:buNone/>
            </a:pPr>
            <a:r>
              <a:rPr lang="pt-BR" sz="4400" b="1" dirty="0" smtClean="0"/>
              <a:t>Estrutura </a:t>
            </a:r>
            <a:r>
              <a:rPr lang="pt-BR" sz="4400" b="1" dirty="0"/>
              <a:t>Analítica de Projeto </a:t>
            </a:r>
          </a:p>
          <a:p>
            <a:pPr marL="0" indent="0">
              <a:buNone/>
            </a:pPr>
            <a:endParaRPr lang="pt-BR" dirty="0" smtClean="0"/>
          </a:p>
        </p:txBody>
      </p:sp>
    </p:spTree>
    <p:extLst>
      <p:ext uri="{BB962C8B-B14F-4D97-AF65-F5344CB8AC3E}">
        <p14:creationId xmlns:p14="http://schemas.microsoft.com/office/powerpoint/2010/main" val="40605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9108" y="3134083"/>
            <a:ext cx="10515600" cy="1325563"/>
          </a:xfrm>
        </p:spPr>
        <p:txBody>
          <a:bodyPr/>
          <a:lstStyle/>
          <a:p>
            <a:pPr algn="ctr"/>
            <a:r>
              <a:rPr lang="pt-BR" b="1" dirty="0" smtClean="0">
                <a:latin typeface="+mn-lt"/>
              </a:rPr>
              <a:t>Introdução</a:t>
            </a:r>
            <a:endParaRPr lang="pt-BR" b="1" dirty="0">
              <a:latin typeface="+mn-lt"/>
            </a:endParaRPr>
          </a:p>
        </p:txBody>
      </p:sp>
    </p:spTree>
    <p:extLst>
      <p:ext uri="{BB962C8B-B14F-4D97-AF65-F5344CB8AC3E}">
        <p14:creationId xmlns:p14="http://schemas.microsoft.com/office/powerpoint/2010/main" val="4129748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a:t>A representação utilizada para a definição do escopo, que é a saída desse processo, é a estrutura analítica do projeto (EAP), tradução para o português de </a:t>
            </a:r>
            <a:r>
              <a:rPr lang="pt-BR" dirty="0" err="1"/>
              <a:t>Work</a:t>
            </a:r>
            <a:r>
              <a:rPr lang="pt-BR" dirty="0"/>
              <a:t> </a:t>
            </a:r>
            <a:r>
              <a:rPr lang="pt-BR" dirty="0" err="1"/>
              <a:t>Breakdown</a:t>
            </a:r>
            <a:r>
              <a:rPr lang="pt-BR" dirty="0"/>
              <a:t> </a:t>
            </a:r>
            <a:r>
              <a:rPr lang="pt-BR" dirty="0" err="1"/>
              <a:t>Structure</a:t>
            </a:r>
            <a:r>
              <a:rPr lang="pt-BR" dirty="0"/>
              <a:t> (WBS). A Estrutura Analítica do Projeto (EAP) é a base para o detalhamento do trabalho do projeto. Depois de elaborada e aprovada, ela passa ser a base de referência do escopo do projeto (</a:t>
            </a:r>
            <a:r>
              <a:rPr lang="pt-BR" dirty="0" err="1"/>
              <a:t>scope</a:t>
            </a:r>
            <a:r>
              <a:rPr lang="pt-BR" dirty="0"/>
              <a:t> </a:t>
            </a:r>
            <a:r>
              <a:rPr lang="pt-BR" dirty="0" err="1"/>
              <a:t>baseline</a:t>
            </a:r>
            <a:r>
              <a:rPr lang="pt-BR" dirty="0"/>
              <a:t>). [SIQUEIRA, 2007] </a:t>
            </a:r>
          </a:p>
          <a:p>
            <a:pPr marL="0" indent="0">
              <a:buNone/>
            </a:pPr>
            <a:endParaRPr lang="pt-BR" dirty="0"/>
          </a:p>
        </p:txBody>
      </p:sp>
    </p:spTree>
    <p:extLst>
      <p:ext uri="{BB962C8B-B14F-4D97-AF65-F5344CB8AC3E}">
        <p14:creationId xmlns:p14="http://schemas.microsoft.com/office/powerpoint/2010/main" val="3767322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Picture 692"/>
          <p:cNvPicPr>
            <a:picLocks noGrp="1"/>
          </p:cNvPicPr>
          <p:nvPr>
            <p:ph idx="1"/>
          </p:nvPr>
        </p:nvPicPr>
        <p:blipFill>
          <a:blip r:embed="rId2"/>
          <a:stretch>
            <a:fillRect/>
          </a:stretch>
        </p:blipFill>
        <p:spPr>
          <a:xfrm>
            <a:off x="1815921" y="1690688"/>
            <a:ext cx="7804597" cy="4619960"/>
          </a:xfrm>
          <a:prstGeom prst="rect">
            <a:avLst/>
          </a:prstGeom>
        </p:spPr>
      </p:pic>
    </p:spTree>
    <p:extLst>
      <p:ext uri="{BB962C8B-B14F-4D97-AF65-F5344CB8AC3E}">
        <p14:creationId xmlns:p14="http://schemas.microsoft.com/office/powerpoint/2010/main" val="3328469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marL="0" indent="0" algn="ctr">
              <a:buNone/>
            </a:pPr>
            <a:endParaRPr lang="pt-BR" sz="4400" b="1" dirty="0" smtClean="0"/>
          </a:p>
          <a:p>
            <a:pPr marL="0" indent="0" algn="ctr">
              <a:buNone/>
            </a:pPr>
            <a:endParaRPr lang="pt-BR" sz="4400" b="1" dirty="0"/>
          </a:p>
          <a:p>
            <a:pPr marL="0" indent="0" algn="ctr">
              <a:buNone/>
            </a:pPr>
            <a:r>
              <a:rPr lang="pt-BR" sz="4400" b="1" dirty="0" smtClean="0"/>
              <a:t>Requisitos </a:t>
            </a:r>
            <a:r>
              <a:rPr lang="pt-BR" sz="4400" b="1" dirty="0"/>
              <a:t>Funcionais através da UML </a:t>
            </a:r>
          </a:p>
          <a:p>
            <a:pPr algn="ctr"/>
            <a:endParaRPr lang="pt-BR" sz="4400" b="1" dirty="0"/>
          </a:p>
        </p:txBody>
      </p:sp>
    </p:spTree>
    <p:extLst>
      <p:ext uri="{BB962C8B-B14F-4D97-AF65-F5344CB8AC3E}">
        <p14:creationId xmlns:p14="http://schemas.microsoft.com/office/powerpoint/2010/main" val="1647040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marL="0" indent="0">
              <a:buNone/>
            </a:pPr>
            <a:r>
              <a:rPr lang="pt-BR" dirty="0"/>
              <a:t>A UML (</a:t>
            </a:r>
            <a:r>
              <a:rPr lang="pt-BR" dirty="0" err="1"/>
              <a:t>Unified</a:t>
            </a:r>
            <a:r>
              <a:rPr lang="pt-BR" dirty="0"/>
              <a:t> </a:t>
            </a:r>
            <a:r>
              <a:rPr lang="pt-BR" dirty="0" err="1"/>
              <a:t>Modeling</a:t>
            </a:r>
            <a:r>
              <a:rPr lang="pt-BR" dirty="0"/>
              <a:t> </a:t>
            </a:r>
            <a:r>
              <a:rPr lang="pt-BR" dirty="0" err="1"/>
              <a:t>Language</a:t>
            </a:r>
            <a:r>
              <a:rPr lang="pt-BR" dirty="0"/>
              <a:t>) é uma linguagem-padrão para a elaboração da estrutura de projetos de software. A UML poderá ser empregada para a visualização, a especificação, a construção e a documentação de artefatos que façam uso de sistemas complexos de software. [BOOCH, 2000]. </a:t>
            </a:r>
            <a:endParaRPr lang="pt-BR" dirty="0" smtClean="0"/>
          </a:p>
          <a:p>
            <a:pPr marL="0" indent="0">
              <a:buNone/>
            </a:pPr>
            <a:r>
              <a:rPr lang="pt-BR" dirty="0"/>
              <a:t>Dentre os vários diagramas da UML, foi escolhido o Diagrama de Caso de Uso (DCU) para definição dos requisitos funcionais. Um caso de uso é uma descrição de um conjunto de sequencia de ações, inclusive variantes, que um sistema executa para produzir um resultado de valor observável por um ator. Graficamente, o caso de uso é representado por uma elipse. [BOOCH, 2000]. </a:t>
            </a:r>
          </a:p>
          <a:p>
            <a:pPr marL="0" indent="0">
              <a:buNone/>
            </a:pPr>
            <a:endParaRPr lang="pt-BR" dirty="0"/>
          </a:p>
          <a:p>
            <a:endParaRPr lang="pt-BR" dirty="0"/>
          </a:p>
        </p:txBody>
      </p:sp>
    </p:spTree>
    <p:extLst>
      <p:ext uri="{BB962C8B-B14F-4D97-AF65-F5344CB8AC3E}">
        <p14:creationId xmlns:p14="http://schemas.microsoft.com/office/powerpoint/2010/main" val="1531631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r>
              <a:rPr lang="pt-BR" dirty="0" smtClean="0"/>
              <a:t>				</a:t>
            </a:r>
          </a:p>
          <a:p>
            <a:pPr marL="0" indent="0">
              <a:buNone/>
            </a:pPr>
            <a:r>
              <a:rPr lang="pt-BR" dirty="0"/>
              <a:t>	</a:t>
            </a:r>
            <a:r>
              <a:rPr lang="pt-BR" dirty="0" smtClean="0"/>
              <a:t>			DCU - Usuário</a:t>
            </a:r>
            <a:endParaRPr lang="pt-BR" dirty="0"/>
          </a:p>
        </p:txBody>
      </p:sp>
      <p:pic>
        <p:nvPicPr>
          <p:cNvPr id="4" name="Picture 694"/>
          <p:cNvPicPr/>
          <p:nvPr/>
        </p:nvPicPr>
        <p:blipFill>
          <a:blip r:embed="rId2"/>
          <a:stretch>
            <a:fillRect/>
          </a:stretch>
        </p:blipFill>
        <p:spPr>
          <a:xfrm>
            <a:off x="2988972" y="1825625"/>
            <a:ext cx="5897451" cy="3740497"/>
          </a:xfrm>
          <a:prstGeom prst="rect">
            <a:avLst/>
          </a:prstGeom>
        </p:spPr>
      </p:pic>
    </p:spTree>
    <p:extLst>
      <p:ext uri="{BB962C8B-B14F-4D97-AF65-F5344CB8AC3E}">
        <p14:creationId xmlns:p14="http://schemas.microsoft.com/office/powerpoint/2010/main" val="2883805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541986" y="1941671"/>
            <a:ext cx="10515600" cy="4351338"/>
          </a:xfrm>
        </p:spPr>
        <p:txBody>
          <a:bodyPr>
            <a:normAutofit lnSpcReduction="10000"/>
          </a:bodyPr>
          <a:lstStyle/>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r>
              <a:rPr lang="pt-BR" dirty="0"/>
              <a:t>	</a:t>
            </a:r>
            <a:r>
              <a:rPr lang="pt-BR" dirty="0" smtClean="0"/>
              <a:t>			</a:t>
            </a:r>
          </a:p>
          <a:p>
            <a:pPr marL="0" indent="0">
              <a:buNone/>
            </a:pPr>
            <a:r>
              <a:rPr lang="pt-BR" dirty="0"/>
              <a:t>	</a:t>
            </a:r>
            <a:r>
              <a:rPr lang="pt-BR" dirty="0" smtClean="0"/>
              <a:t>			DCU - Funcionários</a:t>
            </a:r>
            <a:endParaRPr lang="pt-BR" dirty="0"/>
          </a:p>
        </p:txBody>
      </p:sp>
      <p:pic>
        <p:nvPicPr>
          <p:cNvPr id="5" name="Picture 763"/>
          <p:cNvPicPr/>
          <p:nvPr/>
        </p:nvPicPr>
        <p:blipFill>
          <a:blip r:embed="rId2"/>
          <a:stretch>
            <a:fillRect/>
          </a:stretch>
        </p:blipFill>
        <p:spPr>
          <a:xfrm>
            <a:off x="3541689" y="1812882"/>
            <a:ext cx="4520485" cy="3943974"/>
          </a:xfrm>
          <a:prstGeom prst="rect">
            <a:avLst/>
          </a:prstGeom>
        </p:spPr>
      </p:pic>
    </p:spTree>
    <p:extLst>
      <p:ext uri="{BB962C8B-B14F-4D97-AF65-F5344CB8AC3E}">
        <p14:creationId xmlns:p14="http://schemas.microsoft.com/office/powerpoint/2010/main" val="3928313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lnSpcReduction="10000"/>
          </a:bodyPr>
          <a:lstStyle/>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lgn="ctr">
              <a:buNone/>
            </a:pPr>
            <a:endParaRPr lang="pt-BR" dirty="0"/>
          </a:p>
          <a:p>
            <a:pPr marL="0" indent="0" algn="ctr">
              <a:buNone/>
            </a:pPr>
            <a:endParaRPr lang="pt-BR" dirty="0" smtClean="0"/>
          </a:p>
          <a:p>
            <a:pPr marL="0" indent="0" algn="ctr">
              <a:buNone/>
            </a:pPr>
            <a:endParaRPr lang="pt-BR" dirty="0"/>
          </a:p>
          <a:p>
            <a:pPr marL="0" indent="0" algn="ctr">
              <a:buNone/>
            </a:pPr>
            <a:endParaRPr lang="pt-BR" dirty="0"/>
          </a:p>
          <a:p>
            <a:pPr marL="0" indent="0" algn="ctr">
              <a:buNone/>
            </a:pPr>
            <a:r>
              <a:rPr lang="pt-BR" dirty="0" smtClean="0"/>
              <a:t>DCU - Médicos</a:t>
            </a:r>
          </a:p>
          <a:p>
            <a:pPr marL="0" indent="0">
              <a:buNone/>
            </a:pPr>
            <a:endParaRPr lang="pt-BR" dirty="0"/>
          </a:p>
        </p:txBody>
      </p:sp>
      <p:pic>
        <p:nvPicPr>
          <p:cNvPr id="5" name="Picture 765"/>
          <p:cNvPicPr/>
          <p:nvPr/>
        </p:nvPicPr>
        <p:blipFill>
          <a:blip r:embed="rId2"/>
          <a:stretch>
            <a:fillRect/>
          </a:stretch>
        </p:blipFill>
        <p:spPr>
          <a:xfrm>
            <a:off x="3387144" y="1484626"/>
            <a:ext cx="5100034" cy="3988895"/>
          </a:xfrm>
          <a:prstGeom prst="rect">
            <a:avLst/>
          </a:prstGeom>
        </p:spPr>
      </p:pic>
    </p:spTree>
    <p:extLst>
      <p:ext uri="{BB962C8B-B14F-4D97-AF65-F5344CB8AC3E}">
        <p14:creationId xmlns:p14="http://schemas.microsoft.com/office/powerpoint/2010/main" val="2004503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endParaRPr lang="pt-BR" dirty="0" smtClean="0"/>
          </a:p>
          <a:p>
            <a:pPr marL="0" indent="0">
              <a:buNone/>
            </a:pPr>
            <a:endParaRPr lang="pt-BR" dirty="0"/>
          </a:p>
          <a:p>
            <a:pPr marL="0" indent="0">
              <a:buNone/>
            </a:pPr>
            <a:r>
              <a:rPr lang="pt-BR" dirty="0" smtClean="0"/>
              <a:t>				DCU - </a:t>
            </a:r>
            <a:r>
              <a:rPr lang="pt-BR" dirty="0" err="1" smtClean="0"/>
              <a:t>Adminisdtrador</a:t>
            </a:r>
            <a:endParaRPr lang="pt-BR" dirty="0"/>
          </a:p>
        </p:txBody>
      </p:sp>
      <p:pic>
        <p:nvPicPr>
          <p:cNvPr id="5" name="Picture 767"/>
          <p:cNvPicPr/>
          <p:nvPr/>
        </p:nvPicPr>
        <p:blipFill>
          <a:blip r:embed="rId2"/>
          <a:stretch>
            <a:fillRect/>
          </a:stretch>
        </p:blipFill>
        <p:spPr>
          <a:xfrm>
            <a:off x="3039414" y="1536142"/>
            <a:ext cx="6130344" cy="3911622"/>
          </a:xfrm>
          <a:prstGeom prst="rect">
            <a:avLst/>
          </a:prstGeom>
        </p:spPr>
      </p:pic>
    </p:spTree>
    <p:extLst>
      <p:ext uri="{BB962C8B-B14F-4D97-AF65-F5344CB8AC3E}">
        <p14:creationId xmlns:p14="http://schemas.microsoft.com/office/powerpoint/2010/main" val="3880321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marL="0" indent="0" algn="ctr">
              <a:buNone/>
            </a:pPr>
            <a:endParaRPr lang="pt-BR" sz="4400" b="1" dirty="0" smtClean="0"/>
          </a:p>
          <a:p>
            <a:pPr marL="0" indent="0" algn="ctr">
              <a:buNone/>
            </a:pPr>
            <a:endParaRPr lang="pt-BR" sz="4400" b="1" dirty="0"/>
          </a:p>
          <a:p>
            <a:pPr marL="0" indent="0" algn="ctr">
              <a:buNone/>
            </a:pPr>
            <a:r>
              <a:rPr lang="pt-BR" sz="4400" b="1" dirty="0" smtClean="0"/>
              <a:t>Considerações </a:t>
            </a:r>
            <a:r>
              <a:rPr lang="pt-BR" sz="4400" b="1" dirty="0"/>
              <a:t>Finais </a:t>
            </a:r>
          </a:p>
        </p:txBody>
      </p:sp>
    </p:spTree>
    <p:extLst>
      <p:ext uri="{BB962C8B-B14F-4D97-AF65-F5344CB8AC3E}">
        <p14:creationId xmlns:p14="http://schemas.microsoft.com/office/powerpoint/2010/main" val="2230210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marL="0" indent="0">
              <a:buNone/>
            </a:pPr>
            <a:endParaRPr lang="pt-BR" dirty="0" smtClean="0"/>
          </a:p>
          <a:p>
            <a:pPr marL="0" indent="0">
              <a:buNone/>
            </a:pPr>
            <a:r>
              <a:rPr lang="pt-BR" dirty="0" smtClean="0"/>
              <a:t>Com </a:t>
            </a:r>
            <a:r>
              <a:rPr lang="pt-BR" dirty="0"/>
              <a:t>o desenvolvimento deste projeto pode-se aprender como se configura um ambiente de desenvolvimento de software, como se controla suas versões, as mudanças e a auditoria das configurações. </a:t>
            </a:r>
          </a:p>
          <a:p>
            <a:pPr marL="0" indent="0">
              <a:buNone/>
            </a:pPr>
            <a:r>
              <a:rPr lang="pt-BR" dirty="0"/>
              <a:t>Em relação à computação nas nuvens, observou-se a tendência de utilização, dado suas vantagens econômicas, reduzindo o custo de </a:t>
            </a:r>
            <a:r>
              <a:rPr lang="pt-BR" dirty="0" err="1"/>
              <a:t>infra-estrutura</a:t>
            </a:r>
            <a:r>
              <a:rPr lang="pt-BR" dirty="0"/>
              <a:t>. </a:t>
            </a:r>
            <a:endParaRPr lang="pt-BR" dirty="0" smtClean="0"/>
          </a:p>
          <a:p>
            <a:pPr marL="0" indent="0">
              <a:buNone/>
            </a:pPr>
            <a:r>
              <a:rPr lang="pt-BR" dirty="0" smtClean="0"/>
              <a:t>Para </a:t>
            </a:r>
            <a:r>
              <a:rPr lang="pt-BR" dirty="0"/>
              <a:t>o desenvolvimento do ciclo de vida de desenvolvimento de software, foi realizado o levantamento de requisitos funcionais através do diagrama de caso de uso da UML, foi realizada a estrutura analítica de projeto, e ainda a utilização de história de usuários. </a:t>
            </a:r>
          </a:p>
        </p:txBody>
      </p:sp>
    </p:spTree>
    <p:extLst>
      <p:ext uri="{BB962C8B-B14F-4D97-AF65-F5344CB8AC3E}">
        <p14:creationId xmlns:p14="http://schemas.microsoft.com/office/powerpoint/2010/main" val="391891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r>
              <a:rPr lang="pt-BR" dirty="0" smtClean="0"/>
              <a:t>A </a:t>
            </a:r>
            <a:r>
              <a:rPr lang="pt-BR" dirty="0"/>
              <a:t>pesquisa se insere no âmbito da engenharia de software, primeiro quanto à preparação do ambiente computacional, a gerência de configuração de ambiente para dar início ao levantamento de requisitos funcionais e assim alcançar o desenvolvimento do prontuário eletrônico de pacientes de uma clínica médica, localizada no interior do estado do Pará. </a:t>
            </a:r>
          </a:p>
        </p:txBody>
      </p:sp>
    </p:spTree>
    <p:extLst>
      <p:ext uri="{BB962C8B-B14F-4D97-AF65-F5344CB8AC3E}">
        <p14:creationId xmlns:p14="http://schemas.microsoft.com/office/powerpoint/2010/main" val="330734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marL="0" indent="0">
              <a:buNone/>
            </a:pPr>
            <a:endParaRPr lang="pt-BR" dirty="0"/>
          </a:p>
          <a:p>
            <a:pPr marL="0" indent="0">
              <a:buNone/>
            </a:pPr>
            <a:r>
              <a:rPr lang="pt-BR" dirty="0" smtClean="0"/>
              <a:t>Hoje</a:t>
            </a:r>
            <a:r>
              <a:rPr lang="pt-BR" dirty="0"/>
              <a:t>, a responsabilidade pelo cuidado do paciente é transferida para diferentes equipes de profissionais. A associação entre a crescente geração e demanda por informações estruturadas e acessíveis, concomitante ao desenvolvimento da área da informática despertou o interesse para o desenvolvimento do prontuário eletrônico do paciente (PEP</a:t>
            </a:r>
            <a:r>
              <a:rPr lang="pt-BR" dirty="0" smtClean="0"/>
              <a:t>).</a:t>
            </a:r>
          </a:p>
          <a:p>
            <a:pPr marL="0" indent="0">
              <a:buNone/>
            </a:pPr>
            <a:r>
              <a:rPr lang="pt-BR" dirty="0" smtClean="0"/>
              <a:t> </a:t>
            </a:r>
            <a:r>
              <a:rPr lang="pt-BR" dirty="0"/>
              <a:t>O prontuário, criado inicialmente para documentar informações de saúde e doença, tornou-se mais complexo, passando a ter um papel importante na sociedade moderna, com o subsídio de manutenção da saúde do paciente, no compartilhamento de informações. </a:t>
            </a:r>
          </a:p>
        </p:txBody>
      </p:sp>
    </p:spTree>
    <p:extLst>
      <p:ext uri="{BB962C8B-B14F-4D97-AF65-F5344CB8AC3E}">
        <p14:creationId xmlns:p14="http://schemas.microsoft.com/office/powerpoint/2010/main" val="2515078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r>
              <a:rPr lang="pt-BR" dirty="0"/>
              <a:t>O PEP permitirá a clínica manter o registro eletrônico das informações de seus pacientes, a partir de qualquer </a:t>
            </a:r>
            <a:r>
              <a:rPr lang="pt-BR" dirty="0" smtClean="0"/>
              <a:t>lugar, e ,diante da </a:t>
            </a:r>
            <a:r>
              <a:rPr lang="pt-BR" dirty="0"/>
              <a:t>necessidade de controle dos dados serem via web, surge a computação em nuvem que é uma tendência, pois tem por objetivo proporcionar serviços de tecnologia da Informação (TI) sob demanda com pagamento baseado no uso. Computação em nuvem pretende ser global e prover serviços para todos, desde o usuário final que hospeda seus documentos pessoais na Internet até empresas que terceirizarão toda a parte de TI para outras empresas (TAURION, Cezar). </a:t>
            </a:r>
          </a:p>
          <a:p>
            <a:endParaRPr lang="pt-BR" dirty="0"/>
          </a:p>
        </p:txBody>
      </p:sp>
    </p:spTree>
    <p:extLst>
      <p:ext uri="{BB962C8B-B14F-4D97-AF65-F5344CB8AC3E}">
        <p14:creationId xmlns:p14="http://schemas.microsoft.com/office/powerpoint/2010/main" val="1038419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marL="0" indent="0" algn="ctr">
              <a:buNone/>
            </a:pPr>
            <a:endParaRPr lang="pt-BR" b="1" dirty="0" smtClean="0"/>
          </a:p>
          <a:p>
            <a:pPr marL="0" indent="0" algn="ctr">
              <a:buNone/>
            </a:pPr>
            <a:endParaRPr lang="pt-BR" b="1" dirty="0"/>
          </a:p>
          <a:p>
            <a:pPr marL="0" indent="0" algn="ctr">
              <a:buNone/>
            </a:pPr>
            <a:endParaRPr lang="pt-BR" b="1" dirty="0" smtClean="0"/>
          </a:p>
          <a:p>
            <a:pPr marL="0" indent="0" algn="ctr">
              <a:buNone/>
            </a:pPr>
            <a:r>
              <a:rPr lang="pt-BR" sz="4400" b="1" dirty="0" smtClean="0"/>
              <a:t>Gerência </a:t>
            </a:r>
            <a:r>
              <a:rPr lang="pt-BR" sz="4400" b="1" dirty="0"/>
              <a:t>de Configuração</a:t>
            </a:r>
          </a:p>
        </p:txBody>
      </p:sp>
    </p:spTree>
    <p:extLst>
      <p:ext uri="{BB962C8B-B14F-4D97-AF65-F5344CB8AC3E}">
        <p14:creationId xmlns:p14="http://schemas.microsoft.com/office/powerpoint/2010/main" val="3834368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smtClean="0"/>
              <a:t>Gerência </a:t>
            </a:r>
            <a:r>
              <a:rPr lang="pt-BR" dirty="0"/>
              <a:t>de Configuração de Software, Gerência de Configuração ou ainda Gestão de Configuração de Software é uma área da engenharia de software cuja equipe é responsável por fornecer o apoio para o desenvolvimento de software. Suas principais atribuições são o controle de versão, o controle de mudança e a auditoria das configurações. </a:t>
            </a:r>
          </a:p>
          <a:p>
            <a:pPr marL="0" indent="0">
              <a:buNone/>
            </a:pPr>
            <a:r>
              <a:rPr lang="pt-BR" dirty="0"/>
              <a:t>A Gerência de Configuração e Software é definida por quatro funções básicas: Identificação, Documentação, Controle, Auditoria</a:t>
            </a:r>
          </a:p>
        </p:txBody>
      </p:sp>
    </p:spTree>
    <p:extLst>
      <p:ext uri="{BB962C8B-B14F-4D97-AF65-F5344CB8AC3E}">
        <p14:creationId xmlns:p14="http://schemas.microsoft.com/office/powerpoint/2010/main" val="2894583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smtClean="0"/>
              <a:t>Roger </a:t>
            </a:r>
            <a:r>
              <a:rPr lang="pt-BR" dirty="0"/>
              <a:t>Pressman, em seu livro Software </a:t>
            </a:r>
            <a:r>
              <a:rPr lang="pt-BR" dirty="0" err="1"/>
              <a:t>Engineering</a:t>
            </a:r>
            <a:r>
              <a:rPr lang="pt-BR" dirty="0"/>
              <a:t>: A </a:t>
            </a:r>
            <a:r>
              <a:rPr lang="pt-BR" dirty="0" err="1"/>
              <a:t>Practitioner's</a:t>
            </a:r>
            <a:r>
              <a:rPr lang="pt-BR" dirty="0"/>
              <a:t> Approach, afirma que a gerência de configuração de software (GCS) é o: “Conjunto de atividades projetadas para controlar as mudanças pela identificação dos produtos do trabalho que serão alterados, estabelecendo um relacionamento entre eles, definindo o mecanismo para o gerenciamento de diferentes versões destes produtos, controlando as mudanças impostas, e auditando e relatando as mudanças realizadas” [PRESSMAN, 2006].   </a:t>
            </a:r>
          </a:p>
          <a:p>
            <a:endParaRPr lang="pt-BR" dirty="0"/>
          </a:p>
        </p:txBody>
      </p:sp>
    </p:spTree>
    <p:extLst>
      <p:ext uri="{BB962C8B-B14F-4D97-AF65-F5344CB8AC3E}">
        <p14:creationId xmlns:p14="http://schemas.microsoft.com/office/powerpoint/2010/main" val="4123134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endParaRPr lang="pt-BR" dirty="0" smtClean="0"/>
          </a:p>
          <a:p>
            <a:pPr marL="0" indent="0">
              <a:buNone/>
            </a:pPr>
            <a:r>
              <a:rPr lang="pt-BR" dirty="0" smtClean="0"/>
              <a:t>Configuração </a:t>
            </a:r>
            <a:r>
              <a:rPr lang="pt-BR" dirty="0"/>
              <a:t>é o estado em que um sistema se encontra em um determinado momento. Este sistema pode ser composto de todo tipo de elementos, como peças de hardware, artefatos eletrônicos ou não (i.e. documentos em papel), etc. </a:t>
            </a:r>
            <a:endParaRPr lang="pt-BR" dirty="0" smtClean="0"/>
          </a:p>
          <a:p>
            <a:pPr marL="0" indent="0">
              <a:buNone/>
            </a:pPr>
            <a:r>
              <a:rPr lang="pt-BR" dirty="0"/>
              <a:t>A Gerência de Configuração como um todo trata dos elementos, incluindo hardware, necessários para a manutenção apropriada do sistema. A Gestão de Configuração de Software trata especificamente dos elementos necessários a construção de sistemas de software, e em geral, controla apenas os elementos em formato computadorizado. </a:t>
            </a:r>
          </a:p>
          <a:p>
            <a:pPr marL="0" indent="0">
              <a:buNone/>
            </a:pPr>
            <a:endParaRPr lang="pt-BR" dirty="0"/>
          </a:p>
        </p:txBody>
      </p:sp>
    </p:spTree>
    <p:extLst>
      <p:ext uri="{BB962C8B-B14F-4D97-AF65-F5344CB8AC3E}">
        <p14:creationId xmlns:p14="http://schemas.microsoft.com/office/powerpoint/2010/main" val="3013863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1280</Words>
  <Application>Microsoft Office PowerPoint</Application>
  <PresentationFormat>Widescreen</PresentationFormat>
  <Paragraphs>110</Paragraphs>
  <Slides>29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Arial</vt:lpstr>
      <vt:lpstr>Calibri</vt:lpstr>
      <vt:lpstr>Calibri Light</vt:lpstr>
      <vt:lpstr>Tema do Office</vt:lpstr>
      <vt:lpstr>Prontuário Eletrônico de Pacientes Através da Computação Nuvens</vt:lpstr>
      <vt:lpstr>Introdução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maria da graça carlos</dc:creator>
  <cp:lastModifiedBy>Rafael Correia</cp:lastModifiedBy>
  <cp:revision>11</cp:revision>
  <dcterms:created xsi:type="dcterms:W3CDTF">2015-11-01T15:17:29Z</dcterms:created>
  <dcterms:modified xsi:type="dcterms:W3CDTF">2015-11-11T18:51:06Z</dcterms:modified>
</cp:coreProperties>
</file>