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6" r:id="rId5"/>
    <p:sldId id="256" r:id="rId6"/>
    <p:sldId id="257" r:id="rId7"/>
    <p:sldId id="258" r:id="rId8"/>
    <p:sldId id="278" r:id="rId9"/>
    <p:sldId id="276" r:id="rId10"/>
    <p:sldId id="277" r:id="rId11"/>
    <p:sldId id="279" r:id="rId12"/>
    <p:sldId id="280" r:id="rId13"/>
    <p:sldId id="259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07/08/2023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07/08/2023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51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Slogan</a:t>
            </a:r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Imagem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1" name="Espaço Reservado para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GRÁFICO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30%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25" name="Espaço Reservado para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25%</a:t>
            </a:r>
          </a:p>
        </p:txBody>
      </p:sp>
      <p:sp>
        <p:nvSpPr>
          <p:cNvPr id="29" name="Espaço Reservado para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33" name="Espaço Reservado para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20%</a:t>
            </a:r>
          </a:p>
        </p:txBody>
      </p:sp>
      <p:sp>
        <p:nvSpPr>
          <p:cNvPr id="36" name="Espaço Reservado para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5%</a:t>
            </a:r>
          </a:p>
        </p:txBody>
      </p:sp>
      <p:sp>
        <p:nvSpPr>
          <p:cNvPr id="39" name="Espaço Reservado para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19" name="Espaço Reservado para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3" name="Elemento 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996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pahost.com/blog/best-and-cheap-host-for-websit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tasks?hl=pt-br" TargetMode="External"/><Relationship Id="rId3" Type="http://schemas.openxmlformats.org/officeDocument/2006/relationships/hyperlink" Target="https://cloud.google.com/datastore?hl=pt-br" TargetMode="External"/><Relationship Id="rId7" Type="http://schemas.openxmlformats.org/officeDocument/2006/relationships/hyperlink" Target="https://cloud.google.com/run?hl=pt-b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cloud.google.com/storage?hl=pt-br" TargetMode="External"/><Relationship Id="rId5" Type="http://schemas.openxmlformats.org/officeDocument/2006/relationships/hyperlink" Target="https://cloud.google.com/dataflow?hl=pt-br" TargetMode="External"/><Relationship Id="rId10" Type="http://schemas.openxmlformats.org/officeDocument/2006/relationships/hyperlink" Target="https://cloud.google.com/build?hl=pt-br" TargetMode="External"/><Relationship Id="rId4" Type="http://schemas.openxmlformats.org/officeDocument/2006/relationships/hyperlink" Target="https://cloud.google.com/vision?hl=pt-br" TargetMode="External"/><Relationship Id="rId9" Type="http://schemas.openxmlformats.org/officeDocument/2006/relationships/hyperlink" Target="https://cloud.google.com/sql?hl=pt-b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loud.google.com/compute?hl=pt-br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loud.google.com/run?hl=pt-br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nsole.cloud.google.com/marketplace/details/click-to-deploy-images/lamp?hl=pt-br" TargetMode="External"/><Relationship Id="rId4" Type="http://schemas.openxmlformats.org/officeDocument/2006/relationships/hyperlink" Target="https://www.community-oesterreich.com/2016/09/30/mit-der-uebernahme-von-apigee-baut-google-das-cloud-computing-geschaeft-weiter-au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virtual-CPU-vCP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s://technofaq.org/posts/2020/10/7-advantages-of-the-google-cloud-platform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nsole.cloud.google.com/marketplace/details/click-to-deploy-images/wordpress?hl=pt-br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nsole.cloud.google.com/marketplace/details/click-to-deploy-images/lamp?hl=pt-br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cloud-run-deploy/index.html?index=..%2F..index&amp;hl=pt-br#0" TargetMode="External"/><Relationship Id="rId2" Type="http://schemas.openxmlformats.org/officeDocument/2006/relationships/hyperlink" Target="https://cloud.google.com/run?hl=pt-br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loud.google.com/solutions/three-tier-web-app?hl=pt-br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hosting?hl=pt-br" TargetMode="External"/><Relationship Id="rId2" Type="http://schemas.openxmlformats.org/officeDocument/2006/relationships/hyperlink" Target="https://firebase.google.com/products/hosting?hl=pt-br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9" y="1257811"/>
            <a:ext cx="6127987" cy="1517356"/>
          </a:xfrm>
        </p:spPr>
        <p:txBody>
          <a:bodyPr rtlCol="0"/>
          <a:lstStyle/>
          <a:p>
            <a:pPr rtl="0"/>
            <a:r>
              <a:rPr lang="pt-BR" sz="5800" dirty="0"/>
              <a:t>GOOGLE WEBSITE HOSTING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  <a:br>
              <a:rPr lang="pt-BR" dirty="0"/>
            </a:br>
            <a:endParaRPr lang="pt-BR" dirty="0"/>
          </a:p>
          <a:p>
            <a:pPr rtl="0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b="1" dirty="0"/>
              <a:t>07/08/2023</a:t>
            </a: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tretch>
            <a:fillRect/>
          </a:stretch>
        </p:blipFill>
        <p:spPr>
          <a:xfrm>
            <a:off x="4614953" y="1502782"/>
            <a:ext cx="7585924" cy="2944008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OFERTAS DE SERVIDOR PADRÃO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pt-BR" b="0" dirty="0"/>
              <a:t>Esta é uma tabela das ofertas de servidor de nuvem padrão do Google Cloud Compute Engine. Existem mais planos para escolher. Eles são usados ​​principalmente para </a:t>
            </a:r>
            <a:r>
              <a:rPr lang="pt-BR" b="0" dirty="0">
                <a:hlinkClick r:id="rId3"/>
              </a:rPr>
              <a:t>hospedagem de sites</a:t>
            </a:r>
            <a:r>
              <a:rPr lang="pt-BR" b="0" dirty="0"/>
              <a:t> no Google.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D1786E3-0521-48F7-A146-C569D5A9C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0" y="2784884"/>
            <a:ext cx="11317024" cy="28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53AA36-66AB-45FF-95C4-24013635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11</a:t>
            </a:fld>
            <a:endParaRPr lang="pt-BR" noProof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339B65-43AB-45F7-9CD2-237FAF2D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" y="532089"/>
            <a:ext cx="4277322" cy="477269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2A16B0C-9E3A-468B-BC69-8DA8207E9D48}"/>
              </a:ext>
            </a:extLst>
          </p:cNvPr>
          <p:cNvSpPr/>
          <p:nvPr/>
        </p:nvSpPr>
        <p:spPr>
          <a:xfrm>
            <a:off x="5055352" y="900629"/>
            <a:ext cx="5219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666666"/>
                </a:solidFill>
                <a:latin typeface="Roboto"/>
              </a:rPr>
              <a:t>Com a ajuda da </a:t>
            </a:r>
            <a:r>
              <a:rPr lang="pt-BR" sz="2000" dirty="0" err="1">
                <a:solidFill>
                  <a:srgbClr val="666666"/>
                </a:solidFill>
                <a:latin typeface="Roboto"/>
              </a:rPr>
              <a:t>Zenta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, a empresa pretende transferir informações de um serviço para outro sem problemas. Graças ao uso de ferramentas como </a:t>
            </a:r>
            <a:r>
              <a:rPr lang="pt-BR" sz="2000" dirty="0" err="1">
                <a:latin typeface="Roboto"/>
                <a:hlinkClick r:id="rId3"/>
              </a:rPr>
              <a:t>Datastore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, </a:t>
            </a:r>
            <a:r>
              <a:rPr lang="pt-BR" sz="2000" dirty="0">
                <a:latin typeface="Roboto"/>
                <a:hlinkClick r:id="rId4"/>
              </a:rPr>
              <a:t>Vision AI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, </a:t>
            </a:r>
            <a:r>
              <a:rPr lang="pt-BR" sz="2000" dirty="0" err="1">
                <a:latin typeface="Roboto"/>
                <a:hlinkClick r:id="rId5"/>
              </a:rPr>
              <a:t>Dataflow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, </a:t>
            </a:r>
            <a:r>
              <a:rPr lang="pt-BR" sz="2000" dirty="0">
                <a:latin typeface="Roboto"/>
                <a:hlinkClick r:id="rId6"/>
              </a:rPr>
              <a:t>Cloud </a:t>
            </a:r>
            <a:r>
              <a:rPr lang="pt-BR" sz="2000" dirty="0" err="1">
                <a:latin typeface="Roboto"/>
                <a:hlinkClick r:id="rId6"/>
              </a:rPr>
              <a:t>Storage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 , </a:t>
            </a:r>
            <a:r>
              <a:rPr lang="pt-BR" sz="2000" dirty="0">
                <a:latin typeface="Roboto"/>
                <a:hlinkClick r:id="rId7"/>
              </a:rPr>
              <a:t>Cloud </a:t>
            </a:r>
            <a:r>
              <a:rPr lang="pt-BR" sz="2000" dirty="0" err="1">
                <a:latin typeface="Roboto"/>
                <a:hlinkClick r:id="rId7"/>
              </a:rPr>
              <a:t>Run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, </a:t>
            </a:r>
            <a:r>
              <a:rPr lang="pt-BR" sz="2000" dirty="0">
                <a:latin typeface="Roboto"/>
                <a:hlinkClick r:id="rId8"/>
              </a:rPr>
              <a:t>Cloud </a:t>
            </a:r>
            <a:r>
              <a:rPr lang="pt-BR" sz="2000" dirty="0" err="1">
                <a:latin typeface="Roboto"/>
                <a:hlinkClick r:id="rId8"/>
              </a:rPr>
              <a:t>Tasks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, </a:t>
            </a:r>
            <a:r>
              <a:rPr lang="pt-BR" sz="2000" dirty="0">
                <a:latin typeface="Roboto"/>
                <a:hlinkClick r:id="rId9"/>
              </a:rPr>
              <a:t>Cloud SQL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, e </a:t>
            </a:r>
            <a:r>
              <a:rPr lang="pt-BR" sz="2000" dirty="0">
                <a:latin typeface="Roboto"/>
                <a:hlinkClick r:id="rId10"/>
              </a:rPr>
              <a:t>Cloud Build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, a </a:t>
            </a:r>
            <a:r>
              <a:rPr lang="pt-BR" sz="2000" dirty="0" err="1">
                <a:solidFill>
                  <a:srgbClr val="666666"/>
                </a:solidFill>
                <a:latin typeface="Roboto"/>
              </a:rPr>
              <a:t>DeepIA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 conseguiu melhorar sua infraestrutura em menos de um mês.</a:t>
            </a:r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300474-935B-4594-A81D-E7A906E3770F}"/>
              </a:ext>
            </a:extLst>
          </p:cNvPr>
          <p:cNvSpPr/>
          <p:nvPr/>
        </p:nvSpPr>
        <p:spPr>
          <a:xfrm>
            <a:off x="4983079" y="398134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666666"/>
                </a:solidFill>
                <a:latin typeface="Roboto"/>
              </a:rPr>
              <a:t>Graças a isso, a </a:t>
            </a:r>
            <a:r>
              <a:rPr lang="pt-BR" sz="2000" dirty="0" err="1">
                <a:solidFill>
                  <a:srgbClr val="666666"/>
                </a:solidFill>
                <a:latin typeface="Roboto"/>
              </a:rPr>
              <a:t>DeepIA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 conseguiu lançar um novo produto em tempo recorde e solucionar qualquer problema no processo de desenvolvimento de forma simples, sem afetar os prazos de lançamento.</a:t>
            </a:r>
            <a:endParaRPr lang="pt-BR" sz="2000" b="0" dirty="0">
              <a:solidFill>
                <a:srgbClr val="666666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7262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43BFA1-D11D-4E5E-9C7E-661C4CA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12</a:t>
            </a:fld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86029B-CDB7-4B86-98A2-F242967513C3}"/>
              </a:ext>
            </a:extLst>
          </p:cNvPr>
          <p:cNvSpPr/>
          <p:nvPr/>
        </p:nvSpPr>
        <p:spPr>
          <a:xfrm>
            <a:off x="5084191" y="1323449"/>
            <a:ext cx="50307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666666"/>
                </a:solidFill>
                <a:latin typeface="Roboto"/>
              </a:rPr>
              <a:t>Hoje, um dos principais produtos utilizados pelo Metrópoles é o </a:t>
            </a:r>
            <a:r>
              <a:rPr lang="pt-BR" sz="2000" dirty="0">
                <a:latin typeface="Roboto"/>
                <a:hlinkClick r:id="rId2"/>
              </a:rPr>
              <a:t>Compute Engine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, pelo qual é possível gerenciar a nova infraestrutura. A solução também facilita a criação de máquinas virtuais, conforme a demanda de utilização do site.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12ABE3-5C12-4964-AA8D-78B39B51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7" y="1090286"/>
            <a:ext cx="3915321" cy="467742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0AB97E-16FA-44EF-B755-A72596C9899B}"/>
              </a:ext>
            </a:extLst>
          </p:cNvPr>
          <p:cNvSpPr/>
          <p:nvPr/>
        </p:nvSpPr>
        <p:spPr>
          <a:xfrm>
            <a:off x="5084191" y="38287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47474"/>
                </a:solidFill>
                <a:latin typeface="Roboto"/>
              </a:rPr>
              <a:t> Tempo de carregamento de página do portal passou de 9 para 5 segundos.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47474"/>
                </a:solidFill>
                <a:latin typeface="Roboto"/>
              </a:rPr>
              <a:t> Redução de máquinas virtuais: de 7 para 3 instâncias.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47474"/>
                </a:solidFill>
                <a:latin typeface="Roboto"/>
              </a:rPr>
              <a:t> Agilidade e segurança no desenvolvimento de softwares, com nova rotina de </a:t>
            </a:r>
            <a:r>
              <a:rPr lang="pt-BR" sz="2000" dirty="0" err="1">
                <a:solidFill>
                  <a:srgbClr val="747474"/>
                </a:solidFill>
                <a:latin typeface="Roboto"/>
              </a:rPr>
              <a:t>DevOps</a:t>
            </a:r>
            <a:r>
              <a:rPr lang="pt-BR" sz="2000" dirty="0">
                <a:solidFill>
                  <a:srgbClr val="747474"/>
                </a:solidFill>
                <a:latin typeface="Roboto"/>
              </a:rPr>
              <a:t>.</a:t>
            </a:r>
            <a:endParaRPr lang="pt-BR" sz="2000" b="0" i="0" dirty="0">
              <a:solidFill>
                <a:srgbClr val="747474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715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14591B-BCCF-4A08-990D-5477C258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94A21-AE44-49C7-805F-532F0B5F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13</a:t>
            </a:fld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830F7B-EE5E-46FE-93DA-E66056914DD7}"/>
              </a:ext>
            </a:extLst>
          </p:cNvPr>
          <p:cNvSpPr/>
          <p:nvPr/>
        </p:nvSpPr>
        <p:spPr>
          <a:xfrm>
            <a:off x="4927090" y="2412213"/>
            <a:ext cx="67721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666666"/>
                </a:solidFill>
                <a:latin typeface="Roboto"/>
              </a:rPr>
              <a:t>Já a boa usabilidade do </a:t>
            </a:r>
            <a:r>
              <a:rPr lang="pt-BR" sz="2000" dirty="0">
                <a:latin typeface="Roboto"/>
                <a:hlinkClick r:id="rId2"/>
              </a:rPr>
              <a:t>Cloud </a:t>
            </a:r>
            <a:r>
              <a:rPr lang="pt-BR" sz="2000" dirty="0" err="1">
                <a:latin typeface="Roboto"/>
                <a:hlinkClick r:id="rId2"/>
              </a:rPr>
              <a:t>Run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 possibilita que a equipe esteja voltada para o aprimoramento de alterações na plataforma. “Para nós, o Cloud </a:t>
            </a:r>
            <a:r>
              <a:rPr lang="pt-BR" sz="2000" dirty="0" err="1">
                <a:solidFill>
                  <a:srgbClr val="666666"/>
                </a:solidFill>
                <a:latin typeface="Roboto"/>
              </a:rPr>
              <a:t>Run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 é estratégico quando se fala em escalabilidade, pois trata de todo o pipeline de entrega e de como o serviço vai ser configurado e disponibilizado, para que o nosso time possa focar em desenvolver e enviar as alterações”, garante o CTO da </a:t>
            </a:r>
            <a:r>
              <a:rPr lang="pt-BR" sz="2000" dirty="0" err="1">
                <a:solidFill>
                  <a:srgbClr val="666666"/>
                </a:solidFill>
                <a:latin typeface="Roboto"/>
              </a:rPr>
              <a:t>Trakto</a:t>
            </a:r>
            <a:r>
              <a:rPr lang="pt-BR" sz="2000" dirty="0">
                <a:solidFill>
                  <a:srgbClr val="666666"/>
                </a:solidFill>
                <a:latin typeface="Roboto"/>
              </a:rPr>
              <a:t>.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B178A9-9798-4703-BE32-911EAAB5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1" y="695106"/>
            <a:ext cx="418205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CC91E81-46C7-4C14-A505-82BAC705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404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pt-BR" dirty="0"/>
              <a:t>O QUE É O GOOGLE WEBSITE HOSTING?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96" y="2006670"/>
            <a:ext cx="6843278" cy="1422330"/>
          </a:xfrm>
        </p:spPr>
        <p:txBody>
          <a:bodyPr rtlCol="0">
            <a:noAutofit/>
          </a:bodyPr>
          <a:lstStyle/>
          <a:p>
            <a:r>
              <a:rPr lang="pt-BR" sz="2400" b="0" dirty="0">
                <a:solidFill>
                  <a:schemeClr val="tx1"/>
                </a:solidFill>
              </a:rPr>
              <a:t>Fornece hospedagem em nuvem e ferramentas para desenvolvedores e pequenas empresas.</a:t>
            </a:r>
          </a:p>
          <a:p>
            <a:r>
              <a:rPr lang="pt-BR" sz="2400" b="0" dirty="0">
                <a:solidFill>
                  <a:schemeClr val="tx1"/>
                </a:solidFill>
              </a:rPr>
              <a:t>Compute Engine - É a hospedagem VPS (Servidor Virtual Privado) na nuvem que você precisa gerenciar, sendo o serviço mais requisitado da empresa.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1026" name="Picture 2" descr="Google Cloud Compute Engine - YouTube">
            <a:extLst>
              <a:ext uri="{FF2B5EF4-FFF2-40B4-BE49-F238E27FC236}">
                <a16:creationId xmlns:a16="http://schemas.microsoft.com/office/drawing/2014/main" id="{41EC645B-8E42-47A2-A706-6E32E181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8367"/>
            <a:ext cx="3911321" cy="220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3874" y="2498417"/>
            <a:ext cx="4767739" cy="202354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758102" cy="782638"/>
          </a:xfrm>
        </p:spPr>
        <p:txBody>
          <a:bodyPr rtlCol="0">
            <a:normAutofit fontScale="90000"/>
          </a:bodyPr>
          <a:lstStyle/>
          <a:p>
            <a:r>
              <a:rPr lang="pt-BR" b="0" dirty="0"/>
              <a:t>Serviços de hospedagem na Web do Cloud</a:t>
            </a:r>
            <a:br>
              <a:rPr lang="pt-BR" b="0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00388" y="1926219"/>
            <a:ext cx="4939678" cy="4465153"/>
          </a:xfrm>
        </p:spPr>
        <p:txBody>
          <a:bodyPr rtlCol="0">
            <a:normAutofit lnSpcReduction="10000"/>
          </a:bodyPr>
          <a:lstStyle/>
          <a:p>
            <a:pPr fontAlgn="ctr">
              <a:lnSpc>
                <a:spcPct val="150000"/>
              </a:lnSpc>
            </a:pPr>
            <a:r>
              <a:rPr lang="pt-BR" sz="2200" dirty="0" err="1"/>
              <a:t>WordPress</a:t>
            </a:r>
            <a:r>
              <a:rPr lang="pt-BR" sz="2200" dirty="0"/>
              <a:t> no Compute Engine</a:t>
            </a:r>
          </a:p>
          <a:p>
            <a:pPr fontAlgn="ctr">
              <a:lnSpc>
                <a:spcPct val="150000"/>
              </a:lnSpc>
            </a:pPr>
            <a:r>
              <a:rPr lang="pt-BR" sz="2200" dirty="0"/>
              <a:t>Pilha LAMP no Compute Engine</a:t>
            </a:r>
          </a:p>
          <a:p>
            <a:pPr fontAlgn="ctr">
              <a:lnSpc>
                <a:spcPct val="150000"/>
              </a:lnSpc>
            </a:pPr>
            <a:r>
              <a:rPr lang="pt-BR" sz="2200" dirty="0"/>
              <a:t>Aplicativo da Web de três camadas</a:t>
            </a:r>
          </a:p>
          <a:p>
            <a:pPr fontAlgn="ctr">
              <a:lnSpc>
                <a:spcPct val="150000"/>
              </a:lnSpc>
            </a:pPr>
            <a:r>
              <a:rPr lang="pt-BR" sz="2200" dirty="0"/>
              <a:t>Site dinâmico</a:t>
            </a:r>
          </a:p>
          <a:p>
            <a:pPr fontAlgn="ctr">
              <a:lnSpc>
                <a:spcPct val="150000"/>
              </a:lnSpc>
            </a:pPr>
            <a:r>
              <a:rPr lang="pt-BR" sz="2200" dirty="0"/>
              <a:t>App da Web de e-commerce</a:t>
            </a:r>
          </a:p>
          <a:p>
            <a:pPr fontAlgn="ctr">
              <a:lnSpc>
                <a:spcPct val="150000"/>
              </a:lnSpc>
            </a:pPr>
            <a:r>
              <a:rPr lang="pt-BR" sz="2200" dirty="0" err="1"/>
              <a:t>Firebase</a:t>
            </a:r>
            <a:r>
              <a:rPr lang="pt-BR" sz="2200" dirty="0"/>
              <a:t> </a:t>
            </a:r>
            <a:r>
              <a:rPr lang="pt-BR" sz="2200" dirty="0" err="1"/>
              <a:t>Hosting</a:t>
            </a:r>
            <a:endParaRPr lang="pt-BR" sz="2200" dirty="0"/>
          </a:p>
          <a:p>
            <a:pPr fontAlgn="ctr">
              <a:lnSpc>
                <a:spcPct val="150000"/>
              </a:lnSpc>
            </a:pPr>
            <a:r>
              <a:rPr lang="pt-BR" sz="2200" dirty="0"/>
              <a:t>Cloud </a:t>
            </a:r>
            <a:r>
              <a:rPr lang="pt-BR" sz="2200" dirty="0" err="1"/>
              <a:t>Run</a:t>
            </a:r>
            <a:endParaRPr lang="pt-BR" sz="2200" dirty="0"/>
          </a:p>
          <a:p>
            <a:pPr fontAlgn="ctr">
              <a:lnSpc>
                <a:spcPct val="150000"/>
              </a:lnSpc>
            </a:pPr>
            <a:r>
              <a:rPr lang="pt-BR" sz="2200" dirty="0"/>
              <a:t>Compute Engine</a:t>
            </a:r>
          </a:p>
          <a:p>
            <a:pPr marL="0" indent="0" fontAlgn="ctr">
              <a:buNone/>
            </a:pPr>
            <a:endParaRPr lang="pt-BR" u="sng" dirty="0">
              <a:hlinkClick r:id="rId5"/>
            </a:endParaRP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693815"/>
            <a:ext cx="4794372" cy="78263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Hospedagem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5853" y="1464468"/>
            <a:ext cx="5042930" cy="701675"/>
          </a:xfrm>
        </p:spPr>
        <p:txBody>
          <a:bodyPr rtlCol="0"/>
          <a:lstStyle/>
          <a:p>
            <a:pPr rtl="0"/>
            <a:r>
              <a:rPr lang="pt-BR" sz="2600" dirty="0"/>
              <a:t>Hospedagem não é gratuita!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853" y="2262038"/>
            <a:ext cx="5042930" cy="1937864"/>
          </a:xfrm>
        </p:spPr>
        <p:txBody>
          <a:bodyPr rtlCol="0">
            <a:normAutofit/>
          </a:bodyPr>
          <a:lstStyle/>
          <a:p>
            <a:r>
              <a:rPr lang="pt-BR" sz="2000" dirty="0"/>
              <a:t>O preço do GCP Cloud Compute é cobrado por segundo de uso. Dependendo do tipo de máquina virtual que você solicitar, o preço pode variar. Um servidor com 3,75 GB de RAM e 1 </a:t>
            </a:r>
            <a:r>
              <a:rPr lang="pt-BR" sz="2000" dirty="0" err="1">
                <a:hlinkClick r:id="rId3"/>
              </a:rPr>
              <a:t>vCPU</a:t>
            </a:r>
            <a:r>
              <a:rPr lang="pt-BR" sz="2000" dirty="0"/>
              <a:t> custa US$ 24,2725 por mês. </a:t>
            </a:r>
          </a:p>
        </p:txBody>
      </p:sp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71770" y="1865095"/>
            <a:ext cx="6421408" cy="2675586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AC664F-4848-4AE2-9615-3E678BFD7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26" y="4086914"/>
            <a:ext cx="8221136" cy="25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E5E7AF-F114-425E-9C4F-BE32E00C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5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5DB64D5-DE05-4375-ABA0-BC0C1CFB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BR" b="0" dirty="0"/>
              <a:t> </a:t>
            </a:r>
            <a:br>
              <a:rPr lang="pt-BR" b="0" dirty="0"/>
            </a:br>
            <a:br>
              <a:rPr lang="pt-BR" b="0" dirty="0"/>
            </a:br>
            <a:r>
              <a:rPr lang="pt-BR" b="0" dirty="0"/>
              <a:t> 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WordPress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 Compute Engine</a:t>
            </a:r>
            <a:br>
              <a:rPr lang="pt-BR" b="0" u="sng" dirty="0"/>
            </a:br>
            <a:br>
              <a:rPr lang="pt-BR" b="0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D0459D-A8FE-4DAF-A0E7-01E2E0A6E980}"/>
              </a:ext>
            </a:extLst>
          </p:cNvPr>
          <p:cNvSpPr/>
          <p:nvPr/>
        </p:nvSpPr>
        <p:spPr>
          <a:xfrm>
            <a:off x="838200" y="1730737"/>
            <a:ext cx="9357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Implante o </a:t>
            </a:r>
            <a:r>
              <a:rPr lang="pt-BR" sz="2000" dirty="0" err="1"/>
              <a:t>Wordpress</a:t>
            </a:r>
            <a:r>
              <a:rPr lang="pt-BR" sz="2000" dirty="0"/>
              <a:t>, uma plataforma de criação e publicação de sites, no Google Cloud com uma série de opções de hospedagem.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005B74-4B50-4020-905E-25BD6720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48" y="2636249"/>
            <a:ext cx="5015052" cy="332046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0952F36-9521-4C4A-8BCB-42189C7C6CBB}"/>
              </a:ext>
            </a:extLst>
          </p:cNvPr>
          <p:cNvSpPr/>
          <p:nvPr/>
        </p:nvSpPr>
        <p:spPr>
          <a:xfrm>
            <a:off x="6575916" y="2377068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*</a:t>
            </a:r>
            <a:r>
              <a:rPr lang="pt-BR" b="1" dirty="0" err="1"/>
              <a:t>Pré</a:t>
            </a:r>
            <a:r>
              <a:rPr lang="pt-BR" b="1" dirty="0"/>
              <a:t>-configurado e click-</a:t>
            </a:r>
            <a:r>
              <a:rPr lang="pt-BR" b="1" dirty="0" err="1"/>
              <a:t>to</a:t>
            </a:r>
            <a:r>
              <a:rPr lang="pt-BR" b="1" dirty="0"/>
              <a:t>-</a:t>
            </a:r>
            <a:r>
              <a:rPr lang="pt-BR" b="1" dirty="0" err="1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990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484C725-E87F-4E99-850C-C2908717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886" y="5306487"/>
            <a:ext cx="5211438" cy="365125"/>
          </a:xfrm>
        </p:spPr>
        <p:txBody>
          <a:bodyPr/>
          <a:lstStyle/>
          <a:p>
            <a:pPr rtl="0"/>
            <a:r>
              <a:rPr lang="pt-BR" sz="2000" b="1" dirty="0">
                <a:solidFill>
                  <a:schemeClr val="tx1"/>
                </a:solidFill>
              </a:rPr>
              <a:t>*</a:t>
            </a:r>
            <a:r>
              <a:rPr lang="pt-BR" sz="2000" b="1" dirty="0" err="1">
                <a:solidFill>
                  <a:schemeClr val="tx1"/>
                </a:solidFill>
              </a:rPr>
              <a:t>Pré</a:t>
            </a:r>
            <a:r>
              <a:rPr lang="pt-BR" sz="2000" b="1" dirty="0">
                <a:solidFill>
                  <a:schemeClr val="tx1"/>
                </a:solidFill>
              </a:rPr>
              <a:t>-configurado e click-</a:t>
            </a:r>
            <a:r>
              <a:rPr lang="pt-BR" sz="2000" b="1" dirty="0" err="1">
                <a:solidFill>
                  <a:schemeClr val="tx1"/>
                </a:solidFill>
              </a:rPr>
              <a:t>to</a:t>
            </a:r>
            <a:r>
              <a:rPr lang="pt-BR" sz="2000" b="1" dirty="0">
                <a:solidFill>
                  <a:schemeClr val="tx1"/>
                </a:solidFill>
              </a:rPr>
              <a:t>-</a:t>
            </a:r>
            <a:r>
              <a:rPr lang="pt-BR" sz="2000" b="1" dirty="0" err="1">
                <a:solidFill>
                  <a:schemeClr val="tx1"/>
                </a:solidFill>
              </a:rPr>
              <a:t>deploy</a:t>
            </a:r>
            <a:endParaRPr lang="pt-BR" sz="2000" b="1" noProof="0" dirty="0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ED2E75-34CD-4752-ADD2-E1D3621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6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445B947-7FB9-4167-867E-8192F6DB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BR" b="0" dirty="0"/>
              <a:t> </a:t>
            </a:r>
            <a:br>
              <a:rPr lang="pt-BR" b="0" dirty="0"/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Pilha LAMP no Compute Engine</a:t>
            </a:r>
            <a:br>
              <a:rPr lang="pt-BR" b="0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CFE3F5-83AB-4245-BB54-63157328FC9A}"/>
              </a:ext>
            </a:extLst>
          </p:cNvPr>
          <p:cNvSpPr/>
          <p:nvPr/>
        </p:nvSpPr>
        <p:spPr>
          <a:xfrm>
            <a:off x="729006" y="1605345"/>
            <a:ext cx="77563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Implante uma pilha de desenvolvimento que conta com o Servidor HTTP Apache, MySQL e PHP no Compute Engine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A03F78-DEE1-4031-A9EF-F81B2347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8" y="2629180"/>
            <a:ext cx="4553585" cy="25435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59D955-CFF2-4841-A0F2-8D0AEE99B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459" y="2313231"/>
            <a:ext cx="6674178" cy="34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3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E5E7AF-F114-425E-9C4F-BE32E00C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5DB64D5-DE05-4375-ABA0-BC0C1CFB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BR" b="0" dirty="0"/>
              <a:t> </a:t>
            </a:r>
            <a:br>
              <a:rPr lang="pt-BR" b="0" dirty="0"/>
            </a:br>
            <a:br>
              <a:rPr lang="pt-BR" b="0" dirty="0"/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</a:t>
            </a:r>
            <a:br>
              <a:rPr lang="pt-BR" b="0" u="sng" dirty="0"/>
            </a:br>
            <a:br>
              <a:rPr lang="pt-BR" b="0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D0459D-A8FE-4DAF-A0E7-01E2E0A6E980}"/>
              </a:ext>
            </a:extLst>
          </p:cNvPr>
          <p:cNvSpPr/>
          <p:nvPr/>
        </p:nvSpPr>
        <p:spPr>
          <a:xfrm>
            <a:off x="838200" y="1675862"/>
            <a:ext cx="9357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Desenvolva e </a:t>
            </a:r>
            <a:r>
              <a:rPr lang="pt-BR" sz="2000" u="sng" dirty="0">
                <a:hlinkClick r:id="rId3"/>
              </a:rPr>
              <a:t>implante</a:t>
            </a:r>
            <a:r>
              <a:rPr lang="pt-BR" sz="2000" dirty="0"/>
              <a:t> em sua linguagem e framework favoritos em uma plataforma sem servidor totalmente gerenciada, com escalonamento automático.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1FFE7C-DAB6-4FA1-AE65-CF619F347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35" y="2411033"/>
            <a:ext cx="4667901" cy="37724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D98E75-BA84-456A-9E92-C5511D9A5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764" y="2636249"/>
            <a:ext cx="6685901" cy="28440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239B9DD-3F18-4A91-92C7-726D5F77A467}"/>
              </a:ext>
            </a:extLst>
          </p:cNvPr>
          <p:cNvSpPr/>
          <p:nvPr/>
        </p:nvSpPr>
        <p:spPr>
          <a:xfrm>
            <a:off x="5517037" y="579430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*Sites dinâmicos</a:t>
            </a:r>
          </a:p>
        </p:txBody>
      </p:sp>
    </p:spTree>
    <p:extLst>
      <p:ext uri="{BB962C8B-B14F-4D97-AF65-F5344CB8AC3E}">
        <p14:creationId xmlns:p14="http://schemas.microsoft.com/office/powerpoint/2010/main" val="16258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E5E7AF-F114-425E-9C4F-BE32E00C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8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5DB64D5-DE05-4375-ABA0-BC0C1CFB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BR" b="0" dirty="0"/>
              <a:t> </a:t>
            </a:r>
            <a:br>
              <a:rPr lang="pt-BR" b="0" dirty="0"/>
            </a:br>
            <a:br>
              <a:rPr lang="pt-BR" b="0" dirty="0"/>
            </a:br>
            <a:r>
              <a:rPr lang="pt-BR" b="0" dirty="0"/>
              <a:t>  </a:t>
            </a:r>
            <a:br>
              <a:rPr lang="pt-BR" b="0" dirty="0"/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Aplicativo da Web de três camadas</a:t>
            </a:r>
            <a:br>
              <a:rPr lang="pt-BR" b="0" u="sng" dirty="0"/>
            </a:br>
            <a:br>
              <a:rPr lang="pt-BR" b="0" u="sng" dirty="0"/>
            </a:br>
            <a:br>
              <a:rPr lang="pt-BR" b="0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D0459D-A8FE-4DAF-A0E7-01E2E0A6E980}"/>
              </a:ext>
            </a:extLst>
          </p:cNvPr>
          <p:cNvSpPr/>
          <p:nvPr/>
        </p:nvSpPr>
        <p:spPr>
          <a:xfrm>
            <a:off x="838200" y="1650271"/>
            <a:ext cx="93576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Implante uma amostra de app da Web para um site de </a:t>
            </a:r>
            <a:r>
              <a:rPr lang="pt-BR" sz="2000" dirty="0" err="1"/>
              <a:t>rich</a:t>
            </a:r>
            <a:r>
              <a:rPr lang="pt-BR" sz="2000" dirty="0"/>
              <a:t> media, de e-commerce ou com base em dados usando essa solução de arquitetura de três camadas </a:t>
            </a:r>
            <a:r>
              <a:rPr lang="pt-BR" sz="2000" dirty="0" err="1"/>
              <a:t>pré</a:t>
            </a:r>
            <a:r>
              <a:rPr lang="pt-BR" sz="2000" dirty="0"/>
              <a:t>-criada.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D574DE-E46D-4D98-8BC3-35E0A282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92" y="2729842"/>
            <a:ext cx="5413202" cy="292669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7D44BBA-6B0B-417D-85FF-A9BE19D800B3}"/>
              </a:ext>
            </a:extLst>
          </p:cNvPr>
          <p:cNvSpPr/>
          <p:nvPr/>
        </p:nvSpPr>
        <p:spPr>
          <a:xfrm>
            <a:off x="6689038" y="2729842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*</a:t>
            </a:r>
            <a:r>
              <a:rPr lang="pt-BR" b="1" dirty="0" err="1"/>
              <a:t>Pré</a:t>
            </a:r>
            <a:r>
              <a:rPr lang="pt-BR" b="1" dirty="0"/>
              <a:t>-configurado e click-</a:t>
            </a:r>
            <a:r>
              <a:rPr lang="pt-BR" b="1" dirty="0" err="1"/>
              <a:t>to</a:t>
            </a:r>
            <a:r>
              <a:rPr lang="pt-BR" b="1" dirty="0"/>
              <a:t>-</a:t>
            </a:r>
            <a:r>
              <a:rPr lang="pt-BR" b="1" dirty="0" err="1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5406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E5E7AF-F114-425E-9C4F-BE32E00C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9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5DB64D5-DE05-4375-ABA0-BC0C1CFB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BR" b="0" dirty="0"/>
              <a:t> </a:t>
            </a:r>
            <a:br>
              <a:rPr lang="pt-BR" b="0" dirty="0"/>
            </a:br>
            <a:br>
              <a:rPr lang="pt-BR" b="0" dirty="0"/>
            </a:br>
            <a:r>
              <a:rPr lang="pt-BR" b="0" dirty="0"/>
              <a:t>  </a:t>
            </a:r>
            <a:br>
              <a:rPr lang="pt-BR" b="0" dirty="0"/>
            </a:br>
            <a:br>
              <a:rPr lang="pt-BR" b="0" dirty="0"/>
            </a:b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Hosting</a:t>
            </a:r>
            <a:br>
              <a:rPr lang="pt-BR" b="0" u="sng" dirty="0"/>
            </a:br>
            <a:br>
              <a:rPr lang="pt-BR" b="0" u="sng" dirty="0"/>
            </a:br>
            <a:br>
              <a:rPr lang="pt-BR" b="0" u="sng" dirty="0"/>
            </a:br>
            <a:br>
              <a:rPr lang="pt-BR" b="0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D0459D-A8FE-4DAF-A0E7-01E2E0A6E980}"/>
              </a:ext>
            </a:extLst>
          </p:cNvPr>
          <p:cNvSpPr/>
          <p:nvPr/>
        </p:nvSpPr>
        <p:spPr>
          <a:xfrm>
            <a:off x="838200" y="1650271"/>
            <a:ext cx="9357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Implante conteúdo estático em uma CDN global com um único comando. Comece com o</a:t>
            </a:r>
            <a:r>
              <a:rPr lang="pt-BR" sz="2000" u="sng" dirty="0">
                <a:hlinkClick r:id="rId3"/>
              </a:rPr>
              <a:t> guia do </a:t>
            </a:r>
            <a:r>
              <a:rPr lang="pt-BR" sz="2000" u="sng" dirty="0" err="1">
                <a:hlinkClick r:id="rId3"/>
              </a:rPr>
              <a:t>Firebase</a:t>
            </a:r>
            <a:r>
              <a:rPr lang="pt-BR" sz="2000" u="sng" dirty="0">
                <a:hlinkClick r:id="rId3"/>
              </a:rPr>
              <a:t> </a:t>
            </a:r>
            <a:r>
              <a:rPr lang="pt-BR" sz="2000" u="sng" dirty="0" err="1">
                <a:hlinkClick r:id="rId3"/>
              </a:rPr>
              <a:t>Hosting</a:t>
            </a:r>
            <a:r>
              <a:rPr lang="pt-BR" sz="2000" dirty="0"/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EA786C4-40EB-43A6-AACA-34CBD2CC2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39" y="2585459"/>
            <a:ext cx="4884864" cy="323136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080BE6F-B751-437B-880A-AAEAD2DCA560}"/>
              </a:ext>
            </a:extLst>
          </p:cNvPr>
          <p:cNvSpPr/>
          <p:nvPr/>
        </p:nvSpPr>
        <p:spPr>
          <a:xfrm>
            <a:off x="6508292" y="421237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*Site estático</a:t>
            </a:r>
          </a:p>
        </p:txBody>
      </p:sp>
      <p:pic>
        <p:nvPicPr>
          <p:cNvPr id="4098" name="Picture 2" descr="Firebase Hosting. Make your web content live using few… | by PRANAY PATEL |  Medium">
            <a:extLst>
              <a:ext uri="{FF2B5EF4-FFF2-40B4-BE49-F238E27FC236}">
                <a16:creationId xmlns:a16="http://schemas.microsoft.com/office/drawing/2014/main" id="{36E14A81-2867-43A3-8900-3B5B5524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99" y="2369393"/>
            <a:ext cx="3968783" cy="18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652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0</TotalTime>
  <Words>661</Words>
  <Application>Microsoft Office PowerPoint</Application>
  <PresentationFormat>Widescreen</PresentationFormat>
  <Paragraphs>61</Paragraphs>
  <Slides>14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Roboto</vt:lpstr>
      <vt:lpstr>Tema do Office</vt:lpstr>
      <vt:lpstr>GOOGLE WEBSITE HOSTING</vt:lpstr>
      <vt:lpstr>O QUE É O GOOGLE WEBSITE HOSTING?</vt:lpstr>
      <vt:lpstr>Serviços de hospedagem na Web do Cloud </vt:lpstr>
      <vt:lpstr>Hospedagem</vt:lpstr>
      <vt:lpstr>    WordPress no Compute Engine  </vt:lpstr>
      <vt:lpstr>  Pilha LAMP no Compute Engine </vt:lpstr>
      <vt:lpstr>   Cloud Run  </vt:lpstr>
      <vt:lpstr>      Aplicativo da Web de três camadas   </vt:lpstr>
      <vt:lpstr>       Firebase Hosting    </vt:lpstr>
      <vt:lpstr>OFERTAS DE SERVIDOR PADRÃO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2023-08-07T16:46:11Z</dcterms:created>
  <dcterms:modified xsi:type="dcterms:W3CDTF">2023-08-07T18:14:54Z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