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8" r:id="rId13"/>
    <p:sldId id="268" r:id="rId14"/>
    <p:sldId id="269" r:id="rId15"/>
    <p:sldId id="270" r:id="rId16"/>
    <p:sldId id="271" r:id="rId17"/>
    <p:sldId id="274" r:id="rId18"/>
    <p:sldId id="275" r:id="rId19"/>
    <p:sldId id="276" r:id="rId20"/>
    <p:sldId id="277" r:id="rId21"/>
    <p:sldId id="279" r:id="rId22"/>
    <p:sldId id="26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836F-8674-4847-A41D-C287166E4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2F0AB52-ECF5-43EA-9499-E7061A3F6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B348419-E15B-4294-9DFA-BD16DB1C220C}"/>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E1B51DF9-8965-4C25-A791-EEE610F20D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6DA477-0B3D-47EA-AEE7-8A2511F725D6}"/>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261127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97A5-212B-41BA-85D6-2953EF6AC09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4D39AD-40A8-41C5-931F-C824C0CD0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7BB4D4-42DA-4CAF-96B0-D1B52DD05E3B}"/>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8A5C2F14-DCBE-4E33-92AA-DFC232354A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62B4D0-438B-48B0-8471-9A709F468CA2}"/>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99409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FF188-8DCF-4618-A2B8-27F29E3CE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CF6D16-E1A9-4C82-A326-D5DD8912E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37902E-45BF-4A10-AD61-3F939845D92B}"/>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417AA608-7780-4F02-BB73-9B4538DB47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DF5641-C4F3-4D13-9058-D3DE175D7018}"/>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206654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EEB3-FCDD-44F3-9FF6-B24A2011F77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F49506F-11D9-4FFC-B6E6-A5E872657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9CFECA-49E8-4D3C-A9C4-9D467C3BA00B}"/>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70B2B8FB-DA74-4C14-995B-2A02F2488C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60B41A-A7AE-4B15-94F7-1CB9A9EBD34D}"/>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10871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B801-8450-48C1-9DB6-43477B33F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38B867F-B5AC-44DF-BD75-4970A6023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683CE-FE16-4DD1-AB5C-56A3D157B90F}"/>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29EBCB3C-556E-42E9-ACEB-D960598DC1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FAD920-2111-4210-BBE4-749E2719EB18}"/>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50638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228A-FE7E-4E1D-AA81-80650058B7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072A02C-A66B-442E-A360-41907D864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0042E3-9C30-45A9-BA5A-04E93FB79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0D306B3-3938-4B21-954F-F0FE9BCA6121}"/>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6" name="Footer Placeholder 5">
            <a:extLst>
              <a:ext uri="{FF2B5EF4-FFF2-40B4-BE49-F238E27FC236}">
                <a16:creationId xmlns:a16="http://schemas.microsoft.com/office/drawing/2014/main" id="{9AA4C9E9-A189-4962-B242-4ED6300316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9583B7-1369-4B3E-B266-B3F202C6F9A2}"/>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68412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87F0-7128-42F0-B371-D1CC1BB0918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5A27B72-6AED-4AF0-8C94-140CA068F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47CB3-1AE1-4018-A031-ED8A12B17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89F4B7-FD4B-4111-89F7-E0B51C357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2068A-3EEE-411E-B76A-82E57E114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F85209-5B1F-49F3-BA6F-7F590241C00C}"/>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8" name="Footer Placeholder 7">
            <a:extLst>
              <a:ext uri="{FF2B5EF4-FFF2-40B4-BE49-F238E27FC236}">
                <a16:creationId xmlns:a16="http://schemas.microsoft.com/office/drawing/2014/main" id="{63DA3F8E-AA82-4B73-BABB-39D20EA6D30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733DD4-672D-4697-A5A6-38095172DCCD}"/>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340097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FD29-B6D4-455C-A1B7-2080469C107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C00EDBE-B60C-4B35-AAAC-44E333C24FF4}"/>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4" name="Footer Placeholder 3">
            <a:extLst>
              <a:ext uri="{FF2B5EF4-FFF2-40B4-BE49-F238E27FC236}">
                <a16:creationId xmlns:a16="http://schemas.microsoft.com/office/drawing/2014/main" id="{40AA8DAD-2542-46C4-B628-8737905C017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E6A3F7-4EDE-40A7-9771-E75301297868}"/>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416496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8CC1F-158D-422B-9423-97A131A276C4}"/>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3" name="Footer Placeholder 2">
            <a:extLst>
              <a:ext uri="{FF2B5EF4-FFF2-40B4-BE49-F238E27FC236}">
                <a16:creationId xmlns:a16="http://schemas.microsoft.com/office/drawing/2014/main" id="{278EBF28-67DE-4C88-8532-5DDED68D652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C58172D-A04E-4927-ABE1-7AC2AFF36614}"/>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91965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BBAA-FDDC-4DBE-9482-D47C47217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F601E4-E3FD-4316-B9CE-A42C2441F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A6709BE-4793-4D5C-A07A-E5F58DDB8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28FF-3AF8-4C8D-BA79-33B1906DBD3F}"/>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6" name="Footer Placeholder 5">
            <a:extLst>
              <a:ext uri="{FF2B5EF4-FFF2-40B4-BE49-F238E27FC236}">
                <a16:creationId xmlns:a16="http://schemas.microsoft.com/office/drawing/2014/main" id="{2CF72ED0-C967-4E4D-BE3B-1BD2553E1C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E4831B-AF39-481C-B6A9-0F2E5526E4EE}"/>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48662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7D2E-B549-4A9D-9D38-2EBAC4C2D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2011C19-115A-4CE4-927F-895807161E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3C9EA1A-782D-4745-B05B-702C92E12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1ED0B-5B1B-498B-8F4E-7ACA64278FAC}"/>
              </a:ext>
            </a:extLst>
          </p:cNvPr>
          <p:cNvSpPr>
            <a:spLocks noGrp="1"/>
          </p:cNvSpPr>
          <p:nvPr>
            <p:ph type="dt" sz="half" idx="10"/>
          </p:nvPr>
        </p:nvSpPr>
        <p:spPr/>
        <p:txBody>
          <a:bodyPr/>
          <a:lstStyle/>
          <a:p>
            <a:fld id="{94423C30-DA63-48B8-BDC9-60C17D2BCA07}" type="datetimeFigureOut">
              <a:rPr lang="en-CA" smtClean="0"/>
              <a:t>2020-07-07</a:t>
            </a:fld>
            <a:endParaRPr lang="en-CA"/>
          </a:p>
        </p:txBody>
      </p:sp>
      <p:sp>
        <p:nvSpPr>
          <p:cNvPr id="6" name="Footer Placeholder 5">
            <a:extLst>
              <a:ext uri="{FF2B5EF4-FFF2-40B4-BE49-F238E27FC236}">
                <a16:creationId xmlns:a16="http://schemas.microsoft.com/office/drawing/2014/main" id="{A89F524C-2AF2-40CC-BA1A-CE540C6923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EBF9C45-C183-47BC-92FD-046D2155AEF1}"/>
              </a:ext>
            </a:extLst>
          </p:cNvPr>
          <p:cNvSpPr>
            <a:spLocks noGrp="1"/>
          </p:cNvSpPr>
          <p:nvPr>
            <p:ph type="sldNum" sz="quarter" idx="12"/>
          </p:nvPr>
        </p:nvSpPr>
        <p:spPr/>
        <p:txBody>
          <a:bodyPr/>
          <a:lstStyle/>
          <a:p>
            <a:fld id="{FB01A103-5C92-4F39-ADEB-7161A7306A2C}" type="slidenum">
              <a:rPr lang="en-CA" smtClean="0"/>
              <a:t>‹#›</a:t>
            </a:fld>
            <a:endParaRPr lang="en-CA"/>
          </a:p>
        </p:txBody>
      </p:sp>
    </p:spTree>
    <p:extLst>
      <p:ext uri="{BB962C8B-B14F-4D97-AF65-F5344CB8AC3E}">
        <p14:creationId xmlns:p14="http://schemas.microsoft.com/office/powerpoint/2010/main" val="169211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D1C8D-1629-4BB3-8694-29D4117C0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947B0B-D72D-4D57-994B-81DD362F8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402F67-C8DB-4DAA-BACC-F1A87FC26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23C30-DA63-48B8-BDC9-60C17D2BCA07}" type="datetimeFigureOut">
              <a:rPr lang="en-CA" smtClean="0"/>
              <a:t>2020-07-07</a:t>
            </a:fld>
            <a:endParaRPr lang="en-CA"/>
          </a:p>
        </p:txBody>
      </p:sp>
      <p:sp>
        <p:nvSpPr>
          <p:cNvPr id="5" name="Footer Placeholder 4">
            <a:extLst>
              <a:ext uri="{FF2B5EF4-FFF2-40B4-BE49-F238E27FC236}">
                <a16:creationId xmlns:a16="http://schemas.microsoft.com/office/drawing/2014/main" id="{F42549B7-D65E-4F0A-89E3-C6C5E6C0D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820A284-80F2-4982-AE47-E4459F562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1A103-5C92-4F39-ADEB-7161A7306A2C}" type="slidenum">
              <a:rPr lang="en-CA" smtClean="0"/>
              <a:t>‹#›</a:t>
            </a:fld>
            <a:endParaRPr lang="en-CA"/>
          </a:p>
        </p:txBody>
      </p:sp>
    </p:spTree>
    <p:extLst>
      <p:ext uri="{BB962C8B-B14F-4D97-AF65-F5344CB8AC3E}">
        <p14:creationId xmlns:p14="http://schemas.microsoft.com/office/powerpoint/2010/main" val="401823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vikpaul4u/vehicle-loan-default-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dirty="0">
                <a:solidFill>
                  <a:schemeClr val="tx1"/>
                </a:solidFill>
              </a:rPr>
              <a:t>Vehicle Loan Default Prediction</a:t>
            </a: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dirty="0"/>
              <a:t>Final presentation</a:t>
            </a:r>
          </a:p>
        </p:txBody>
      </p:sp>
      <p:sp>
        <p:nvSpPr>
          <p:cNvPr id="5" name="TextBox 4">
            <a:extLst>
              <a:ext uri="{FF2B5EF4-FFF2-40B4-BE49-F238E27FC236}">
                <a16:creationId xmlns:a16="http://schemas.microsoft.com/office/drawing/2014/main" id="{2DCB438A-E321-4BC1-8805-0B3970804671}"/>
              </a:ext>
            </a:extLst>
          </p:cNvPr>
          <p:cNvSpPr txBox="1"/>
          <p:nvPr/>
        </p:nvSpPr>
        <p:spPr>
          <a:xfrm>
            <a:off x="5198455" y="5434073"/>
            <a:ext cx="6075529" cy="923330"/>
          </a:xfrm>
          <a:prstGeom prst="rect">
            <a:avLst/>
          </a:prstGeom>
          <a:noFill/>
        </p:spPr>
        <p:txBody>
          <a:bodyPr wrap="square" rtlCol="0">
            <a:spAutoFit/>
          </a:bodyPr>
          <a:lstStyle/>
          <a:p>
            <a:r>
              <a:rPr lang="en-CA" dirty="0"/>
              <a:t>RAFAEL MOREIRA SILVEIRA</a:t>
            </a:r>
          </a:p>
          <a:p>
            <a:r>
              <a:rPr lang="en-CA" dirty="0"/>
              <a:t>SPRINGBOARD – DATA SCIENCE CAREER TRACK</a:t>
            </a:r>
          </a:p>
          <a:p>
            <a:r>
              <a:rPr lang="en-CA" dirty="0"/>
              <a:t>MENTOR – KENNETH GIL PASQUEL</a:t>
            </a:r>
          </a:p>
        </p:txBody>
      </p:sp>
      <p:pic>
        <p:nvPicPr>
          <p:cNvPr id="1027" name="Picture 3" descr="Loan Defaults– Getting Rid of Debt when Defaulting on Your ...">
            <a:extLst>
              <a:ext uri="{FF2B5EF4-FFF2-40B4-BE49-F238E27FC236}">
                <a16:creationId xmlns:a16="http://schemas.microsoft.com/office/drawing/2014/main" id="{D7431FDD-2AD1-4671-93CC-F3A42442B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604" y="1073505"/>
            <a:ext cx="5511738" cy="385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6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7842-F9F6-42B4-81F5-FE01FE1A9F63}"/>
              </a:ext>
            </a:extLst>
          </p:cNvPr>
          <p:cNvSpPr>
            <a:spLocks noGrp="1"/>
          </p:cNvSpPr>
          <p:nvPr>
            <p:ph type="title"/>
          </p:nvPr>
        </p:nvSpPr>
        <p:spPr/>
        <p:txBody>
          <a:bodyPr/>
          <a:lstStyle/>
          <a:p>
            <a:r>
              <a:rPr lang="en-CA" dirty="0"/>
              <a:t>Exploratory Data Analysis – (4 / 5)</a:t>
            </a:r>
          </a:p>
        </p:txBody>
      </p:sp>
      <p:sp>
        <p:nvSpPr>
          <p:cNvPr id="3" name="Content Placeholder 2">
            <a:extLst>
              <a:ext uri="{FF2B5EF4-FFF2-40B4-BE49-F238E27FC236}">
                <a16:creationId xmlns:a16="http://schemas.microsoft.com/office/drawing/2014/main" id="{F959E205-94A2-4BDC-9414-699F66F70690}"/>
              </a:ext>
            </a:extLst>
          </p:cNvPr>
          <p:cNvSpPr>
            <a:spLocks noGrp="1"/>
          </p:cNvSpPr>
          <p:nvPr>
            <p:ph idx="1"/>
          </p:nvPr>
        </p:nvSpPr>
        <p:spPr/>
        <p:txBody>
          <a:bodyPr>
            <a:normAutofit/>
          </a:bodyPr>
          <a:lstStyle/>
          <a:p>
            <a:r>
              <a:rPr lang="en-US" sz="2400" dirty="0"/>
              <a:t>What is the Average Default Rate by Employment Type, State and Employee ID?</a:t>
            </a:r>
            <a:endParaRPr lang="en-CA" sz="2400" dirty="0"/>
          </a:p>
        </p:txBody>
      </p:sp>
      <p:pic>
        <p:nvPicPr>
          <p:cNvPr id="4" name="Picture 3">
            <a:extLst>
              <a:ext uri="{FF2B5EF4-FFF2-40B4-BE49-F238E27FC236}">
                <a16:creationId xmlns:a16="http://schemas.microsoft.com/office/drawing/2014/main" id="{EC8892EA-84F1-4B89-B16E-5985F4C68086}"/>
              </a:ext>
            </a:extLst>
          </p:cNvPr>
          <p:cNvPicPr/>
          <p:nvPr/>
        </p:nvPicPr>
        <p:blipFill>
          <a:blip r:embed="rId2">
            <a:extLst>
              <a:ext uri="{28A0092B-C50C-407E-A947-70E740481C1C}">
                <a14:useLocalDpi xmlns:a14="http://schemas.microsoft.com/office/drawing/2010/main" val="0"/>
              </a:ext>
            </a:extLst>
          </a:blip>
          <a:stretch>
            <a:fillRect/>
          </a:stretch>
        </p:blipFill>
        <p:spPr>
          <a:xfrm>
            <a:off x="1245906" y="2898896"/>
            <a:ext cx="2744245" cy="1943692"/>
          </a:xfrm>
          <a:prstGeom prst="rect">
            <a:avLst/>
          </a:prstGeom>
        </p:spPr>
      </p:pic>
      <p:pic>
        <p:nvPicPr>
          <p:cNvPr id="5" name="Picture 4">
            <a:extLst>
              <a:ext uri="{FF2B5EF4-FFF2-40B4-BE49-F238E27FC236}">
                <a16:creationId xmlns:a16="http://schemas.microsoft.com/office/drawing/2014/main" id="{1FFD17B2-86A6-459F-9ADF-9B555B56EB58}"/>
              </a:ext>
            </a:extLst>
          </p:cNvPr>
          <p:cNvPicPr/>
          <p:nvPr/>
        </p:nvPicPr>
        <p:blipFill>
          <a:blip r:embed="rId3">
            <a:extLst>
              <a:ext uri="{28A0092B-C50C-407E-A947-70E740481C1C}">
                <a14:useLocalDpi xmlns:a14="http://schemas.microsoft.com/office/drawing/2010/main" val="0"/>
              </a:ext>
            </a:extLst>
          </a:blip>
          <a:stretch>
            <a:fillRect/>
          </a:stretch>
        </p:blipFill>
        <p:spPr>
          <a:xfrm>
            <a:off x="4661672" y="2898894"/>
            <a:ext cx="2744245" cy="1943691"/>
          </a:xfrm>
          <a:prstGeom prst="rect">
            <a:avLst/>
          </a:prstGeom>
        </p:spPr>
      </p:pic>
      <p:pic>
        <p:nvPicPr>
          <p:cNvPr id="6" name="Picture 5">
            <a:extLst>
              <a:ext uri="{FF2B5EF4-FFF2-40B4-BE49-F238E27FC236}">
                <a16:creationId xmlns:a16="http://schemas.microsoft.com/office/drawing/2014/main" id="{3CAA9F6D-5F02-4D6C-882A-F71EA3A7B3C4}"/>
              </a:ext>
            </a:extLst>
          </p:cNvPr>
          <p:cNvPicPr/>
          <p:nvPr/>
        </p:nvPicPr>
        <p:blipFill>
          <a:blip r:embed="rId4">
            <a:extLst>
              <a:ext uri="{28A0092B-C50C-407E-A947-70E740481C1C}">
                <a14:useLocalDpi xmlns:a14="http://schemas.microsoft.com/office/drawing/2010/main" val="0"/>
              </a:ext>
            </a:extLst>
          </a:blip>
          <a:stretch>
            <a:fillRect/>
          </a:stretch>
        </p:blipFill>
        <p:spPr>
          <a:xfrm>
            <a:off x="8027481" y="2898894"/>
            <a:ext cx="2744244" cy="1943691"/>
          </a:xfrm>
          <a:prstGeom prst="rect">
            <a:avLst/>
          </a:prstGeom>
        </p:spPr>
      </p:pic>
      <p:sp>
        <p:nvSpPr>
          <p:cNvPr id="8" name="TextBox 7">
            <a:extLst>
              <a:ext uri="{FF2B5EF4-FFF2-40B4-BE49-F238E27FC236}">
                <a16:creationId xmlns:a16="http://schemas.microsoft.com/office/drawing/2014/main" id="{9CFBF2E3-F55F-4234-82A8-16F25B2C1357}"/>
              </a:ext>
            </a:extLst>
          </p:cNvPr>
          <p:cNvSpPr txBox="1"/>
          <p:nvPr/>
        </p:nvSpPr>
        <p:spPr>
          <a:xfrm>
            <a:off x="1424166" y="4842585"/>
            <a:ext cx="2565985" cy="1477328"/>
          </a:xfrm>
          <a:prstGeom prst="rect">
            <a:avLst/>
          </a:prstGeom>
          <a:noFill/>
        </p:spPr>
        <p:txBody>
          <a:bodyPr wrap="square">
            <a:spAutoFit/>
          </a:bodyPr>
          <a:lstStyle/>
          <a:p>
            <a:pPr algn="ctr"/>
            <a:r>
              <a:rPr lang="en-CA" sz="1800" dirty="0">
                <a:effectLst/>
                <a:latin typeface="Calibri" panose="020F0502020204030204" pitchFamily="34" charset="0"/>
                <a:ea typeface="Calibri" panose="020F0502020204030204" pitchFamily="34" charset="0"/>
              </a:rPr>
              <a:t>Contrary to my expectation, </a:t>
            </a:r>
            <a:r>
              <a:rPr lang="en-CA" sz="1800" b="1" dirty="0">
                <a:effectLst/>
                <a:latin typeface="Calibri" panose="020F0502020204030204" pitchFamily="34" charset="0"/>
                <a:ea typeface="Calibri" panose="020F0502020204030204" pitchFamily="34" charset="0"/>
              </a:rPr>
              <a:t>there is not a significant difference </a:t>
            </a:r>
            <a:r>
              <a:rPr lang="en-CA" sz="1800" dirty="0">
                <a:effectLst/>
                <a:latin typeface="Calibri" panose="020F0502020204030204" pitchFamily="34" charset="0"/>
                <a:ea typeface="Calibri" panose="020F0502020204030204" pitchFamily="34" charset="0"/>
              </a:rPr>
              <a:t>between Salaried and Self-employed customers</a:t>
            </a:r>
            <a:endParaRPr lang="en-CA" dirty="0"/>
          </a:p>
        </p:txBody>
      </p:sp>
      <p:sp>
        <p:nvSpPr>
          <p:cNvPr id="10" name="TextBox 9">
            <a:extLst>
              <a:ext uri="{FF2B5EF4-FFF2-40B4-BE49-F238E27FC236}">
                <a16:creationId xmlns:a16="http://schemas.microsoft.com/office/drawing/2014/main" id="{6CF5B19C-8657-43DC-800F-8A5F3E2AB2DD}"/>
              </a:ext>
            </a:extLst>
          </p:cNvPr>
          <p:cNvSpPr txBox="1"/>
          <p:nvPr/>
        </p:nvSpPr>
        <p:spPr>
          <a:xfrm>
            <a:off x="4832286" y="4863442"/>
            <a:ext cx="2651591" cy="646331"/>
          </a:xfrm>
          <a:prstGeom prst="rect">
            <a:avLst/>
          </a:prstGeom>
          <a:noFill/>
        </p:spPr>
        <p:txBody>
          <a:bodyPr wrap="square">
            <a:spAutoFit/>
          </a:body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Relevant for multi-branch financial institution </a:t>
            </a:r>
            <a:endParaRPr lang="en-CA" dirty="0"/>
          </a:p>
        </p:txBody>
      </p:sp>
      <p:sp>
        <p:nvSpPr>
          <p:cNvPr id="12" name="TextBox 11">
            <a:extLst>
              <a:ext uri="{FF2B5EF4-FFF2-40B4-BE49-F238E27FC236}">
                <a16:creationId xmlns:a16="http://schemas.microsoft.com/office/drawing/2014/main" id="{9452896E-F8B7-4DF7-A553-CD02FF2B7B8D}"/>
              </a:ext>
            </a:extLst>
          </p:cNvPr>
          <p:cNvSpPr txBox="1"/>
          <p:nvPr/>
        </p:nvSpPr>
        <p:spPr>
          <a:xfrm>
            <a:off x="8105441" y="4842585"/>
            <a:ext cx="2565985" cy="1477328"/>
          </a:xfrm>
          <a:prstGeom prst="rect">
            <a:avLst/>
          </a:prstGeom>
          <a:noFill/>
        </p:spPr>
        <p:txBody>
          <a:bodyPr wrap="square">
            <a:spAutoFit/>
          </a:bodyPr>
          <a:lstStyle/>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There are Employees whose clients defaulted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80% of the time???</a:t>
            </a:r>
          </a:p>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The ave</a:t>
            </a:r>
            <a:r>
              <a:rPr lang="en-CA" dirty="0">
                <a:latin typeface="Calibri" panose="020F0502020204030204" pitchFamily="34" charset="0"/>
                <a:ea typeface="Calibri" panose="020F0502020204030204" pitchFamily="34" charset="0"/>
                <a:cs typeface="Times New Roman" panose="02020603050405020304" pitchFamily="18" charset="0"/>
              </a:rPr>
              <a:t>rage is 20%. Investigation? Training?</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7911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63CF-B7CE-4BEF-98D8-52598892CC21}"/>
              </a:ext>
            </a:extLst>
          </p:cNvPr>
          <p:cNvSpPr>
            <a:spLocks noGrp="1"/>
          </p:cNvSpPr>
          <p:nvPr>
            <p:ph type="title"/>
          </p:nvPr>
        </p:nvSpPr>
        <p:spPr/>
        <p:txBody>
          <a:bodyPr/>
          <a:lstStyle/>
          <a:p>
            <a:r>
              <a:rPr lang="en-CA" dirty="0"/>
              <a:t>Exploratory Data Analysis – (5 / 5)</a:t>
            </a:r>
          </a:p>
        </p:txBody>
      </p:sp>
      <p:sp>
        <p:nvSpPr>
          <p:cNvPr id="3" name="Content Placeholder 2">
            <a:extLst>
              <a:ext uri="{FF2B5EF4-FFF2-40B4-BE49-F238E27FC236}">
                <a16:creationId xmlns:a16="http://schemas.microsoft.com/office/drawing/2014/main" id="{2AF819B5-4311-47B0-8714-9B538A2C2ACF}"/>
              </a:ext>
            </a:extLst>
          </p:cNvPr>
          <p:cNvSpPr>
            <a:spLocks noGrp="1"/>
          </p:cNvSpPr>
          <p:nvPr>
            <p:ph idx="1"/>
          </p:nvPr>
        </p:nvSpPr>
        <p:spPr/>
        <p:txBody>
          <a:bodyPr/>
          <a:lstStyle/>
          <a:p>
            <a:r>
              <a:rPr lang="en-US" dirty="0"/>
              <a:t>Is the Age of the Client Relevant?</a:t>
            </a:r>
            <a:endParaRPr lang="en-CA" dirty="0"/>
          </a:p>
        </p:txBody>
      </p:sp>
      <p:pic>
        <p:nvPicPr>
          <p:cNvPr id="4" name="Picture 3">
            <a:extLst>
              <a:ext uri="{FF2B5EF4-FFF2-40B4-BE49-F238E27FC236}">
                <a16:creationId xmlns:a16="http://schemas.microsoft.com/office/drawing/2014/main" id="{C0CA62D9-EEF0-47C2-AD5D-9F2BAA14063E}"/>
              </a:ext>
            </a:extLst>
          </p:cNvPr>
          <p:cNvPicPr/>
          <p:nvPr/>
        </p:nvPicPr>
        <p:blipFill>
          <a:blip r:embed="rId2">
            <a:extLst>
              <a:ext uri="{28A0092B-C50C-407E-A947-70E740481C1C}">
                <a14:useLocalDpi xmlns:a14="http://schemas.microsoft.com/office/drawing/2010/main" val="0"/>
              </a:ext>
            </a:extLst>
          </a:blip>
          <a:stretch>
            <a:fillRect/>
          </a:stretch>
        </p:blipFill>
        <p:spPr>
          <a:xfrm>
            <a:off x="947143" y="2546350"/>
            <a:ext cx="4595242" cy="3201307"/>
          </a:xfrm>
          <a:prstGeom prst="rect">
            <a:avLst/>
          </a:prstGeom>
        </p:spPr>
      </p:pic>
      <p:sp>
        <p:nvSpPr>
          <p:cNvPr id="6" name="TextBox 5">
            <a:extLst>
              <a:ext uri="{FF2B5EF4-FFF2-40B4-BE49-F238E27FC236}">
                <a16:creationId xmlns:a16="http://schemas.microsoft.com/office/drawing/2014/main" id="{8A64638E-4A6B-4775-AFCB-9944D1328653}"/>
              </a:ext>
            </a:extLst>
          </p:cNvPr>
          <p:cNvSpPr txBox="1"/>
          <p:nvPr/>
        </p:nvSpPr>
        <p:spPr>
          <a:xfrm>
            <a:off x="5542385" y="3059668"/>
            <a:ext cx="6097554" cy="1477328"/>
          </a:xfrm>
          <a:prstGeom prst="rect">
            <a:avLst/>
          </a:prstGeom>
          <a:noFill/>
        </p:spPr>
        <p:txBody>
          <a:bodyPr wrap="square">
            <a:spAutoFit/>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A little! </a:t>
            </a:r>
            <a:r>
              <a:rPr lang="en-CA" sz="1800" dirty="0">
                <a:effectLst/>
                <a:latin typeface="Calibri" panose="020F0502020204030204" pitchFamily="34" charset="0"/>
                <a:ea typeface="Calibri" panose="020F0502020204030204" pitchFamily="34" charset="0"/>
                <a:cs typeface="Times New Roman" panose="02020603050405020304" pitchFamily="18" charset="0"/>
              </a:rPr>
              <a:t>Younger people are (a little) more prone to default</a:t>
            </a:r>
          </a:p>
          <a:p>
            <a:endParaRPr lang="en-CA" dirty="0">
              <a:latin typeface="Calibri" panose="020F0502020204030204" pitchFamily="34" charset="0"/>
              <a:cs typeface="Times New Roman" panose="02020603050405020304" pitchFamily="18" charset="0"/>
            </a:endParaRPr>
          </a:p>
          <a:p>
            <a:r>
              <a:rPr lang="en-CA" dirty="0">
                <a:latin typeface="Calibri" panose="020F0502020204030204" pitchFamily="34" charset="0"/>
                <a:cs typeface="Times New Roman" panose="02020603050405020304" pitchFamily="18" charset="0"/>
              </a:rPr>
              <a:t>Curiosity: why the gap between 55 – 60?</a:t>
            </a:r>
          </a:p>
          <a:p>
            <a:r>
              <a:rPr lang="en-CA" dirty="0">
                <a:latin typeface="Calibri" panose="020F0502020204030204" pitchFamily="34" charset="0"/>
                <a:cs typeface="Times New Roman" panose="02020603050405020304" pitchFamily="18" charset="0"/>
              </a:rPr>
              <a:t>  - States have more strict rules for over 60s?</a:t>
            </a:r>
          </a:p>
          <a:p>
            <a:r>
              <a:rPr lang="en-CA" dirty="0">
                <a:latin typeface="Calibri" panose="020F0502020204030204" pitchFamily="34" charset="0"/>
                <a:cs typeface="Times New Roman" panose="02020603050405020304" pitchFamily="18" charset="0"/>
              </a:rPr>
              <a:t>  - P</a:t>
            </a:r>
            <a:r>
              <a:rPr lang="en-CA" sz="1800" dirty="0">
                <a:effectLst/>
                <a:latin typeface="Calibri" panose="020F0502020204030204" pitchFamily="34" charset="0"/>
                <a:ea typeface="Calibri" panose="020F0502020204030204" pitchFamily="34" charset="0"/>
                <a:cs typeface="Times New Roman" panose="02020603050405020304" pitchFamily="18" charset="0"/>
              </a:rPr>
              <a:t>sychological change that affects human beings at that age?</a:t>
            </a:r>
            <a:endParaRPr lang="en-CA" dirty="0"/>
          </a:p>
        </p:txBody>
      </p:sp>
    </p:spTree>
    <p:extLst>
      <p:ext uri="{BB962C8B-B14F-4D97-AF65-F5344CB8AC3E}">
        <p14:creationId xmlns:p14="http://schemas.microsoft.com/office/powerpoint/2010/main" val="298560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B39D-E863-4154-829E-7642F018C4CD}"/>
              </a:ext>
            </a:extLst>
          </p:cNvPr>
          <p:cNvSpPr>
            <a:spLocks noGrp="1"/>
          </p:cNvSpPr>
          <p:nvPr>
            <p:ph type="title"/>
          </p:nvPr>
        </p:nvSpPr>
        <p:spPr/>
        <p:txBody>
          <a:bodyPr/>
          <a:lstStyle/>
          <a:p>
            <a:r>
              <a:rPr lang="en-CA" dirty="0"/>
              <a:t>Data Exploration and Analysis Key Takeaways</a:t>
            </a:r>
          </a:p>
        </p:txBody>
      </p:sp>
      <p:sp>
        <p:nvSpPr>
          <p:cNvPr id="3" name="Content Placeholder 2">
            <a:extLst>
              <a:ext uri="{FF2B5EF4-FFF2-40B4-BE49-F238E27FC236}">
                <a16:creationId xmlns:a16="http://schemas.microsoft.com/office/drawing/2014/main" id="{6FABF7EE-A7A2-45D3-89E8-15A886B138C2}"/>
              </a:ext>
            </a:extLst>
          </p:cNvPr>
          <p:cNvSpPr>
            <a:spLocks noGrp="1"/>
          </p:cNvSpPr>
          <p:nvPr>
            <p:ph idx="1"/>
          </p:nvPr>
        </p:nvSpPr>
        <p:spPr/>
        <p:txBody>
          <a:bodyPr/>
          <a:lstStyle/>
          <a:p>
            <a:r>
              <a:rPr lang="en-CA" dirty="0"/>
              <a:t>The dataset did not require complex data wrangling techniques</a:t>
            </a:r>
          </a:p>
          <a:p>
            <a:r>
              <a:rPr lang="en-CA" dirty="0"/>
              <a:t>The credit score is reliable: higher scores imply low default rate</a:t>
            </a:r>
          </a:p>
          <a:p>
            <a:r>
              <a:rPr lang="en-CA" dirty="0"/>
              <a:t>Salaried and Self-employed customers are equally likely to default</a:t>
            </a:r>
          </a:p>
          <a:p>
            <a:r>
              <a:rPr lang="en-CA" dirty="0"/>
              <a:t>Some employees have a staggering 80 % default rate</a:t>
            </a:r>
          </a:p>
          <a:p>
            <a:r>
              <a:rPr lang="en-CA" dirty="0"/>
              <a:t>Client’s age and the Disbursed amount bears little to no relation with the default rate</a:t>
            </a:r>
          </a:p>
        </p:txBody>
      </p:sp>
    </p:spTree>
    <p:extLst>
      <p:ext uri="{BB962C8B-B14F-4D97-AF65-F5344CB8AC3E}">
        <p14:creationId xmlns:p14="http://schemas.microsoft.com/office/powerpoint/2010/main" val="226725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DE32-6FFC-41EB-840A-ABABE52D4384}"/>
              </a:ext>
            </a:extLst>
          </p:cNvPr>
          <p:cNvSpPr>
            <a:spLocks noGrp="1"/>
          </p:cNvSpPr>
          <p:nvPr>
            <p:ph type="title"/>
          </p:nvPr>
        </p:nvSpPr>
        <p:spPr/>
        <p:txBody>
          <a:bodyPr/>
          <a:lstStyle/>
          <a:p>
            <a:r>
              <a:rPr lang="en-US" dirty="0"/>
              <a:t>Machine Learning Classification Models – </a:t>
            </a:r>
            <a:r>
              <a:rPr lang="en-US" b="1" dirty="0"/>
              <a:t>Metrics</a:t>
            </a:r>
            <a:endParaRPr lang="en-CA" b="1" dirty="0"/>
          </a:p>
        </p:txBody>
      </p:sp>
      <p:sp>
        <p:nvSpPr>
          <p:cNvPr id="3" name="Content Placeholder 2">
            <a:extLst>
              <a:ext uri="{FF2B5EF4-FFF2-40B4-BE49-F238E27FC236}">
                <a16:creationId xmlns:a16="http://schemas.microsoft.com/office/drawing/2014/main" id="{D4C9698A-F348-4A44-A983-79B69DE5FE8B}"/>
              </a:ext>
            </a:extLst>
          </p:cNvPr>
          <p:cNvSpPr>
            <a:spLocks noGrp="1"/>
          </p:cNvSpPr>
          <p:nvPr>
            <p:ph idx="1"/>
          </p:nvPr>
        </p:nvSpPr>
        <p:spPr/>
        <p:txBody>
          <a:bodyPr/>
          <a:lstStyle/>
          <a:p>
            <a:r>
              <a:rPr lang="en-CA" dirty="0"/>
              <a:t>Imbalanced Data</a:t>
            </a:r>
          </a:p>
        </p:txBody>
      </p:sp>
      <p:pic>
        <p:nvPicPr>
          <p:cNvPr id="4" name="Picture 3">
            <a:extLst>
              <a:ext uri="{FF2B5EF4-FFF2-40B4-BE49-F238E27FC236}">
                <a16:creationId xmlns:a16="http://schemas.microsoft.com/office/drawing/2014/main" id="{6F53C4A2-04E4-403F-AE3D-1A42F096F63C}"/>
              </a:ext>
            </a:extLst>
          </p:cNvPr>
          <p:cNvPicPr/>
          <p:nvPr/>
        </p:nvPicPr>
        <p:blipFill>
          <a:blip r:embed="rId2"/>
          <a:stretch>
            <a:fillRect/>
          </a:stretch>
        </p:blipFill>
        <p:spPr>
          <a:xfrm>
            <a:off x="1154895" y="2709689"/>
            <a:ext cx="4154223" cy="2851356"/>
          </a:xfrm>
          <a:prstGeom prst="rect">
            <a:avLst/>
          </a:prstGeom>
        </p:spPr>
      </p:pic>
      <p:sp>
        <p:nvSpPr>
          <p:cNvPr id="6" name="TextBox 5">
            <a:extLst>
              <a:ext uri="{FF2B5EF4-FFF2-40B4-BE49-F238E27FC236}">
                <a16:creationId xmlns:a16="http://schemas.microsoft.com/office/drawing/2014/main" id="{17675FB9-6DD0-4F4B-9CEB-9B7910295A16}"/>
              </a:ext>
            </a:extLst>
          </p:cNvPr>
          <p:cNvSpPr txBox="1"/>
          <p:nvPr/>
        </p:nvSpPr>
        <p:spPr>
          <a:xfrm>
            <a:off x="6552343" y="2523452"/>
            <a:ext cx="3781265" cy="3139321"/>
          </a:xfrm>
          <a:prstGeom prst="rect">
            <a:avLst/>
          </a:prstGeom>
          <a:noFill/>
        </p:spPr>
        <p:txBody>
          <a:bodyPr wrap="square">
            <a:sp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Must be considered when:</a:t>
            </a:r>
          </a:p>
          <a:p>
            <a:r>
              <a:rPr lang="en-CA" dirty="0">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 splitting into train and test dataset</a:t>
            </a:r>
          </a:p>
          <a:p>
            <a:r>
              <a:rPr lang="en-CA" dirty="0">
                <a:latin typeface="Calibri" panose="020F0502020204030204" pitchFamily="34" charset="0"/>
                <a:cs typeface="Times New Roman" panose="02020603050405020304" pitchFamily="18" charset="0"/>
              </a:rPr>
              <a:t>  - applying ML models</a:t>
            </a:r>
          </a:p>
          <a:p>
            <a:r>
              <a:rPr lang="en-CA" dirty="0">
                <a:latin typeface="Calibri" panose="020F0502020204030204" pitchFamily="34" charset="0"/>
                <a:cs typeface="Times New Roman" panose="02020603050405020304" pitchFamily="18" charset="0"/>
              </a:rPr>
              <a:t>  - defining metric to compare models.</a:t>
            </a:r>
          </a:p>
          <a:p>
            <a:endParaRPr lang="en-CA" dirty="0">
              <a:latin typeface="Calibri" panose="020F0502020204030204" pitchFamily="34" charset="0"/>
              <a:cs typeface="Times New Roman" panose="02020603050405020304" pitchFamily="18" charset="0"/>
            </a:endParaRPr>
          </a:p>
          <a:p>
            <a:pPr algn="ctr"/>
            <a:r>
              <a:rPr lang="en-CA" dirty="0">
                <a:latin typeface="Calibri" panose="020F0502020204030204" pitchFamily="34" charset="0"/>
                <a:cs typeface="Times New Roman" panose="02020603050405020304" pitchFamily="18" charset="0"/>
              </a:rPr>
              <a:t>For imbalanced data, </a:t>
            </a:r>
            <a:r>
              <a:rPr lang="en-CA" b="1" dirty="0">
                <a:latin typeface="Calibri" panose="020F0502020204030204" pitchFamily="34" charset="0"/>
                <a:cs typeface="Times New Roman" panose="02020603050405020304" pitchFamily="18" charset="0"/>
              </a:rPr>
              <a:t>F1 Score </a:t>
            </a:r>
            <a:r>
              <a:rPr lang="en-CA" dirty="0">
                <a:latin typeface="Calibri" panose="020F0502020204030204" pitchFamily="34" charset="0"/>
                <a:cs typeface="Times New Roman" panose="02020603050405020304" pitchFamily="18" charset="0"/>
              </a:rPr>
              <a:t>is a good metric</a:t>
            </a:r>
            <a:r>
              <a:rPr lang="en-CA" b="1" dirty="0">
                <a:latin typeface="Calibri" panose="020F0502020204030204" pitchFamily="34" charset="0"/>
                <a:cs typeface="Times New Roman" panose="02020603050405020304" pitchFamily="18" charset="0"/>
              </a:rPr>
              <a:t>.</a:t>
            </a:r>
          </a:p>
          <a:p>
            <a:pPr algn="ctr"/>
            <a:endParaRPr lang="en-CA" dirty="0">
              <a:latin typeface="Calibri" panose="020F0502020204030204" pitchFamily="34" charset="0"/>
              <a:cs typeface="Times New Roman" panose="02020603050405020304" pitchFamily="18" charset="0"/>
            </a:endParaRPr>
          </a:p>
          <a:p>
            <a:pPr algn="ctr"/>
            <a:r>
              <a:rPr lang="en-CA" b="1" dirty="0">
                <a:latin typeface="Calibri" panose="020F0502020204030204" pitchFamily="34" charset="0"/>
                <a:cs typeface="Times New Roman" panose="02020603050405020304" pitchFamily="18" charset="0"/>
              </a:rPr>
              <a:t>R Squared not appropriate</a:t>
            </a:r>
            <a:r>
              <a:rPr lang="en-CA" dirty="0">
                <a:latin typeface="Calibri" panose="020F0502020204030204" pitchFamily="34" charset="0"/>
                <a:cs typeface="Times New Roman" panose="02020603050405020304" pitchFamily="18" charset="0"/>
              </a:rPr>
              <a:t>: </a:t>
            </a:r>
          </a:p>
          <a:p>
            <a:pPr algn="ctr"/>
            <a:r>
              <a:rPr lang="en-CA" dirty="0">
                <a:latin typeface="Calibri" panose="020F0502020204030204" pitchFamily="34" charset="0"/>
                <a:cs typeface="Times New Roman" panose="02020603050405020304" pitchFamily="18" charset="0"/>
              </a:rPr>
              <a:t>only predictions = “No” results in accuracy = 78.3%</a:t>
            </a:r>
            <a:endParaRPr lang="en-CA" dirty="0"/>
          </a:p>
        </p:txBody>
      </p:sp>
    </p:spTree>
    <p:extLst>
      <p:ext uri="{BB962C8B-B14F-4D97-AF65-F5344CB8AC3E}">
        <p14:creationId xmlns:p14="http://schemas.microsoft.com/office/powerpoint/2010/main" val="150753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8C51-F5D4-48CA-AAA1-741F7787734C}"/>
              </a:ext>
            </a:extLst>
          </p:cNvPr>
          <p:cNvSpPr>
            <a:spLocks noGrp="1"/>
          </p:cNvSpPr>
          <p:nvPr>
            <p:ph type="title"/>
          </p:nvPr>
        </p:nvSpPr>
        <p:spPr/>
        <p:txBody>
          <a:bodyPr/>
          <a:lstStyle/>
          <a:p>
            <a:r>
              <a:rPr lang="en-US" dirty="0"/>
              <a:t>Machine Learning Classification Models –</a:t>
            </a:r>
            <a:r>
              <a:rPr lang="en-US" b="1" dirty="0"/>
              <a:t>Benchmark</a:t>
            </a:r>
            <a:endParaRPr lang="en-CA" b="1" dirty="0"/>
          </a:p>
        </p:txBody>
      </p:sp>
      <p:sp>
        <p:nvSpPr>
          <p:cNvPr id="3" name="Content Placeholder 2">
            <a:extLst>
              <a:ext uri="{FF2B5EF4-FFF2-40B4-BE49-F238E27FC236}">
                <a16:creationId xmlns:a16="http://schemas.microsoft.com/office/drawing/2014/main" id="{DCD1BF85-5634-40A1-AC1C-34E67E252970}"/>
              </a:ext>
            </a:extLst>
          </p:cNvPr>
          <p:cNvSpPr>
            <a:spLocks noGrp="1"/>
          </p:cNvSpPr>
          <p:nvPr>
            <p:ph idx="1"/>
          </p:nvPr>
        </p:nvSpPr>
        <p:spPr/>
        <p:txBody>
          <a:bodyPr/>
          <a:lstStyle/>
          <a:p>
            <a:r>
              <a:rPr lang="en-CA" dirty="0"/>
              <a:t>Two benchmarks:</a:t>
            </a:r>
          </a:p>
          <a:p>
            <a:pPr lvl="1"/>
            <a:r>
              <a:rPr lang="en-CA" dirty="0"/>
              <a:t>Dummy: </a:t>
            </a:r>
            <a:r>
              <a:rPr lang="en-CA" dirty="0" err="1"/>
              <a:t>Sklearn’s</a:t>
            </a:r>
            <a:r>
              <a:rPr lang="en-CA" dirty="0"/>
              <a:t> Dummy Model</a:t>
            </a:r>
          </a:p>
          <a:p>
            <a:pPr lvl="2"/>
            <a:r>
              <a:rPr lang="en-CA" dirty="0"/>
              <a:t>F1 Score: 0.218  </a:t>
            </a:r>
            <a:r>
              <a:rPr lang="en-CA" dirty="0">
                <a:sym typeface="Wingdings" panose="05000000000000000000" pitchFamily="2" charset="2"/>
              </a:rPr>
              <a:t> Score to beat</a:t>
            </a:r>
            <a:endParaRPr lang="en-CA" dirty="0"/>
          </a:p>
          <a:p>
            <a:pPr lvl="1"/>
            <a:endParaRPr lang="en-CA" dirty="0"/>
          </a:p>
          <a:p>
            <a:pPr lvl="1"/>
            <a:r>
              <a:rPr lang="en-CA" dirty="0"/>
              <a:t>Challenging: Current classifying model!</a:t>
            </a:r>
          </a:p>
          <a:p>
            <a:pPr lvl="2"/>
            <a:r>
              <a:rPr lang="en-CA" sz="1800" dirty="0">
                <a:effectLst/>
                <a:latin typeface="Calibri" panose="020F0502020204030204" pitchFamily="34" charset="0"/>
                <a:ea typeface="Calibri" panose="020F0502020204030204" pitchFamily="34" charset="0"/>
                <a:cs typeface="Times New Roman" panose="02020603050405020304" pitchFamily="18" charset="0"/>
              </a:rPr>
              <a:t>Raw data comes from actual loans </a:t>
            </a:r>
            <a:r>
              <a:rPr lang="en-CA"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C</a:t>
            </a:r>
            <a:r>
              <a:rPr lang="en-CA" sz="1800" dirty="0">
                <a:effectLst/>
                <a:latin typeface="Calibri" panose="020F0502020204030204" pitchFamily="34" charset="0"/>
                <a:ea typeface="Calibri" panose="020F0502020204030204" pitchFamily="34" charset="0"/>
                <a:cs typeface="Times New Roman" panose="02020603050405020304" pitchFamily="18" charset="0"/>
              </a:rPr>
              <a:t>urrent model's prediction = “No”. </a:t>
            </a:r>
          </a:p>
          <a:p>
            <a:pPr lvl="2"/>
            <a:r>
              <a:rPr lang="en-CA" sz="1800" b="1" dirty="0">
                <a:effectLst/>
                <a:latin typeface="Calibri" panose="020F0502020204030204" pitchFamily="34" charset="0"/>
                <a:ea typeface="Calibri" panose="020F0502020204030204" pitchFamily="34" charset="0"/>
                <a:cs typeface="Times New Roman" panose="02020603050405020304" pitchFamily="18" charset="0"/>
              </a:rPr>
              <a:t>Challenging benchmark </a:t>
            </a:r>
            <a:r>
              <a:rPr lang="en-CA"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raw data’s default rate X My model's predictions = “No”.</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CA" dirty="0"/>
          </a:p>
        </p:txBody>
      </p:sp>
    </p:spTree>
    <p:extLst>
      <p:ext uri="{BB962C8B-B14F-4D97-AF65-F5344CB8AC3E}">
        <p14:creationId xmlns:p14="http://schemas.microsoft.com/office/powerpoint/2010/main" val="238368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6B8-F0B2-480C-9F70-FD883BD8FFBD}"/>
              </a:ext>
            </a:extLst>
          </p:cNvPr>
          <p:cNvSpPr>
            <a:spLocks noGrp="1"/>
          </p:cNvSpPr>
          <p:nvPr>
            <p:ph type="title"/>
          </p:nvPr>
        </p:nvSpPr>
        <p:spPr/>
        <p:txBody>
          <a:bodyPr/>
          <a:lstStyle/>
          <a:p>
            <a:r>
              <a:rPr lang="en-US" dirty="0"/>
              <a:t>Machine Learning Classification Models –</a:t>
            </a:r>
            <a:r>
              <a:rPr lang="en-US" b="1" dirty="0"/>
              <a:t>Models Exploration</a:t>
            </a:r>
            <a:endParaRPr lang="en-CA" b="1" dirty="0"/>
          </a:p>
        </p:txBody>
      </p:sp>
      <p:graphicFrame>
        <p:nvGraphicFramePr>
          <p:cNvPr id="4" name="Content Placeholder 3">
            <a:extLst>
              <a:ext uri="{FF2B5EF4-FFF2-40B4-BE49-F238E27FC236}">
                <a16:creationId xmlns:a16="http://schemas.microsoft.com/office/drawing/2014/main" id="{E5DD8C8C-8A6E-4667-BA68-122EEC5BD89D}"/>
              </a:ext>
            </a:extLst>
          </p:cNvPr>
          <p:cNvGraphicFramePr>
            <a:graphicFrameLocks noGrp="1"/>
          </p:cNvGraphicFramePr>
          <p:nvPr>
            <p:ph idx="1"/>
            <p:extLst>
              <p:ext uri="{D42A27DB-BD31-4B8C-83A1-F6EECF244321}">
                <p14:modId xmlns:p14="http://schemas.microsoft.com/office/powerpoint/2010/main" val="2183690543"/>
              </p:ext>
            </p:extLst>
          </p:nvPr>
        </p:nvGraphicFramePr>
        <p:xfrm>
          <a:off x="1017037" y="1877921"/>
          <a:ext cx="5845402" cy="4616801"/>
        </p:xfrm>
        <a:graphic>
          <a:graphicData uri="http://schemas.openxmlformats.org/drawingml/2006/table">
            <a:tbl>
              <a:tblPr firstRow="1" firstCol="1" bandRow="1">
                <a:tableStyleId>{5C22544A-7EE6-4342-B048-85BDC9FD1C3A}</a:tableStyleId>
              </a:tblPr>
              <a:tblGrid>
                <a:gridCol w="334178">
                  <a:extLst>
                    <a:ext uri="{9D8B030D-6E8A-4147-A177-3AD203B41FA5}">
                      <a16:colId xmlns:a16="http://schemas.microsoft.com/office/drawing/2014/main" val="2380493830"/>
                    </a:ext>
                  </a:extLst>
                </a:gridCol>
                <a:gridCol w="1392880">
                  <a:extLst>
                    <a:ext uri="{9D8B030D-6E8A-4147-A177-3AD203B41FA5}">
                      <a16:colId xmlns:a16="http://schemas.microsoft.com/office/drawing/2014/main" val="1457394087"/>
                    </a:ext>
                  </a:extLst>
                </a:gridCol>
                <a:gridCol w="1952192">
                  <a:extLst>
                    <a:ext uri="{9D8B030D-6E8A-4147-A177-3AD203B41FA5}">
                      <a16:colId xmlns:a16="http://schemas.microsoft.com/office/drawing/2014/main" val="2302693963"/>
                    </a:ext>
                  </a:extLst>
                </a:gridCol>
                <a:gridCol w="1305018">
                  <a:extLst>
                    <a:ext uri="{9D8B030D-6E8A-4147-A177-3AD203B41FA5}">
                      <a16:colId xmlns:a16="http://schemas.microsoft.com/office/drawing/2014/main" val="3147118636"/>
                    </a:ext>
                  </a:extLst>
                </a:gridCol>
                <a:gridCol w="861134">
                  <a:extLst>
                    <a:ext uri="{9D8B030D-6E8A-4147-A177-3AD203B41FA5}">
                      <a16:colId xmlns:a16="http://schemas.microsoft.com/office/drawing/2014/main" val="359403789"/>
                    </a:ext>
                  </a:extLst>
                </a:gridCol>
              </a:tblGrid>
              <a:tr h="196757">
                <a:tc>
                  <a:txBody>
                    <a:bodyPr/>
                    <a:lstStyle/>
                    <a:p>
                      <a:pPr>
                        <a:lnSpc>
                          <a:spcPct val="107000"/>
                        </a:lnSpc>
                        <a:spcAft>
                          <a:spcPts val="0"/>
                        </a:spcAft>
                      </a:pPr>
                      <a:r>
                        <a:rPr lang="en-CA" sz="1000" dirty="0">
                          <a:effectLst/>
                        </a:rPr>
                        <a:t>ID``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Model Family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Description </a:t>
                      </a:r>
                      <a:r>
                        <a:rPr lang="en-CA" sz="1100" b="1" dirty="0">
                          <a:solidFill>
                            <a:schemeClr val="tx1"/>
                          </a:solidFill>
                          <a:effectLst/>
                        </a:rPr>
                        <a:t>(*1)</a:t>
                      </a:r>
                      <a:endParaRPr lang="en-CA"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F1 Score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Recall </a:t>
                      </a:r>
                      <a:r>
                        <a:rPr lang="en-CA" sz="1100" b="1" dirty="0">
                          <a:solidFill>
                            <a:schemeClr val="tx1"/>
                          </a:solidFill>
                          <a:effectLst/>
                        </a:rPr>
                        <a:t>(*2)</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487419"/>
                  </a:ext>
                </a:extLst>
              </a:tr>
              <a:tr h="196757">
                <a:tc>
                  <a:txBody>
                    <a:bodyPr/>
                    <a:lstStyle/>
                    <a:p>
                      <a:pPr>
                        <a:lnSpc>
                          <a:spcPct val="107000"/>
                        </a:lnSpc>
                        <a:spcAft>
                          <a:spcPts val="0"/>
                        </a:spcAft>
                      </a:pPr>
                      <a:r>
                        <a:rPr lang="en-CA" sz="10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Logistic Regression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max_iter=300, solver='sag'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 (no prediction =1)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7787458"/>
                  </a:ext>
                </a:extLst>
              </a:tr>
              <a:tr h="196757">
                <a:tc>
                  <a:txBody>
                    <a:bodyPr/>
                    <a:lstStyle/>
                    <a:p>
                      <a:pPr>
                        <a:lnSpc>
                          <a:spcPct val="107000"/>
                        </a:lnSpc>
                        <a:spcAft>
                          <a:spcPts val="0"/>
                        </a:spcAft>
                      </a:pPr>
                      <a:r>
                        <a:rPr lang="en-CA" sz="10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kNeighbors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err="1">
                          <a:effectLst/>
                        </a:rPr>
                        <a:t>n_neighbors</a:t>
                      </a:r>
                      <a:r>
                        <a:rPr lang="en-CA" sz="1000" dirty="0">
                          <a:effectLst/>
                        </a:rPr>
                        <a:t> = 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0.154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0.107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1987925"/>
                  </a:ext>
                </a:extLst>
              </a:tr>
              <a:tr h="402653">
                <a:tc>
                  <a:txBody>
                    <a:bodyPr/>
                    <a:lstStyle/>
                    <a:p>
                      <a:pPr>
                        <a:lnSpc>
                          <a:spcPct val="107000"/>
                        </a:lnSpc>
                        <a:spcAft>
                          <a:spcPts val="0"/>
                        </a:spcAft>
                      </a:pPr>
                      <a:r>
                        <a:rPr lang="en-CA" sz="10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Perceptron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a:t>
                      </a:r>
                      <a:r>
                        <a:rPr lang="en-CA" sz="1000" dirty="0" err="1">
                          <a:effectLst/>
                        </a:rPr>
                        <a:t>tol</a:t>
                      </a:r>
                      <a:r>
                        <a:rPr lang="en-CA" sz="1000" dirty="0">
                          <a:effectLst/>
                        </a:rPr>
                        <a:t>=1e-3, </a:t>
                      </a:r>
                      <a:r>
                        <a:rPr lang="en-CA" sz="1000" dirty="0" err="1">
                          <a:effectLst/>
                        </a:rPr>
                        <a:t>random_state</a:t>
                      </a:r>
                      <a:r>
                        <a:rPr lang="en-CA" sz="1000" dirty="0">
                          <a:effectLst/>
                        </a:rPr>
                        <a:t>=42, </a:t>
                      </a:r>
                      <a:r>
                        <a:rPr lang="en-CA" sz="1000" dirty="0" err="1">
                          <a:effectLst/>
                        </a:rPr>
                        <a:t>class_weight</a:t>
                      </a:r>
                      <a:r>
                        <a:rPr lang="en-CA" sz="1000" dirty="0">
                          <a:effectLst/>
                        </a:rPr>
                        <a:t>={0:1,1:3}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0.333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0.629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566061"/>
                  </a:ext>
                </a:extLst>
              </a:tr>
              <a:tr h="402653">
                <a:tc>
                  <a:txBody>
                    <a:bodyPr/>
                    <a:lstStyle/>
                    <a:p>
                      <a:pPr>
                        <a:lnSpc>
                          <a:spcPct val="107000"/>
                        </a:lnSpc>
                        <a:spcAft>
                          <a:spcPts val="0"/>
                        </a:spcAft>
                      </a:pPr>
                      <a:r>
                        <a:rPr lang="en-CA" sz="1000">
                          <a:effectLst/>
                        </a:rPr>
                        <a:t>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Linear Discriminant Analysis </a:t>
                      </a:r>
                      <a:r>
                        <a:rPr lang="en-CA" sz="1000" b="1" dirty="0">
                          <a:effectLst/>
                        </a:rPr>
                        <a:t>(*3)</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'priors': [0.4, 0.5]</a:t>
                      </a:r>
                      <a:endParaRPr lang="en-CA" sz="1100">
                        <a:effectLst/>
                      </a:endParaRPr>
                    </a:p>
                    <a:p>
                      <a:pPr>
                        <a:lnSpc>
                          <a:spcPct val="107000"/>
                        </a:lnSpc>
                        <a:spcAft>
                          <a:spcPts val="0"/>
                        </a:spcAft>
                      </a:pPr>
                      <a:r>
                        <a:rPr lang="en-CA" sz="1000">
                          <a:effectLst/>
                        </a:rPr>
                        <a:t>NOTE: true priors: [0.78, 0.22]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0.379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0.901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539123"/>
                  </a:ext>
                </a:extLst>
              </a:tr>
              <a:tr h="402653">
                <a:tc>
                  <a:txBody>
                    <a:bodyPr/>
                    <a:lstStyle/>
                    <a:p>
                      <a:pPr>
                        <a:lnSpc>
                          <a:spcPct val="107000"/>
                        </a:lnSpc>
                        <a:spcAft>
                          <a:spcPts val="0"/>
                        </a:spcAft>
                      </a:pPr>
                      <a:r>
                        <a:rPr lang="en-CA" sz="1000">
                          <a:effectLst/>
                        </a:rPr>
                        <a:t>5.2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Linear Discriminat Analysis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No tweaking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870107"/>
                  </a:ext>
                </a:extLst>
              </a:tr>
              <a:tr h="402653">
                <a:tc>
                  <a:txBody>
                    <a:bodyPr/>
                    <a:lstStyle/>
                    <a:p>
                      <a:pPr>
                        <a:lnSpc>
                          <a:spcPct val="107000"/>
                        </a:lnSpc>
                        <a:spcAft>
                          <a:spcPts val="0"/>
                        </a:spcAft>
                      </a:pPr>
                      <a:r>
                        <a:rPr lang="en-CA" sz="10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Random Forest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CA" sz="1000">
                          <a:effectLst/>
                        </a:rPr>
                        <a:t>n_estimators=100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0.061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413452"/>
                  </a:ext>
                </a:extLst>
              </a:tr>
              <a:tr h="402653">
                <a:tc>
                  <a:txBody>
                    <a:bodyPr/>
                    <a:lstStyle/>
                    <a:p>
                      <a:pPr>
                        <a:lnSpc>
                          <a:spcPct val="107000"/>
                        </a:lnSpc>
                        <a:spcAft>
                          <a:spcPts val="0"/>
                        </a:spcAft>
                      </a:pPr>
                      <a:r>
                        <a:rPr lang="en-CA" sz="1000">
                          <a:effectLst/>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Multi-layer Perceptron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CA" sz="1000">
                          <a:effectLst/>
                        </a:rPr>
                        <a:t>max_iter=300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10983"/>
                  </a:ext>
                </a:extLst>
              </a:tr>
              <a:tr h="402653">
                <a:tc>
                  <a:txBody>
                    <a:bodyPr/>
                    <a:lstStyle/>
                    <a:p>
                      <a:pPr>
                        <a:lnSpc>
                          <a:spcPct val="107000"/>
                        </a:lnSpc>
                        <a:spcAft>
                          <a:spcPts val="0"/>
                        </a:spcAft>
                      </a:pPr>
                      <a:r>
                        <a:rPr lang="en-CA" sz="10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Gradient Boosting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CA" sz="1000">
                          <a:effectLst/>
                        </a:rPr>
                        <a:t>No tweaking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0.003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801488"/>
                  </a:ext>
                </a:extLst>
              </a:tr>
              <a:tr h="402653">
                <a:tc>
                  <a:txBody>
                    <a:bodyPr/>
                    <a:lstStyle/>
                    <a:p>
                      <a:pPr>
                        <a:lnSpc>
                          <a:spcPct val="107000"/>
                        </a:lnSpc>
                        <a:spcAft>
                          <a:spcPts val="0"/>
                        </a:spcAft>
                      </a:pPr>
                      <a:r>
                        <a:rPr lang="en-CA" sz="1000">
                          <a:effectLst/>
                        </a:rPr>
                        <a:t>9.1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Support Vector Machine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gridCV (to define the gamma parameter) and StandardScaler()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Execution interrupted (&gt; 20 minutes)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865614"/>
                  </a:ext>
                </a:extLst>
              </a:tr>
              <a:tr h="402653">
                <a:tc>
                  <a:txBody>
                    <a:bodyPr/>
                    <a:lstStyle/>
                    <a:p>
                      <a:pPr>
                        <a:lnSpc>
                          <a:spcPct val="107000"/>
                        </a:lnSpc>
                        <a:spcAft>
                          <a:spcPts val="0"/>
                        </a:spcAft>
                      </a:pPr>
                      <a:r>
                        <a:rPr lang="en-CA" sz="1000">
                          <a:effectLst/>
                        </a:rPr>
                        <a:t>9.2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Support Vector Machine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CA" sz="1000">
                          <a:effectLst/>
                        </a:rPr>
                        <a:t>gridCV only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Execution interrupted (&gt; 20 minutes)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1532791"/>
                  </a:ext>
                </a:extLst>
              </a:tr>
              <a:tr h="402653">
                <a:tc>
                  <a:txBody>
                    <a:bodyPr/>
                    <a:lstStyle/>
                    <a:p>
                      <a:pPr>
                        <a:lnSpc>
                          <a:spcPct val="107000"/>
                        </a:lnSpc>
                        <a:spcAft>
                          <a:spcPts val="0"/>
                        </a:spcAft>
                      </a:pPr>
                      <a:r>
                        <a:rPr lang="en-CA" sz="1000">
                          <a:effectLst/>
                        </a:rPr>
                        <a:t>9.3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Support Vector Machine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CA" sz="1000">
                          <a:effectLst/>
                        </a:rPr>
                        <a:t>StandardScaler() only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Execution interrupted (&gt; 20 minutes)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335951"/>
                  </a:ext>
                </a:extLst>
              </a:tr>
              <a:tr h="402653">
                <a:tc>
                  <a:txBody>
                    <a:bodyPr/>
                    <a:lstStyle/>
                    <a:p>
                      <a:pPr>
                        <a:lnSpc>
                          <a:spcPct val="107000"/>
                        </a:lnSpc>
                        <a:spcAft>
                          <a:spcPts val="0"/>
                        </a:spcAft>
                      </a:pPr>
                      <a:r>
                        <a:rPr lang="en-CA" sz="10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highlight>
                            <a:srgbClr val="00FF00"/>
                          </a:highlight>
                        </a:rPr>
                        <a:t>Stochastic Gradient Descent Classifier</a:t>
                      </a:r>
                      <a:endParaRPr lang="en-CA"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err="1">
                          <a:effectLst/>
                        </a:rPr>
                        <a:t>class_weight</a:t>
                      </a:r>
                      <a:r>
                        <a:rPr lang="en-CA" sz="1000" dirty="0">
                          <a:effectLst/>
                        </a:rPr>
                        <a:t>='balanced',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highlight>
                            <a:srgbClr val="00FF00"/>
                          </a:highlight>
                        </a:rPr>
                        <a:t>0.377</a:t>
                      </a:r>
                      <a:endParaRPr lang="en-CA"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0.657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24310"/>
                  </a:ext>
                </a:extLst>
              </a:tr>
            </a:tbl>
          </a:graphicData>
        </a:graphic>
      </p:graphicFrame>
      <p:sp>
        <p:nvSpPr>
          <p:cNvPr id="6" name="TextBox 5">
            <a:extLst>
              <a:ext uri="{FF2B5EF4-FFF2-40B4-BE49-F238E27FC236}">
                <a16:creationId xmlns:a16="http://schemas.microsoft.com/office/drawing/2014/main" id="{67D03F2D-808B-4FF6-836F-BC4693B462D3}"/>
              </a:ext>
            </a:extLst>
          </p:cNvPr>
          <p:cNvSpPr txBox="1"/>
          <p:nvPr/>
        </p:nvSpPr>
        <p:spPr>
          <a:xfrm>
            <a:off x="6971189" y="1877921"/>
            <a:ext cx="4125897" cy="1317348"/>
          </a:xfrm>
          <a:prstGeom prst="rect">
            <a:avLst/>
          </a:prstGeom>
          <a:noFill/>
        </p:spPr>
        <p:txBody>
          <a:bodyPr wrap="square">
            <a:spAutoFit/>
          </a:bodyPr>
          <a:lstStyle/>
          <a:p>
            <a:pPr marL="90170" algn="ctr">
              <a:lnSpc>
                <a:spcPct val="107000"/>
              </a:lnSpc>
              <a:spcAft>
                <a:spcPts val="0"/>
              </a:spcAft>
            </a:pPr>
            <a:r>
              <a:rPr lang="en-CA" sz="1400" b="1" dirty="0">
                <a:effectLst/>
                <a:latin typeface="Calibri" panose="020F0502020204030204" pitchFamily="34" charset="0"/>
                <a:ea typeface="Calibri" panose="020F0502020204030204" pitchFamily="34" charset="0"/>
                <a:cs typeface="Times New Roman" panose="02020603050405020304" pitchFamily="18" charset="0"/>
              </a:rPr>
              <a:t>(*1)</a:t>
            </a:r>
            <a:r>
              <a:rPr lang="en-CA" sz="1400" dirty="0">
                <a:effectLst/>
                <a:latin typeface="Calibri" panose="020F0502020204030204" pitchFamily="34" charset="0"/>
                <a:ea typeface="Calibri" panose="020F0502020204030204" pitchFamily="34" charset="0"/>
                <a:cs typeface="Times New Roman" panose="02020603050405020304" pitchFamily="18" charset="0"/>
              </a:rPr>
              <a:t> – </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CA" sz="1400" dirty="0">
                <a:effectLst/>
                <a:latin typeface="Calibri" panose="020F0502020204030204" pitchFamily="34" charset="0"/>
                <a:ea typeface="Calibri" panose="020F0502020204030204" pitchFamily="34" charset="0"/>
                <a:cs typeface="Times New Roman" panose="02020603050405020304" pitchFamily="18" charset="0"/>
              </a:rPr>
              <a:t> used to define the parameters.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90170" algn="ctr">
              <a:lnSpc>
                <a:spcPct val="107000"/>
              </a:lnSpc>
              <a:spcAft>
                <a:spcPts val="800"/>
              </a:spcAft>
            </a:pPr>
            <a:r>
              <a:rPr lang="en-CA" sz="1400" b="1" dirty="0">
                <a:effectLst/>
                <a:latin typeface="Calibri" panose="020F0502020204030204" pitchFamily="34" charset="0"/>
                <a:ea typeface="Calibri" panose="020F0502020204030204" pitchFamily="34" charset="0"/>
                <a:cs typeface="Times New Roman" panose="02020603050405020304" pitchFamily="18" charset="0"/>
              </a:rPr>
              <a:t>(*2)</a:t>
            </a:r>
            <a:r>
              <a:rPr lang="en-CA" sz="1400" dirty="0">
                <a:effectLst/>
                <a:latin typeface="Calibri" panose="020F0502020204030204" pitchFamily="34" charset="0"/>
                <a:ea typeface="Calibri" panose="020F0502020204030204" pitchFamily="34" charset="0"/>
                <a:cs typeface="Times New Roman" panose="02020603050405020304" pitchFamily="18" charset="0"/>
              </a:rPr>
              <a:t> – Recall: out of all the customers who defaulted, how many did my model identify?</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CA" sz="1400" b="1" dirty="0">
                <a:effectLst/>
                <a:latin typeface="Calibri" panose="020F0502020204030204" pitchFamily="34" charset="0"/>
                <a:ea typeface="Calibri" panose="020F0502020204030204" pitchFamily="34" charset="0"/>
                <a:cs typeface="Times New Roman" panose="02020603050405020304" pitchFamily="18" charset="0"/>
              </a:rPr>
              <a:t>(*3)</a:t>
            </a:r>
            <a:r>
              <a:rPr lang="en-CA" sz="1400" dirty="0">
                <a:effectLst/>
                <a:latin typeface="Calibri" panose="020F0502020204030204" pitchFamily="34" charset="0"/>
                <a:ea typeface="Calibri" panose="020F0502020204030204" pitchFamily="34" charset="0"/>
                <a:cs typeface="Times New Roman" panose="02020603050405020304" pitchFamily="18" charset="0"/>
              </a:rPr>
              <a:t> – Artificial priors. Overfitting the testing data, cannot be used.</a:t>
            </a:r>
            <a:endParaRPr lang="en-CA" sz="1400" dirty="0"/>
          </a:p>
        </p:txBody>
      </p:sp>
      <p:sp>
        <p:nvSpPr>
          <p:cNvPr id="7" name="TextBox 6">
            <a:extLst>
              <a:ext uri="{FF2B5EF4-FFF2-40B4-BE49-F238E27FC236}">
                <a16:creationId xmlns:a16="http://schemas.microsoft.com/office/drawing/2014/main" id="{9F818643-3AC8-4019-8FD6-20AC9B21B817}"/>
              </a:ext>
            </a:extLst>
          </p:cNvPr>
          <p:cNvSpPr txBox="1"/>
          <p:nvPr/>
        </p:nvSpPr>
        <p:spPr>
          <a:xfrm>
            <a:off x="7232981" y="3441680"/>
            <a:ext cx="4050537" cy="3139321"/>
          </a:xfrm>
          <a:prstGeom prst="rect">
            <a:avLst/>
          </a:prstGeom>
          <a:noFill/>
        </p:spPr>
        <p:txBody>
          <a:bodyPr wrap="square" rtlCol="0">
            <a:spAutoFit/>
          </a:bodyPr>
          <a:lstStyle/>
          <a:p>
            <a:pPr algn="ctr"/>
            <a:r>
              <a:rPr lang="en-CA" dirty="0"/>
              <a:t>Best “out-of-the-box” model: </a:t>
            </a:r>
            <a:r>
              <a:rPr lang="en-CA" b="1" dirty="0"/>
              <a:t>Stochastic Gradient Descent Classifier</a:t>
            </a:r>
          </a:p>
          <a:p>
            <a:pPr algn="ctr"/>
            <a:endParaRPr lang="en-CA" b="1" dirty="0"/>
          </a:p>
          <a:p>
            <a:pPr algn="ctr"/>
            <a:r>
              <a:rPr lang="en-CA" sz="1800" b="1" dirty="0">
                <a:effectLst/>
                <a:latin typeface="Calibri" panose="020F0502020204030204" pitchFamily="34" charset="0"/>
                <a:ea typeface="Calibri" panose="020F0502020204030204" pitchFamily="34" charset="0"/>
                <a:cs typeface="Times New Roman" panose="02020603050405020304" pitchFamily="18" charset="0"/>
              </a:rPr>
              <a:t>Dummy benchmark beaten by a lot</a:t>
            </a:r>
          </a:p>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(0.37 &gt; 0.21)</a:t>
            </a:r>
            <a:endParaRPr lang="en-CA" b="1" dirty="0"/>
          </a:p>
          <a:p>
            <a:pPr algn="ctr"/>
            <a:endParaRPr lang="en-CA" b="1" dirty="0"/>
          </a:p>
          <a:p>
            <a:pPr lvl="1"/>
            <a:r>
              <a:rPr lang="en-CA" dirty="0"/>
              <a:t>Using this model, let’s define:</a:t>
            </a:r>
          </a:p>
          <a:p>
            <a:pPr marL="742950" lvl="1" indent="-285750">
              <a:buFontTx/>
              <a:buChar char="-"/>
            </a:pPr>
            <a:r>
              <a:rPr lang="en-CA" dirty="0"/>
              <a:t>Best dataset (full or slim), </a:t>
            </a:r>
          </a:p>
          <a:p>
            <a:pPr marL="742950" lvl="1" indent="-285750">
              <a:buFontTx/>
              <a:buChar char="-"/>
            </a:pPr>
            <a:r>
              <a:rPr lang="en-CA" dirty="0"/>
              <a:t>Best parameters</a:t>
            </a:r>
          </a:p>
          <a:p>
            <a:pPr marL="742950" lvl="1" indent="-285750">
              <a:buFontTx/>
              <a:buChar char="-"/>
            </a:pPr>
            <a:r>
              <a:rPr lang="en-CA" dirty="0"/>
              <a:t>Compare to the </a:t>
            </a:r>
            <a:r>
              <a:rPr lang="en-CA" b="1" dirty="0"/>
              <a:t>Challenging benchmark</a:t>
            </a:r>
            <a:endParaRPr lang="en-CA" dirty="0"/>
          </a:p>
        </p:txBody>
      </p:sp>
    </p:spTree>
    <p:extLst>
      <p:ext uri="{BB962C8B-B14F-4D97-AF65-F5344CB8AC3E}">
        <p14:creationId xmlns:p14="http://schemas.microsoft.com/office/powerpoint/2010/main" val="376192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D499-DCA8-4D8F-A029-122438FEE4C7}"/>
              </a:ext>
            </a:extLst>
          </p:cNvPr>
          <p:cNvSpPr>
            <a:spLocks noGrp="1"/>
          </p:cNvSpPr>
          <p:nvPr>
            <p:ph type="title"/>
          </p:nvPr>
        </p:nvSpPr>
        <p:spPr/>
        <p:txBody>
          <a:bodyPr/>
          <a:lstStyle/>
          <a:p>
            <a:r>
              <a:rPr lang="en-CA" dirty="0"/>
              <a:t>SGD Classifier - </a:t>
            </a:r>
            <a:r>
              <a:rPr lang="en-CA" b="1" dirty="0"/>
              <a:t>Best dataset </a:t>
            </a:r>
          </a:p>
        </p:txBody>
      </p:sp>
      <p:sp>
        <p:nvSpPr>
          <p:cNvPr id="3" name="Content Placeholder 2">
            <a:extLst>
              <a:ext uri="{FF2B5EF4-FFF2-40B4-BE49-F238E27FC236}">
                <a16:creationId xmlns:a16="http://schemas.microsoft.com/office/drawing/2014/main" id="{BA054B02-36AE-4EAC-A6AE-1CD1A597E076}"/>
              </a:ext>
            </a:extLst>
          </p:cNvPr>
          <p:cNvSpPr>
            <a:spLocks noGrp="1"/>
          </p:cNvSpPr>
          <p:nvPr>
            <p:ph idx="1"/>
          </p:nvPr>
        </p:nvSpPr>
        <p:spPr>
          <a:xfrm>
            <a:off x="838200" y="1825624"/>
            <a:ext cx="10515600" cy="4351338"/>
          </a:xfrm>
        </p:spPr>
        <p:txBody>
          <a:bodyPr/>
          <a:lstStyle/>
          <a:p>
            <a:r>
              <a:rPr lang="en-CA" dirty="0"/>
              <a:t>During models testing, 4 datasets were generated with varying number of columns. Here is how the metrics compare:</a:t>
            </a:r>
          </a:p>
        </p:txBody>
      </p:sp>
      <p:graphicFrame>
        <p:nvGraphicFramePr>
          <p:cNvPr id="4" name="Table 3">
            <a:extLst>
              <a:ext uri="{FF2B5EF4-FFF2-40B4-BE49-F238E27FC236}">
                <a16:creationId xmlns:a16="http://schemas.microsoft.com/office/drawing/2014/main" id="{D66DF99D-8623-4394-83C7-CB0CD9A30346}"/>
              </a:ext>
            </a:extLst>
          </p:cNvPr>
          <p:cNvGraphicFramePr>
            <a:graphicFrameLocks noGrp="1"/>
          </p:cNvGraphicFramePr>
          <p:nvPr>
            <p:extLst>
              <p:ext uri="{D42A27DB-BD31-4B8C-83A1-F6EECF244321}">
                <p14:modId xmlns:p14="http://schemas.microsoft.com/office/powerpoint/2010/main" val="3363879936"/>
              </p:ext>
            </p:extLst>
          </p:nvPr>
        </p:nvGraphicFramePr>
        <p:xfrm>
          <a:off x="1175205" y="2918669"/>
          <a:ext cx="3743024" cy="2388639"/>
        </p:xfrm>
        <a:graphic>
          <a:graphicData uri="http://schemas.openxmlformats.org/drawingml/2006/table">
            <a:tbl>
              <a:tblPr firstRow="1" firstCol="1" bandRow="1">
                <a:tableStyleId>{5C22544A-7EE6-4342-B048-85BDC9FD1C3A}</a:tableStyleId>
              </a:tblPr>
              <a:tblGrid>
                <a:gridCol w="342877">
                  <a:extLst>
                    <a:ext uri="{9D8B030D-6E8A-4147-A177-3AD203B41FA5}">
                      <a16:colId xmlns:a16="http://schemas.microsoft.com/office/drawing/2014/main" val="832089901"/>
                    </a:ext>
                  </a:extLst>
                </a:gridCol>
                <a:gridCol w="1047384">
                  <a:extLst>
                    <a:ext uri="{9D8B030D-6E8A-4147-A177-3AD203B41FA5}">
                      <a16:colId xmlns:a16="http://schemas.microsoft.com/office/drawing/2014/main" val="2399235704"/>
                    </a:ext>
                  </a:extLst>
                </a:gridCol>
                <a:gridCol w="1145400">
                  <a:extLst>
                    <a:ext uri="{9D8B030D-6E8A-4147-A177-3AD203B41FA5}">
                      <a16:colId xmlns:a16="http://schemas.microsoft.com/office/drawing/2014/main" val="1842004790"/>
                    </a:ext>
                  </a:extLst>
                </a:gridCol>
                <a:gridCol w="612560">
                  <a:extLst>
                    <a:ext uri="{9D8B030D-6E8A-4147-A177-3AD203B41FA5}">
                      <a16:colId xmlns:a16="http://schemas.microsoft.com/office/drawing/2014/main" val="3435074709"/>
                    </a:ext>
                  </a:extLst>
                </a:gridCol>
                <a:gridCol w="594803">
                  <a:extLst>
                    <a:ext uri="{9D8B030D-6E8A-4147-A177-3AD203B41FA5}">
                      <a16:colId xmlns:a16="http://schemas.microsoft.com/office/drawing/2014/main" val="649950465"/>
                    </a:ext>
                  </a:extLst>
                </a:gridCol>
              </a:tblGrid>
              <a:tr h="260035">
                <a:tc>
                  <a:txBody>
                    <a:bodyPr/>
                    <a:lstStyle/>
                    <a:p>
                      <a:pPr>
                        <a:lnSpc>
                          <a:spcPct val="107000"/>
                        </a:lnSpc>
                        <a:spcAft>
                          <a:spcPts val="0"/>
                        </a:spcAft>
                      </a:pPr>
                      <a:r>
                        <a:rPr lang="en-CA" sz="1000">
                          <a:effectLst/>
                        </a:rPr>
                        <a:t>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Model Family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Dataset used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F1 Score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Recall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390024"/>
                  </a:ext>
                </a:extLst>
              </a:tr>
              <a:tr h="532151">
                <a:tc>
                  <a:txBody>
                    <a:bodyPr/>
                    <a:lstStyle/>
                    <a:p>
                      <a:pPr>
                        <a:lnSpc>
                          <a:spcPct val="107000"/>
                        </a:lnSpc>
                        <a:spcAft>
                          <a:spcPts val="0"/>
                        </a:spcAft>
                      </a:pPr>
                      <a:r>
                        <a:rPr lang="en-CA" sz="1000">
                          <a:effectLst/>
                        </a:rPr>
                        <a:t>3.1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Stochastic Gradient Descent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 </a:t>
                      </a:r>
                      <a:r>
                        <a:rPr lang="en-CA" sz="1000" b="1" dirty="0">
                          <a:effectLst/>
                        </a:rPr>
                        <a:t>Full</a:t>
                      </a:r>
                      <a:r>
                        <a:rPr lang="en-CA" sz="1000" dirty="0">
                          <a:effectLst/>
                        </a:rPr>
                        <a:t> Dataset</a:t>
                      </a:r>
                      <a:endParaRPr lang="en-CA" sz="1100" dirty="0">
                        <a:effectLst/>
                      </a:endParaRPr>
                    </a:p>
                    <a:p>
                      <a:pPr>
                        <a:lnSpc>
                          <a:spcPct val="107000"/>
                        </a:lnSpc>
                        <a:spcAft>
                          <a:spcPts val="0"/>
                        </a:spcAft>
                      </a:pPr>
                      <a:r>
                        <a:rPr lang="en-CA" sz="1000" dirty="0">
                          <a:effectLst/>
                        </a:rPr>
                        <a:t>- function used: </a:t>
                      </a:r>
                      <a:r>
                        <a:rPr lang="en-CA" sz="1000" b="1" dirty="0" err="1">
                          <a:effectLst/>
                        </a:rPr>
                        <a:t>prepData</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0.379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0.666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5753716"/>
                  </a:ext>
                </a:extLst>
              </a:tr>
              <a:tr h="532151">
                <a:tc>
                  <a:txBody>
                    <a:bodyPr/>
                    <a:lstStyle/>
                    <a:p>
                      <a:pPr>
                        <a:lnSpc>
                          <a:spcPct val="107000"/>
                        </a:lnSpc>
                        <a:spcAft>
                          <a:spcPts val="0"/>
                        </a:spcAft>
                      </a:pPr>
                      <a:r>
                        <a:rPr lang="en-CA" sz="1000">
                          <a:effectLst/>
                        </a:rPr>
                        <a:t>3.2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Stochastic Gradient Descent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 </a:t>
                      </a:r>
                      <a:r>
                        <a:rPr lang="en-CA" sz="1000" b="1" dirty="0">
                          <a:effectLst/>
                        </a:rPr>
                        <a:t>Full</a:t>
                      </a:r>
                      <a:r>
                        <a:rPr lang="en-CA" sz="1000" dirty="0">
                          <a:effectLst/>
                        </a:rPr>
                        <a:t> Dataset</a:t>
                      </a:r>
                      <a:endParaRPr lang="en-CA" sz="1100" dirty="0">
                        <a:effectLst/>
                      </a:endParaRPr>
                    </a:p>
                    <a:p>
                      <a:pPr>
                        <a:lnSpc>
                          <a:spcPct val="107000"/>
                        </a:lnSpc>
                        <a:spcAft>
                          <a:spcPts val="0"/>
                        </a:spcAft>
                      </a:pPr>
                      <a:r>
                        <a:rPr lang="en-CA" sz="1000" dirty="0">
                          <a:effectLst/>
                        </a:rPr>
                        <a:t>- function used: </a:t>
                      </a:r>
                      <a:r>
                        <a:rPr lang="en-CA" sz="1000" b="1" dirty="0" err="1">
                          <a:effectLst/>
                        </a:rPr>
                        <a:t>prepDataSlim</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0.378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0.657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348097"/>
                  </a:ext>
                </a:extLst>
              </a:tr>
              <a:tr h="532151">
                <a:tc>
                  <a:txBody>
                    <a:bodyPr/>
                    <a:lstStyle/>
                    <a:p>
                      <a:pPr>
                        <a:lnSpc>
                          <a:spcPct val="107000"/>
                        </a:lnSpc>
                        <a:spcAft>
                          <a:spcPts val="0"/>
                        </a:spcAft>
                      </a:pPr>
                      <a:r>
                        <a:rPr lang="en-CA" sz="1000">
                          <a:effectLst/>
                        </a:rPr>
                        <a:t>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Stochastic Gradient Descent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 </a:t>
                      </a:r>
                      <a:r>
                        <a:rPr lang="en-CA" sz="1000" b="1" dirty="0">
                          <a:effectLst/>
                        </a:rPr>
                        <a:t>Slim</a:t>
                      </a:r>
                      <a:r>
                        <a:rPr lang="en-CA" sz="1000" dirty="0">
                          <a:effectLst/>
                        </a:rPr>
                        <a:t> Dataset</a:t>
                      </a:r>
                      <a:endParaRPr lang="en-CA" sz="1100" dirty="0">
                        <a:effectLst/>
                      </a:endParaRPr>
                    </a:p>
                    <a:p>
                      <a:pPr>
                        <a:lnSpc>
                          <a:spcPct val="107000"/>
                        </a:lnSpc>
                        <a:spcAft>
                          <a:spcPts val="0"/>
                        </a:spcAft>
                      </a:pPr>
                      <a:r>
                        <a:rPr lang="en-CA" sz="1000" dirty="0">
                          <a:effectLst/>
                        </a:rPr>
                        <a:t>- function used: </a:t>
                      </a:r>
                      <a:r>
                        <a:rPr lang="en-CA" sz="1000" b="1" dirty="0" err="1">
                          <a:effectLst/>
                        </a:rPr>
                        <a:t>prepData</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0.388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0.677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7361357"/>
                  </a:ext>
                </a:extLst>
              </a:tr>
              <a:tr h="532151">
                <a:tc>
                  <a:txBody>
                    <a:bodyPr/>
                    <a:lstStyle/>
                    <a:p>
                      <a:pPr>
                        <a:lnSpc>
                          <a:spcPct val="107000"/>
                        </a:lnSpc>
                        <a:spcAft>
                          <a:spcPts val="0"/>
                        </a:spcAft>
                      </a:pPr>
                      <a:r>
                        <a:rPr lang="en-CA" sz="1000">
                          <a:effectLst/>
                        </a:rPr>
                        <a:t>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a:effectLst/>
                        </a:rPr>
                        <a:t>Stochastic Gradient Descent Classifier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rPr>
                        <a:t>- </a:t>
                      </a:r>
                      <a:r>
                        <a:rPr lang="en-CA" sz="1000" b="1" dirty="0">
                          <a:effectLst/>
                        </a:rPr>
                        <a:t>Slim</a:t>
                      </a:r>
                      <a:r>
                        <a:rPr lang="en-CA" sz="1000" dirty="0">
                          <a:effectLst/>
                        </a:rPr>
                        <a:t> Dataset</a:t>
                      </a:r>
                      <a:endParaRPr lang="en-CA" sz="1100" dirty="0">
                        <a:effectLst/>
                      </a:endParaRPr>
                    </a:p>
                    <a:p>
                      <a:pPr>
                        <a:lnSpc>
                          <a:spcPct val="107000"/>
                        </a:lnSpc>
                        <a:spcAft>
                          <a:spcPts val="0"/>
                        </a:spcAft>
                      </a:pPr>
                      <a:r>
                        <a:rPr lang="en-CA" sz="1000" dirty="0">
                          <a:effectLst/>
                        </a:rPr>
                        <a:t>- function used: </a:t>
                      </a:r>
                      <a:r>
                        <a:rPr lang="en-CA" sz="1000" b="1" dirty="0" err="1">
                          <a:effectLst/>
                        </a:rPr>
                        <a:t>prepDataSlim</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highlight>
                            <a:srgbClr val="00FF00"/>
                          </a:highlight>
                        </a:rPr>
                        <a:t>0.380</a:t>
                      </a:r>
                      <a:endParaRPr lang="en-CA"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000" dirty="0">
                          <a:effectLst/>
                          <a:highlight>
                            <a:srgbClr val="00FF00"/>
                          </a:highlight>
                        </a:rPr>
                        <a:t>0.752</a:t>
                      </a:r>
                      <a:endParaRPr lang="en-CA"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8133168"/>
                  </a:ext>
                </a:extLst>
              </a:tr>
            </a:tbl>
          </a:graphicData>
        </a:graphic>
      </p:graphicFrame>
      <p:sp>
        <p:nvSpPr>
          <p:cNvPr id="5" name="TextBox 4">
            <a:extLst>
              <a:ext uri="{FF2B5EF4-FFF2-40B4-BE49-F238E27FC236}">
                <a16:creationId xmlns:a16="http://schemas.microsoft.com/office/drawing/2014/main" id="{DDFA5CF5-FFB4-4728-BE7C-D1A09D1D5AE0}"/>
              </a:ext>
            </a:extLst>
          </p:cNvPr>
          <p:cNvSpPr txBox="1"/>
          <p:nvPr/>
        </p:nvSpPr>
        <p:spPr>
          <a:xfrm>
            <a:off x="1175205" y="5442245"/>
            <a:ext cx="3743024" cy="415498"/>
          </a:xfrm>
          <a:prstGeom prst="rect">
            <a:avLst/>
          </a:prstGeom>
          <a:noFill/>
        </p:spPr>
        <p:txBody>
          <a:bodyPr wrap="square" rtlCol="0">
            <a:spAutoFit/>
          </a:bodyPr>
          <a:lstStyle/>
          <a:p>
            <a:pPr algn="ctr"/>
            <a:r>
              <a:rPr lang="en-CA" sz="1050" dirty="0"/>
              <a:t>Ps: Please find “</a:t>
            </a:r>
            <a:r>
              <a:rPr lang="en-CA" sz="1050" dirty="0" err="1"/>
              <a:t>prepData</a:t>
            </a:r>
            <a:r>
              <a:rPr lang="en-CA" sz="1050" dirty="0"/>
              <a:t>” and “</a:t>
            </a:r>
            <a:r>
              <a:rPr lang="en-CA" sz="1050" dirty="0" err="1"/>
              <a:t>prepDataSlim</a:t>
            </a:r>
            <a:r>
              <a:rPr lang="en-CA" sz="1050" dirty="0"/>
              <a:t>” function definitions in the appendix</a:t>
            </a:r>
          </a:p>
        </p:txBody>
      </p:sp>
      <p:sp>
        <p:nvSpPr>
          <p:cNvPr id="7" name="TextBox 6">
            <a:extLst>
              <a:ext uri="{FF2B5EF4-FFF2-40B4-BE49-F238E27FC236}">
                <a16:creationId xmlns:a16="http://schemas.microsoft.com/office/drawing/2014/main" id="{69D034A5-C383-4D28-BAFD-6471D3F76991}"/>
              </a:ext>
            </a:extLst>
          </p:cNvPr>
          <p:cNvSpPr txBox="1"/>
          <p:nvPr/>
        </p:nvSpPr>
        <p:spPr>
          <a:xfrm>
            <a:off x="5439226" y="3118199"/>
            <a:ext cx="5393577" cy="1766189"/>
          </a:xfrm>
          <a:prstGeom prst="rect">
            <a:avLst/>
          </a:prstGeom>
          <a:noFill/>
        </p:spPr>
        <p:txBody>
          <a:bodyPr wrap="square">
            <a:spAutoFit/>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Third model has a better F1 score. Fourth model has a 75% Recall rate. It makes sense to sacrifice very little precision to have a significant increase in the recall rate.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Best dataset = slimmer version of </a:t>
            </a:r>
            <a:r>
              <a:rPr lang="en-CA" sz="1800" b="1" dirty="0" err="1">
                <a:effectLst/>
                <a:latin typeface="Calibri" panose="020F0502020204030204" pitchFamily="34" charset="0"/>
                <a:ea typeface="Calibri" panose="020F0502020204030204" pitchFamily="34" charset="0"/>
                <a:cs typeface="Times New Roman" panose="02020603050405020304" pitchFamily="18" charset="0"/>
              </a:rPr>
              <a:t>df_slim</a:t>
            </a:r>
            <a:r>
              <a:rPr lang="en-CA" sz="1800" b="1" dirty="0">
                <a:effectLst/>
                <a:latin typeface="Calibri" panose="020F0502020204030204" pitchFamily="34" charset="0"/>
                <a:ea typeface="Calibri" panose="020F0502020204030204" pitchFamily="34" charset="0"/>
                <a:cs typeface="Times New Roman" panose="02020603050405020304" pitchFamily="18" charset="0"/>
              </a:rPr>
              <a:t>!</a:t>
            </a:r>
          </a:p>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From now on, I am using this dataset.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728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DD08-A9EE-415D-A8AC-54EB68FB0A8A}"/>
              </a:ext>
            </a:extLst>
          </p:cNvPr>
          <p:cNvSpPr>
            <a:spLocks noGrp="1"/>
          </p:cNvSpPr>
          <p:nvPr>
            <p:ph type="title"/>
          </p:nvPr>
        </p:nvSpPr>
        <p:spPr/>
        <p:txBody>
          <a:bodyPr/>
          <a:lstStyle/>
          <a:p>
            <a:r>
              <a:rPr lang="en-CA" dirty="0"/>
              <a:t>SGD Classifier - </a:t>
            </a:r>
            <a:r>
              <a:rPr lang="en-CA" b="1" dirty="0"/>
              <a:t>Parameters Tweaking</a:t>
            </a:r>
          </a:p>
        </p:txBody>
      </p:sp>
      <p:sp>
        <p:nvSpPr>
          <p:cNvPr id="3" name="Content Placeholder 2">
            <a:extLst>
              <a:ext uri="{FF2B5EF4-FFF2-40B4-BE49-F238E27FC236}">
                <a16:creationId xmlns:a16="http://schemas.microsoft.com/office/drawing/2014/main" id="{3DCC7578-A799-4340-95BA-D56A6E1CC2AD}"/>
              </a:ext>
            </a:extLst>
          </p:cNvPr>
          <p:cNvSpPr>
            <a:spLocks noGrp="1"/>
          </p:cNvSpPr>
          <p:nvPr>
            <p:ph idx="1"/>
          </p:nvPr>
        </p:nvSpPr>
        <p:spPr/>
        <p:txBody>
          <a:bodyPr/>
          <a:lstStyle/>
          <a:p>
            <a:pPr marL="0" indent="0">
              <a:buNone/>
            </a:pPr>
            <a:r>
              <a:rPr lang="en-CA" dirty="0"/>
              <a:t>Considering F1 scores and Recall Rates, here are the parameters tested:</a:t>
            </a:r>
          </a:p>
          <a:p>
            <a:pPr marL="0" indent="0">
              <a:buNone/>
            </a:pPr>
            <a:endParaRPr lang="en-CA" dirty="0"/>
          </a:p>
          <a:p>
            <a:r>
              <a:rPr lang="en-CA" dirty="0"/>
              <a:t>Penalty – Tried 10 values for L1_ratio (</a:t>
            </a:r>
            <a:r>
              <a:rPr lang="en-CA" dirty="0" err="1"/>
              <a:t>elasticnet</a:t>
            </a:r>
            <a:r>
              <a:rPr lang="en-CA" dirty="0"/>
              <a:t>).</a:t>
            </a:r>
          </a:p>
          <a:p>
            <a:pPr lvl="1"/>
            <a:r>
              <a:rPr lang="en-CA" dirty="0"/>
              <a:t>Best = default (L1_ratio = 0, meaning only L2 penalty)</a:t>
            </a:r>
          </a:p>
          <a:p>
            <a:r>
              <a:rPr lang="en-CA" dirty="0"/>
              <a:t>Alpha – Tried 5 values</a:t>
            </a:r>
          </a:p>
          <a:p>
            <a:pPr lvl="1"/>
            <a:r>
              <a:rPr lang="en-CA" dirty="0"/>
              <a:t>Best = default (alpha = 0.0001)</a:t>
            </a:r>
          </a:p>
          <a:p>
            <a:pPr lvl="1"/>
            <a:r>
              <a:rPr lang="en-CA" dirty="0"/>
              <a:t>Alpha = 0.01 produces slightly better F1 Score, but worst Recall Rate</a:t>
            </a:r>
          </a:p>
          <a:p>
            <a:r>
              <a:rPr lang="en-CA" dirty="0" err="1"/>
              <a:t>class_weight</a:t>
            </a:r>
            <a:r>
              <a:rPr lang="en-CA" dirty="0"/>
              <a:t> – “balanced” proved to be better</a:t>
            </a:r>
          </a:p>
        </p:txBody>
      </p:sp>
    </p:spTree>
    <p:extLst>
      <p:ext uri="{BB962C8B-B14F-4D97-AF65-F5344CB8AC3E}">
        <p14:creationId xmlns:p14="http://schemas.microsoft.com/office/powerpoint/2010/main" val="40040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2E3B-EBDC-40DB-8E1E-1CA516AEE210}"/>
              </a:ext>
            </a:extLst>
          </p:cNvPr>
          <p:cNvSpPr>
            <a:spLocks noGrp="1"/>
          </p:cNvSpPr>
          <p:nvPr>
            <p:ph type="title"/>
          </p:nvPr>
        </p:nvSpPr>
        <p:spPr/>
        <p:txBody>
          <a:bodyPr/>
          <a:lstStyle/>
          <a:p>
            <a:r>
              <a:rPr lang="en-CA" dirty="0"/>
              <a:t>Challenging Benchmark – </a:t>
            </a:r>
            <a:br>
              <a:rPr lang="en-CA" dirty="0"/>
            </a:br>
            <a:r>
              <a:rPr lang="en-US" dirty="0"/>
              <a:t>Current Model X My Model (1 / 2)</a:t>
            </a:r>
            <a:endParaRPr lang="en-CA" dirty="0"/>
          </a:p>
        </p:txBody>
      </p:sp>
      <p:sp>
        <p:nvSpPr>
          <p:cNvPr id="3" name="Content Placeholder 2">
            <a:extLst>
              <a:ext uri="{FF2B5EF4-FFF2-40B4-BE49-F238E27FC236}">
                <a16:creationId xmlns:a16="http://schemas.microsoft.com/office/drawing/2014/main" id="{3577446E-AA4A-48C7-BA92-915EE4FF16D3}"/>
              </a:ext>
            </a:extLst>
          </p:cNvPr>
          <p:cNvSpPr>
            <a:spLocks noGrp="1"/>
          </p:cNvSpPr>
          <p:nvPr>
            <p:ph idx="1"/>
          </p:nvPr>
        </p:nvSpPr>
        <p:spPr/>
        <p:txBody>
          <a:bodyPr>
            <a:normAutofit/>
          </a:bodyPr>
          <a:lstStyle/>
          <a:p>
            <a:r>
              <a:rPr lang="en-US" sz="3600" dirty="0"/>
              <a:t>Overall Default Rate Prediction Accuracy</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Considering predi</a:t>
            </a:r>
            <a:r>
              <a:rPr lang="en-CA" dirty="0">
                <a:latin typeface="Calibri" panose="020F0502020204030204" pitchFamily="34" charset="0"/>
                <a:ea typeface="Calibri" panose="020F0502020204030204" pitchFamily="34" charset="0"/>
                <a:cs typeface="Times New Roman" panose="02020603050405020304" pitchFamily="18" charset="0"/>
              </a:rPr>
              <a:t>ctions = “No”</a:t>
            </a:r>
            <a:r>
              <a:rPr lang="en-CA" dirty="0">
                <a:effectLst/>
                <a:latin typeface="Calibri" panose="020F0502020204030204" pitchFamily="34" charset="0"/>
                <a:ea typeface="Calibri" panose="020F0502020204030204" pitchFamily="34" charset="0"/>
                <a:cs typeface="Times New Roman" panose="02020603050405020304" pitchFamily="18" charset="0"/>
              </a:rPr>
              <a:t>, my precision is </a:t>
            </a:r>
            <a:r>
              <a:rPr lang="en-CA" b="1" dirty="0">
                <a:effectLst/>
                <a:latin typeface="Calibri" panose="020F0502020204030204" pitchFamily="34" charset="0"/>
                <a:ea typeface="Calibri" panose="020F0502020204030204" pitchFamily="34" charset="0"/>
                <a:cs typeface="Times New Roman" panose="02020603050405020304" pitchFamily="18" charset="0"/>
              </a:rPr>
              <a:t>15%</a:t>
            </a:r>
          </a:p>
          <a:p>
            <a:pPr lvl="1"/>
            <a:r>
              <a:rPr lang="en-CA" b="1" dirty="0">
                <a:latin typeface="Calibri" panose="020F0502020204030204" pitchFamily="34" charset="0"/>
                <a:ea typeface="Calibri" panose="020F0502020204030204" pitchFamily="34" charset="0"/>
                <a:cs typeface="Times New Roman" panose="02020603050405020304" pitchFamily="18" charset="0"/>
              </a:rPr>
              <a:t>S</a:t>
            </a:r>
            <a:r>
              <a:rPr lang="en-CA" b="1" dirty="0">
                <a:effectLst/>
                <a:latin typeface="Calibri" panose="020F0502020204030204" pitchFamily="34" charset="0"/>
                <a:ea typeface="Calibri" panose="020F0502020204030204" pitchFamily="34" charset="0"/>
                <a:cs typeface="Times New Roman" panose="02020603050405020304" pitchFamily="18" charset="0"/>
              </a:rPr>
              <a:t>ignificantly lower than the 21.7% default rate we observe in the raw data.</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My model makes 50 % error when it comes to identifying non-default customers</a:t>
            </a:r>
          </a:p>
          <a:p>
            <a:pPr lvl="1"/>
            <a:r>
              <a:rPr lang="en-CA" dirty="0">
                <a:latin typeface="Calibri" panose="020F0502020204030204" pitchFamily="34" charset="0"/>
                <a:ea typeface="Calibri" panose="020F0502020204030204" pitchFamily="34" charset="0"/>
                <a:cs typeface="Times New Roman" panose="02020603050405020304" pitchFamily="18" charset="0"/>
              </a:rPr>
              <a:t>B</a:t>
            </a:r>
            <a:r>
              <a:rPr lang="en-CA" dirty="0">
                <a:effectLst/>
                <a:latin typeface="Calibri" panose="020F0502020204030204" pitchFamily="34" charset="0"/>
                <a:ea typeface="Calibri" panose="020F0502020204030204" pitchFamily="34" charset="0"/>
                <a:cs typeface="Times New Roman" panose="02020603050405020304" pitchFamily="18" charset="0"/>
              </a:rPr>
              <a:t>ut is 75% accurate to identify customers likely to default. </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We do not have these last two metrics regarding the current model, so we cannot compare.</a:t>
            </a:r>
            <a:endParaRPr lang="en-US" sz="3200" dirty="0"/>
          </a:p>
          <a:p>
            <a:pPr lvl="1"/>
            <a:endParaRPr lang="en-CA" sz="3200" dirty="0"/>
          </a:p>
        </p:txBody>
      </p:sp>
    </p:spTree>
    <p:extLst>
      <p:ext uri="{BB962C8B-B14F-4D97-AF65-F5344CB8AC3E}">
        <p14:creationId xmlns:p14="http://schemas.microsoft.com/office/powerpoint/2010/main" val="401766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E1A9-C5E2-42E0-A19B-D9EAD9AF21B1}"/>
              </a:ext>
            </a:extLst>
          </p:cNvPr>
          <p:cNvSpPr>
            <a:spLocks noGrp="1"/>
          </p:cNvSpPr>
          <p:nvPr>
            <p:ph type="title"/>
          </p:nvPr>
        </p:nvSpPr>
        <p:spPr/>
        <p:txBody>
          <a:bodyPr/>
          <a:lstStyle/>
          <a:p>
            <a:r>
              <a:rPr lang="en-CA" dirty="0"/>
              <a:t>Challenging Benchmark – </a:t>
            </a:r>
            <a:br>
              <a:rPr lang="en-CA" dirty="0"/>
            </a:br>
            <a:r>
              <a:rPr lang="en-US" dirty="0"/>
              <a:t>Current Model X My Model (2 / 2)</a:t>
            </a:r>
            <a:endParaRPr lang="en-CA" dirty="0"/>
          </a:p>
        </p:txBody>
      </p:sp>
      <p:sp>
        <p:nvSpPr>
          <p:cNvPr id="3" name="Content Placeholder 2">
            <a:extLst>
              <a:ext uri="{FF2B5EF4-FFF2-40B4-BE49-F238E27FC236}">
                <a16:creationId xmlns:a16="http://schemas.microsoft.com/office/drawing/2014/main" id="{80428FB0-AB69-4A78-B406-6C0E7E6F89E1}"/>
              </a:ext>
            </a:extLst>
          </p:cNvPr>
          <p:cNvSpPr>
            <a:spLocks noGrp="1"/>
          </p:cNvSpPr>
          <p:nvPr>
            <p:ph idx="1"/>
          </p:nvPr>
        </p:nvSpPr>
        <p:spPr/>
        <p:txBody>
          <a:bodyPr/>
          <a:lstStyle/>
          <a:p>
            <a:r>
              <a:rPr lang="en-US" dirty="0"/>
              <a:t>Default Rate Prediction Accuracy by Credit Score Bins</a:t>
            </a:r>
            <a:endParaRPr lang="en-CA" dirty="0"/>
          </a:p>
        </p:txBody>
      </p:sp>
      <p:pic>
        <p:nvPicPr>
          <p:cNvPr id="4" name="Picture 3">
            <a:extLst>
              <a:ext uri="{FF2B5EF4-FFF2-40B4-BE49-F238E27FC236}">
                <a16:creationId xmlns:a16="http://schemas.microsoft.com/office/drawing/2014/main" id="{AF38384D-D045-4E5E-B8E0-039A1D3E23EF}"/>
              </a:ext>
            </a:extLst>
          </p:cNvPr>
          <p:cNvPicPr/>
          <p:nvPr/>
        </p:nvPicPr>
        <p:blipFill>
          <a:blip r:embed="rId2"/>
          <a:stretch>
            <a:fillRect/>
          </a:stretch>
        </p:blipFill>
        <p:spPr>
          <a:xfrm>
            <a:off x="1053837" y="2876387"/>
            <a:ext cx="7035804" cy="3029891"/>
          </a:xfrm>
          <a:prstGeom prst="rect">
            <a:avLst/>
          </a:prstGeom>
        </p:spPr>
      </p:pic>
      <p:sp>
        <p:nvSpPr>
          <p:cNvPr id="6" name="TextBox 5">
            <a:extLst>
              <a:ext uri="{FF2B5EF4-FFF2-40B4-BE49-F238E27FC236}">
                <a16:creationId xmlns:a16="http://schemas.microsoft.com/office/drawing/2014/main" id="{C0632F37-CD67-4C40-B898-CB779B753640}"/>
              </a:ext>
            </a:extLst>
          </p:cNvPr>
          <p:cNvSpPr txBox="1"/>
          <p:nvPr/>
        </p:nvSpPr>
        <p:spPr>
          <a:xfrm>
            <a:off x="8206706" y="2876387"/>
            <a:ext cx="2931458" cy="1200329"/>
          </a:xfrm>
          <a:prstGeom prst="rect">
            <a:avLst/>
          </a:prstGeom>
          <a:noFill/>
        </p:spPr>
        <p:txBody>
          <a:bodyPr wrap="square">
            <a:spAutoFit/>
          </a:bodyPr>
          <a:lstStyle/>
          <a:p>
            <a:pPr algn="ctr"/>
            <a:r>
              <a:rPr lang="en-CA" b="1" dirty="0">
                <a:latin typeface="Calibri" panose="020F0502020204030204" pitchFamily="34" charset="0"/>
                <a:ea typeface="Calibri" panose="020F0502020204030204" pitchFamily="34" charset="0"/>
                <a:cs typeface="Times New Roman" panose="02020603050405020304" pitchFamily="18" charset="0"/>
              </a:rPr>
              <a:t>M</a:t>
            </a:r>
            <a:r>
              <a:rPr lang="en-CA" sz="1800" b="1" dirty="0">
                <a:effectLst/>
                <a:latin typeface="Calibri" panose="020F0502020204030204" pitchFamily="34" charset="0"/>
                <a:ea typeface="Calibri" panose="020F0502020204030204" pitchFamily="34" charset="0"/>
                <a:cs typeface="Times New Roman" panose="02020603050405020304" pitchFamily="18" charset="0"/>
              </a:rPr>
              <a:t>y model outperforms the current model in almost all ranges of credit score (lower </a:t>
            </a:r>
            <a:r>
              <a:rPr lang="en-CA" b="1" dirty="0">
                <a:latin typeface="Calibri" panose="020F0502020204030204" pitchFamily="34" charset="0"/>
                <a:ea typeface="Calibri" panose="020F0502020204030204" pitchFamily="34" charset="0"/>
                <a:cs typeface="Times New Roman" panose="02020603050405020304" pitchFamily="18" charset="0"/>
              </a:rPr>
              <a:t>Default Rate is better)</a:t>
            </a:r>
            <a:endParaRPr lang="en-CA" dirty="0"/>
          </a:p>
        </p:txBody>
      </p:sp>
    </p:spTree>
    <p:extLst>
      <p:ext uri="{BB962C8B-B14F-4D97-AF65-F5344CB8AC3E}">
        <p14:creationId xmlns:p14="http://schemas.microsoft.com/office/powerpoint/2010/main" val="20019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Consequences of not fulfilling loan instalments to the borrower:</a:t>
            </a:r>
          </a:p>
          <a:p>
            <a:pPr lvl="1" algn="just">
              <a:lnSpc>
                <a:spcPct val="107000"/>
              </a:lnSpc>
              <a:spcAft>
                <a:spcPts val="800"/>
              </a:spcAft>
            </a:pP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Incur in extra fees,</a:t>
            </a:r>
          </a:p>
          <a:p>
            <a:pPr lvl="1" algn="just">
              <a:lnSpc>
                <a:spcPct val="107000"/>
              </a:lnSpc>
              <a:spcAft>
                <a:spcPts val="800"/>
              </a:spcAft>
            </a:pP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Score drop,</a:t>
            </a:r>
          </a:p>
          <a:p>
            <a:pPr lvl="1" algn="just">
              <a:lnSpc>
                <a:spcPct val="107000"/>
              </a:lnSpc>
              <a:spcAft>
                <a:spcPts val="800"/>
              </a:spcAft>
            </a:pP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Worst rates in the future.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Consequences of many loan defaults to financial institutions:</a:t>
            </a:r>
          </a:p>
          <a:p>
            <a:pPr lvl="1" algn="just">
              <a:lnSpc>
                <a:spcPct val="107000"/>
              </a:lnSpc>
              <a:spcAft>
                <a:spcPts val="800"/>
              </a:spcAft>
            </a:pP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Higher premiums </a:t>
            </a:r>
            <a:r>
              <a:rPr lang="en-CA" sz="1400" dirty="0">
                <a:solidFill>
                  <a:srgbClr val="000000"/>
                </a:solidFill>
                <a:latin typeface="Calibri" panose="020F0502020204030204" pitchFamily="34" charset="0"/>
                <a:ea typeface="Calibri" panose="020F0502020204030204" pitchFamily="34" charset="0"/>
                <a:cs typeface="Calibri" panose="020F0502020204030204" pitchFamily="34" charset="0"/>
              </a:rPr>
              <a:t>with third party i</a:t>
            </a: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nsurance companies,</a:t>
            </a:r>
          </a:p>
          <a:p>
            <a:pPr lvl="1" algn="just">
              <a:lnSpc>
                <a:spcPct val="107000"/>
              </a:lnSpc>
              <a:spcAft>
                <a:spcPts val="800"/>
              </a:spcAft>
            </a:pPr>
            <a:r>
              <a:rPr lang="en-CA" sz="1400" dirty="0">
                <a:latin typeface="Calibri" panose="020F0502020204030204" pitchFamily="34" charset="0"/>
                <a:cs typeface="Times New Roman" panose="02020603050405020304" pitchFamily="18" charset="0"/>
              </a:rPr>
              <a:t>Simply “raising the bar” to grant loans affects their profitability and the whole economy.</a:t>
            </a:r>
          </a:p>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Can we increase loan default predictability?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9E59-1866-4A76-AD7E-C74A47FEA7E5}"/>
              </a:ext>
            </a:extLst>
          </p:cNvPr>
          <p:cNvSpPr>
            <a:spLocks noGrp="1"/>
          </p:cNvSpPr>
          <p:nvPr>
            <p:ph type="title"/>
          </p:nvPr>
        </p:nvSpPr>
        <p:spPr/>
        <p:txBody>
          <a:bodyPr/>
          <a:lstStyle/>
          <a:p>
            <a:r>
              <a:rPr lang="en-CA" dirty="0"/>
              <a:t>Models Exploration key Takeaways</a:t>
            </a:r>
          </a:p>
        </p:txBody>
      </p:sp>
      <p:sp>
        <p:nvSpPr>
          <p:cNvPr id="3" name="Content Placeholder 2">
            <a:extLst>
              <a:ext uri="{FF2B5EF4-FFF2-40B4-BE49-F238E27FC236}">
                <a16:creationId xmlns:a16="http://schemas.microsoft.com/office/drawing/2014/main" id="{06A08BE6-B56E-4995-B38A-7E205ABAFCB5}"/>
              </a:ext>
            </a:extLst>
          </p:cNvPr>
          <p:cNvSpPr>
            <a:spLocks noGrp="1"/>
          </p:cNvSpPr>
          <p:nvPr>
            <p:ph idx="1"/>
          </p:nvPr>
        </p:nvSpPr>
        <p:spPr/>
        <p:txBody>
          <a:bodyPr>
            <a:normAutofit fontScale="92500" lnSpcReduction="20000"/>
          </a:bodyPr>
          <a:lstStyle/>
          <a:p>
            <a:pPr algn="just">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Slimmer version of the dataset yielding the best prediction.</a:t>
            </a:r>
          </a:p>
          <a:p>
            <a:pPr lvl="1" algn="just">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Powerful computers instigate us to use every feature we have.</a:t>
            </a:r>
          </a:p>
          <a:p>
            <a:pPr lvl="1" algn="just">
              <a:lnSpc>
                <a:spcPct val="107000"/>
              </a:lnSpc>
              <a:spcAft>
                <a:spcPts val="8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In this case, this would be a bad strategy.</a:t>
            </a:r>
          </a:p>
          <a:p>
            <a:pPr algn="just">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Recommendation - If a customer asks for a loan:</a:t>
            </a:r>
          </a:p>
          <a:p>
            <a:pPr lvl="1" algn="just">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R</a:t>
            </a:r>
            <a:r>
              <a:rPr lang="en-CA" sz="2000" dirty="0">
                <a:effectLst/>
                <a:latin typeface="Calibri" panose="020F0502020204030204" pitchFamily="34" charset="0"/>
                <a:ea typeface="Calibri" panose="020F0502020204030204" pitchFamily="34" charset="0"/>
                <a:cs typeface="Times New Roman" panose="02020603050405020304" pitchFamily="18" charset="0"/>
              </a:rPr>
              <a:t>un my model. </a:t>
            </a:r>
          </a:p>
          <a:p>
            <a:pPr lvl="1" algn="just">
              <a:lnSpc>
                <a:spcPct val="107000"/>
              </a:lnSpc>
              <a:spcAft>
                <a:spcPts val="8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If prediction = “No” </a:t>
            </a:r>
            <a:r>
              <a:rPr lang="en-CA"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CA" sz="2000" dirty="0">
                <a:effectLst/>
                <a:latin typeface="Calibri" panose="020F0502020204030204" pitchFamily="34" charset="0"/>
                <a:ea typeface="Calibri" panose="020F0502020204030204" pitchFamily="34" charset="0"/>
                <a:cs typeface="Times New Roman" panose="02020603050405020304" pitchFamily="18" charset="0"/>
              </a:rPr>
              <a:t> Lower rate could be applied (chance of default ~ 15%)</a:t>
            </a:r>
          </a:p>
          <a:p>
            <a:pPr lvl="1" algn="just">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If prediction = “Yes” </a:t>
            </a:r>
            <a:r>
              <a:rPr lang="en-CA"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F</a:t>
            </a:r>
            <a:r>
              <a:rPr lang="en-CA" sz="2000" dirty="0">
                <a:effectLst/>
                <a:latin typeface="Calibri" panose="020F0502020204030204" pitchFamily="34" charset="0"/>
                <a:ea typeface="Calibri" panose="020F0502020204030204" pitchFamily="34" charset="0"/>
                <a:cs typeface="Times New Roman" panose="02020603050405020304" pitchFamily="18" charset="0"/>
              </a:rPr>
              <a:t>urther investigation is required</a:t>
            </a:r>
          </a:p>
          <a:p>
            <a:pPr lvl="2" algn="just">
              <a:lnSpc>
                <a:spcPct val="107000"/>
              </a:lnSpc>
              <a:spcAft>
                <a:spcPts val="800"/>
              </a:spcAft>
            </a:pPr>
            <a:r>
              <a:rPr lang="en-CA" sz="1700" dirty="0">
                <a:latin typeface="Calibri" panose="020F0502020204030204" pitchFamily="34" charset="0"/>
                <a:ea typeface="Calibri" panose="020F0502020204030204" pitchFamily="34" charset="0"/>
                <a:cs typeface="Times New Roman" panose="02020603050405020304" pitchFamily="18" charset="0"/>
              </a:rPr>
              <a:t>Is </a:t>
            </a:r>
            <a:r>
              <a:rPr lang="en-CA" sz="1700" dirty="0">
                <a:effectLst/>
                <a:latin typeface="Calibri" panose="020F0502020204030204" pitchFamily="34" charset="0"/>
                <a:ea typeface="Calibri" panose="020F0502020204030204" pitchFamily="34" charset="0"/>
                <a:cs typeface="Times New Roman" panose="02020603050405020304" pitchFamily="18" charset="0"/>
              </a:rPr>
              <a:t>the number of clients being rejected too high?</a:t>
            </a:r>
          </a:p>
          <a:p>
            <a:pPr lvl="2" algn="just">
              <a:lnSpc>
                <a:spcPct val="107000"/>
              </a:lnSpc>
              <a:spcAft>
                <a:spcPts val="800"/>
              </a:spcAft>
            </a:pPr>
            <a:r>
              <a:rPr lang="en-CA" sz="1700" dirty="0">
                <a:effectLst/>
                <a:latin typeface="Calibri" panose="020F0502020204030204" pitchFamily="34" charset="0"/>
                <a:ea typeface="Calibri" panose="020F0502020204030204" pitchFamily="34" charset="0"/>
                <a:cs typeface="Times New Roman" panose="02020603050405020304" pitchFamily="18" charset="0"/>
              </a:rPr>
              <a:t>Is the loaning company risk-prone?</a:t>
            </a:r>
          </a:p>
          <a:p>
            <a:pPr lvl="2" algn="just">
              <a:lnSpc>
                <a:spcPct val="107000"/>
              </a:lnSpc>
              <a:spcAft>
                <a:spcPts val="800"/>
              </a:spcAft>
            </a:pPr>
            <a:r>
              <a:rPr lang="en-CA" sz="1700" dirty="0">
                <a:latin typeface="Calibri" panose="020F0502020204030204" pitchFamily="34" charset="0"/>
                <a:ea typeface="Calibri" panose="020F0502020204030204" pitchFamily="34" charset="0"/>
                <a:cs typeface="Times New Roman" panose="02020603050405020304" pitchFamily="18" charset="0"/>
              </a:rPr>
              <a:t>Should other business strategies be considered?</a:t>
            </a:r>
            <a:endParaRPr lang="en-CA" sz="3200" dirty="0"/>
          </a:p>
        </p:txBody>
      </p:sp>
    </p:spTree>
    <p:extLst>
      <p:ext uri="{BB962C8B-B14F-4D97-AF65-F5344CB8AC3E}">
        <p14:creationId xmlns:p14="http://schemas.microsoft.com/office/powerpoint/2010/main" val="383773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C521-3F9F-4B0B-B339-7CB143B42D27}"/>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73C94BAB-9D6A-4686-B774-9F837A482AF7}"/>
              </a:ext>
            </a:extLst>
          </p:cNvPr>
          <p:cNvSpPr>
            <a:spLocks noGrp="1"/>
          </p:cNvSpPr>
          <p:nvPr>
            <p:ph idx="1"/>
          </p:nvPr>
        </p:nvSpPr>
        <p:spPr/>
        <p:txBody>
          <a:bodyPr>
            <a:normAutofit/>
          </a:bodyPr>
          <a:lstStyle/>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 went all the way from loading the raw dataset to proposing a good classification model</a:t>
            </a: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model proposed beats two benchmarks: Scikit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Learn’s</a:t>
            </a:r>
            <a:r>
              <a:rPr lang="en-CA" sz="1800" dirty="0">
                <a:effectLst/>
                <a:latin typeface="Calibri" panose="020F0502020204030204" pitchFamily="34" charset="0"/>
                <a:ea typeface="Calibri" panose="020F0502020204030204" pitchFamily="34" charset="0"/>
                <a:cs typeface="Times New Roman" panose="02020603050405020304" pitchFamily="18" charset="0"/>
              </a:rPr>
              <a:t> Dummy Model, and a more “challenging” benchmark, which consists of comparing the model to the existing model, the one that generated the raw file. Fortunately, the model proposed has a better predicting accuracy for every type of client, according to the bureau’s classification: from the most “risky” (low score) to the less risky (high score)</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My model should be used as stated on the previous slide</a:t>
            </a:r>
          </a:p>
          <a:p>
            <a:r>
              <a:rPr lang="en-CA" sz="1800" dirty="0">
                <a:latin typeface="Calibri" panose="020F0502020204030204" pitchFamily="34" charset="0"/>
                <a:cs typeface="Times New Roman" panose="02020603050405020304" pitchFamily="18" charset="0"/>
              </a:rPr>
              <a:t>For detailed information, please refer to the report “Final Report.pdf”, also found in the same </a:t>
            </a:r>
            <a:r>
              <a:rPr lang="en-CA" sz="1800" dirty="0" err="1">
                <a:latin typeface="Calibri" panose="020F0502020204030204" pitchFamily="34" charset="0"/>
                <a:cs typeface="Times New Roman" panose="02020603050405020304" pitchFamily="18" charset="0"/>
              </a:rPr>
              <a:t>Github</a:t>
            </a:r>
            <a:r>
              <a:rPr lang="en-CA" sz="1800" dirty="0">
                <a:latin typeface="Calibri" panose="020F0502020204030204" pitchFamily="34" charset="0"/>
                <a:cs typeface="Times New Roman" panose="02020603050405020304" pitchFamily="18" charset="0"/>
              </a:rPr>
              <a:t> folder where this presentation is stored</a:t>
            </a:r>
            <a:endParaRPr lang="en-CA" dirty="0"/>
          </a:p>
        </p:txBody>
      </p:sp>
    </p:spTree>
    <p:extLst>
      <p:ext uri="{BB962C8B-B14F-4D97-AF65-F5344CB8AC3E}">
        <p14:creationId xmlns:p14="http://schemas.microsoft.com/office/powerpoint/2010/main" val="21107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37F-E931-4AFB-913F-5B3A355202E0}"/>
              </a:ext>
            </a:extLst>
          </p:cNvPr>
          <p:cNvSpPr>
            <a:spLocks noGrp="1"/>
          </p:cNvSpPr>
          <p:nvPr>
            <p:ph type="title"/>
          </p:nvPr>
        </p:nvSpPr>
        <p:spPr/>
        <p:txBody>
          <a:bodyPr/>
          <a:lstStyle/>
          <a:p>
            <a:r>
              <a:rPr lang="en-CA" dirty="0"/>
              <a:t>Appendix - Columns description</a:t>
            </a:r>
          </a:p>
        </p:txBody>
      </p:sp>
      <p:pic>
        <p:nvPicPr>
          <p:cNvPr id="9" name="Picture 8">
            <a:extLst>
              <a:ext uri="{FF2B5EF4-FFF2-40B4-BE49-F238E27FC236}">
                <a16:creationId xmlns:a16="http://schemas.microsoft.com/office/drawing/2014/main" id="{C842754A-7430-4E31-A7A9-976C59A93403}"/>
              </a:ext>
            </a:extLst>
          </p:cNvPr>
          <p:cNvPicPr>
            <a:picLocks noChangeAspect="1"/>
          </p:cNvPicPr>
          <p:nvPr/>
        </p:nvPicPr>
        <p:blipFill rotWithShape="1">
          <a:blip r:embed="rId2"/>
          <a:srcRect b="47933"/>
          <a:stretch/>
        </p:blipFill>
        <p:spPr>
          <a:xfrm>
            <a:off x="509004" y="2105444"/>
            <a:ext cx="5586996" cy="3922132"/>
          </a:xfrm>
          <a:prstGeom prst="rect">
            <a:avLst/>
          </a:prstGeom>
        </p:spPr>
      </p:pic>
      <p:pic>
        <p:nvPicPr>
          <p:cNvPr id="10" name="Picture 9">
            <a:extLst>
              <a:ext uri="{FF2B5EF4-FFF2-40B4-BE49-F238E27FC236}">
                <a16:creationId xmlns:a16="http://schemas.microsoft.com/office/drawing/2014/main" id="{BD958215-DDD5-40BD-90B7-A9BA553B90E0}"/>
              </a:ext>
            </a:extLst>
          </p:cNvPr>
          <p:cNvPicPr>
            <a:picLocks noChangeAspect="1"/>
          </p:cNvPicPr>
          <p:nvPr/>
        </p:nvPicPr>
        <p:blipFill rotWithShape="1">
          <a:blip r:embed="rId2"/>
          <a:srcRect t="51909"/>
          <a:stretch/>
        </p:blipFill>
        <p:spPr>
          <a:xfrm>
            <a:off x="6010469" y="2038148"/>
            <a:ext cx="6256470" cy="4056724"/>
          </a:xfrm>
          <a:prstGeom prst="rect">
            <a:avLst/>
          </a:prstGeom>
        </p:spPr>
      </p:pic>
    </p:spTree>
    <p:extLst>
      <p:ext uri="{BB962C8B-B14F-4D97-AF65-F5344CB8AC3E}">
        <p14:creationId xmlns:p14="http://schemas.microsoft.com/office/powerpoint/2010/main" val="1060542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1ADD-72F1-47A5-B243-63D8B28B910B}"/>
              </a:ext>
            </a:extLst>
          </p:cNvPr>
          <p:cNvSpPr>
            <a:spLocks noGrp="1"/>
          </p:cNvSpPr>
          <p:nvPr>
            <p:ph type="title"/>
          </p:nvPr>
        </p:nvSpPr>
        <p:spPr/>
        <p:txBody>
          <a:bodyPr/>
          <a:lstStyle/>
          <a:p>
            <a:r>
              <a:rPr lang="en-CA" dirty="0"/>
              <a:t>Appendix – Function </a:t>
            </a:r>
            <a:r>
              <a:rPr lang="en-CA" dirty="0" err="1"/>
              <a:t>prepData</a:t>
            </a:r>
            <a:endParaRPr lang="en-CA" dirty="0"/>
          </a:p>
        </p:txBody>
      </p:sp>
      <p:pic>
        <p:nvPicPr>
          <p:cNvPr id="6" name="Picture 5">
            <a:extLst>
              <a:ext uri="{FF2B5EF4-FFF2-40B4-BE49-F238E27FC236}">
                <a16:creationId xmlns:a16="http://schemas.microsoft.com/office/drawing/2014/main" id="{CC63E9FF-9CE9-4895-AB4B-EF434603A33C}"/>
              </a:ext>
            </a:extLst>
          </p:cNvPr>
          <p:cNvPicPr/>
          <p:nvPr/>
        </p:nvPicPr>
        <p:blipFill>
          <a:blip r:embed="rId2"/>
          <a:stretch>
            <a:fillRect/>
          </a:stretch>
        </p:blipFill>
        <p:spPr>
          <a:xfrm>
            <a:off x="931415" y="1869474"/>
            <a:ext cx="6783279" cy="4131831"/>
          </a:xfrm>
          <a:prstGeom prst="rect">
            <a:avLst/>
          </a:prstGeom>
        </p:spPr>
      </p:pic>
    </p:spTree>
    <p:extLst>
      <p:ext uri="{BB962C8B-B14F-4D97-AF65-F5344CB8AC3E}">
        <p14:creationId xmlns:p14="http://schemas.microsoft.com/office/powerpoint/2010/main" val="71597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1ADD-72F1-47A5-B243-63D8B28B910B}"/>
              </a:ext>
            </a:extLst>
          </p:cNvPr>
          <p:cNvSpPr>
            <a:spLocks noGrp="1"/>
          </p:cNvSpPr>
          <p:nvPr>
            <p:ph type="title"/>
          </p:nvPr>
        </p:nvSpPr>
        <p:spPr/>
        <p:txBody>
          <a:bodyPr/>
          <a:lstStyle/>
          <a:p>
            <a:r>
              <a:rPr lang="en-CA" dirty="0"/>
              <a:t>Appendix – Function </a:t>
            </a:r>
            <a:r>
              <a:rPr lang="en-CA" dirty="0" err="1"/>
              <a:t>prepDataSlim</a:t>
            </a:r>
            <a:endParaRPr lang="en-CA" dirty="0"/>
          </a:p>
        </p:txBody>
      </p:sp>
      <p:pic>
        <p:nvPicPr>
          <p:cNvPr id="4" name="Picture 3">
            <a:extLst>
              <a:ext uri="{FF2B5EF4-FFF2-40B4-BE49-F238E27FC236}">
                <a16:creationId xmlns:a16="http://schemas.microsoft.com/office/drawing/2014/main" id="{3DBA408C-A19E-4A1B-8E77-B26273380973}"/>
              </a:ext>
            </a:extLst>
          </p:cNvPr>
          <p:cNvPicPr/>
          <p:nvPr/>
        </p:nvPicPr>
        <p:blipFill>
          <a:blip r:embed="rId2"/>
          <a:stretch>
            <a:fillRect/>
          </a:stretch>
        </p:blipFill>
        <p:spPr>
          <a:xfrm>
            <a:off x="913660" y="1455272"/>
            <a:ext cx="7040731" cy="4785730"/>
          </a:xfrm>
          <a:prstGeom prst="rect">
            <a:avLst/>
          </a:prstGeom>
        </p:spPr>
      </p:pic>
    </p:spTree>
    <p:extLst>
      <p:ext uri="{BB962C8B-B14F-4D97-AF65-F5344CB8AC3E}">
        <p14:creationId xmlns:p14="http://schemas.microsoft.com/office/powerpoint/2010/main" val="357526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4F06-E6B4-4AAC-A690-2F578C143255}"/>
              </a:ext>
            </a:extLst>
          </p:cNvPr>
          <p:cNvSpPr>
            <a:spLocks noGrp="1"/>
          </p:cNvSpPr>
          <p:nvPr>
            <p:ph type="title"/>
          </p:nvPr>
        </p:nvSpPr>
        <p:spPr/>
        <p:txBody>
          <a:bodyPr/>
          <a:lstStyle/>
          <a:p>
            <a:r>
              <a:rPr lang="en-CA" dirty="0"/>
              <a:t>Proposal</a:t>
            </a:r>
          </a:p>
        </p:txBody>
      </p:sp>
      <p:sp>
        <p:nvSpPr>
          <p:cNvPr id="3" name="Content Placeholder 2">
            <a:extLst>
              <a:ext uri="{FF2B5EF4-FFF2-40B4-BE49-F238E27FC236}">
                <a16:creationId xmlns:a16="http://schemas.microsoft.com/office/drawing/2014/main" id="{3948B640-18CF-46E7-B431-026CCE00F30E}"/>
              </a:ext>
            </a:extLst>
          </p:cNvPr>
          <p:cNvSpPr>
            <a:spLocks noGrp="1"/>
          </p:cNvSpPr>
          <p:nvPr>
            <p:ph idx="1"/>
          </p:nvPr>
        </p:nvSpPr>
        <p:spPr/>
        <p:txBody>
          <a:bodyPr>
            <a:normAutofit/>
          </a:bodyPr>
          <a:lstStyle/>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 vehicle loan default predictability by analysing historical data. Steps:</a:t>
            </a:r>
          </a:p>
          <a:p>
            <a:pPr lvl="1" algn="just">
              <a:lnSpc>
                <a:spcPct val="107000"/>
              </a:lnSpc>
              <a:spcAft>
                <a:spcPts val="800"/>
              </a:spcAft>
            </a:pPr>
            <a:r>
              <a:rPr lang="en-CA" sz="140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CA"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repare the data for Classification Models</a:t>
            </a:r>
          </a:p>
          <a:p>
            <a:pPr lvl="2" algn="just">
              <a:lnSpc>
                <a:spcPct val="107000"/>
              </a:lnSpc>
              <a:spcAft>
                <a:spcPts val="800"/>
              </a:spcAft>
            </a:pPr>
            <a:r>
              <a:rPr lang="en-CA" sz="1000" dirty="0">
                <a:solidFill>
                  <a:srgbClr val="000000"/>
                </a:solidFill>
                <a:latin typeface="Calibri" panose="020F0502020204030204" pitchFamily="34" charset="0"/>
                <a:ea typeface="Calibri" panose="020F0502020204030204" pitchFamily="34" charset="0"/>
                <a:cs typeface="Calibri" panose="020F0502020204030204" pitchFamily="34" charset="0"/>
              </a:rPr>
              <a:t>m</a:t>
            </a:r>
            <a:r>
              <a:rPr lang="en-CA"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issing data,</a:t>
            </a:r>
          </a:p>
          <a:p>
            <a:pPr lvl="2" algn="just">
              <a:lnSpc>
                <a:spcPct val="107000"/>
              </a:lnSpc>
              <a:spcAft>
                <a:spcPts val="800"/>
              </a:spcAft>
            </a:pPr>
            <a:r>
              <a:rPr lang="en-CA"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outliers,</a:t>
            </a:r>
          </a:p>
          <a:p>
            <a:pPr lvl="2" algn="just">
              <a:lnSpc>
                <a:spcPct val="107000"/>
              </a:lnSpc>
              <a:spcAft>
                <a:spcPts val="800"/>
              </a:spcAft>
            </a:pPr>
            <a:r>
              <a:rPr lang="en-CA"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mistyped information,</a:t>
            </a:r>
          </a:p>
          <a:p>
            <a:pPr lvl="2" algn="just">
              <a:lnSpc>
                <a:spcPct val="107000"/>
              </a:lnSpc>
              <a:spcAft>
                <a:spcPts val="800"/>
              </a:spcAft>
            </a:pPr>
            <a:r>
              <a:rPr lang="en-CA"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wrong data type and</a:t>
            </a:r>
          </a:p>
          <a:p>
            <a:pPr lvl="2" algn="just">
              <a:lnSpc>
                <a:spcPct val="107000"/>
              </a:lnSpc>
              <a:spcAft>
                <a:spcPts val="800"/>
              </a:spcAft>
            </a:pPr>
            <a:r>
              <a:rPr lang="en-CA" sz="1000" dirty="0">
                <a:solidFill>
                  <a:srgbClr val="000000"/>
                </a:solidFill>
                <a:latin typeface="Calibri" panose="020F0502020204030204" pitchFamily="34" charset="0"/>
                <a:ea typeface="Calibri" panose="020F0502020204030204" pitchFamily="34" charset="0"/>
                <a:cs typeface="Calibri" panose="020F0502020204030204" pitchFamily="34" charset="0"/>
              </a:rPr>
              <a:t>Exploratory Data Analysis</a:t>
            </a:r>
            <a:endParaRPr lang="en-CA"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Aft>
                <a:spcPts val="800"/>
              </a:spcAft>
            </a:pPr>
            <a:r>
              <a:rPr lang="en-CA" sz="1400" dirty="0">
                <a:solidFill>
                  <a:srgbClr val="000000"/>
                </a:solidFill>
                <a:latin typeface="Calibri" panose="020F0502020204030204" pitchFamily="34" charset="0"/>
                <a:ea typeface="Calibri" panose="020F0502020204030204" pitchFamily="34" charset="0"/>
                <a:cs typeface="Calibri" panose="020F0502020204030204" pitchFamily="34" charset="0"/>
              </a:rPr>
              <a:t> Explore Machine Learning Classification models</a:t>
            </a:r>
          </a:p>
          <a:p>
            <a:pPr lvl="2" algn="just">
              <a:lnSpc>
                <a:spcPct val="107000"/>
              </a:lnSpc>
              <a:spcAft>
                <a:spcPts val="800"/>
              </a:spcAft>
            </a:pPr>
            <a:r>
              <a:rPr lang="en-CA" sz="1000" dirty="0">
                <a:solidFill>
                  <a:srgbClr val="000000"/>
                </a:solidFill>
                <a:latin typeface="Calibri" panose="020F0502020204030204" pitchFamily="34" charset="0"/>
                <a:ea typeface="Calibri" panose="020F0502020204030204" pitchFamily="34" charset="0"/>
                <a:cs typeface="Calibri" panose="020F0502020204030204" pitchFamily="34" charset="0"/>
              </a:rPr>
              <a:t>Define metrics and Benchmark to evaluate models</a:t>
            </a:r>
          </a:p>
          <a:p>
            <a:pPr lvl="2" algn="just">
              <a:lnSpc>
                <a:spcPct val="107000"/>
              </a:lnSpc>
              <a:spcAft>
                <a:spcPts val="80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Explore different versions of the dataset</a:t>
            </a:r>
          </a:p>
          <a:p>
            <a:pPr lvl="2" algn="just">
              <a:lnSpc>
                <a:spcPct val="107000"/>
              </a:lnSpc>
              <a:spcAft>
                <a:spcPts val="80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Explore several classification models</a:t>
            </a:r>
          </a:p>
          <a:p>
            <a:pPr lvl="2" algn="just">
              <a:lnSpc>
                <a:spcPct val="107000"/>
              </a:lnSpc>
              <a:spcAft>
                <a:spcPts val="80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Parameters tweaking</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09577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4F9A-04B5-4437-8590-E6C4CFA3E266}"/>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5D604633-A323-4FF0-86DF-851C9ABC0916}"/>
              </a:ext>
            </a:extLst>
          </p:cNvPr>
          <p:cNvSpPr>
            <a:spLocks noGrp="1"/>
          </p:cNvSpPr>
          <p:nvPr>
            <p:ph idx="1"/>
          </p:nvPr>
        </p:nvSpPr>
        <p:spPr/>
        <p:txBody>
          <a:bodyPr>
            <a:normAutofit/>
          </a:bodyPr>
          <a:lstStyle/>
          <a:p>
            <a:pPr algn="just">
              <a:lnSpc>
                <a:spcPct val="107000"/>
              </a:lnSpc>
              <a:spcAft>
                <a:spcPts val="800"/>
              </a:spcAft>
            </a:pP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consists of borrower data (Demographic data like age, income, Identity proof etc.), loan data (Disbursal details, amount, EMI, loan to value ratio etc.) and Bureau data (Bureau score, number of active accounts, the status of other loans, credit history etc.). The .csv files may be found on the following URL: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CA"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https://www.kaggle.com/avikpaul4u/vehicle-loan-default-prediction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Consists of 233,154 rows and 40 columns.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The target column is called “LOAN_DEFAULT”, where 1 is the label associated to default.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rPr>
              <a:t>Description of the columns on the last slides (Appendix).</a:t>
            </a:r>
            <a:endParaRPr lang="en-CA" dirty="0"/>
          </a:p>
        </p:txBody>
      </p:sp>
    </p:spTree>
    <p:extLst>
      <p:ext uri="{BB962C8B-B14F-4D97-AF65-F5344CB8AC3E}">
        <p14:creationId xmlns:p14="http://schemas.microsoft.com/office/powerpoint/2010/main" val="387178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712A-696F-4571-AEFB-D6372961ED48}"/>
              </a:ext>
            </a:extLst>
          </p:cNvPr>
          <p:cNvSpPr>
            <a:spLocks noGrp="1"/>
          </p:cNvSpPr>
          <p:nvPr>
            <p:ph type="title"/>
          </p:nvPr>
        </p:nvSpPr>
        <p:spPr/>
        <p:txBody>
          <a:bodyPr/>
          <a:lstStyle/>
          <a:p>
            <a:r>
              <a:rPr lang="en-CA" dirty="0"/>
              <a:t>Data Preparation</a:t>
            </a:r>
          </a:p>
        </p:txBody>
      </p:sp>
      <p:sp>
        <p:nvSpPr>
          <p:cNvPr id="3" name="Content Placeholder 2">
            <a:extLst>
              <a:ext uri="{FF2B5EF4-FFF2-40B4-BE49-F238E27FC236}">
                <a16:creationId xmlns:a16="http://schemas.microsoft.com/office/drawing/2014/main" id="{B85ED38B-A6E9-4A63-BDF2-35FE7B2B9CE5}"/>
              </a:ext>
            </a:extLst>
          </p:cNvPr>
          <p:cNvSpPr>
            <a:spLocks noGrp="1"/>
          </p:cNvSpPr>
          <p:nvPr>
            <p:ph idx="1"/>
          </p:nvPr>
        </p:nvSpPr>
        <p:spPr/>
        <p:txBody>
          <a:bodyPr>
            <a:normAutofit lnSpcReduction="10000"/>
          </a:bodyPr>
          <a:lstStyle/>
          <a:p>
            <a:r>
              <a:rPr lang="en-CA" dirty="0"/>
              <a:t>Missing data – only 3% of rows. Decision: drop</a:t>
            </a:r>
          </a:p>
          <a:p>
            <a:r>
              <a:rPr lang="en-CA" dirty="0"/>
              <a:t>Data type conversions</a:t>
            </a:r>
          </a:p>
          <a:p>
            <a:pPr lvl="1"/>
            <a:r>
              <a:rPr lang="en-CA" dirty="0"/>
              <a:t>2 columns: from string to Datetime</a:t>
            </a:r>
          </a:p>
          <a:p>
            <a:pPr lvl="1"/>
            <a:r>
              <a:rPr lang="en-CA" dirty="0"/>
              <a:t>2 columns: from string (“1yrs 11mon”) to float (1.92 years)</a:t>
            </a:r>
          </a:p>
          <a:p>
            <a:pPr lvl="1"/>
            <a:r>
              <a:rPr lang="en-CA" dirty="0"/>
              <a:t>6 columns: from integers to string (ID columns)</a:t>
            </a:r>
          </a:p>
          <a:p>
            <a:r>
              <a:rPr lang="en-CA" dirty="0"/>
              <a:t>Creating 2 datasets – Which one will yield better predictions?</a:t>
            </a:r>
          </a:p>
          <a:p>
            <a:pPr lvl="1"/>
            <a:r>
              <a:rPr lang="en-CA" dirty="0" err="1"/>
              <a:t>Df_full</a:t>
            </a:r>
            <a:r>
              <a:rPr lang="en-CA" dirty="0"/>
              <a:t> – all columns kept and a few added</a:t>
            </a:r>
          </a:p>
          <a:p>
            <a:pPr lvl="1"/>
            <a:r>
              <a:rPr lang="en-CA" dirty="0" err="1"/>
              <a:t>Df_slim</a:t>
            </a:r>
            <a:r>
              <a:rPr lang="en-CA" dirty="0"/>
              <a:t> – several columns removed</a:t>
            </a:r>
          </a:p>
          <a:p>
            <a:r>
              <a:rPr lang="en-CA" dirty="0"/>
              <a:t>Mistyped data – none found</a:t>
            </a:r>
          </a:p>
          <a:p>
            <a:r>
              <a:rPr lang="en-CA" dirty="0"/>
              <a:t>Inconsistencies among columns – none found</a:t>
            </a:r>
          </a:p>
        </p:txBody>
      </p:sp>
    </p:spTree>
    <p:extLst>
      <p:ext uri="{BB962C8B-B14F-4D97-AF65-F5344CB8AC3E}">
        <p14:creationId xmlns:p14="http://schemas.microsoft.com/office/powerpoint/2010/main" val="333164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6DEC-B751-4D9F-8BA7-74CF2DDC27B1}"/>
              </a:ext>
            </a:extLst>
          </p:cNvPr>
          <p:cNvSpPr>
            <a:spLocks noGrp="1"/>
          </p:cNvSpPr>
          <p:nvPr>
            <p:ph type="title"/>
          </p:nvPr>
        </p:nvSpPr>
        <p:spPr/>
        <p:txBody>
          <a:bodyPr/>
          <a:lstStyle/>
          <a:p>
            <a:r>
              <a:rPr lang="en-CA" dirty="0"/>
              <a:t>Outliers</a:t>
            </a:r>
          </a:p>
        </p:txBody>
      </p:sp>
      <p:sp>
        <p:nvSpPr>
          <p:cNvPr id="3" name="Content Placeholder 2">
            <a:extLst>
              <a:ext uri="{FF2B5EF4-FFF2-40B4-BE49-F238E27FC236}">
                <a16:creationId xmlns:a16="http://schemas.microsoft.com/office/drawing/2014/main" id="{E1CE9581-4F8C-44DC-B32D-11CD2CD11DBB}"/>
              </a:ext>
            </a:extLst>
          </p:cNvPr>
          <p:cNvSpPr>
            <a:spLocks noGrp="1"/>
          </p:cNvSpPr>
          <p:nvPr>
            <p:ph idx="1"/>
          </p:nvPr>
        </p:nvSpPr>
        <p:spPr>
          <a:xfrm>
            <a:off x="838200" y="1825625"/>
            <a:ext cx="10515600" cy="917575"/>
          </a:xfrm>
        </p:spPr>
        <p:txBody>
          <a:bodyPr>
            <a:normAutofit/>
          </a:bodyPr>
          <a:lstStyle/>
          <a:p>
            <a:r>
              <a:rPr lang="en-CA" sz="2400" dirty="0"/>
              <a:t>Exploring the relationship between “</a:t>
            </a:r>
            <a:r>
              <a:rPr lang="en-US" sz="2400" dirty="0"/>
              <a:t>DISBURSED_AMOUNT” and “ASSET_COST”:</a:t>
            </a:r>
            <a:endParaRPr lang="en-CA" sz="2400" dirty="0"/>
          </a:p>
        </p:txBody>
      </p:sp>
      <p:sp>
        <p:nvSpPr>
          <p:cNvPr id="6" name="Content Placeholder 2">
            <a:extLst>
              <a:ext uri="{FF2B5EF4-FFF2-40B4-BE49-F238E27FC236}">
                <a16:creationId xmlns:a16="http://schemas.microsoft.com/office/drawing/2014/main" id="{53CC968B-25E6-4B8F-B947-BD5FF75ECE3D}"/>
              </a:ext>
            </a:extLst>
          </p:cNvPr>
          <p:cNvSpPr txBox="1">
            <a:spLocks/>
          </p:cNvSpPr>
          <p:nvPr/>
        </p:nvSpPr>
        <p:spPr>
          <a:xfrm>
            <a:off x="6527729" y="3032449"/>
            <a:ext cx="4237653" cy="1630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effectLst/>
                <a:latin typeface="Calibri" panose="020F0502020204030204" pitchFamily="34" charset="0"/>
                <a:ea typeface="Calibri" panose="020F0502020204030204" pitchFamily="34" charset="0"/>
              </a:rPr>
              <a:t>Outliers are "aligned" with the rest of the data, so they are be kept</a:t>
            </a:r>
          </a:p>
          <a:p>
            <a:r>
              <a:rPr lang="en-CA" sz="1800" dirty="0">
                <a:latin typeface="Calibri" panose="020F0502020204030204" pitchFamily="34" charset="0"/>
              </a:rPr>
              <a:t>Notice how Asset Cost is always greater than the Disbursed Amount (above ISO line).</a:t>
            </a:r>
            <a:endParaRPr lang="en-CA" sz="2400" dirty="0"/>
          </a:p>
        </p:txBody>
      </p:sp>
      <p:pic>
        <p:nvPicPr>
          <p:cNvPr id="7" name="Picture 6">
            <a:extLst>
              <a:ext uri="{FF2B5EF4-FFF2-40B4-BE49-F238E27FC236}">
                <a16:creationId xmlns:a16="http://schemas.microsoft.com/office/drawing/2014/main" id="{B82CB549-AF83-4AEB-BD13-90A1BAA44B2E}"/>
              </a:ext>
            </a:extLst>
          </p:cNvPr>
          <p:cNvPicPr/>
          <p:nvPr/>
        </p:nvPicPr>
        <p:blipFill rotWithShape="1">
          <a:blip r:embed="rId2"/>
          <a:srcRect l="10778" t="36141" r="19672"/>
          <a:stretch/>
        </p:blipFill>
        <p:spPr>
          <a:xfrm>
            <a:off x="1118709" y="2878137"/>
            <a:ext cx="5132801" cy="2897512"/>
          </a:xfrm>
          <a:prstGeom prst="rect">
            <a:avLst/>
          </a:prstGeom>
        </p:spPr>
      </p:pic>
    </p:spTree>
    <p:extLst>
      <p:ext uri="{BB962C8B-B14F-4D97-AF65-F5344CB8AC3E}">
        <p14:creationId xmlns:p14="http://schemas.microsoft.com/office/powerpoint/2010/main" val="381383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7496-CA2E-4D56-9B4B-B38524B81D97}"/>
              </a:ext>
            </a:extLst>
          </p:cNvPr>
          <p:cNvSpPr>
            <a:spLocks noGrp="1"/>
          </p:cNvSpPr>
          <p:nvPr>
            <p:ph type="title"/>
          </p:nvPr>
        </p:nvSpPr>
        <p:spPr/>
        <p:txBody>
          <a:bodyPr/>
          <a:lstStyle/>
          <a:p>
            <a:r>
              <a:rPr lang="en-CA" dirty="0"/>
              <a:t>Exploratory Data Analysis – (1 / 5)</a:t>
            </a:r>
          </a:p>
        </p:txBody>
      </p:sp>
      <p:sp>
        <p:nvSpPr>
          <p:cNvPr id="3" name="Content Placeholder 2">
            <a:extLst>
              <a:ext uri="{FF2B5EF4-FFF2-40B4-BE49-F238E27FC236}">
                <a16:creationId xmlns:a16="http://schemas.microsoft.com/office/drawing/2014/main" id="{19260950-F5AD-4C9C-8D5A-4F4095F43071}"/>
              </a:ext>
            </a:extLst>
          </p:cNvPr>
          <p:cNvSpPr>
            <a:spLocks noGrp="1"/>
          </p:cNvSpPr>
          <p:nvPr>
            <p:ph idx="1"/>
          </p:nvPr>
        </p:nvSpPr>
        <p:spPr/>
        <p:txBody>
          <a:bodyPr/>
          <a:lstStyle/>
          <a:p>
            <a:pPr algn="just">
              <a:lnSpc>
                <a:spcPct val="107000"/>
              </a:lnSpc>
              <a:spcBef>
                <a:spcPts val="1200"/>
              </a:spcBef>
              <a:spcAft>
                <a:spcPts val="1200"/>
              </a:spcAft>
            </a:pPr>
            <a:r>
              <a:rPr lang="en-CA" sz="1800" dirty="0">
                <a:effectLst/>
                <a:latin typeface="Calibri" panose="020F0502020204030204" pitchFamily="34" charset="0"/>
                <a:ea typeface="Calibri" panose="020F0502020204030204" pitchFamily="34" charset="0"/>
                <a:cs typeface="Calibri" panose="020F0502020204030204" pitchFamily="34" charset="0"/>
              </a:rPr>
              <a:t>Analysing the target column LOAN_DEFAULT. Questions: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mj-lt"/>
              <a:buAutoNum type="arabicParenR"/>
            </a:pPr>
            <a:r>
              <a:rPr lang="en-CA" sz="1800" dirty="0">
                <a:effectLst/>
                <a:latin typeface="Calibri" panose="020F0502020204030204" pitchFamily="34" charset="0"/>
                <a:ea typeface="Calibri" panose="020F0502020204030204" pitchFamily="34" charset="0"/>
                <a:cs typeface="Calibri" panose="020F0502020204030204" pitchFamily="34" charset="0"/>
              </a:rPr>
              <a:t>Is the Bureau Score reliable? </a:t>
            </a:r>
          </a:p>
          <a:p>
            <a:pPr marL="342900" lvl="0" indent="-342900" algn="just">
              <a:lnSpc>
                <a:spcPct val="107000"/>
              </a:lnSpc>
              <a:spcBef>
                <a:spcPts val="1200"/>
              </a:spcBef>
              <a:spcAft>
                <a:spcPts val="1200"/>
              </a:spcAft>
              <a:buFont typeface="+mj-lt"/>
              <a:buAutoNum type="arabicParenR"/>
            </a:pPr>
            <a:r>
              <a:rPr lang="en-CA" sz="1800" dirty="0">
                <a:effectLst/>
                <a:latin typeface="Calibri" panose="020F0502020204030204" pitchFamily="34" charset="0"/>
                <a:ea typeface="Calibri" panose="020F0502020204030204" pitchFamily="34" charset="0"/>
                <a:cs typeface="Calibri" panose="020F0502020204030204" pitchFamily="34" charset="0"/>
              </a:rPr>
              <a:t>Does the default rate increase as the Disbursed Amount increase?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mj-lt"/>
              <a:buAutoNum type="arabicParenR"/>
            </a:pPr>
            <a:r>
              <a:rPr lang="en-CA" sz="1800" dirty="0">
                <a:effectLst/>
                <a:latin typeface="Calibri" panose="020F0502020204030204" pitchFamily="34" charset="0"/>
                <a:ea typeface="Calibri" panose="020F0502020204030204" pitchFamily="34" charset="0"/>
              </a:rPr>
              <a:t>What is the Average Default Rate by Employment Type, State and Employee ID?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mj-lt"/>
              <a:buAutoNum type="arabicParenR"/>
            </a:pPr>
            <a:r>
              <a:rPr lang="en-CA" sz="1800" dirty="0">
                <a:effectLst/>
                <a:latin typeface="Calibri" panose="020F0502020204030204" pitchFamily="34" charset="0"/>
                <a:ea typeface="Calibri" panose="020F0502020204030204" pitchFamily="34" charset="0"/>
                <a:cs typeface="Calibri" panose="020F0502020204030204" pitchFamily="34" charset="0"/>
              </a:rPr>
              <a:t>Is the age of the borrower relevant?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04999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33A2-340E-47F3-B28F-28CF4F8F1DD8}"/>
              </a:ext>
            </a:extLst>
          </p:cNvPr>
          <p:cNvSpPr>
            <a:spLocks noGrp="1"/>
          </p:cNvSpPr>
          <p:nvPr>
            <p:ph type="title"/>
          </p:nvPr>
        </p:nvSpPr>
        <p:spPr/>
        <p:txBody>
          <a:bodyPr/>
          <a:lstStyle/>
          <a:p>
            <a:r>
              <a:rPr lang="en-CA" dirty="0"/>
              <a:t>Exploratory Data Analysis – (2 / 5)</a:t>
            </a:r>
          </a:p>
        </p:txBody>
      </p:sp>
      <p:sp>
        <p:nvSpPr>
          <p:cNvPr id="3" name="Content Placeholder 2">
            <a:extLst>
              <a:ext uri="{FF2B5EF4-FFF2-40B4-BE49-F238E27FC236}">
                <a16:creationId xmlns:a16="http://schemas.microsoft.com/office/drawing/2014/main" id="{6243F2BD-C135-42CE-B0B3-C8AF84DD0CE0}"/>
              </a:ext>
            </a:extLst>
          </p:cNvPr>
          <p:cNvSpPr>
            <a:spLocks noGrp="1"/>
          </p:cNvSpPr>
          <p:nvPr>
            <p:ph idx="1"/>
          </p:nvPr>
        </p:nvSpPr>
        <p:spPr/>
        <p:txBody>
          <a:bodyPr/>
          <a:lstStyle/>
          <a:p>
            <a:r>
              <a:rPr lang="en-US" dirty="0"/>
              <a:t>Is the Bureau Score Reliable?</a:t>
            </a:r>
            <a:endParaRPr lang="en-CA" dirty="0"/>
          </a:p>
        </p:txBody>
      </p:sp>
      <p:sp>
        <p:nvSpPr>
          <p:cNvPr id="7" name="TextBox 6">
            <a:extLst>
              <a:ext uri="{FF2B5EF4-FFF2-40B4-BE49-F238E27FC236}">
                <a16:creationId xmlns:a16="http://schemas.microsoft.com/office/drawing/2014/main" id="{1AAC58C1-755C-4EA5-AF60-F88E52B96AB0}"/>
              </a:ext>
            </a:extLst>
          </p:cNvPr>
          <p:cNvSpPr txBox="1"/>
          <p:nvPr/>
        </p:nvSpPr>
        <p:spPr>
          <a:xfrm>
            <a:off x="5835015" y="3278190"/>
            <a:ext cx="6097554" cy="979692"/>
          </a:xfrm>
          <a:prstGeom prst="rect">
            <a:avLst/>
          </a:prstGeom>
          <a:noFill/>
        </p:spPr>
        <p:txBody>
          <a:bodyPr wrap="square">
            <a:spAutoFit/>
          </a:bodyPr>
          <a:lstStyle/>
          <a:p>
            <a:pPr algn="just">
              <a:lnSpc>
                <a:spcPct val="107000"/>
              </a:lnSpc>
              <a:spcBef>
                <a:spcPts val="1200"/>
              </a:spcBef>
              <a:spcAft>
                <a:spcPts val="1200"/>
              </a:spcAft>
            </a:pPr>
            <a:r>
              <a:rPr lang="en-CA" sz="1800" b="1" dirty="0">
                <a:effectLst/>
                <a:latin typeface="Calibri" panose="020F0502020204030204" pitchFamily="34" charset="0"/>
                <a:ea typeface="Calibri" panose="020F0502020204030204" pitchFamily="34" charset="0"/>
                <a:cs typeface="Calibri" panose="020F0502020204030204" pitchFamily="34" charset="0"/>
              </a:rPr>
              <a:t>Yes! We can easily identify an upwards trend</a:t>
            </a:r>
            <a:r>
              <a:rPr lang="en-CA" sz="1800" dirty="0">
                <a:effectLst/>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Bef>
                <a:spcPts val="1200"/>
              </a:spcBef>
              <a:spcAft>
                <a:spcPts val="1200"/>
              </a:spcAft>
            </a:pPr>
            <a:r>
              <a:rPr lang="en-CA" sz="1800" dirty="0">
                <a:effectLst/>
                <a:latin typeface="Calibri" panose="020F0502020204030204" pitchFamily="34" charset="0"/>
                <a:ea typeface="Calibri" panose="020F0502020204030204" pitchFamily="34" charset="0"/>
                <a:cs typeface="Calibri" panose="020F0502020204030204" pitchFamily="34" charset="0"/>
              </a:rPr>
              <a:t>Interesting: 20% gap between </a:t>
            </a:r>
            <a:r>
              <a:rPr lang="en-CA" dirty="0">
                <a:latin typeface="Calibri" panose="020F0502020204030204" pitchFamily="34" charset="0"/>
                <a:ea typeface="Calibri" panose="020F0502020204030204" pitchFamily="34" charset="0"/>
                <a:cs typeface="Calibri" panose="020F0502020204030204" pitchFamily="34" charset="0"/>
              </a:rPr>
              <a:t>lowest and highest risk bins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5A90B7C-C772-4E33-A797-19D98BDEF5CD}"/>
              </a:ext>
            </a:extLst>
          </p:cNvPr>
          <p:cNvPicPr/>
          <p:nvPr/>
        </p:nvPicPr>
        <p:blipFill>
          <a:blip r:embed="rId2"/>
          <a:stretch>
            <a:fillRect/>
          </a:stretch>
        </p:blipFill>
        <p:spPr>
          <a:xfrm>
            <a:off x="1082356" y="2638360"/>
            <a:ext cx="4348060" cy="3389216"/>
          </a:xfrm>
          <a:prstGeom prst="rect">
            <a:avLst/>
          </a:prstGeom>
        </p:spPr>
      </p:pic>
    </p:spTree>
    <p:extLst>
      <p:ext uri="{BB962C8B-B14F-4D97-AF65-F5344CB8AC3E}">
        <p14:creationId xmlns:p14="http://schemas.microsoft.com/office/powerpoint/2010/main" val="340075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1635-6386-4EC0-A179-562049EB4A2F}"/>
              </a:ext>
            </a:extLst>
          </p:cNvPr>
          <p:cNvSpPr>
            <a:spLocks noGrp="1"/>
          </p:cNvSpPr>
          <p:nvPr>
            <p:ph type="title"/>
          </p:nvPr>
        </p:nvSpPr>
        <p:spPr/>
        <p:txBody>
          <a:bodyPr/>
          <a:lstStyle/>
          <a:p>
            <a:r>
              <a:rPr lang="en-CA" dirty="0"/>
              <a:t>Exploratory Data Analysis – (3 / 5)</a:t>
            </a:r>
          </a:p>
        </p:txBody>
      </p:sp>
      <p:sp>
        <p:nvSpPr>
          <p:cNvPr id="3" name="Content Placeholder 2">
            <a:extLst>
              <a:ext uri="{FF2B5EF4-FFF2-40B4-BE49-F238E27FC236}">
                <a16:creationId xmlns:a16="http://schemas.microsoft.com/office/drawing/2014/main" id="{E7587488-0C39-4E7D-93D9-4EC79CB20AD1}"/>
              </a:ext>
            </a:extLst>
          </p:cNvPr>
          <p:cNvSpPr>
            <a:spLocks noGrp="1"/>
          </p:cNvSpPr>
          <p:nvPr>
            <p:ph idx="1"/>
          </p:nvPr>
        </p:nvSpPr>
        <p:spPr/>
        <p:txBody>
          <a:bodyPr/>
          <a:lstStyle/>
          <a:p>
            <a:r>
              <a:rPr lang="en-US" dirty="0"/>
              <a:t>Does the Default Rate Increase as the Disbursed Amount Increases?</a:t>
            </a:r>
            <a:endParaRPr lang="en-CA" dirty="0"/>
          </a:p>
        </p:txBody>
      </p:sp>
      <p:sp>
        <p:nvSpPr>
          <p:cNvPr id="6" name="TextBox 5">
            <a:extLst>
              <a:ext uri="{FF2B5EF4-FFF2-40B4-BE49-F238E27FC236}">
                <a16:creationId xmlns:a16="http://schemas.microsoft.com/office/drawing/2014/main" id="{C0E86CAA-138D-49C5-BA5E-FBBCB46FE3DF}"/>
              </a:ext>
            </a:extLst>
          </p:cNvPr>
          <p:cNvSpPr txBox="1"/>
          <p:nvPr/>
        </p:nvSpPr>
        <p:spPr>
          <a:xfrm>
            <a:off x="7263293" y="3429000"/>
            <a:ext cx="3336645" cy="671915"/>
          </a:xfrm>
          <a:prstGeom prst="rect">
            <a:avLst/>
          </a:prstGeom>
          <a:noFill/>
        </p:spPr>
        <p:txBody>
          <a:bodyPr wrap="square">
            <a:spAutoFit/>
          </a:bodyPr>
          <a:lstStyle/>
          <a:p>
            <a:pPr algn="just">
              <a:lnSpc>
                <a:spcPct val="107000"/>
              </a:lnSpc>
              <a:spcBef>
                <a:spcPts val="1200"/>
              </a:spcBef>
              <a:spcAft>
                <a:spcPts val="1200"/>
              </a:spcAft>
            </a:pPr>
            <a:r>
              <a:rPr lang="en-CA" sz="1800" b="1" dirty="0">
                <a:effectLst/>
                <a:latin typeface="Calibri" panose="020F0502020204030204" pitchFamily="34" charset="0"/>
                <a:ea typeface="Calibri" panose="020F0502020204030204" pitchFamily="34" charset="0"/>
                <a:cs typeface="Calibri" panose="020F0502020204030204" pitchFamily="34" charset="0"/>
              </a:rPr>
              <a:t>No! </a:t>
            </a:r>
            <a:r>
              <a:rPr lang="en-CA" sz="1800" dirty="0">
                <a:effectLst/>
                <a:latin typeface="Calibri" panose="020F0502020204030204" pitchFamily="34" charset="0"/>
                <a:ea typeface="Calibri" panose="020F0502020204030204" pitchFamily="34" charset="0"/>
                <a:cs typeface="Calibri" panose="020F0502020204030204" pitchFamily="34" charset="0"/>
              </a:rPr>
              <a:t>No linear relationship between the variables.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7A07F86-E9B1-41E6-800C-C694CC0D2CD8}"/>
              </a:ext>
            </a:extLst>
          </p:cNvPr>
          <p:cNvPicPr/>
          <p:nvPr/>
        </p:nvPicPr>
        <p:blipFill>
          <a:blip r:embed="rId2"/>
          <a:stretch>
            <a:fillRect/>
          </a:stretch>
        </p:blipFill>
        <p:spPr>
          <a:xfrm>
            <a:off x="1251209" y="2673608"/>
            <a:ext cx="5258222" cy="3176685"/>
          </a:xfrm>
          <a:prstGeom prst="rect">
            <a:avLst/>
          </a:prstGeom>
        </p:spPr>
      </p:pic>
    </p:spTree>
    <p:extLst>
      <p:ext uri="{BB962C8B-B14F-4D97-AF65-F5344CB8AC3E}">
        <p14:creationId xmlns:p14="http://schemas.microsoft.com/office/powerpoint/2010/main" val="247899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1751</Words>
  <Application>Microsoft Office PowerPoint</Application>
  <PresentationFormat>Widescreen</PresentationFormat>
  <Paragraphs>251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Vehicle Loan Default Prediction</vt:lpstr>
      <vt:lpstr>Problem statement</vt:lpstr>
      <vt:lpstr>Proposal</vt:lpstr>
      <vt:lpstr>Dataset</vt:lpstr>
      <vt:lpstr>Data Preparation</vt:lpstr>
      <vt:lpstr>Outliers</vt:lpstr>
      <vt:lpstr>Exploratory Data Analysis – (1 / 5)</vt:lpstr>
      <vt:lpstr>Exploratory Data Analysis – (2 / 5)</vt:lpstr>
      <vt:lpstr>Exploratory Data Analysis – (3 / 5)</vt:lpstr>
      <vt:lpstr>Exploratory Data Analysis – (4 / 5)</vt:lpstr>
      <vt:lpstr>Exploratory Data Analysis – (5 / 5)</vt:lpstr>
      <vt:lpstr>Data Exploration and Analysis Key Takeaways</vt:lpstr>
      <vt:lpstr>Machine Learning Classification Models – Metrics</vt:lpstr>
      <vt:lpstr>Machine Learning Classification Models –Benchmark</vt:lpstr>
      <vt:lpstr>Machine Learning Classification Models –Models Exploration</vt:lpstr>
      <vt:lpstr>SGD Classifier - Best dataset </vt:lpstr>
      <vt:lpstr>SGD Classifier - Parameters Tweaking</vt:lpstr>
      <vt:lpstr>Challenging Benchmark –  Current Model X My Model (1 / 2)</vt:lpstr>
      <vt:lpstr>Challenging Benchmark –  Current Model X My Model (2 / 2)</vt:lpstr>
      <vt:lpstr>Models Exploration key Takeaways</vt:lpstr>
      <vt:lpstr>Conclusion</vt:lpstr>
      <vt:lpstr>Appendix - Columns description</vt:lpstr>
      <vt:lpstr>Appendix – Function prepData</vt:lpstr>
      <vt:lpstr>Appendix – Function prepDataSlim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Loan Default Prediction</dc:title>
  <dc:creator>Rafael Silveira</dc:creator>
  <cp:lastModifiedBy>Rafael Silveira</cp:lastModifiedBy>
  <cp:revision>22</cp:revision>
  <dcterms:created xsi:type="dcterms:W3CDTF">2020-07-07T18:09:48Z</dcterms:created>
  <dcterms:modified xsi:type="dcterms:W3CDTF">2020-07-07T22:53:32Z</dcterms:modified>
</cp:coreProperties>
</file>