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93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63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580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20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8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74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639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826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438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312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562514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4" r:id="rId5"/>
    <p:sldLayoutId id="2147483738" r:id="rId6"/>
    <p:sldLayoutId id="2147483739" r:id="rId7"/>
    <p:sldLayoutId id="2147483740" r:id="rId8"/>
    <p:sldLayoutId id="2147483743" r:id="rId9"/>
    <p:sldLayoutId id="2147483741" r:id="rId10"/>
    <p:sldLayoutId id="214748374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99781513@N04/1586811760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over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DAF152-1CAF-4D47-BDB4-EB46F0038AB1}"/>
              </a:ext>
            </a:extLst>
          </p:cNvPr>
          <p:cNvSpPr>
            <a:spLocks noGrp="1"/>
          </p:cNvSpPr>
          <p:nvPr>
            <p:ph type="ctrTitle"/>
          </p:nvPr>
        </p:nvSpPr>
        <p:spPr>
          <a:xfrm>
            <a:off x="638620" y="863695"/>
            <a:ext cx="3511233" cy="3779995"/>
          </a:xfrm>
        </p:spPr>
        <p:txBody>
          <a:bodyPr anchor="ctr">
            <a:normAutofit/>
          </a:bodyPr>
          <a:lstStyle/>
          <a:p>
            <a:pPr algn="ctr"/>
            <a:r>
              <a:rPr lang="en-CA">
                <a:solidFill>
                  <a:schemeClr val="tx1"/>
                </a:solidFill>
              </a:rPr>
              <a:t>Making Houses More Appealing to Buyers</a:t>
            </a:r>
            <a:endParaRPr lang="en-CA" dirty="0">
              <a:solidFill>
                <a:schemeClr val="tx1"/>
              </a:solidFill>
            </a:endParaRPr>
          </a:p>
        </p:txBody>
      </p:sp>
      <p:sp>
        <p:nvSpPr>
          <p:cNvPr id="3" name="Subtitle 2">
            <a:extLst>
              <a:ext uri="{FF2B5EF4-FFF2-40B4-BE49-F238E27FC236}">
                <a16:creationId xmlns:a16="http://schemas.microsoft.com/office/drawing/2014/main" id="{4A04FF99-8958-4B5D-8604-D0092957B598}"/>
              </a:ext>
            </a:extLst>
          </p:cNvPr>
          <p:cNvSpPr>
            <a:spLocks noGrp="1"/>
          </p:cNvSpPr>
          <p:nvPr>
            <p:ph type="subTitle" idx="1"/>
          </p:nvPr>
        </p:nvSpPr>
        <p:spPr>
          <a:xfrm>
            <a:off x="638622" y="4739780"/>
            <a:ext cx="3238054" cy="1147054"/>
          </a:xfrm>
        </p:spPr>
        <p:txBody>
          <a:bodyPr anchor="t">
            <a:normAutofit/>
          </a:bodyPr>
          <a:lstStyle/>
          <a:p>
            <a:r>
              <a:rPr lang="en-CA" sz="2200"/>
              <a:t>Problem statement, dataset and initial findings</a:t>
            </a:r>
            <a:endParaRPr lang="en-CA" sz="2200" dirty="0"/>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DCB438A-E321-4BC1-8805-0B3970804671}"/>
              </a:ext>
            </a:extLst>
          </p:cNvPr>
          <p:cNvSpPr txBox="1"/>
          <p:nvPr/>
        </p:nvSpPr>
        <p:spPr>
          <a:xfrm>
            <a:off x="5406887" y="5886834"/>
            <a:ext cx="6075529" cy="646331"/>
          </a:xfrm>
          <a:prstGeom prst="rect">
            <a:avLst/>
          </a:prstGeom>
          <a:noFill/>
        </p:spPr>
        <p:txBody>
          <a:bodyPr wrap="square" rtlCol="0">
            <a:spAutoFit/>
          </a:bodyPr>
          <a:lstStyle/>
          <a:p>
            <a:r>
              <a:rPr lang="en-CA"/>
              <a:t>RAFAEL MOREIRA SILVEIRA</a:t>
            </a:r>
          </a:p>
          <a:p>
            <a:r>
              <a:rPr lang="en-CA"/>
              <a:t>SPRINGBOARD – DATA SCIENCE CAREER TRACK</a:t>
            </a:r>
            <a:endParaRPr lang="en-CA" dirty="0"/>
          </a:p>
        </p:txBody>
      </p:sp>
      <p:pic>
        <p:nvPicPr>
          <p:cNvPr id="7" name="Picture 6" descr="A picture containing outdoor, building, man, wooden&#10;&#10;Description automatically generated">
            <a:extLst>
              <a:ext uri="{FF2B5EF4-FFF2-40B4-BE49-F238E27FC236}">
                <a16:creationId xmlns:a16="http://schemas.microsoft.com/office/drawing/2014/main" id="{014327C6-4498-4CB5-9255-0EF0386A73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98455" y="1238061"/>
            <a:ext cx="5687387" cy="3952734"/>
          </a:xfrm>
          <a:prstGeom prst="rect">
            <a:avLst/>
          </a:prstGeom>
        </p:spPr>
      </p:pic>
    </p:spTree>
    <p:extLst>
      <p:ext uri="{BB962C8B-B14F-4D97-AF65-F5344CB8AC3E}">
        <p14:creationId xmlns:p14="http://schemas.microsoft.com/office/powerpoint/2010/main" val="104560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937A-D2EB-4540-BFF1-9D59E18E473F}"/>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BA1B4E7C-988A-4A72-AC80-A542087C0D8B}"/>
              </a:ext>
            </a:extLst>
          </p:cNvPr>
          <p:cNvSpPr>
            <a:spLocks noGrp="1"/>
          </p:cNvSpPr>
          <p:nvPr>
            <p:ph idx="1"/>
          </p:nvPr>
        </p:nvSpPr>
        <p:spPr/>
        <p:txBody>
          <a:bodyPr>
            <a:normAutofit/>
          </a:bodyPr>
          <a:lstStyle/>
          <a:p>
            <a:r>
              <a:rPr lang="en-CA" sz="2400" dirty="0"/>
              <a:t>Considering the Housing market, which home improvement services results in high increases in the selling price?</a:t>
            </a:r>
          </a:p>
          <a:p>
            <a:pPr lvl="1"/>
            <a:r>
              <a:rPr lang="en-CA" sz="2000" dirty="0"/>
              <a:t>The goal of this project is to identify which “affectable variables” have the most positive impact on the selling price.</a:t>
            </a:r>
          </a:p>
          <a:p>
            <a:pPr marL="0" indent="0">
              <a:buNone/>
            </a:pPr>
            <a:endParaRPr lang="en-CA" sz="2400" dirty="0"/>
          </a:p>
        </p:txBody>
      </p:sp>
    </p:spTree>
    <p:extLst>
      <p:ext uri="{BB962C8B-B14F-4D97-AF65-F5344CB8AC3E}">
        <p14:creationId xmlns:p14="http://schemas.microsoft.com/office/powerpoint/2010/main" val="363019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4B75-C020-4553-9E54-044311E40712}"/>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9AA66C84-FE62-4C3E-ACD1-A2CEA96296D9}"/>
              </a:ext>
            </a:extLst>
          </p:cNvPr>
          <p:cNvSpPr>
            <a:spLocks noGrp="1"/>
          </p:cNvSpPr>
          <p:nvPr>
            <p:ph idx="1"/>
          </p:nvPr>
        </p:nvSpPr>
        <p:spPr/>
        <p:txBody>
          <a:bodyPr>
            <a:normAutofit fontScale="92500"/>
          </a:bodyPr>
          <a:lstStyle/>
          <a:p>
            <a:r>
              <a:rPr lang="en-CA" dirty="0"/>
              <a:t>The dataset used for this study is the Ames Housing Dataset, which presents 79 explanatory variables describing several aspects of residential homes in Ames, Iowa, United States. </a:t>
            </a:r>
          </a:p>
          <a:p>
            <a:pPr marL="0" indent="0">
              <a:buNone/>
            </a:pPr>
            <a:r>
              <a:rPr lang="en-CA" u="sng" dirty="0">
                <a:hlinkClick r:id="rId2"/>
              </a:rPr>
              <a:t>https://www.kaggle.com/c/house-prices-advanced-regression-techniques/overview</a:t>
            </a:r>
            <a:endParaRPr lang="en-CA" dirty="0"/>
          </a:p>
          <a:p>
            <a:r>
              <a:rPr lang="en-CA" dirty="0"/>
              <a:t>Once this study is finalized, with minor adjustments, the algorithms generated may be applied for different regions.</a:t>
            </a:r>
          </a:p>
          <a:p>
            <a:r>
              <a:rPr lang="en-CA" dirty="0"/>
              <a:t>To treat this dataset, the following operations were necessary:</a:t>
            </a:r>
          </a:p>
          <a:p>
            <a:pPr lvl="1"/>
            <a:r>
              <a:rPr lang="en-CA" dirty="0"/>
              <a:t>Checked for errors – mistyped information, for example</a:t>
            </a:r>
          </a:p>
          <a:p>
            <a:pPr lvl="1"/>
            <a:r>
              <a:rPr lang="en-CA" dirty="0"/>
              <a:t>Cleaned or filled missing information</a:t>
            </a:r>
          </a:p>
          <a:p>
            <a:pPr lvl="1"/>
            <a:r>
              <a:rPr lang="en-CA" dirty="0"/>
              <a:t>Checked for consistency among columns</a:t>
            </a:r>
          </a:p>
          <a:p>
            <a:pPr lvl="1"/>
            <a:r>
              <a:rPr lang="en-CA" dirty="0"/>
              <a:t>Treated outliers</a:t>
            </a:r>
          </a:p>
          <a:p>
            <a:pPr lvl="1"/>
            <a:r>
              <a:rPr lang="en-CA" dirty="0"/>
              <a:t>All those steps are detailed in the Data Wrangling Report.</a:t>
            </a:r>
          </a:p>
          <a:p>
            <a:endParaRPr lang="en-CA" dirty="0"/>
          </a:p>
        </p:txBody>
      </p:sp>
    </p:spTree>
    <p:extLst>
      <p:ext uri="{BB962C8B-B14F-4D97-AF65-F5344CB8AC3E}">
        <p14:creationId xmlns:p14="http://schemas.microsoft.com/office/powerpoint/2010/main" val="91946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01EC-E9E0-46F4-AE11-A5BCE526D12F}"/>
              </a:ext>
            </a:extLst>
          </p:cNvPr>
          <p:cNvSpPr>
            <a:spLocks noGrp="1"/>
          </p:cNvSpPr>
          <p:nvPr>
            <p:ph type="title"/>
          </p:nvPr>
        </p:nvSpPr>
        <p:spPr/>
        <p:txBody>
          <a:bodyPr/>
          <a:lstStyle/>
          <a:p>
            <a:r>
              <a:rPr lang="en-CA" dirty="0"/>
              <a:t>Initial findings - </a:t>
            </a:r>
            <a:r>
              <a:rPr lang="en-CA" dirty="0" err="1"/>
              <a:t>LotFrontage</a:t>
            </a:r>
            <a:r>
              <a:rPr lang="en-CA" dirty="0"/>
              <a:t> and </a:t>
            </a:r>
            <a:r>
              <a:rPr lang="en-CA" dirty="0" err="1"/>
              <a:t>LotArea</a:t>
            </a:r>
            <a:endParaRPr lang="en-CA" dirty="0"/>
          </a:p>
        </p:txBody>
      </p:sp>
      <p:sp>
        <p:nvSpPr>
          <p:cNvPr id="3" name="Content Placeholder 2">
            <a:extLst>
              <a:ext uri="{FF2B5EF4-FFF2-40B4-BE49-F238E27FC236}">
                <a16:creationId xmlns:a16="http://schemas.microsoft.com/office/drawing/2014/main" id="{3B171970-DCEA-49A5-B99C-C10E093411BF}"/>
              </a:ext>
            </a:extLst>
          </p:cNvPr>
          <p:cNvSpPr>
            <a:spLocks noGrp="1"/>
          </p:cNvSpPr>
          <p:nvPr>
            <p:ph idx="1"/>
          </p:nvPr>
        </p:nvSpPr>
        <p:spPr>
          <a:xfrm>
            <a:off x="581192" y="2340864"/>
            <a:ext cx="11029615" cy="773811"/>
          </a:xfrm>
        </p:spPr>
        <p:txBody>
          <a:bodyPr/>
          <a:lstStyle/>
          <a:p>
            <a:r>
              <a:rPr lang="en-CA" dirty="0"/>
              <a:t>Association between variables </a:t>
            </a:r>
            <a:r>
              <a:rPr lang="en-CA" dirty="0" err="1"/>
              <a:t>LotFrontage</a:t>
            </a:r>
            <a:r>
              <a:rPr lang="en-CA" dirty="0"/>
              <a:t> and </a:t>
            </a:r>
            <a:r>
              <a:rPr lang="en-CA" dirty="0" err="1"/>
              <a:t>LotArea</a:t>
            </a:r>
            <a:endParaRPr lang="en-CA" dirty="0"/>
          </a:p>
          <a:p>
            <a:pPr lvl="1"/>
            <a:r>
              <a:rPr lang="en-CA" dirty="0"/>
              <a:t>We verified that this relationship exists and used it to fill missing values</a:t>
            </a:r>
          </a:p>
        </p:txBody>
      </p:sp>
      <p:pic>
        <p:nvPicPr>
          <p:cNvPr id="4" name="image22.png">
            <a:extLst>
              <a:ext uri="{FF2B5EF4-FFF2-40B4-BE49-F238E27FC236}">
                <a16:creationId xmlns:a16="http://schemas.microsoft.com/office/drawing/2014/main" id="{C54D03BC-AE40-4603-AF5A-8AAA91C40484}"/>
              </a:ext>
            </a:extLst>
          </p:cNvPr>
          <p:cNvPicPr/>
          <p:nvPr/>
        </p:nvPicPr>
        <p:blipFill>
          <a:blip r:embed="rId2"/>
          <a:srcRect/>
          <a:stretch>
            <a:fillRect/>
          </a:stretch>
        </p:blipFill>
        <p:spPr>
          <a:xfrm>
            <a:off x="1863340" y="3236429"/>
            <a:ext cx="7489382" cy="2826439"/>
          </a:xfrm>
          <a:prstGeom prst="rect">
            <a:avLst/>
          </a:prstGeom>
          <a:ln/>
        </p:spPr>
      </p:pic>
    </p:spTree>
    <p:extLst>
      <p:ext uri="{BB962C8B-B14F-4D97-AF65-F5344CB8AC3E}">
        <p14:creationId xmlns:p14="http://schemas.microsoft.com/office/powerpoint/2010/main" val="398138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Initial findings - not so useful variables</a:t>
            </a:r>
          </a:p>
        </p:txBody>
      </p:sp>
      <p:sp>
        <p:nvSpPr>
          <p:cNvPr id="3" name="Content Placeholder 2">
            <a:extLst>
              <a:ext uri="{FF2B5EF4-FFF2-40B4-BE49-F238E27FC236}">
                <a16:creationId xmlns:a16="http://schemas.microsoft.com/office/drawing/2014/main" id="{43F0E3D3-85B7-47D8-9123-50273D9B04F3}"/>
              </a:ext>
            </a:extLst>
          </p:cNvPr>
          <p:cNvSpPr>
            <a:spLocks noGrp="1"/>
          </p:cNvSpPr>
          <p:nvPr>
            <p:ph idx="1"/>
          </p:nvPr>
        </p:nvSpPr>
        <p:spPr/>
        <p:txBody>
          <a:bodyPr/>
          <a:lstStyle/>
          <a:p>
            <a:r>
              <a:rPr lang="en-CA" dirty="0"/>
              <a:t>Roof Style and Roof Material </a:t>
            </a:r>
          </a:p>
          <a:p>
            <a:pPr lvl="1"/>
            <a:r>
              <a:rPr lang="en-CA" dirty="0"/>
              <a:t>Roof styles are predominantly "Gable" with material "standard Shingle". As we have very few observations of the other types of Roof and types of material, we cannot draw statistically relevant conclusions. As a result, this variable will not be among those we will suggest to be improved.</a:t>
            </a:r>
          </a:p>
          <a:p>
            <a:r>
              <a:rPr lang="en-CA" dirty="0"/>
              <a:t>Pool Quality</a:t>
            </a:r>
          </a:p>
          <a:p>
            <a:pPr lvl="1"/>
            <a:r>
              <a:rPr lang="en-CA" dirty="0"/>
              <a:t>Not enough houses with pool to draw significant conclusions. Improving the quality of the pool will not be suggested to owners.</a:t>
            </a:r>
          </a:p>
          <a:p>
            <a:pPr lvl="1"/>
            <a:endParaRPr lang="en-CA" dirty="0"/>
          </a:p>
          <a:p>
            <a:endParaRPr lang="en-CA" dirty="0"/>
          </a:p>
        </p:txBody>
      </p:sp>
    </p:spTree>
    <p:extLst>
      <p:ext uri="{BB962C8B-B14F-4D97-AF65-F5344CB8AC3E}">
        <p14:creationId xmlns:p14="http://schemas.microsoft.com/office/powerpoint/2010/main" val="352342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Initial findings – Central air</a:t>
            </a:r>
          </a:p>
        </p:txBody>
      </p:sp>
      <p:sp>
        <p:nvSpPr>
          <p:cNvPr id="5" name="Content Placeholder 2">
            <a:extLst>
              <a:ext uri="{FF2B5EF4-FFF2-40B4-BE49-F238E27FC236}">
                <a16:creationId xmlns:a16="http://schemas.microsoft.com/office/drawing/2014/main" id="{B147CB40-2BE5-42CB-B3F7-E1CA454DC3A5}"/>
              </a:ext>
            </a:extLst>
          </p:cNvPr>
          <p:cNvSpPr txBox="1">
            <a:spLocks/>
          </p:cNvSpPr>
          <p:nvPr/>
        </p:nvSpPr>
        <p:spPr>
          <a:xfrm>
            <a:off x="581191" y="2404227"/>
            <a:ext cx="3225496"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Most have central air</a:t>
            </a:r>
          </a:p>
        </p:txBody>
      </p:sp>
      <p:sp>
        <p:nvSpPr>
          <p:cNvPr id="7" name="Content Placeholder 2">
            <a:extLst>
              <a:ext uri="{FF2B5EF4-FFF2-40B4-BE49-F238E27FC236}">
                <a16:creationId xmlns:a16="http://schemas.microsoft.com/office/drawing/2014/main" id="{D1B004B5-E1CE-4AB4-8A3D-723C7B31FF90}"/>
              </a:ext>
            </a:extLst>
          </p:cNvPr>
          <p:cNvSpPr txBox="1">
            <a:spLocks/>
          </p:cNvSpPr>
          <p:nvPr/>
        </p:nvSpPr>
        <p:spPr>
          <a:xfrm>
            <a:off x="4632300" y="2404227"/>
            <a:ext cx="3411027"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Difference in price is significant</a:t>
            </a:r>
          </a:p>
        </p:txBody>
      </p:sp>
      <p:pic>
        <p:nvPicPr>
          <p:cNvPr id="11" name="Picture 10">
            <a:extLst>
              <a:ext uri="{FF2B5EF4-FFF2-40B4-BE49-F238E27FC236}">
                <a16:creationId xmlns:a16="http://schemas.microsoft.com/office/drawing/2014/main" id="{33996EB7-78F1-440A-821C-D7E090BDC57C}"/>
              </a:ext>
            </a:extLst>
          </p:cNvPr>
          <p:cNvPicPr/>
          <p:nvPr/>
        </p:nvPicPr>
        <p:blipFill>
          <a:blip r:embed="rId2"/>
          <a:stretch>
            <a:fillRect/>
          </a:stretch>
        </p:blipFill>
        <p:spPr>
          <a:xfrm>
            <a:off x="351928" y="2892288"/>
            <a:ext cx="3727173" cy="2948414"/>
          </a:xfrm>
          <a:prstGeom prst="rect">
            <a:avLst/>
          </a:prstGeom>
        </p:spPr>
      </p:pic>
      <p:pic>
        <p:nvPicPr>
          <p:cNvPr id="12" name="Picture 11">
            <a:extLst>
              <a:ext uri="{FF2B5EF4-FFF2-40B4-BE49-F238E27FC236}">
                <a16:creationId xmlns:a16="http://schemas.microsoft.com/office/drawing/2014/main" id="{1F5BF53E-F917-432B-9DCC-20C8C0D060B5}"/>
              </a:ext>
            </a:extLst>
          </p:cNvPr>
          <p:cNvPicPr/>
          <p:nvPr/>
        </p:nvPicPr>
        <p:blipFill>
          <a:blip r:embed="rId3"/>
          <a:stretch>
            <a:fillRect/>
          </a:stretch>
        </p:blipFill>
        <p:spPr>
          <a:xfrm>
            <a:off x="4562726" y="3185395"/>
            <a:ext cx="3053178" cy="2655307"/>
          </a:xfrm>
          <a:prstGeom prst="rect">
            <a:avLst/>
          </a:prstGeom>
        </p:spPr>
      </p:pic>
      <p:sp>
        <p:nvSpPr>
          <p:cNvPr id="13" name="Rectangle 12">
            <a:extLst>
              <a:ext uri="{FF2B5EF4-FFF2-40B4-BE49-F238E27FC236}">
                <a16:creationId xmlns:a16="http://schemas.microsoft.com/office/drawing/2014/main" id="{77A9F9CC-0D6C-4964-BA12-F2F54B27D6D2}"/>
              </a:ext>
            </a:extLst>
          </p:cNvPr>
          <p:cNvSpPr/>
          <p:nvPr/>
        </p:nvSpPr>
        <p:spPr>
          <a:xfrm>
            <a:off x="7725272" y="3386323"/>
            <a:ext cx="4114800" cy="1561005"/>
          </a:xfrm>
          <a:prstGeom prst="rect">
            <a:avLst/>
          </a:prstGeom>
        </p:spPr>
        <p:txBody>
          <a:bodyPr wrap="square">
            <a:spAutoFit/>
          </a:bodyPr>
          <a:lstStyle/>
          <a:p>
            <a:pPr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There are all types of houses WITH central air, meaning the seller will either make an improvement or sell it for way less. We notice an increment of $80,000 on average.</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54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Initial findings – number of stories</a:t>
            </a:r>
          </a:p>
        </p:txBody>
      </p:sp>
      <p:pic>
        <p:nvPicPr>
          <p:cNvPr id="4" name="Picture 3">
            <a:extLst>
              <a:ext uri="{FF2B5EF4-FFF2-40B4-BE49-F238E27FC236}">
                <a16:creationId xmlns:a16="http://schemas.microsoft.com/office/drawing/2014/main" id="{7B64B444-1A42-4CFF-8D40-06E70F97608A}"/>
              </a:ext>
            </a:extLst>
          </p:cNvPr>
          <p:cNvPicPr/>
          <p:nvPr/>
        </p:nvPicPr>
        <p:blipFill>
          <a:blip r:embed="rId2"/>
          <a:stretch>
            <a:fillRect/>
          </a:stretch>
        </p:blipFill>
        <p:spPr>
          <a:xfrm>
            <a:off x="581192" y="3328532"/>
            <a:ext cx="3734904" cy="3117988"/>
          </a:xfrm>
          <a:prstGeom prst="rect">
            <a:avLst/>
          </a:prstGeom>
        </p:spPr>
      </p:pic>
      <p:sp>
        <p:nvSpPr>
          <p:cNvPr id="5" name="Rectangle 4">
            <a:extLst>
              <a:ext uri="{FF2B5EF4-FFF2-40B4-BE49-F238E27FC236}">
                <a16:creationId xmlns:a16="http://schemas.microsoft.com/office/drawing/2014/main" id="{17896FA1-6DDD-419C-9EAA-0FAFE06BB5D0}"/>
              </a:ext>
            </a:extLst>
          </p:cNvPr>
          <p:cNvSpPr/>
          <p:nvPr/>
        </p:nvSpPr>
        <p:spPr>
          <a:xfrm>
            <a:off x="581192" y="2206487"/>
            <a:ext cx="8562808" cy="646331"/>
          </a:xfrm>
          <a:prstGeom prst="rect">
            <a:avLst/>
          </a:prstGeom>
        </p:spPr>
        <p:txBody>
          <a:bodyPr wrap="square">
            <a:spAutoFit/>
          </a:bodyPr>
          <a:lstStyle/>
          <a:p>
            <a:r>
              <a:rPr lang="en-CA" dirty="0">
                <a:latin typeface="Calibri" panose="020F0502020204030204" pitchFamily="34" charset="0"/>
                <a:ea typeface="Calibri" panose="020F0502020204030204" pitchFamily="34" charset="0"/>
              </a:rPr>
              <a:t>Surprise: 1 story house more expensive than a one and a half story (finished or unfinished) and more expensive than a two stories house with 2nd level unfinished. </a:t>
            </a:r>
            <a:endParaRPr lang="en-CA" dirty="0"/>
          </a:p>
        </p:txBody>
      </p:sp>
      <p:sp>
        <p:nvSpPr>
          <p:cNvPr id="6" name="Rectangle 5">
            <a:extLst>
              <a:ext uri="{FF2B5EF4-FFF2-40B4-BE49-F238E27FC236}">
                <a16:creationId xmlns:a16="http://schemas.microsoft.com/office/drawing/2014/main" id="{16D3DD3B-94EF-459D-913E-34E82ACBC57D}"/>
              </a:ext>
            </a:extLst>
          </p:cNvPr>
          <p:cNvSpPr/>
          <p:nvPr/>
        </p:nvSpPr>
        <p:spPr>
          <a:xfrm>
            <a:off x="4862596" y="3429000"/>
            <a:ext cx="6096000" cy="1463991"/>
          </a:xfrm>
          <a:prstGeom prst="rect">
            <a:avLst/>
          </a:prstGeom>
        </p:spPr>
        <p:txBody>
          <a:bodyPr>
            <a:spAutoFit/>
          </a:bodyPr>
          <a:lstStyle/>
          <a:p>
            <a:pPr lvl="0"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EXPLANATION:</a:t>
            </a:r>
          </a:p>
          <a:p>
            <a:pPr marL="342900" lvl="0" indent="-342900" algn="just">
              <a:lnSpc>
                <a:spcPct val="107000"/>
              </a:lnSpc>
              <a:spcAft>
                <a:spcPts val="800"/>
              </a:spcAft>
              <a:buFont typeface="Calibri" panose="020F0502020204030204" pitchFamily="34" charset="0"/>
              <a:buChar char="-"/>
            </a:pPr>
            <a:r>
              <a:rPr lang="en-CA" dirty="0">
                <a:latin typeface="Calibri" panose="020F0502020204030204" pitchFamily="34" charset="0"/>
                <a:ea typeface="Calibri" panose="020F0502020204030204" pitchFamily="34" charset="0"/>
                <a:cs typeface="Calibri" panose="020F0502020204030204" pitchFamily="34" charset="0"/>
              </a:rPr>
              <a:t>1.5 and 2 stories houses with 2nd level unfinished are located in "poor" neighborhoods</a:t>
            </a:r>
          </a:p>
          <a:p>
            <a:pPr marL="342900" indent="-342900" algn="just">
              <a:lnSpc>
                <a:spcPct val="107000"/>
              </a:lnSpc>
              <a:spcAft>
                <a:spcPts val="800"/>
              </a:spcAft>
              <a:buFont typeface="Calibri" panose="020F0502020204030204" pitchFamily="34" charset="0"/>
              <a:buChar char="-"/>
            </a:pPr>
            <a:r>
              <a:rPr lang="en-CA" dirty="0"/>
              <a:t>1.5 and 2 stories houses with 2nd level unfinished are older</a:t>
            </a:r>
          </a:p>
        </p:txBody>
      </p:sp>
    </p:spTree>
    <p:extLst>
      <p:ext uri="{BB962C8B-B14F-4D97-AF65-F5344CB8AC3E}">
        <p14:creationId xmlns:p14="http://schemas.microsoft.com/office/powerpoint/2010/main" val="145091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Initial findings – Remodelled x non-remodelled</a:t>
            </a:r>
          </a:p>
        </p:txBody>
      </p:sp>
      <p:pic>
        <p:nvPicPr>
          <p:cNvPr id="4" name="Picture 3">
            <a:extLst>
              <a:ext uri="{FF2B5EF4-FFF2-40B4-BE49-F238E27FC236}">
                <a16:creationId xmlns:a16="http://schemas.microsoft.com/office/drawing/2014/main" id="{C80A069A-0FEC-4ACB-B94C-88793D68D069}"/>
              </a:ext>
            </a:extLst>
          </p:cNvPr>
          <p:cNvPicPr/>
          <p:nvPr/>
        </p:nvPicPr>
        <p:blipFill>
          <a:blip r:embed="rId2"/>
          <a:stretch>
            <a:fillRect/>
          </a:stretch>
        </p:blipFill>
        <p:spPr>
          <a:xfrm>
            <a:off x="510761" y="2246105"/>
            <a:ext cx="5353326" cy="4144755"/>
          </a:xfrm>
          <a:prstGeom prst="rect">
            <a:avLst/>
          </a:prstGeom>
        </p:spPr>
      </p:pic>
      <p:sp>
        <p:nvSpPr>
          <p:cNvPr id="5" name="Rectangle 4">
            <a:extLst>
              <a:ext uri="{FF2B5EF4-FFF2-40B4-BE49-F238E27FC236}">
                <a16:creationId xmlns:a16="http://schemas.microsoft.com/office/drawing/2014/main" id="{6CA99659-A6A4-4B86-8ABF-088C5A2DF854}"/>
              </a:ext>
            </a:extLst>
          </p:cNvPr>
          <p:cNvSpPr/>
          <p:nvPr/>
        </p:nvSpPr>
        <p:spPr>
          <a:xfrm>
            <a:off x="5864087" y="3087728"/>
            <a:ext cx="5923723" cy="2461508"/>
          </a:xfrm>
          <a:prstGeom prst="rect">
            <a:avLst/>
          </a:prstGeom>
        </p:spPr>
        <p:txBody>
          <a:bodyPr wrap="square">
            <a:spAutoFit/>
          </a:bodyPr>
          <a:lstStyle/>
          <a:p>
            <a:pPr algn="just">
              <a:lnSpc>
                <a:spcPct val="107000"/>
              </a:lnSpc>
              <a:spcAft>
                <a:spcPts val="800"/>
              </a:spcAft>
            </a:pPr>
            <a:r>
              <a:rPr lang="en-CA" dirty="0">
                <a:solidFill>
                  <a:srgbClr val="333333"/>
                </a:solidFill>
                <a:latin typeface="Calibri" panose="020F0502020204030204" pitchFamily="34" charset="0"/>
                <a:ea typeface="Calibri" panose="020F0502020204030204" pitchFamily="34" charset="0"/>
                <a:cs typeface="Calibri" panose="020F0502020204030204" pitchFamily="34" charset="0"/>
              </a:rPr>
              <a:t>Remodelled houses are more expensive than non-remodelled houses, which is the cornerstone of our project. </a:t>
            </a:r>
          </a:p>
          <a:p>
            <a:pPr algn="just">
              <a:lnSpc>
                <a:spcPct val="107000"/>
              </a:lnSpc>
              <a:spcAft>
                <a:spcPts val="800"/>
              </a:spcAft>
            </a:pPr>
            <a:endParaRPr lang="en-CA"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CA" dirty="0">
                <a:latin typeface="Calibri" panose="020F0502020204030204" pitchFamily="34" charset="0"/>
                <a:cs typeface="Calibri" panose="020F0502020204030204" pitchFamily="34" charset="0"/>
              </a:rPr>
              <a:t>Another interesting fact this chart shows is that every house built more then 60 years ago have undergone a house improvement. </a:t>
            </a:r>
          </a:p>
          <a:p>
            <a:pPr algn="just">
              <a:lnSpc>
                <a:spcPct val="107000"/>
              </a:lnSpc>
              <a:spcAft>
                <a:spcPts val="800"/>
              </a:spcAft>
            </a:pP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153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Initial findings – Inflation?</a:t>
            </a:r>
          </a:p>
        </p:txBody>
      </p:sp>
      <p:pic>
        <p:nvPicPr>
          <p:cNvPr id="4" name="Content Placeholder 3">
            <a:extLst>
              <a:ext uri="{FF2B5EF4-FFF2-40B4-BE49-F238E27FC236}">
                <a16:creationId xmlns:a16="http://schemas.microsoft.com/office/drawing/2014/main" id="{10B39B74-87DD-49CD-B55F-5DA6474A4D7A}"/>
              </a:ext>
            </a:extLst>
          </p:cNvPr>
          <p:cNvPicPr>
            <a:picLocks noGrp="1"/>
          </p:cNvPicPr>
          <p:nvPr>
            <p:ph idx="1"/>
          </p:nvPr>
        </p:nvPicPr>
        <p:blipFill>
          <a:blip r:embed="rId2"/>
          <a:stretch>
            <a:fillRect/>
          </a:stretch>
        </p:blipFill>
        <p:spPr>
          <a:xfrm>
            <a:off x="447881" y="2384114"/>
            <a:ext cx="5396328" cy="3658877"/>
          </a:xfrm>
          <a:prstGeom prst="rect">
            <a:avLst/>
          </a:prstGeom>
        </p:spPr>
      </p:pic>
      <p:sp>
        <p:nvSpPr>
          <p:cNvPr id="5" name="TextBox 4">
            <a:extLst>
              <a:ext uri="{FF2B5EF4-FFF2-40B4-BE49-F238E27FC236}">
                <a16:creationId xmlns:a16="http://schemas.microsoft.com/office/drawing/2014/main" id="{ACBBE317-59B7-4C60-A518-18141597149F}"/>
              </a:ext>
            </a:extLst>
          </p:cNvPr>
          <p:cNvSpPr txBox="1"/>
          <p:nvPr/>
        </p:nvSpPr>
        <p:spPr>
          <a:xfrm>
            <a:off x="5963478" y="3578087"/>
            <a:ext cx="4293705" cy="369332"/>
          </a:xfrm>
          <a:prstGeom prst="rect">
            <a:avLst/>
          </a:prstGeom>
          <a:noFill/>
        </p:spPr>
        <p:txBody>
          <a:bodyPr wrap="square" rtlCol="0">
            <a:spAutoFit/>
          </a:bodyPr>
          <a:lstStyle/>
          <a:p>
            <a:r>
              <a:rPr lang="en-CA" dirty="0"/>
              <a:t>No need to take inflation into consideration</a:t>
            </a:r>
          </a:p>
        </p:txBody>
      </p:sp>
    </p:spTree>
    <p:extLst>
      <p:ext uri="{BB962C8B-B14F-4D97-AF65-F5344CB8AC3E}">
        <p14:creationId xmlns:p14="http://schemas.microsoft.com/office/powerpoint/2010/main" val="1897412222"/>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941"/>
      </a:dk2>
      <a:lt2>
        <a:srgbClr val="E4E8E2"/>
      </a:lt2>
      <a:accent1>
        <a:srgbClr val="A32EE2"/>
      </a:accent1>
      <a:accent2>
        <a:srgbClr val="6947D9"/>
      </a:accent2>
      <a:accent3>
        <a:srgbClr val="3655E3"/>
      </a:accent3>
      <a:accent4>
        <a:srgbClr val="1C88D0"/>
      </a:accent4>
      <a:accent5>
        <a:srgbClr val="25B5B3"/>
      </a:accent5>
      <a:accent6>
        <a:srgbClr val="19BB75"/>
      </a:accent6>
      <a:hlink>
        <a:srgbClr val="348E9E"/>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23</TotalTime>
  <Words>463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Gill Sans MT</vt:lpstr>
      <vt:lpstr>Wingdings 2</vt:lpstr>
      <vt:lpstr>DividendVTI</vt:lpstr>
      <vt:lpstr>Making Houses More Appealing to Buyers</vt:lpstr>
      <vt:lpstr>Problem statement</vt:lpstr>
      <vt:lpstr>dataset</vt:lpstr>
      <vt:lpstr>Initial findings - LotFrontage and LotArea</vt:lpstr>
      <vt:lpstr>Initial findings - not so useful variables</vt:lpstr>
      <vt:lpstr>Initial findings – Central air</vt:lpstr>
      <vt:lpstr>Initial findings – number of stories</vt:lpstr>
      <vt:lpstr>Initial findings – Remodelled x non-remodelled</vt:lpstr>
      <vt:lpstr>Initial findings – Inflation?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Houses More Appealing to Buyers</dc:title>
  <dc:creator>Rafael Silveira</dc:creator>
  <cp:lastModifiedBy>Rafael Silveira</cp:lastModifiedBy>
  <cp:revision>6</cp:revision>
  <dcterms:created xsi:type="dcterms:W3CDTF">2020-02-27T20:50:56Z</dcterms:created>
  <dcterms:modified xsi:type="dcterms:W3CDTF">2020-02-27T21:23:58Z</dcterms:modified>
</cp:coreProperties>
</file>