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4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3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63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80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20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4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639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826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438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12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562514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9781513@N04/1586811760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_13_-_RandomForest()"/><Relationship Id="rId2" Type="http://schemas.openxmlformats.org/officeDocument/2006/relationships/hyperlink" Target="#_1_&#8211;_Linear"/><Relationship Id="rId1" Type="http://schemas.openxmlformats.org/officeDocument/2006/relationships/slideLayout" Target="../slideLayouts/slideLayout2.xml"/><Relationship Id="rId4" Type="http://schemas.openxmlformats.org/officeDocument/2006/relationships/hyperlink" Target="#_15_-_GradientBoosti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AF152-1CAF-4D47-BDB4-EB46F0038AB1}"/>
              </a:ext>
            </a:extLst>
          </p:cNvPr>
          <p:cNvSpPr>
            <a:spLocks noGrp="1"/>
          </p:cNvSpPr>
          <p:nvPr>
            <p:ph type="ctrTitle"/>
          </p:nvPr>
        </p:nvSpPr>
        <p:spPr>
          <a:xfrm>
            <a:off x="638620" y="863695"/>
            <a:ext cx="3511233" cy="3779995"/>
          </a:xfrm>
        </p:spPr>
        <p:txBody>
          <a:bodyPr anchor="ctr">
            <a:normAutofit/>
          </a:bodyPr>
          <a:lstStyle/>
          <a:p>
            <a:pPr algn="ctr"/>
            <a:r>
              <a:rPr lang="en-CA">
                <a:solidFill>
                  <a:schemeClr val="tx1"/>
                </a:solidFill>
              </a:rPr>
              <a:t>Making Houses More Appealing to Buyers</a:t>
            </a:r>
            <a:endParaRPr lang="en-CA" dirty="0">
              <a:solidFill>
                <a:schemeClr val="tx1"/>
              </a:solidFill>
            </a:endParaRPr>
          </a:p>
        </p:txBody>
      </p:sp>
      <p:sp>
        <p:nvSpPr>
          <p:cNvPr id="3" name="Subtitle 2">
            <a:extLst>
              <a:ext uri="{FF2B5EF4-FFF2-40B4-BE49-F238E27FC236}">
                <a16:creationId xmlns:a16="http://schemas.microsoft.com/office/drawing/2014/main" id="{4A04FF99-8958-4B5D-8604-D0092957B598}"/>
              </a:ext>
            </a:extLst>
          </p:cNvPr>
          <p:cNvSpPr>
            <a:spLocks noGrp="1"/>
          </p:cNvSpPr>
          <p:nvPr>
            <p:ph type="subTitle" idx="1"/>
          </p:nvPr>
        </p:nvSpPr>
        <p:spPr>
          <a:xfrm>
            <a:off x="638622" y="4739780"/>
            <a:ext cx="3238054" cy="1147054"/>
          </a:xfrm>
        </p:spPr>
        <p:txBody>
          <a:bodyPr anchor="t">
            <a:normAutofit/>
          </a:bodyPr>
          <a:lstStyle/>
          <a:p>
            <a:r>
              <a:rPr lang="en-CA" sz="2200" dirty="0"/>
              <a:t>Final presentation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DCB438A-E321-4BC1-8805-0B3970804671}"/>
              </a:ext>
            </a:extLst>
          </p:cNvPr>
          <p:cNvSpPr txBox="1"/>
          <p:nvPr/>
        </p:nvSpPr>
        <p:spPr>
          <a:xfrm>
            <a:off x="5406887" y="5886834"/>
            <a:ext cx="6075529" cy="646331"/>
          </a:xfrm>
          <a:prstGeom prst="rect">
            <a:avLst/>
          </a:prstGeom>
          <a:noFill/>
        </p:spPr>
        <p:txBody>
          <a:bodyPr wrap="square" rtlCol="0">
            <a:spAutoFit/>
          </a:bodyPr>
          <a:lstStyle/>
          <a:p>
            <a:r>
              <a:rPr lang="en-CA"/>
              <a:t>RAFAEL MOREIRA SILVEIRA</a:t>
            </a:r>
          </a:p>
          <a:p>
            <a:r>
              <a:rPr lang="en-CA"/>
              <a:t>SPRINGBOARD – DATA SCIENCE CAREER TRACK</a:t>
            </a:r>
            <a:endParaRPr lang="en-CA" dirty="0"/>
          </a:p>
        </p:txBody>
      </p:sp>
      <p:pic>
        <p:nvPicPr>
          <p:cNvPr id="7" name="Picture 6" descr="A picture containing outdoor, building, man, wooden&#10;&#10;Description automatically generated">
            <a:extLst>
              <a:ext uri="{FF2B5EF4-FFF2-40B4-BE49-F238E27FC236}">
                <a16:creationId xmlns:a16="http://schemas.microsoft.com/office/drawing/2014/main" id="{014327C6-4498-4CB5-9255-0EF0386A7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98455" y="1238061"/>
            <a:ext cx="5687387" cy="3952734"/>
          </a:xfrm>
          <a:prstGeom prst="rect">
            <a:avLst/>
          </a:prstGeom>
        </p:spPr>
      </p:pic>
    </p:spTree>
    <p:extLst>
      <p:ext uri="{BB962C8B-B14F-4D97-AF65-F5344CB8AC3E}">
        <p14:creationId xmlns:p14="http://schemas.microsoft.com/office/powerpoint/2010/main" val="104560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(2/2)</a:t>
            </a:r>
          </a:p>
        </p:txBody>
      </p:sp>
      <p:sp>
        <p:nvSpPr>
          <p:cNvPr id="5" name="Rectangle 4">
            <a:extLst>
              <a:ext uri="{FF2B5EF4-FFF2-40B4-BE49-F238E27FC236}">
                <a16:creationId xmlns:a16="http://schemas.microsoft.com/office/drawing/2014/main" id="{6CA99659-A6A4-4B86-8ABF-088C5A2DF854}"/>
              </a:ext>
            </a:extLst>
          </p:cNvPr>
          <p:cNvSpPr/>
          <p:nvPr/>
        </p:nvSpPr>
        <p:spPr>
          <a:xfrm>
            <a:off x="581192" y="2001538"/>
            <a:ext cx="11206618" cy="1173463"/>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Bin 4 (houses built between 40 to 49 years ago) shows the smallest difference. </a:t>
            </a:r>
          </a:p>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Hypothesis test on bin 4:</a:t>
            </a:r>
            <a:endParaRPr lang="en-CA" dirty="0">
              <a:latin typeface="Calibri" panose="020F0502020204030204" pitchFamily="34" charset="0"/>
              <a:cs typeface="Calibri" panose="020F0502020204030204" pitchFamily="34" charset="0"/>
            </a:endParaRP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6B88C73-9056-415C-96F3-32EE21B9D3ED}"/>
              </a:ext>
            </a:extLst>
          </p:cNvPr>
          <p:cNvSpPr>
            <a:spLocks noChangeArrowheads="1"/>
          </p:cNvSpPr>
          <p:nvPr/>
        </p:nvSpPr>
        <p:spPr bwMode="auto">
          <a:xfrm>
            <a:off x="581192" y="2835738"/>
            <a:ext cx="92009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H0: Mean(remodelled) – Mean(not-remodelled) =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H1: Mean(remodelled) – Mean(not-remodelled) &gt;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will estimate the mean and the standard deviation from the sample and use t-statistic.</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a:t>
            </a:r>
            <a:r>
              <a:rPr kumimoji="0" lang="en-CA"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python code,</a:t>
            </a:r>
            <a:endParaRPr kumimoji="0" lang="en-CA"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4000" b="0" i="0" u="none" strike="noStrike" cap="none" normalizeH="0" baseline="0" dirty="0">
              <a:ln>
                <a:noFill/>
              </a:ln>
              <a:solidFill>
                <a:schemeClr val="tx1"/>
              </a:solidFill>
              <a:effectLst/>
              <a:latin typeface="Arial" panose="020B0604020202020204" pitchFamily="34" charset="0"/>
            </a:endParaRPr>
          </a:p>
        </p:txBody>
      </p:sp>
      <p:pic>
        <p:nvPicPr>
          <p:cNvPr id="1025" name="Picture 38">
            <a:extLst>
              <a:ext uri="{FF2B5EF4-FFF2-40B4-BE49-F238E27FC236}">
                <a16:creationId xmlns:a16="http://schemas.microsoft.com/office/drawing/2014/main" id="{B84C2365-3B97-458F-B1C2-B824E189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4339977"/>
            <a:ext cx="7225373" cy="18158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A6A2501-0B28-426A-93D7-DDEAE39288B8}"/>
              </a:ext>
            </a:extLst>
          </p:cNvPr>
          <p:cNvSpPr>
            <a:spLocks noChangeArrowheads="1"/>
          </p:cNvSpPr>
          <p:nvPr/>
        </p:nvSpPr>
        <p:spPr bwMode="auto">
          <a:xfrm>
            <a:off x="342900" y="306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05BF383D-F84C-4439-B4BD-3289D0FB4271}"/>
              </a:ext>
            </a:extLst>
          </p:cNvPr>
          <p:cNvSpPr txBox="1"/>
          <p:nvPr/>
        </p:nvSpPr>
        <p:spPr>
          <a:xfrm>
            <a:off x="8429625" y="4339977"/>
            <a:ext cx="3181183" cy="1477328"/>
          </a:xfrm>
          <a:prstGeom prst="rect">
            <a:avLst/>
          </a:prstGeom>
          <a:noFill/>
        </p:spPr>
        <p:txBody>
          <a:bodyPr wrap="square" rtlCol="0">
            <a:spAutoFit/>
          </a:bodyPr>
          <a:lstStyle/>
          <a:p>
            <a:r>
              <a:rPr lang="en-CA" dirty="0"/>
              <a:t>P-Value less than 1%</a:t>
            </a:r>
          </a:p>
          <a:p>
            <a:r>
              <a:rPr lang="en-CA" dirty="0"/>
              <a:t>REJECT H0</a:t>
            </a:r>
          </a:p>
          <a:p>
            <a:endParaRPr lang="en-CA" dirty="0"/>
          </a:p>
          <a:p>
            <a:r>
              <a:rPr lang="en-CA" dirty="0"/>
              <a:t>Remodelled houses are more expensive on average</a:t>
            </a:r>
          </a:p>
        </p:txBody>
      </p:sp>
      <p:sp>
        <p:nvSpPr>
          <p:cNvPr id="9" name="Oval 8">
            <a:extLst>
              <a:ext uri="{FF2B5EF4-FFF2-40B4-BE49-F238E27FC236}">
                <a16:creationId xmlns:a16="http://schemas.microsoft.com/office/drawing/2014/main" id="{5D3350B2-A2A4-4475-93AE-BA8F634446C9}"/>
              </a:ext>
            </a:extLst>
          </p:cNvPr>
          <p:cNvSpPr/>
          <p:nvPr/>
        </p:nvSpPr>
        <p:spPr>
          <a:xfrm>
            <a:off x="4800599" y="5686425"/>
            <a:ext cx="3181183"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AE8B93EA-7058-4AF4-81B3-D1F9AC172CE6}"/>
              </a:ext>
            </a:extLst>
          </p:cNvPr>
          <p:cNvCxnSpPr>
            <a:cxnSpLocks/>
            <a:endCxn id="9" idx="7"/>
          </p:cNvCxnSpPr>
          <p:nvPr/>
        </p:nvCxnSpPr>
        <p:spPr>
          <a:xfrm flipH="1">
            <a:off x="7515909" y="4533900"/>
            <a:ext cx="913716" cy="125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9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F597-8FC0-47DE-B92F-6114928DCE54}"/>
              </a:ext>
            </a:extLst>
          </p:cNvPr>
          <p:cNvSpPr>
            <a:spLocks noGrp="1"/>
          </p:cNvSpPr>
          <p:nvPr>
            <p:ph type="title"/>
          </p:nvPr>
        </p:nvSpPr>
        <p:spPr/>
        <p:txBody>
          <a:bodyPr/>
          <a:lstStyle/>
          <a:p>
            <a:r>
              <a:rPr lang="en-CA" dirty="0"/>
              <a:t>Machine learning models</a:t>
            </a:r>
          </a:p>
        </p:txBody>
      </p:sp>
      <p:graphicFrame>
        <p:nvGraphicFramePr>
          <p:cNvPr id="4" name="Content Placeholder 3">
            <a:extLst>
              <a:ext uri="{FF2B5EF4-FFF2-40B4-BE49-F238E27FC236}">
                <a16:creationId xmlns:a16="http://schemas.microsoft.com/office/drawing/2014/main" id="{66A45463-7F80-4777-930E-DDC314BE3D05}"/>
              </a:ext>
            </a:extLst>
          </p:cNvPr>
          <p:cNvGraphicFramePr>
            <a:graphicFrameLocks noGrp="1"/>
          </p:cNvGraphicFramePr>
          <p:nvPr>
            <p:ph idx="1"/>
            <p:extLst>
              <p:ext uri="{D42A27DB-BD31-4B8C-83A1-F6EECF244321}">
                <p14:modId xmlns:p14="http://schemas.microsoft.com/office/powerpoint/2010/main" val="2559950341"/>
              </p:ext>
            </p:extLst>
          </p:nvPr>
        </p:nvGraphicFramePr>
        <p:xfrm>
          <a:off x="676487" y="2159000"/>
          <a:ext cx="5838614" cy="4079907"/>
        </p:xfrm>
        <a:graphic>
          <a:graphicData uri="http://schemas.openxmlformats.org/drawingml/2006/table">
            <a:tbl>
              <a:tblPr firstRow="1" firstCol="1" bandRow="1">
                <a:tableStyleId>{5C22544A-7EE6-4342-B048-85BDC9FD1C3A}</a:tableStyleId>
              </a:tblPr>
              <a:tblGrid>
                <a:gridCol w="301406">
                  <a:extLst>
                    <a:ext uri="{9D8B030D-6E8A-4147-A177-3AD203B41FA5}">
                      <a16:colId xmlns:a16="http://schemas.microsoft.com/office/drawing/2014/main" val="4119765970"/>
                    </a:ext>
                  </a:extLst>
                </a:gridCol>
                <a:gridCol w="1408228">
                  <a:extLst>
                    <a:ext uri="{9D8B030D-6E8A-4147-A177-3AD203B41FA5}">
                      <a16:colId xmlns:a16="http://schemas.microsoft.com/office/drawing/2014/main" val="3308306103"/>
                    </a:ext>
                  </a:extLst>
                </a:gridCol>
                <a:gridCol w="2196240">
                  <a:extLst>
                    <a:ext uri="{9D8B030D-6E8A-4147-A177-3AD203B41FA5}">
                      <a16:colId xmlns:a16="http://schemas.microsoft.com/office/drawing/2014/main" val="3495110229"/>
                    </a:ext>
                  </a:extLst>
                </a:gridCol>
                <a:gridCol w="966991">
                  <a:extLst>
                    <a:ext uri="{9D8B030D-6E8A-4147-A177-3AD203B41FA5}">
                      <a16:colId xmlns:a16="http://schemas.microsoft.com/office/drawing/2014/main" val="3681130971"/>
                    </a:ext>
                  </a:extLst>
                </a:gridCol>
                <a:gridCol w="965749">
                  <a:extLst>
                    <a:ext uri="{9D8B030D-6E8A-4147-A177-3AD203B41FA5}">
                      <a16:colId xmlns:a16="http://schemas.microsoft.com/office/drawing/2014/main" val="3055594333"/>
                    </a:ext>
                  </a:extLst>
                </a:gridCol>
              </a:tblGrid>
              <a:tr h="393436">
                <a:tc>
                  <a:txBody>
                    <a:bodyPr/>
                    <a:lstStyle/>
                    <a:p>
                      <a:pPr algn="l">
                        <a:lnSpc>
                          <a:spcPct val="107000"/>
                        </a:lnSpc>
                        <a:spcAft>
                          <a:spcPts val="0"/>
                        </a:spcAft>
                      </a:pPr>
                      <a:r>
                        <a:rPr lang="en-CA" sz="1300" dirty="0">
                          <a:effectLst/>
                        </a:rPr>
                        <a:t>ID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Model Family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Description</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Kaggle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Local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472702195"/>
                  </a:ext>
                </a:extLst>
              </a:tr>
              <a:tr h="932561">
                <a:tc>
                  <a:txBody>
                    <a:bodyPr/>
                    <a:lstStyle/>
                    <a:p>
                      <a:pPr algn="l">
                        <a:lnSpc>
                          <a:spcPct val="107000"/>
                        </a:lnSpc>
                        <a:spcAft>
                          <a:spcPts val="0"/>
                        </a:spcAft>
                      </a:pPr>
                      <a:r>
                        <a:rPr lang="en-CA" sz="1300">
                          <a:effectLst/>
                        </a:rPr>
                        <a:t>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2" action="ppaction://hlinkfile"/>
                        </a:rPr>
                        <a:t>LinearRegression</a:t>
                      </a:r>
                      <a:r>
                        <a:rPr lang="en-CA" sz="1300" u="sng" dirty="0">
                          <a:effectLst/>
                          <a:hlinkClick r:id="rId2"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Column “</a:t>
                      </a:r>
                      <a:r>
                        <a:rPr lang="en-CA" sz="1300" dirty="0" err="1">
                          <a:effectLst/>
                        </a:rPr>
                        <a:t>LotFrontage</a:t>
                      </a:r>
                      <a:r>
                        <a:rPr lang="en-CA" sz="1300" dirty="0">
                          <a:effectLst/>
                        </a:rPr>
                        <a:t>” calculated with </a:t>
                      </a:r>
                      <a:r>
                        <a:rPr lang="en-CA" sz="1300" dirty="0" err="1">
                          <a:effectLst/>
                        </a:rPr>
                        <a:t>LinearRegression</a:t>
                      </a:r>
                      <a:r>
                        <a:rPr lang="en-CA" sz="1300" dirty="0">
                          <a:effectLst/>
                        </a:rPr>
                        <a:t>();</a:t>
                      </a:r>
                    </a:p>
                    <a:p>
                      <a:pPr algn="l">
                        <a:lnSpc>
                          <a:spcPct val="107000"/>
                        </a:lnSpc>
                        <a:spcAft>
                          <a:spcPts val="0"/>
                        </a:spcAft>
                      </a:pPr>
                      <a:r>
                        <a:rPr lang="en-CA" sz="1300" dirty="0">
                          <a:effectLst/>
                        </a:rPr>
                        <a:t>- Data not normalized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0.19921</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0.09799</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853533764"/>
                  </a:ext>
                </a:extLst>
              </a:tr>
              <a:tr h="561975">
                <a:tc>
                  <a:txBody>
                    <a:bodyPr/>
                    <a:lstStyle/>
                    <a:p>
                      <a:pPr algn="l">
                        <a:lnSpc>
                          <a:spcPct val="107000"/>
                        </a:lnSpc>
                        <a:spcAft>
                          <a:spcPts val="0"/>
                        </a:spcAft>
                      </a:pPr>
                      <a:r>
                        <a:rPr lang="en-CA" sz="1300">
                          <a:effectLst/>
                        </a:rPr>
                        <a:t>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LassoCV</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CV = 3</a:t>
                      </a:r>
                    </a:p>
                    <a:p>
                      <a:pPr algn="l">
                        <a:lnSpc>
                          <a:spcPct val="107000"/>
                        </a:lnSpc>
                        <a:spcAft>
                          <a:spcPts val="0"/>
                        </a:spcAft>
                      </a:pPr>
                      <a:r>
                        <a:rPr lang="en-CA" sz="1300" dirty="0">
                          <a:effectLst/>
                        </a:rPr>
                        <a:t>Alpha = 100</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0.15103</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0.87345</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382824734"/>
                  </a:ext>
                </a:extLst>
              </a:tr>
              <a:tr h="243083">
                <a:tc>
                  <a:txBody>
                    <a:bodyPr/>
                    <a:lstStyle/>
                    <a:p>
                      <a:pPr algn="l">
                        <a:lnSpc>
                          <a:spcPct val="107000"/>
                        </a:lnSpc>
                        <a:spcAft>
                          <a:spcPts val="0"/>
                        </a:spcAft>
                      </a:pPr>
                      <a:r>
                        <a:rPr lang="en-CA" sz="1300">
                          <a:effectLst/>
                        </a:rPr>
                        <a:t>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LinearSVC</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Default parameters</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0.40867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220227158"/>
                  </a:ext>
                </a:extLst>
              </a:tr>
              <a:tr h="680842">
                <a:tc>
                  <a:txBody>
                    <a:bodyPr/>
                    <a:lstStyle/>
                    <a:p>
                      <a:pPr algn="l">
                        <a:lnSpc>
                          <a:spcPct val="107000"/>
                        </a:lnSpc>
                        <a:spcAft>
                          <a:spcPts val="0"/>
                        </a:spcAft>
                      </a:pPr>
                      <a:r>
                        <a:rPr lang="en-CA" sz="1300">
                          <a:effectLst/>
                        </a:rPr>
                        <a:t>8</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ElasticNet</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-Pipeline with StandardScaler and GridSearchCV</a:t>
                      </a:r>
                    </a:p>
                    <a:p>
                      <a:pPr algn="l">
                        <a:lnSpc>
                          <a:spcPct val="107000"/>
                        </a:lnSpc>
                        <a:spcAft>
                          <a:spcPts val="0"/>
                        </a:spcAft>
                      </a:pPr>
                      <a:r>
                        <a:rPr lang="en-CA" sz="1300">
                          <a:effectLst/>
                        </a:rPr>
                        <a:t>- L1_ratio = 0.74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0.15345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0.84387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879221511"/>
                  </a:ext>
                </a:extLst>
              </a:tr>
              <a:tr h="750348">
                <a:tc>
                  <a:txBody>
                    <a:bodyPr/>
                    <a:lstStyle/>
                    <a:p>
                      <a:pPr algn="l">
                        <a:lnSpc>
                          <a:spcPct val="107000"/>
                        </a:lnSpc>
                        <a:spcAft>
                          <a:spcPts val="0"/>
                        </a:spcAft>
                      </a:pPr>
                      <a:r>
                        <a:rPr lang="en-CA" sz="1300">
                          <a:effectLst/>
                        </a:rPr>
                        <a:t>13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3" action="ppaction://hlinkfile"/>
                        </a:rPr>
                        <a:t>RandomForest</a:t>
                      </a:r>
                      <a:r>
                        <a:rPr lang="en-CA" sz="1300" u="sng" dirty="0">
                          <a:effectLst/>
                          <a:hlinkClick r:id="rId3"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'RF__max_depth': 8, </a:t>
                      </a:r>
                    </a:p>
                    <a:p>
                      <a:pPr algn="l">
                        <a:lnSpc>
                          <a:spcPct val="107000"/>
                        </a:lnSpc>
                        <a:spcAft>
                          <a:spcPts val="0"/>
                        </a:spcAft>
                      </a:pPr>
                      <a:r>
                        <a:rPr lang="en-CA" sz="1300">
                          <a:effectLst/>
                        </a:rPr>
                        <a:t>- 'RF__n_estimators': 200</a:t>
                      </a:r>
                    </a:p>
                    <a:p>
                      <a:pPr algn="l">
                        <a:lnSpc>
                          <a:spcPct val="107000"/>
                        </a:lnSpc>
                        <a:spcAft>
                          <a:spcPts val="0"/>
                        </a:spcAft>
                      </a:pPr>
                      <a:r>
                        <a:rPr lang="en-CA" sz="1300">
                          <a:effectLst/>
                        </a:rPr>
                        <a:t>- GridSearchCV </a:t>
                      </a:r>
                      <a:r>
                        <a:rPr lang="en-CA" sz="1300">
                          <a:effectLst/>
                          <a:sym typeface="Wingdings" panose="05000000000000000000" pitchFamily="2" charset="2"/>
                        </a:rPr>
                        <a:t></a:t>
                      </a:r>
                      <a:r>
                        <a:rPr lang="en-CA" sz="1300">
                          <a:effectLst/>
                        </a:rPr>
                        <a:t> cv = 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0.25075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0.01027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2855107832"/>
                  </a:ext>
                </a:extLst>
              </a:tr>
              <a:tr h="497459">
                <a:tc>
                  <a:txBody>
                    <a:bodyPr/>
                    <a:lstStyle/>
                    <a:p>
                      <a:pPr algn="l">
                        <a:lnSpc>
                          <a:spcPct val="107000"/>
                        </a:lnSpc>
                        <a:spcAft>
                          <a:spcPts val="0"/>
                        </a:spcAft>
                      </a:pPr>
                      <a:r>
                        <a:rPr lang="en-CA" sz="1300">
                          <a:effectLst/>
                        </a:rPr>
                        <a:t>15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4" action="ppaction://hlinkfile"/>
                        </a:rPr>
                        <a:t>GradientBoosting</a:t>
                      </a:r>
                      <a:r>
                        <a:rPr lang="en-CA" sz="1300" u="sng" dirty="0">
                          <a:effectLst/>
                          <a:hlinkClick r:id="rId4"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‘grad__learning_rage’: 0.05</a:t>
                      </a:r>
                    </a:p>
                    <a:p>
                      <a:pPr algn="l">
                        <a:lnSpc>
                          <a:spcPct val="107000"/>
                        </a:lnSpc>
                        <a:spcAft>
                          <a:spcPts val="0"/>
                        </a:spcAft>
                      </a:pPr>
                      <a:r>
                        <a:rPr lang="en-CA" sz="1300">
                          <a:effectLst/>
                        </a:rPr>
                        <a:t>- ‘grad__n_estimators’: 1000</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0.13327</a:t>
                      </a:r>
                      <a:endParaRPr lang="en-CA" sz="13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0.90036</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599847451"/>
                  </a:ext>
                </a:extLst>
              </a:tr>
            </a:tbl>
          </a:graphicData>
        </a:graphic>
      </p:graphicFrame>
      <p:sp>
        <p:nvSpPr>
          <p:cNvPr id="5" name="TextBox 4">
            <a:extLst>
              <a:ext uri="{FF2B5EF4-FFF2-40B4-BE49-F238E27FC236}">
                <a16:creationId xmlns:a16="http://schemas.microsoft.com/office/drawing/2014/main" id="{7854A642-0D78-4CE0-A15A-D2B6F5BD99AF}"/>
              </a:ext>
            </a:extLst>
          </p:cNvPr>
          <p:cNvSpPr txBox="1"/>
          <p:nvPr/>
        </p:nvSpPr>
        <p:spPr>
          <a:xfrm>
            <a:off x="6810375" y="2057400"/>
            <a:ext cx="4514850" cy="1200329"/>
          </a:xfrm>
          <a:prstGeom prst="rect">
            <a:avLst/>
          </a:prstGeom>
          <a:noFill/>
        </p:spPr>
        <p:txBody>
          <a:bodyPr wrap="square" rtlCol="0">
            <a:spAutoFit/>
          </a:bodyPr>
          <a:lstStyle/>
          <a:p>
            <a:r>
              <a:rPr lang="en-CA" dirty="0"/>
              <a:t>Kaggle uses RMSE (Root-Mean-Squared-Error) between log Predicted and log Observed.</a:t>
            </a:r>
          </a:p>
          <a:p>
            <a:endParaRPr lang="en-CA" dirty="0"/>
          </a:p>
          <a:p>
            <a:r>
              <a:rPr lang="en-CA" dirty="0"/>
              <a:t>Local score = R</a:t>
            </a:r>
            <a:r>
              <a:rPr lang="en-CA" baseline="30000" dirty="0"/>
              <a:t>2</a:t>
            </a:r>
            <a:endParaRPr lang="en-CA" dirty="0"/>
          </a:p>
        </p:txBody>
      </p:sp>
      <p:sp>
        <p:nvSpPr>
          <p:cNvPr id="6" name="TextBox 5">
            <a:extLst>
              <a:ext uri="{FF2B5EF4-FFF2-40B4-BE49-F238E27FC236}">
                <a16:creationId xmlns:a16="http://schemas.microsoft.com/office/drawing/2014/main" id="{ABD30D73-B36C-4D02-928A-BA5CCBAFF8B6}"/>
              </a:ext>
            </a:extLst>
          </p:cNvPr>
          <p:cNvSpPr txBox="1"/>
          <p:nvPr/>
        </p:nvSpPr>
        <p:spPr>
          <a:xfrm>
            <a:off x="6915150" y="4014287"/>
            <a:ext cx="4286250" cy="369332"/>
          </a:xfrm>
          <a:prstGeom prst="rect">
            <a:avLst/>
          </a:prstGeom>
          <a:noFill/>
        </p:spPr>
        <p:txBody>
          <a:bodyPr wrap="square" rtlCol="0">
            <a:spAutoFit/>
          </a:bodyPr>
          <a:lstStyle/>
          <a:p>
            <a:r>
              <a:rPr lang="en-CA" dirty="0"/>
              <a:t>Kaggle Benchmark = 0.40890 </a:t>
            </a:r>
          </a:p>
        </p:txBody>
      </p:sp>
      <p:sp>
        <p:nvSpPr>
          <p:cNvPr id="7" name="TextBox 6">
            <a:extLst>
              <a:ext uri="{FF2B5EF4-FFF2-40B4-BE49-F238E27FC236}">
                <a16:creationId xmlns:a16="http://schemas.microsoft.com/office/drawing/2014/main" id="{F23A61F5-C959-4BD4-BB70-28FF6AE33785}"/>
              </a:ext>
            </a:extLst>
          </p:cNvPr>
          <p:cNvSpPr txBox="1"/>
          <p:nvPr/>
        </p:nvSpPr>
        <p:spPr>
          <a:xfrm>
            <a:off x="6915150" y="5140177"/>
            <a:ext cx="4286250" cy="369332"/>
          </a:xfrm>
          <a:prstGeom prst="rect">
            <a:avLst/>
          </a:prstGeom>
          <a:noFill/>
        </p:spPr>
        <p:txBody>
          <a:bodyPr wrap="square" rtlCol="0">
            <a:spAutoFit/>
          </a:bodyPr>
          <a:lstStyle/>
          <a:p>
            <a:r>
              <a:rPr lang="en-CA" dirty="0"/>
              <a:t>Best model: </a:t>
            </a:r>
            <a:r>
              <a:rPr lang="en-CA" dirty="0" err="1"/>
              <a:t>GradientBoostingRegressor</a:t>
            </a:r>
            <a:r>
              <a:rPr lang="en-CA" dirty="0"/>
              <a:t>()</a:t>
            </a:r>
          </a:p>
        </p:txBody>
      </p:sp>
    </p:spTree>
    <p:extLst>
      <p:ext uri="{BB962C8B-B14F-4D97-AF65-F5344CB8AC3E}">
        <p14:creationId xmlns:p14="http://schemas.microsoft.com/office/powerpoint/2010/main" val="411528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7B8-48F8-48ED-A718-152E23AE8ABA}"/>
              </a:ext>
            </a:extLst>
          </p:cNvPr>
          <p:cNvSpPr>
            <a:spLocks noGrp="1"/>
          </p:cNvSpPr>
          <p:nvPr>
            <p:ph type="title"/>
          </p:nvPr>
        </p:nvSpPr>
        <p:spPr/>
        <p:txBody>
          <a:bodyPr/>
          <a:lstStyle/>
          <a:p>
            <a:r>
              <a:rPr lang="en-CA" dirty="0"/>
              <a:t>Exploring the best model (1 / 2) – Most relevant features</a:t>
            </a:r>
          </a:p>
        </p:txBody>
      </p:sp>
      <p:pic>
        <p:nvPicPr>
          <p:cNvPr id="5" name="Picture 4">
            <a:extLst>
              <a:ext uri="{FF2B5EF4-FFF2-40B4-BE49-F238E27FC236}">
                <a16:creationId xmlns:a16="http://schemas.microsoft.com/office/drawing/2014/main" id="{CF7A5126-84A5-4C10-831F-8B57D7C18BFC}"/>
              </a:ext>
            </a:extLst>
          </p:cNvPr>
          <p:cNvPicPr/>
          <p:nvPr/>
        </p:nvPicPr>
        <p:blipFill rotWithShape="1">
          <a:blip r:embed="rId2"/>
          <a:srcRect b="2591"/>
          <a:stretch/>
        </p:blipFill>
        <p:spPr bwMode="auto">
          <a:xfrm>
            <a:off x="1681991" y="2109624"/>
            <a:ext cx="8724279" cy="41321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467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7B8-48F8-48ED-A718-152E23AE8ABA}"/>
              </a:ext>
            </a:extLst>
          </p:cNvPr>
          <p:cNvSpPr>
            <a:spLocks noGrp="1"/>
          </p:cNvSpPr>
          <p:nvPr>
            <p:ph type="title"/>
          </p:nvPr>
        </p:nvSpPr>
        <p:spPr/>
        <p:txBody>
          <a:bodyPr/>
          <a:lstStyle/>
          <a:p>
            <a:r>
              <a:rPr lang="en-CA" dirty="0"/>
              <a:t>Exploring the best model (2 / 2) – Quality of predictions</a:t>
            </a:r>
          </a:p>
        </p:txBody>
      </p:sp>
      <p:pic>
        <p:nvPicPr>
          <p:cNvPr id="4" name="Picture 3">
            <a:extLst>
              <a:ext uri="{FF2B5EF4-FFF2-40B4-BE49-F238E27FC236}">
                <a16:creationId xmlns:a16="http://schemas.microsoft.com/office/drawing/2014/main" id="{F20DC306-A74B-4FD3-AD62-64734A288E6A}"/>
              </a:ext>
            </a:extLst>
          </p:cNvPr>
          <p:cNvPicPr/>
          <p:nvPr/>
        </p:nvPicPr>
        <p:blipFill>
          <a:blip r:embed="rId2"/>
          <a:stretch>
            <a:fillRect/>
          </a:stretch>
        </p:blipFill>
        <p:spPr>
          <a:xfrm>
            <a:off x="2953370" y="2223882"/>
            <a:ext cx="6608073" cy="3931962"/>
          </a:xfrm>
          <a:prstGeom prst="rect">
            <a:avLst/>
          </a:prstGeom>
        </p:spPr>
      </p:pic>
    </p:spTree>
    <p:extLst>
      <p:ext uri="{BB962C8B-B14F-4D97-AF65-F5344CB8AC3E}">
        <p14:creationId xmlns:p14="http://schemas.microsoft.com/office/powerpoint/2010/main" val="387642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37A-D2EB-4540-BFF1-9D59E18E473F}"/>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A1B4E7C-988A-4A72-AC80-A542087C0D8B}"/>
              </a:ext>
            </a:extLst>
          </p:cNvPr>
          <p:cNvSpPr>
            <a:spLocks noGrp="1"/>
          </p:cNvSpPr>
          <p:nvPr>
            <p:ph idx="1"/>
          </p:nvPr>
        </p:nvSpPr>
        <p:spPr/>
        <p:txBody>
          <a:bodyPr>
            <a:normAutofit/>
          </a:bodyPr>
          <a:lstStyle/>
          <a:p>
            <a:r>
              <a:rPr lang="en-CA" sz="2400" dirty="0"/>
              <a:t>Should owners consider improving their houses before selling?</a:t>
            </a:r>
          </a:p>
          <a:p>
            <a:pPr lvl="1"/>
            <a:r>
              <a:rPr lang="en-CA" sz="2000" dirty="0"/>
              <a:t>Goal 1: Prove that remodelled houses are significantly more expensive</a:t>
            </a:r>
          </a:p>
          <a:p>
            <a:pPr lvl="1"/>
            <a:r>
              <a:rPr lang="en-CA" sz="2000" dirty="0"/>
              <a:t>Goal 2: Build a Machine Learning Model to support homeowners decisions</a:t>
            </a:r>
          </a:p>
          <a:p>
            <a:pPr marL="0" indent="0">
              <a:buNone/>
            </a:pPr>
            <a:endParaRPr lang="en-CA" sz="2400" dirty="0"/>
          </a:p>
        </p:txBody>
      </p:sp>
    </p:spTree>
    <p:extLst>
      <p:ext uri="{BB962C8B-B14F-4D97-AF65-F5344CB8AC3E}">
        <p14:creationId xmlns:p14="http://schemas.microsoft.com/office/powerpoint/2010/main" val="36301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4B75-C020-4553-9E54-044311E40712}"/>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9AA66C84-FE62-4C3E-ACD1-A2CEA96296D9}"/>
              </a:ext>
            </a:extLst>
          </p:cNvPr>
          <p:cNvSpPr>
            <a:spLocks noGrp="1"/>
          </p:cNvSpPr>
          <p:nvPr>
            <p:ph idx="1"/>
          </p:nvPr>
        </p:nvSpPr>
        <p:spPr/>
        <p:txBody>
          <a:bodyPr>
            <a:normAutofit fontScale="92500"/>
          </a:bodyPr>
          <a:lstStyle/>
          <a:p>
            <a:r>
              <a:rPr lang="en-CA" dirty="0"/>
              <a:t>The dataset used for this study is the Ames Housing Dataset, which presents 79 explanatory variables describing several aspects of residential homes in Ames, Iowa, United States. </a:t>
            </a:r>
          </a:p>
          <a:p>
            <a:pPr marL="0" indent="0">
              <a:buNone/>
            </a:pPr>
            <a:r>
              <a:rPr lang="en-CA" u="sng" dirty="0">
                <a:hlinkClick r:id="rId2"/>
              </a:rPr>
              <a:t>https://www.kaggle.com/c/house-prices-advanced-regression-techniques/overview</a:t>
            </a:r>
            <a:endParaRPr lang="en-CA" dirty="0"/>
          </a:p>
          <a:p>
            <a:r>
              <a:rPr lang="en-CA" dirty="0"/>
              <a:t>Once this study is finalized, with minor adjustments, the algorithms generated may be applied for different regions.</a:t>
            </a:r>
          </a:p>
          <a:p>
            <a:r>
              <a:rPr lang="en-CA" dirty="0"/>
              <a:t>To treat this dataset, the following operations were necessary:</a:t>
            </a:r>
          </a:p>
          <a:p>
            <a:pPr lvl="1"/>
            <a:r>
              <a:rPr lang="en-CA" dirty="0"/>
              <a:t>Checked for errors – mistyped information, for example</a:t>
            </a:r>
          </a:p>
          <a:p>
            <a:pPr lvl="1"/>
            <a:r>
              <a:rPr lang="en-CA" dirty="0"/>
              <a:t>Cleaned or filled missing information</a:t>
            </a:r>
          </a:p>
          <a:p>
            <a:pPr lvl="1"/>
            <a:r>
              <a:rPr lang="en-CA" dirty="0"/>
              <a:t>Checked for consistency among columns</a:t>
            </a:r>
          </a:p>
          <a:p>
            <a:pPr lvl="1"/>
            <a:r>
              <a:rPr lang="en-CA" dirty="0"/>
              <a:t>Treated outliers</a:t>
            </a:r>
          </a:p>
          <a:p>
            <a:pPr lvl="1"/>
            <a:r>
              <a:rPr lang="en-CA" dirty="0"/>
              <a:t>All those steps are detailed in the Data Wrangling Report.</a:t>
            </a:r>
          </a:p>
          <a:p>
            <a:endParaRPr lang="en-CA" dirty="0"/>
          </a:p>
        </p:txBody>
      </p:sp>
    </p:spTree>
    <p:extLst>
      <p:ext uri="{BB962C8B-B14F-4D97-AF65-F5344CB8AC3E}">
        <p14:creationId xmlns:p14="http://schemas.microsoft.com/office/powerpoint/2010/main" val="9194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01EC-E9E0-46F4-AE11-A5BCE526D12F}"/>
              </a:ext>
            </a:extLst>
          </p:cNvPr>
          <p:cNvSpPr>
            <a:spLocks noGrp="1"/>
          </p:cNvSpPr>
          <p:nvPr>
            <p:ph type="title"/>
          </p:nvPr>
        </p:nvSpPr>
        <p:spPr/>
        <p:txBody>
          <a:bodyPr/>
          <a:lstStyle/>
          <a:p>
            <a:r>
              <a:rPr lang="en-CA" dirty="0"/>
              <a:t>Findings - </a:t>
            </a:r>
            <a:r>
              <a:rPr lang="en-CA" dirty="0" err="1"/>
              <a:t>LotFrontage</a:t>
            </a:r>
            <a:r>
              <a:rPr lang="en-CA" dirty="0"/>
              <a:t> and </a:t>
            </a:r>
            <a:r>
              <a:rPr lang="en-CA" dirty="0" err="1"/>
              <a:t>LotArea</a:t>
            </a:r>
            <a:endParaRPr lang="en-CA" dirty="0"/>
          </a:p>
        </p:txBody>
      </p:sp>
      <p:sp>
        <p:nvSpPr>
          <p:cNvPr id="3" name="Content Placeholder 2">
            <a:extLst>
              <a:ext uri="{FF2B5EF4-FFF2-40B4-BE49-F238E27FC236}">
                <a16:creationId xmlns:a16="http://schemas.microsoft.com/office/drawing/2014/main" id="{3B171970-DCEA-49A5-B99C-C10E093411BF}"/>
              </a:ext>
            </a:extLst>
          </p:cNvPr>
          <p:cNvSpPr>
            <a:spLocks noGrp="1"/>
          </p:cNvSpPr>
          <p:nvPr>
            <p:ph idx="1"/>
          </p:nvPr>
        </p:nvSpPr>
        <p:spPr>
          <a:xfrm>
            <a:off x="581192" y="2340864"/>
            <a:ext cx="11029615" cy="773811"/>
          </a:xfrm>
        </p:spPr>
        <p:txBody>
          <a:bodyPr/>
          <a:lstStyle/>
          <a:p>
            <a:r>
              <a:rPr lang="en-CA" dirty="0"/>
              <a:t>Association between variables </a:t>
            </a:r>
            <a:r>
              <a:rPr lang="en-CA" dirty="0" err="1"/>
              <a:t>LotFrontage</a:t>
            </a:r>
            <a:r>
              <a:rPr lang="en-CA" dirty="0"/>
              <a:t> and </a:t>
            </a:r>
            <a:r>
              <a:rPr lang="en-CA" dirty="0" err="1"/>
              <a:t>LotArea</a:t>
            </a:r>
            <a:endParaRPr lang="en-CA" dirty="0"/>
          </a:p>
          <a:p>
            <a:pPr lvl="1"/>
            <a:r>
              <a:rPr lang="en-CA" dirty="0"/>
              <a:t>We verified that this relationship exists and used it to fill missing values</a:t>
            </a:r>
          </a:p>
        </p:txBody>
      </p:sp>
      <p:pic>
        <p:nvPicPr>
          <p:cNvPr id="4" name="image22.png">
            <a:extLst>
              <a:ext uri="{FF2B5EF4-FFF2-40B4-BE49-F238E27FC236}">
                <a16:creationId xmlns:a16="http://schemas.microsoft.com/office/drawing/2014/main" id="{C54D03BC-AE40-4603-AF5A-8AAA91C40484}"/>
              </a:ext>
            </a:extLst>
          </p:cNvPr>
          <p:cNvPicPr/>
          <p:nvPr/>
        </p:nvPicPr>
        <p:blipFill>
          <a:blip r:embed="rId2"/>
          <a:srcRect/>
          <a:stretch>
            <a:fillRect/>
          </a:stretch>
        </p:blipFill>
        <p:spPr>
          <a:xfrm>
            <a:off x="1863340" y="3236429"/>
            <a:ext cx="7489382" cy="2826439"/>
          </a:xfrm>
          <a:prstGeom prst="rect">
            <a:avLst/>
          </a:prstGeom>
          <a:ln/>
        </p:spPr>
      </p:pic>
    </p:spTree>
    <p:extLst>
      <p:ext uri="{BB962C8B-B14F-4D97-AF65-F5344CB8AC3E}">
        <p14:creationId xmlns:p14="http://schemas.microsoft.com/office/powerpoint/2010/main" val="398138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not so useful variables</a:t>
            </a:r>
          </a:p>
        </p:txBody>
      </p:sp>
      <p:sp>
        <p:nvSpPr>
          <p:cNvPr id="3" name="Content Placeholder 2">
            <a:extLst>
              <a:ext uri="{FF2B5EF4-FFF2-40B4-BE49-F238E27FC236}">
                <a16:creationId xmlns:a16="http://schemas.microsoft.com/office/drawing/2014/main" id="{43F0E3D3-85B7-47D8-9123-50273D9B04F3}"/>
              </a:ext>
            </a:extLst>
          </p:cNvPr>
          <p:cNvSpPr>
            <a:spLocks noGrp="1"/>
          </p:cNvSpPr>
          <p:nvPr>
            <p:ph idx="1"/>
          </p:nvPr>
        </p:nvSpPr>
        <p:spPr/>
        <p:txBody>
          <a:bodyPr/>
          <a:lstStyle/>
          <a:p>
            <a:r>
              <a:rPr lang="en-CA" dirty="0"/>
              <a:t>Roof Style and Roof Material </a:t>
            </a:r>
          </a:p>
          <a:p>
            <a:pPr lvl="1"/>
            <a:r>
              <a:rPr lang="en-CA" dirty="0"/>
              <a:t>Roof styles are predominantly "Gable" with material "standard Shingle". As we have very few observations of the other types of Roof and types of material, we cannot draw statistically relevant conclusions. As a result, this variable will not be among those we will suggest to be improved.</a:t>
            </a:r>
          </a:p>
          <a:p>
            <a:r>
              <a:rPr lang="en-CA" dirty="0"/>
              <a:t>Pool Quality</a:t>
            </a:r>
          </a:p>
          <a:p>
            <a:pPr lvl="1"/>
            <a:r>
              <a:rPr lang="en-CA" dirty="0"/>
              <a:t>Not enough houses with pool to draw significant conclusions. Improving the quality of the pool will not be suggested to owners.</a:t>
            </a:r>
          </a:p>
          <a:p>
            <a:pPr lvl="1"/>
            <a:endParaRPr lang="en-CA" dirty="0"/>
          </a:p>
          <a:p>
            <a:endParaRPr lang="en-CA" dirty="0"/>
          </a:p>
        </p:txBody>
      </p:sp>
    </p:spTree>
    <p:extLst>
      <p:ext uri="{BB962C8B-B14F-4D97-AF65-F5344CB8AC3E}">
        <p14:creationId xmlns:p14="http://schemas.microsoft.com/office/powerpoint/2010/main" val="35234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Central air</a:t>
            </a:r>
          </a:p>
        </p:txBody>
      </p:sp>
      <p:sp>
        <p:nvSpPr>
          <p:cNvPr id="5" name="Content Placeholder 2">
            <a:extLst>
              <a:ext uri="{FF2B5EF4-FFF2-40B4-BE49-F238E27FC236}">
                <a16:creationId xmlns:a16="http://schemas.microsoft.com/office/drawing/2014/main" id="{B147CB40-2BE5-42CB-B3F7-E1CA454DC3A5}"/>
              </a:ext>
            </a:extLst>
          </p:cNvPr>
          <p:cNvSpPr txBox="1">
            <a:spLocks/>
          </p:cNvSpPr>
          <p:nvPr/>
        </p:nvSpPr>
        <p:spPr>
          <a:xfrm>
            <a:off x="581191" y="2404227"/>
            <a:ext cx="3225496"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Most have central air</a:t>
            </a:r>
          </a:p>
        </p:txBody>
      </p:sp>
      <p:sp>
        <p:nvSpPr>
          <p:cNvPr id="7" name="Content Placeholder 2">
            <a:extLst>
              <a:ext uri="{FF2B5EF4-FFF2-40B4-BE49-F238E27FC236}">
                <a16:creationId xmlns:a16="http://schemas.microsoft.com/office/drawing/2014/main" id="{D1B004B5-E1CE-4AB4-8A3D-723C7B31FF90}"/>
              </a:ext>
            </a:extLst>
          </p:cNvPr>
          <p:cNvSpPr txBox="1">
            <a:spLocks/>
          </p:cNvSpPr>
          <p:nvPr/>
        </p:nvSpPr>
        <p:spPr>
          <a:xfrm>
            <a:off x="4632300" y="2404227"/>
            <a:ext cx="3411027"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Difference in price is significant</a:t>
            </a:r>
          </a:p>
        </p:txBody>
      </p:sp>
      <p:pic>
        <p:nvPicPr>
          <p:cNvPr id="11" name="Picture 10">
            <a:extLst>
              <a:ext uri="{FF2B5EF4-FFF2-40B4-BE49-F238E27FC236}">
                <a16:creationId xmlns:a16="http://schemas.microsoft.com/office/drawing/2014/main" id="{33996EB7-78F1-440A-821C-D7E090BDC57C}"/>
              </a:ext>
            </a:extLst>
          </p:cNvPr>
          <p:cNvPicPr/>
          <p:nvPr/>
        </p:nvPicPr>
        <p:blipFill>
          <a:blip r:embed="rId2"/>
          <a:stretch>
            <a:fillRect/>
          </a:stretch>
        </p:blipFill>
        <p:spPr>
          <a:xfrm>
            <a:off x="351928" y="2892288"/>
            <a:ext cx="3727173" cy="2948414"/>
          </a:xfrm>
          <a:prstGeom prst="rect">
            <a:avLst/>
          </a:prstGeom>
        </p:spPr>
      </p:pic>
      <p:pic>
        <p:nvPicPr>
          <p:cNvPr id="12" name="Picture 11">
            <a:extLst>
              <a:ext uri="{FF2B5EF4-FFF2-40B4-BE49-F238E27FC236}">
                <a16:creationId xmlns:a16="http://schemas.microsoft.com/office/drawing/2014/main" id="{1F5BF53E-F917-432B-9DCC-20C8C0D060B5}"/>
              </a:ext>
            </a:extLst>
          </p:cNvPr>
          <p:cNvPicPr/>
          <p:nvPr/>
        </p:nvPicPr>
        <p:blipFill>
          <a:blip r:embed="rId3"/>
          <a:stretch>
            <a:fillRect/>
          </a:stretch>
        </p:blipFill>
        <p:spPr>
          <a:xfrm>
            <a:off x="4562726" y="3185395"/>
            <a:ext cx="3053178" cy="2655307"/>
          </a:xfrm>
          <a:prstGeom prst="rect">
            <a:avLst/>
          </a:prstGeom>
        </p:spPr>
      </p:pic>
      <p:sp>
        <p:nvSpPr>
          <p:cNvPr id="13" name="Rectangle 12">
            <a:extLst>
              <a:ext uri="{FF2B5EF4-FFF2-40B4-BE49-F238E27FC236}">
                <a16:creationId xmlns:a16="http://schemas.microsoft.com/office/drawing/2014/main" id="{77A9F9CC-0D6C-4964-BA12-F2F54B27D6D2}"/>
              </a:ext>
            </a:extLst>
          </p:cNvPr>
          <p:cNvSpPr/>
          <p:nvPr/>
        </p:nvSpPr>
        <p:spPr>
          <a:xfrm>
            <a:off x="7725272" y="3386323"/>
            <a:ext cx="4114800" cy="1561005"/>
          </a:xfrm>
          <a:prstGeom prst="rect">
            <a:avLst/>
          </a:prstGeom>
        </p:spPr>
        <p:txBody>
          <a:bodyPr wrap="square">
            <a:spAutoFit/>
          </a:bodyPr>
          <a:lstStyle/>
          <a:p>
            <a:pPr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There are all types of houses WITH central air, meaning the seller will either make an improvement or sell it for way less. We notice an increment of $80,000 on average.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5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number of stories</a:t>
            </a:r>
          </a:p>
        </p:txBody>
      </p:sp>
      <p:pic>
        <p:nvPicPr>
          <p:cNvPr id="4" name="Picture 3">
            <a:extLst>
              <a:ext uri="{FF2B5EF4-FFF2-40B4-BE49-F238E27FC236}">
                <a16:creationId xmlns:a16="http://schemas.microsoft.com/office/drawing/2014/main" id="{7B64B444-1A42-4CFF-8D40-06E70F97608A}"/>
              </a:ext>
            </a:extLst>
          </p:cNvPr>
          <p:cNvPicPr/>
          <p:nvPr/>
        </p:nvPicPr>
        <p:blipFill>
          <a:blip r:embed="rId2"/>
          <a:stretch>
            <a:fillRect/>
          </a:stretch>
        </p:blipFill>
        <p:spPr>
          <a:xfrm>
            <a:off x="581192" y="3328532"/>
            <a:ext cx="3734904" cy="3117988"/>
          </a:xfrm>
          <a:prstGeom prst="rect">
            <a:avLst/>
          </a:prstGeom>
        </p:spPr>
      </p:pic>
      <p:sp>
        <p:nvSpPr>
          <p:cNvPr id="5" name="Rectangle 4">
            <a:extLst>
              <a:ext uri="{FF2B5EF4-FFF2-40B4-BE49-F238E27FC236}">
                <a16:creationId xmlns:a16="http://schemas.microsoft.com/office/drawing/2014/main" id="{17896FA1-6DDD-419C-9EAA-0FAFE06BB5D0}"/>
              </a:ext>
            </a:extLst>
          </p:cNvPr>
          <p:cNvSpPr/>
          <p:nvPr/>
        </p:nvSpPr>
        <p:spPr>
          <a:xfrm>
            <a:off x="581192" y="2206487"/>
            <a:ext cx="8562808" cy="646331"/>
          </a:xfrm>
          <a:prstGeom prst="rect">
            <a:avLst/>
          </a:prstGeom>
        </p:spPr>
        <p:txBody>
          <a:bodyPr wrap="square">
            <a:spAutoFit/>
          </a:bodyPr>
          <a:lstStyle/>
          <a:p>
            <a:r>
              <a:rPr lang="en-CA" dirty="0">
                <a:latin typeface="Calibri" panose="020F0502020204030204" pitchFamily="34" charset="0"/>
                <a:ea typeface="Calibri" panose="020F0502020204030204" pitchFamily="34" charset="0"/>
              </a:rPr>
              <a:t>Surprise: 1 story house more expensive than a one and a half story (finished or unfinished) and more expensive than a two stories house with 2nd level unfinished. </a:t>
            </a:r>
            <a:endParaRPr lang="en-CA" dirty="0"/>
          </a:p>
        </p:txBody>
      </p:sp>
      <p:sp>
        <p:nvSpPr>
          <p:cNvPr id="6" name="Rectangle 5">
            <a:extLst>
              <a:ext uri="{FF2B5EF4-FFF2-40B4-BE49-F238E27FC236}">
                <a16:creationId xmlns:a16="http://schemas.microsoft.com/office/drawing/2014/main" id="{16D3DD3B-94EF-459D-913E-34E82ACBC57D}"/>
              </a:ext>
            </a:extLst>
          </p:cNvPr>
          <p:cNvSpPr/>
          <p:nvPr/>
        </p:nvSpPr>
        <p:spPr>
          <a:xfrm>
            <a:off x="4862596" y="3429000"/>
            <a:ext cx="6096000" cy="1463991"/>
          </a:xfrm>
          <a:prstGeom prst="rect">
            <a:avLst/>
          </a:prstGeom>
        </p:spPr>
        <p:txBody>
          <a:bodyPr>
            <a:spAutoFit/>
          </a:bodyPr>
          <a:lstStyle/>
          <a:p>
            <a:pPr lvl="0"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EXPLANATION:</a:t>
            </a:r>
          </a:p>
          <a:p>
            <a:pPr marL="342900" lvl="0" indent="-342900" algn="just">
              <a:lnSpc>
                <a:spcPct val="107000"/>
              </a:lnSpc>
              <a:spcAft>
                <a:spcPts val="800"/>
              </a:spcAft>
              <a:buFont typeface="Calibri" panose="020F0502020204030204" pitchFamily="34" charset="0"/>
              <a:buChar char="-"/>
            </a:pPr>
            <a:r>
              <a:rPr lang="en-CA" dirty="0">
                <a:latin typeface="Calibri" panose="020F0502020204030204" pitchFamily="34" charset="0"/>
                <a:ea typeface="Calibri" panose="020F0502020204030204" pitchFamily="34" charset="0"/>
                <a:cs typeface="Calibri" panose="020F0502020204030204" pitchFamily="34" charset="0"/>
              </a:rPr>
              <a:t>1.5 and 2 stories houses with 2nd level unfinished are located in "poor" neighborhoods</a:t>
            </a:r>
          </a:p>
          <a:p>
            <a:pPr marL="342900" indent="-342900" algn="just">
              <a:lnSpc>
                <a:spcPct val="107000"/>
              </a:lnSpc>
              <a:spcAft>
                <a:spcPts val="800"/>
              </a:spcAft>
              <a:buFont typeface="Calibri" panose="020F0502020204030204" pitchFamily="34" charset="0"/>
              <a:buChar char="-"/>
            </a:pPr>
            <a:r>
              <a:rPr lang="en-CA" dirty="0"/>
              <a:t>1.5 and 2 stories houses with 2nd level unfinished are older</a:t>
            </a:r>
          </a:p>
        </p:txBody>
      </p:sp>
    </p:spTree>
    <p:extLst>
      <p:ext uri="{BB962C8B-B14F-4D97-AF65-F5344CB8AC3E}">
        <p14:creationId xmlns:p14="http://schemas.microsoft.com/office/powerpoint/2010/main" val="14509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Inflation?</a:t>
            </a:r>
          </a:p>
        </p:txBody>
      </p:sp>
      <p:pic>
        <p:nvPicPr>
          <p:cNvPr id="4" name="Content Placeholder 3">
            <a:extLst>
              <a:ext uri="{FF2B5EF4-FFF2-40B4-BE49-F238E27FC236}">
                <a16:creationId xmlns:a16="http://schemas.microsoft.com/office/drawing/2014/main" id="{10B39B74-87DD-49CD-B55F-5DA6474A4D7A}"/>
              </a:ext>
            </a:extLst>
          </p:cNvPr>
          <p:cNvPicPr>
            <a:picLocks noGrp="1"/>
          </p:cNvPicPr>
          <p:nvPr>
            <p:ph idx="1"/>
          </p:nvPr>
        </p:nvPicPr>
        <p:blipFill>
          <a:blip r:embed="rId2"/>
          <a:stretch>
            <a:fillRect/>
          </a:stretch>
        </p:blipFill>
        <p:spPr>
          <a:xfrm>
            <a:off x="447881" y="2384114"/>
            <a:ext cx="5396328" cy="3658877"/>
          </a:xfrm>
          <a:prstGeom prst="rect">
            <a:avLst/>
          </a:prstGeom>
        </p:spPr>
      </p:pic>
      <p:sp>
        <p:nvSpPr>
          <p:cNvPr id="5" name="TextBox 4">
            <a:extLst>
              <a:ext uri="{FF2B5EF4-FFF2-40B4-BE49-F238E27FC236}">
                <a16:creationId xmlns:a16="http://schemas.microsoft.com/office/drawing/2014/main" id="{ACBBE317-59B7-4C60-A518-18141597149F}"/>
              </a:ext>
            </a:extLst>
          </p:cNvPr>
          <p:cNvSpPr txBox="1"/>
          <p:nvPr/>
        </p:nvSpPr>
        <p:spPr>
          <a:xfrm>
            <a:off x="5963478" y="3578087"/>
            <a:ext cx="4293705" cy="369332"/>
          </a:xfrm>
          <a:prstGeom prst="rect">
            <a:avLst/>
          </a:prstGeom>
          <a:noFill/>
        </p:spPr>
        <p:txBody>
          <a:bodyPr wrap="square" rtlCol="0">
            <a:spAutoFit/>
          </a:bodyPr>
          <a:lstStyle/>
          <a:p>
            <a:r>
              <a:rPr lang="en-CA" dirty="0"/>
              <a:t>No need to take inflation into consideration</a:t>
            </a:r>
          </a:p>
        </p:txBody>
      </p:sp>
    </p:spTree>
    <p:extLst>
      <p:ext uri="{BB962C8B-B14F-4D97-AF65-F5344CB8AC3E}">
        <p14:creationId xmlns:p14="http://schemas.microsoft.com/office/powerpoint/2010/main" val="189741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(1/2)</a:t>
            </a:r>
          </a:p>
        </p:txBody>
      </p:sp>
      <p:pic>
        <p:nvPicPr>
          <p:cNvPr id="4" name="Picture 3">
            <a:extLst>
              <a:ext uri="{FF2B5EF4-FFF2-40B4-BE49-F238E27FC236}">
                <a16:creationId xmlns:a16="http://schemas.microsoft.com/office/drawing/2014/main" id="{C80A069A-0FEC-4ACB-B94C-88793D68D069}"/>
              </a:ext>
            </a:extLst>
          </p:cNvPr>
          <p:cNvPicPr/>
          <p:nvPr/>
        </p:nvPicPr>
        <p:blipFill>
          <a:blip r:embed="rId2"/>
          <a:stretch>
            <a:fillRect/>
          </a:stretch>
        </p:blipFill>
        <p:spPr>
          <a:xfrm>
            <a:off x="510761" y="2246105"/>
            <a:ext cx="5353326" cy="4144755"/>
          </a:xfrm>
          <a:prstGeom prst="rect">
            <a:avLst/>
          </a:prstGeom>
        </p:spPr>
      </p:pic>
      <p:sp>
        <p:nvSpPr>
          <p:cNvPr id="5" name="Rectangle 4">
            <a:extLst>
              <a:ext uri="{FF2B5EF4-FFF2-40B4-BE49-F238E27FC236}">
                <a16:creationId xmlns:a16="http://schemas.microsoft.com/office/drawing/2014/main" id="{6CA99659-A6A4-4B86-8ABF-088C5A2DF854}"/>
              </a:ext>
            </a:extLst>
          </p:cNvPr>
          <p:cNvSpPr/>
          <p:nvPr/>
        </p:nvSpPr>
        <p:spPr>
          <a:xfrm>
            <a:off x="5864087" y="3087728"/>
            <a:ext cx="5923723" cy="1868781"/>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Remodelled houses are more expensive than non-remodelled houses, which is the cornerstone of our project. </a:t>
            </a:r>
          </a:p>
          <a:p>
            <a:pPr algn="just">
              <a:lnSpc>
                <a:spcPct val="107000"/>
              </a:lnSpc>
              <a:spcAft>
                <a:spcPts val="800"/>
              </a:spcAft>
            </a:pPr>
            <a:endParaRPr lang="en-CA"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CA" dirty="0">
                <a:latin typeface="Calibri" panose="020F0502020204030204" pitchFamily="34" charset="0"/>
                <a:cs typeface="Calibri" panose="020F0502020204030204" pitchFamily="34" charset="0"/>
              </a:rPr>
              <a:t>Next slide: is this difference significant?</a:t>
            </a: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AF959B71-9700-49FF-9CB0-5CC0E1542C73}"/>
              </a:ext>
            </a:extLst>
          </p:cNvPr>
          <p:cNvSpPr/>
          <p:nvPr/>
        </p:nvSpPr>
        <p:spPr>
          <a:xfrm>
            <a:off x="2495550" y="3676650"/>
            <a:ext cx="323850"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D6B796CF-B462-4C92-81FC-65392E43F014}"/>
              </a:ext>
            </a:extLst>
          </p:cNvPr>
          <p:cNvCxnSpPr>
            <a:cxnSpLocks/>
          </p:cNvCxnSpPr>
          <p:nvPr/>
        </p:nvCxnSpPr>
        <p:spPr>
          <a:xfrm flipH="1">
            <a:off x="2657475" y="3181350"/>
            <a:ext cx="161925" cy="5048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D8F92B-C910-435D-80E4-256BF5FBAC50}"/>
              </a:ext>
            </a:extLst>
          </p:cNvPr>
          <p:cNvSpPr txBox="1"/>
          <p:nvPr/>
        </p:nvSpPr>
        <p:spPr>
          <a:xfrm>
            <a:off x="2495551" y="2669588"/>
            <a:ext cx="933450" cy="523220"/>
          </a:xfrm>
          <a:prstGeom prst="rect">
            <a:avLst/>
          </a:prstGeom>
          <a:noFill/>
          <a:ln>
            <a:solidFill>
              <a:srgbClr val="FF0000"/>
            </a:solidFill>
          </a:ln>
        </p:spPr>
        <p:txBody>
          <a:bodyPr wrap="square" rtlCol="0">
            <a:spAutoFit/>
          </a:bodyPr>
          <a:lstStyle/>
          <a:p>
            <a:pPr algn="ctr"/>
            <a:r>
              <a:rPr lang="en-CA" sz="1400" dirty="0"/>
              <a:t>Smallest difference</a:t>
            </a:r>
          </a:p>
        </p:txBody>
      </p:sp>
    </p:spTree>
    <p:extLst>
      <p:ext uri="{BB962C8B-B14F-4D97-AF65-F5344CB8AC3E}">
        <p14:creationId xmlns:p14="http://schemas.microsoft.com/office/powerpoint/2010/main" val="3291530719"/>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941"/>
      </a:dk2>
      <a:lt2>
        <a:srgbClr val="E4E8E2"/>
      </a:lt2>
      <a:accent1>
        <a:srgbClr val="A32EE2"/>
      </a:accent1>
      <a:accent2>
        <a:srgbClr val="6947D9"/>
      </a:accent2>
      <a:accent3>
        <a:srgbClr val="3655E3"/>
      </a:accent3>
      <a:accent4>
        <a:srgbClr val="1C88D0"/>
      </a:accent4>
      <a:accent5>
        <a:srgbClr val="25B5B3"/>
      </a:accent5>
      <a:accent6>
        <a:srgbClr val="19BB75"/>
      </a:accent6>
      <a:hlink>
        <a:srgbClr val="348E9E"/>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95</TotalTime>
  <Words>692</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Wingdings</vt:lpstr>
      <vt:lpstr>Wingdings 2</vt:lpstr>
      <vt:lpstr>DividendVTI</vt:lpstr>
      <vt:lpstr>Making Houses More Appealing to Buyers</vt:lpstr>
      <vt:lpstr>Problem statement</vt:lpstr>
      <vt:lpstr>dataset</vt:lpstr>
      <vt:lpstr>Findings - LotFrontage and LotArea</vt:lpstr>
      <vt:lpstr>findings - not so useful variables</vt:lpstr>
      <vt:lpstr>findings – Central air</vt:lpstr>
      <vt:lpstr>findings – number of stories</vt:lpstr>
      <vt:lpstr>findings – Inflation?</vt:lpstr>
      <vt:lpstr>findings – Remodelled x non-remodelled (1/2)</vt:lpstr>
      <vt:lpstr>findings – Remodelled x non-remodelled (2/2)</vt:lpstr>
      <vt:lpstr>Machine learning models</vt:lpstr>
      <vt:lpstr>Exploring the best model (1 / 2) – Most relevant features</vt:lpstr>
      <vt:lpstr>Exploring the best model (2 / 2) – Quality of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Houses More Appealing to Buyers</dc:title>
  <dc:creator>Rafael Silveira</dc:creator>
  <cp:lastModifiedBy>Rafael Silveira</cp:lastModifiedBy>
  <cp:revision>15</cp:revision>
  <dcterms:created xsi:type="dcterms:W3CDTF">2020-02-27T20:50:56Z</dcterms:created>
  <dcterms:modified xsi:type="dcterms:W3CDTF">2020-05-01T03:39:30Z</dcterms:modified>
</cp:coreProperties>
</file>