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5" r:id="rId2"/>
    <p:sldId id="264" r:id="rId3"/>
    <p:sldId id="266" r:id="rId4"/>
    <p:sldId id="268" r:id="rId5"/>
    <p:sldId id="270" r:id="rId6"/>
    <p:sldId id="273" r:id="rId7"/>
    <p:sldId id="271" r:id="rId8"/>
    <p:sldId id="275" r:id="rId9"/>
    <p:sldId id="274" r:id="rId10"/>
    <p:sldId id="276" r:id="rId11"/>
    <p:sldId id="260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1858-9347-4A8F-B9B1-119DD524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sz="2800" dirty="0"/>
              <a:t>Web </a:t>
            </a:r>
            <a:r>
              <a:rPr lang="es-ES" sz="2800" dirty="0" err="1"/>
              <a:t>Scraping</a:t>
            </a:r>
            <a:r>
              <a:rPr lang="es-ES" sz="2800" dirty="0"/>
              <a:t>: Valores históricos de precios de criptomonedas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EEBB-9345-4310-AA0C-F7596E16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Rafael López García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Carlos Luis Gento de Celis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Noviembre 2021</a:t>
            </a:r>
          </a:p>
          <a:p>
            <a:endParaRPr lang="es-ES" sz="1400" dirty="0"/>
          </a:p>
        </p:txBody>
      </p:sp>
      <p:pic>
        <p:nvPicPr>
          <p:cNvPr id="6" name="Picture 5" descr="A pile of coins&#10;&#10;Description automatically generated with medium confidence">
            <a:extLst>
              <a:ext uri="{FF2B5EF4-FFF2-40B4-BE49-F238E27FC236}">
                <a16:creationId xmlns:a16="http://schemas.microsoft.com/office/drawing/2014/main" id="{2BF9B4DF-A99C-4B7E-8502-3B94891D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782" y="444017"/>
            <a:ext cx="2837331" cy="42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4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332E-D3D8-4564-92F1-43EADE53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75D12-7FF6-460F-BEB0-629FE11CF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con información diaria de más de 6000 criptomonedas</a:t>
            </a:r>
          </a:p>
          <a:p>
            <a:r>
              <a:rPr lang="es-ES" dirty="0"/>
              <a:t>Información extraída de coinmarketcap.com a través de técnicas de Web </a:t>
            </a:r>
            <a:r>
              <a:rPr lang="es-ES" dirty="0" err="1"/>
              <a:t>Scraping</a:t>
            </a:r>
            <a:r>
              <a:rPr lang="es-ES" dirty="0"/>
              <a:t> y lenguaje Python</a:t>
            </a:r>
          </a:p>
          <a:p>
            <a:r>
              <a:rPr lang="es-ES" dirty="0"/>
              <a:t>El código desarrollado crea un </a:t>
            </a:r>
            <a:r>
              <a:rPr lang="es-ES" dirty="0" err="1"/>
              <a:t>dataset</a:t>
            </a:r>
            <a:r>
              <a:rPr lang="es-ES" dirty="0"/>
              <a:t> inicial (costoso en tiempo), pero también permite actualizar la información diaria</a:t>
            </a:r>
          </a:p>
          <a:p>
            <a:r>
              <a:rPr lang="es-ES" dirty="0"/>
              <a:t>Este </a:t>
            </a:r>
            <a:r>
              <a:rPr lang="es-ES" dirty="0" err="1"/>
              <a:t>dataset</a:t>
            </a:r>
            <a:r>
              <a:rPr lang="es-ES" dirty="0"/>
              <a:t> podría ayudar a responder, entre otras, las siguientes preguntas:</a:t>
            </a:r>
          </a:p>
          <a:p>
            <a:pPr lvl="1">
              <a:spcBef>
                <a:spcPts val="0"/>
              </a:spcBef>
            </a:pPr>
            <a:r>
              <a:rPr lang="es-ES" dirty="0"/>
              <a:t>¿Cuánto ha variado el precio del Bitcoin en las últimas semanas, meses o años? ¿Y cuánto lo ha hecho el del resto de criptomonedas?</a:t>
            </a:r>
          </a:p>
          <a:p>
            <a:pPr lvl="1">
              <a:spcBef>
                <a:spcPts val="0"/>
              </a:spcBef>
            </a:pPr>
            <a:r>
              <a:rPr lang="es-ES" dirty="0"/>
              <a:t> ¿Hay patrones de comportamiento comunes y periódicos en los precios de las criptomonedas, como por ejemplo efectos estacionales?</a:t>
            </a:r>
          </a:p>
        </p:txBody>
      </p:sp>
    </p:spTree>
    <p:extLst>
      <p:ext uri="{BB962C8B-B14F-4D97-AF65-F5344CB8AC3E}">
        <p14:creationId xmlns:p14="http://schemas.microsoft.com/office/powerpoint/2010/main" val="39418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¡Muchas gracias!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62DE-DF0B-4D3F-B88E-C6D0F239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D8DB-04DD-4855-BEE8-5758ACD53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Contexto</a:t>
            </a:r>
          </a:p>
          <a:p>
            <a:pPr>
              <a:buFont typeface="+mj-lt"/>
              <a:buAutoNum type="arabicPeriod"/>
            </a:pPr>
            <a:r>
              <a:rPr lang="es-ES" dirty="0"/>
              <a:t>Descripción y contenido del </a:t>
            </a:r>
            <a:r>
              <a:rPr lang="es-ES" dirty="0" err="1"/>
              <a:t>Dataset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Código Web </a:t>
            </a:r>
            <a:r>
              <a:rPr lang="es-ES" dirty="0" err="1"/>
              <a:t>Scraping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Conclusión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62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B0C0-84C9-438F-8287-D54108D7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1877-73DE-41E7-84BF-196EE219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criptomonedas han generado gran interés desde que el Bitcoin fue presentado en 2008 (S. Nakamoto, 2008)</a:t>
            </a:r>
          </a:p>
          <a:p>
            <a:pPr lvl="1"/>
            <a:r>
              <a:rPr lang="es-ES" dirty="0"/>
              <a:t>Actualmente existen miles de criptomonedas diferentes (Bitcoin, Ethereum, </a:t>
            </a:r>
            <a:r>
              <a:rPr lang="es-ES" dirty="0" err="1"/>
              <a:t>Litecoin</a:t>
            </a:r>
            <a:r>
              <a:rPr lang="es-ES" dirty="0"/>
              <a:t>, XRP…)</a:t>
            </a:r>
          </a:p>
          <a:p>
            <a:pPr lvl="1"/>
            <a:r>
              <a:rPr lang="es-ES" dirty="0"/>
              <a:t>Gran debate sobre si las criptomonedas pueden ser “almacenes de valor”</a:t>
            </a:r>
          </a:p>
          <a:p>
            <a:endParaRPr lang="es-ES" dirty="0"/>
          </a:p>
          <a:p>
            <a:r>
              <a:rPr lang="es-ES" dirty="0"/>
              <a:t>Presentamos un </a:t>
            </a:r>
            <a:r>
              <a:rPr lang="es-ES" dirty="0" err="1"/>
              <a:t>dataset</a:t>
            </a:r>
            <a:r>
              <a:rPr lang="es-ES" dirty="0"/>
              <a:t> sobre precios de criptomonedas generado con técnicas de Web </a:t>
            </a:r>
            <a:r>
              <a:rPr lang="es-ES" dirty="0" err="1"/>
              <a:t>Scraping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7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Contexto 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r>
              <a:rPr lang="es-ES" dirty="0"/>
              <a:t>Información extraída de coinmarketcap.com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CADECB9-EE5C-4E18-AC8B-B2BCCBA1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89" y="1149724"/>
            <a:ext cx="5682421" cy="36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Contexto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r>
              <a:rPr lang="es-ES" dirty="0"/>
              <a:t>Información histórica de precios de criptomonedas (2013 – actualidad)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B454D5-25C9-4BC0-9F28-34A0BFD2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90" y="1133586"/>
            <a:ext cx="5682420" cy="36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7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Contexto (III)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CE872E-70BC-4B9C-8261-DF97DB53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57" y="709704"/>
            <a:ext cx="7189286" cy="40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7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Descripción y contenido del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42164"/>
            <a:ext cx="8520600" cy="4252565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contiene información diaria de más de 6000 criptomonedas.</a:t>
            </a:r>
          </a:p>
          <a:p>
            <a:r>
              <a:rPr lang="es-ES" dirty="0"/>
              <a:t>Período de referencia: 31 de octubre 2020 – 29 octubre 2021</a:t>
            </a:r>
          </a:p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tiene 3 partes:</a:t>
            </a:r>
          </a:p>
          <a:p>
            <a:pPr lvl="1">
              <a:spcBef>
                <a:spcPts val="0"/>
              </a:spcBef>
            </a:pPr>
            <a:r>
              <a:rPr lang="es-ES" dirty="0"/>
              <a:t>Lista de criptomonedas</a:t>
            </a:r>
          </a:p>
          <a:p>
            <a:pPr lvl="1">
              <a:spcBef>
                <a:spcPts val="0"/>
              </a:spcBef>
            </a:pPr>
            <a:r>
              <a:rPr lang="es-ES" dirty="0"/>
              <a:t>Información histórica de las criptomonedas</a:t>
            </a:r>
          </a:p>
          <a:p>
            <a:pPr lvl="1">
              <a:spcBef>
                <a:spcPts val="0"/>
              </a:spcBef>
            </a:pPr>
            <a:r>
              <a:rPr lang="es-ES" dirty="0"/>
              <a:t>Logos de criptomonedas</a:t>
            </a:r>
          </a:p>
          <a:p>
            <a:r>
              <a:rPr lang="es-ES" dirty="0"/>
              <a:t>Lista de criptomonedas</a:t>
            </a:r>
          </a:p>
          <a:p>
            <a:pPr lvl="1">
              <a:spcBef>
                <a:spcPts val="0"/>
              </a:spcBef>
            </a:pPr>
            <a:r>
              <a:rPr lang="es-ES" dirty="0"/>
              <a:t>Contiene una lista con las criptomonedas del </a:t>
            </a:r>
            <a:r>
              <a:rPr lang="es-ES" dirty="0" err="1"/>
              <a:t>dataset</a:t>
            </a:r>
            <a:endParaRPr lang="es-ES" dirty="0"/>
          </a:p>
          <a:p>
            <a:pPr lvl="1">
              <a:spcBef>
                <a:spcPts val="0"/>
              </a:spcBef>
            </a:pPr>
            <a:r>
              <a:rPr lang="es-ES" dirty="0"/>
              <a:t>Campos: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name</a:t>
            </a:r>
            <a:r>
              <a:rPr lang="es-ES" b="1" dirty="0"/>
              <a:t>:</a:t>
            </a:r>
            <a:r>
              <a:rPr lang="es-ES" dirty="0"/>
              <a:t> Nombre de la criptomoneda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symbol:</a:t>
            </a:r>
            <a:r>
              <a:rPr lang="es-ES" dirty="0"/>
              <a:t> Código identificador de criptomoneda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logo:</a:t>
            </a:r>
            <a:r>
              <a:rPr lang="es-ES" dirty="0"/>
              <a:t> Nombre del fichero que contiene el logo de la criptomoneda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historicalFile</a:t>
            </a:r>
            <a:r>
              <a:rPr lang="es-ES" b="1" dirty="0"/>
              <a:t>:</a:t>
            </a:r>
            <a:r>
              <a:rPr lang="es-ES" dirty="0"/>
              <a:t> Fichero con la información histórica de la criptomoneda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url: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 de la criptomoneda dentro de coinmarketcap.com</a:t>
            </a:r>
          </a:p>
        </p:txBody>
      </p:sp>
    </p:spTree>
    <p:extLst>
      <p:ext uri="{BB962C8B-B14F-4D97-AF65-F5344CB8AC3E}">
        <p14:creationId xmlns:p14="http://schemas.microsoft.com/office/powerpoint/2010/main" val="177839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Descripción y contenido del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42164"/>
            <a:ext cx="8520600" cy="4252565"/>
          </a:xfrm>
        </p:spPr>
        <p:txBody>
          <a:bodyPr/>
          <a:lstStyle/>
          <a:p>
            <a:r>
              <a:rPr lang="es-ES" dirty="0"/>
              <a:t>Información histórica de las criptomonedas:</a:t>
            </a:r>
          </a:p>
          <a:p>
            <a:pPr lvl="1">
              <a:spcBef>
                <a:spcPts val="0"/>
              </a:spcBef>
            </a:pPr>
            <a:r>
              <a:rPr lang="es-ES" dirty="0"/>
              <a:t>Contiene la información diaria sobre los precios de las criptomonedas y su capitalización</a:t>
            </a:r>
          </a:p>
          <a:p>
            <a:pPr lvl="1">
              <a:spcBef>
                <a:spcPts val="0"/>
              </a:spcBef>
            </a:pPr>
            <a:r>
              <a:rPr lang="es-ES" dirty="0"/>
              <a:t>Campos para cada criptomoneda: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symbol:</a:t>
            </a:r>
            <a:r>
              <a:rPr lang="es-ES" dirty="0"/>
              <a:t> Código identificador de la criptomoneda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date:</a:t>
            </a:r>
            <a:r>
              <a:rPr lang="es-ES" dirty="0"/>
              <a:t> Fecha de la sesión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open:</a:t>
            </a:r>
            <a:r>
              <a:rPr lang="es-ES" dirty="0"/>
              <a:t> precio de la criptomoneda en el momento de la apertura de la sesión diaria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high</a:t>
            </a:r>
            <a:r>
              <a:rPr lang="es-ES" b="1" dirty="0"/>
              <a:t>:</a:t>
            </a:r>
            <a:r>
              <a:rPr lang="es-ES" dirty="0"/>
              <a:t> precio máximo alcanzado durante la sesión diaria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low</a:t>
            </a:r>
            <a:r>
              <a:rPr lang="es-ES" b="1" dirty="0"/>
              <a:t>:</a:t>
            </a:r>
            <a:r>
              <a:rPr lang="es-ES" dirty="0"/>
              <a:t> precio mínimo alcanzado durante la sesión diaria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close</a:t>
            </a:r>
            <a:r>
              <a:rPr lang="es-ES" b="1" dirty="0"/>
              <a:t>:</a:t>
            </a:r>
            <a:r>
              <a:rPr lang="es-ES" dirty="0"/>
              <a:t> precio de la criptomoneda en el momento de cierre de la sesión diaria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volumen:</a:t>
            </a:r>
            <a:r>
              <a:rPr lang="es-ES" dirty="0"/>
              <a:t> Valor de las criptomonedas intercambiadas durante la sesión diaria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marketcap</a:t>
            </a:r>
            <a:r>
              <a:rPr lang="es-ES" b="1" dirty="0"/>
              <a:t>:</a:t>
            </a:r>
            <a:r>
              <a:rPr lang="es-ES" dirty="0"/>
              <a:t> Valor de capitalización de la criptomoneda.</a:t>
            </a:r>
          </a:p>
          <a:p>
            <a:pPr>
              <a:spcBef>
                <a:spcPts val="1800"/>
              </a:spcBef>
            </a:pPr>
            <a:r>
              <a:rPr lang="es-ES" dirty="0"/>
              <a:t>Logos de las criptomonedas</a:t>
            </a:r>
          </a:p>
          <a:p>
            <a:pPr lvl="2">
              <a:spcBef>
                <a:spcPts val="0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280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0325-0F7F-489E-A010-0970296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F458-1F89-415B-8887-E821D330B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extrae información alojada en páginas HTML con técnicas de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/>
              <a:t>Lenguaje utilizado: Python</a:t>
            </a:r>
          </a:p>
          <a:p>
            <a:r>
              <a:rPr lang="es-ES" dirty="0"/>
              <a:t>Librerías utilizadas para Web </a:t>
            </a:r>
            <a:r>
              <a:rPr lang="es-ES" dirty="0" err="1"/>
              <a:t>Scraping</a:t>
            </a:r>
            <a:r>
              <a:rPr lang="es-ES" dirty="0"/>
              <a:t>: </a:t>
            </a:r>
            <a:r>
              <a:rPr lang="es-ES" dirty="0" err="1"/>
              <a:t>requests</a:t>
            </a:r>
            <a:r>
              <a:rPr lang="es-ES" dirty="0"/>
              <a:t>, </a:t>
            </a:r>
            <a:r>
              <a:rPr lang="es-ES" dirty="0" err="1"/>
              <a:t>BeautifulSoup</a:t>
            </a:r>
            <a:r>
              <a:rPr lang="es-ES" dirty="0"/>
              <a:t> y </a:t>
            </a:r>
            <a:r>
              <a:rPr lang="es-ES" dirty="0" err="1"/>
              <a:t>selenium</a:t>
            </a:r>
            <a:endParaRPr lang="es-ES" dirty="0"/>
          </a:p>
          <a:p>
            <a:r>
              <a:rPr lang="es-ES" dirty="0"/>
              <a:t>El código se divide en 2 partes:</a:t>
            </a:r>
          </a:p>
          <a:p>
            <a:pPr marL="939800" lvl="1" indent="-342900">
              <a:spcBef>
                <a:spcPts val="0"/>
              </a:spcBef>
              <a:buFont typeface="+mj-lt"/>
              <a:buAutoNum type="arabicPeriod"/>
            </a:pPr>
            <a:r>
              <a:rPr lang="es-ES" dirty="0"/>
              <a:t>Creación inicial de los ficheros del </a:t>
            </a:r>
            <a:r>
              <a:rPr lang="es-ES" dirty="0" err="1"/>
              <a:t>dataset</a:t>
            </a:r>
            <a:endParaRPr lang="es-ES" dirty="0"/>
          </a:p>
          <a:p>
            <a:pPr lvl="2">
              <a:spcBef>
                <a:spcPts val="0"/>
              </a:spcBef>
            </a:pPr>
            <a:r>
              <a:rPr lang="es-ES" dirty="0"/>
              <a:t>Costosa en tiempo</a:t>
            </a:r>
          </a:p>
          <a:p>
            <a:pPr marL="939800" lvl="1" indent="-342900">
              <a:spcBef>
                <a:spcPts val="0"/>
              </a:spcBef>
              <a:buFont typeface="+mj-lt"/>
              <a:buAutoNum type="arabicPeriod"/>
            </a:pPr>
            <a:r>
              <a:rPr lang="es-ES" dirty="0"/>
              <a:t>Actualización de la información histórica diaria</a:t>
            </a:r>
          </a:p>
          <a:p>
            <a:pPr lvl="2">
              <a:spcBef>
                <a:spcPts val="0"/>
              </a:spcBef>
            </a:pPr>
            <a:r>
              <a:rPr lang="es-ES" dirty="0"/>
              <a:t>Obtener la información más actualizada posible</a:t>
            </a:r>
          </a:p>
          <a:p>
            <a:pPr lvl="2">
              <a:spcBef>
                <a:spcPts val="0"/>
              </a:spcBef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52127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515</Words>
  <Application>Microsoft Office PowerPoint</Application>
  <PresentationFormat>On-screen Show (16:9)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Geometric</vt:lpstr>
      <vt:lpstr>Web Scraping: Valores históricos de precios de criptomonedas</vt:lpstr>
      <vt:lpstr>Índice</vt:lpstr>
      <vt:lpstr>Introducción</vt:lpstr>
      <vt:lpstr>Contexto (I)</vt:lpstr>
      <vt:lpstr>Contexto (II)</vt:lpstr>
      <vt:lpstr>Contexto (III)</vt:lpstr>
      <vt:lpstr>Descripción y contenido del Dataset</vt:lpstr>
      <vt:lpstr>Descripción y contenido del Dataset</vt:lpstr>
      <vt:lpstr>Código Web Scraping</vt:lpstr>
      <vt:lpstr>Conclusión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Scraping: Valores históricos de precios de criptomonedas</dc:title>
  <dc:creator>Carlos</dc:creator>
  <cp:lastModifiedBy>Carlos Luis Gento de Celis</cp:lastModifiedBy>
  <cp:revision>4</cp:revision>
  <dcterms:modified xsi:type="dcterms:W3CDTF">2021-11-02T00:20:52Z</dcterms:modified>
</cp:coreProperties>
</file>