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64" r:id="rId3"/>
    <p:sldId id="266" r:id="rId4"/>
    <p:sldId id="268" r:id="rId5"/>
    <p:sldId id="270" r:id="rId6"/>
    <p:sldId id="273" r:id="rId7"/>
    <p:sldId id="271" r:id="rId8"/>
    <p:sldId id="275" r:id="rId9"/>
    <p:sldId id="274" r:id="rId10"/>
    <p:sldId id="260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22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858-9347-4A8F-B9B1-119DD52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528320"/>
            <a:ext cx="4045200" cy="2166174"/>
          </a:xfrm>
        </p:spPr>
        <p:txBody>
          <a:bodyPr/>
          <a:lstStyle/>
          <a:p>
            <a:pPr algn="l"/>
            <a:r>
              <a:rPr lang="es-ES" sz="2800" dirty="0"/>
              <a:t>Limpieza y análisis de datos: </a:t>
            </a:r>
            <a:r>
              <a:rPr lang="en-US" sz="2800" dirty="0"/>
              <a:t>Heart Disease Prediction From Patient Data in R</a:t>
            </a:r>
            <a:br>
              <a:rPr lang="en-US" sz="2800" dirty="0"/>
            </a:br>
            <a:endParaRPr lang="es-E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EEBB-9345-4310-AA0C-F7596E16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Rafael López García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Carlos Luis Gento de Celis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Enero 2021</a:t>
            </a:r>
          </a:p>
          <a:p>
            <a:endParaRPr lang="es-E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C5134-BDE0-49D2-9B96-D4462CB2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95" y="10143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6"/>
    </mc:Choice>
    <mc:Fallback xmlns="">
      <p:transition spd="slow" advTm="50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¡Muchas gracias!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62DE-DF0B-4D3F-B88E-C6D0F23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8DB-04DD-4855-BEE8-5758ACD53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Descripción y contenido del Dataset</a:t>
            </a:r>
          </a:p>
          <a:p>
            <a:pPr>
              <a:buFont typeface="+mj-lt"/>
              <a:buAutoNum type="arabicPeriod"/>
            </a:pPr>
            <a:r>
              <a:rPr lang="es-ES" dirty="0"/>
              <a:t>Limpieza y análisis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Análisis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Conclusión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50"/>
    </mc:Choice>
    <mc:Fallback xmlns="">
      <p:transition spd="slow" advTm="321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B0C0-84C9-438F-8287-D54108D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1877-73DE-41E7-84BF-196EE219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enfermedades cardiovasculares suponen una de las principales causas de muerte por enfermedad, por lo que intentar detectarlas con tiempo se hace esencial.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para esta práctica es Cleveland Heart </a:t>
            </a:r>
            <a:r>
              <a:rPr lang="es-ES" sz="1800" b="0" i="0" u="none" strike="noStrike" baseline="0" dirty="0" err="1">
                <a:latin typeface="LMRoman10-Regular"/>
              </a:rPr>
              <a:t>Disease</a:t>
            </a:r>
            <a:r>
              <a:rPr lang="es-ES" sz="1800" b="0" i="0" u="none" strike="noStrike" baseline="0" dirty="0">
                <a:latin typeface="LMRoman10-Regular"/>
              </a:rPr>
              <a:t>, del sitio web UCI Machine Learning Repository. Estos datos se pueden obtener a través de esta URL: </a:t>
            </a:r>
            <a:r>
              <a:rPr lang="es-ES" sz="1800" b="0" i="1" u="none" strike="noStrike" baseline="0" dirty="0">
                <a:latin typeface="LMRoman10-Italic"/>
              </a:rPr>
              <a:t>https://archive.ics.uci.edu/ml/datasets/Heart+Disease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Los datos fueron recogidos por la Cleveland </a:t>
            </a:r>
            <a:r>
              <a:rPr lang="es-ES" sz="1800" b="0" i="0" u="none" strike="noStrike" baseline="0" dirty="0" err="1">
                <a:latin typeface="LMRoman10-Regular"/>
              </a:rPr>
              <a:t>Clinic</a:t>
            </a:r>
            <a:r>
              <a:rPr lang="es-ES" sz="1800" b="0" i="0" u="none" strike="noStrike" baseline="0" dirty="0">
                <a:latin typeface="LMRoman10-Regular"/>
              </a:rPr>
              <a:t> </a:t>
            </a:r>
            <a:r>
              <a:rPr lang="es-ES" sz="1800" b="0" i="0" u="none" strike="noStrike" baseline="0" dirty="0" err="1">
                <a:latin typeface="LMRoman10-Regular"/>
              </a:rPr>
              <a:t>Foundation</a:t>
            </a:r>
            <a:r>
              <a:rPr lang="es-ES" sz="1800" b="0" i="0" u="none" strike="noStrike" baseline="0" dirty="0">
                <a:latin typeface="LMRoman10-Regular"/>
              </a:rPr>
              <a:t> por Robert </a:t>
            </a:r>
            <a:r>
              <a:rPr lang="es-ES" sz="1800" b="0" i="0" u="none" strike="noStrike" baseline="0" dirty="0" err="1">
                <a:latin typeface="LMRoman10-Regular"/>
              </a:rPr>
              <a:t>Detrano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7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contiene 14 atributos con información demográfica y médica de pacientes a los que se les ha detectado la presencia de enfermedad del corazón y de pacientes que estaban sanos.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 Disponemos de un fichero de datos que contiene 303 observaciones y 14 variables como las que siguen.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CA1AE3-46C2-47AA-86A6-9F836CA9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5" y="2383585"/>
            <a:ext cx="4239217" cy="14194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3351716-0761-4427-9643-C6AA1FA6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09" y="3685076"/>
            <a:ext cx="381053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Con estos datos vamos a intentar dar respuesta a la siguiente pregunta: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  <a:p>
            <a:pPr algn="l"/>
            <a:endParaRPr lang="es-ES" dirty="0">
              <a:latin typeface="LMRoman10-Regular"/>
            </a:endParaRPr>
          </a:p>
          <a:p>
            <a:pPr marL="114300" indent="0" algn="just">
              <a:buNone/>
            </a:pPr>
            <a:r>
              <a:rPr lang="es-ES" dirty="0">
                <a:latin typeface="LMRoman10-Regular"/>
              </a:rPr>
              <a:t>“Q</a:t>
            </a:r>
            <a:r>
              <a:rPr lang="es-ES" sz="1800" b="0" i="0" u="none" strike="noStrike" baseline="0" dirty="0">
                <a:latin typeface="LMRoman10-Regular"/>
              </a:rPr>
              <a:t>ué características demográficas de los pacientes y sus resultados médicos pueden ser factores de riesgo o de protección frente a una enfermedad del corazón y, por tanto, podrían ayudar a detectar su presencia.”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367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3. Limpieza y análisis de los datos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855282-C336-4F3D-B082-2EFD97AF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dirty="0">
                <a:latin typeface="LMRoman10-Regular"/>
              </a:rPr>
              <a:t>Antes de estudiar los datos, será necesario realizar un proceso de limpieza de los datos que disponemos. Para ellos realizaremos los siguientes pasos:</a:t>
            </a:r>
          </a:p>
          <a:p>
            <a:pPr lvl="1"/>
            <a:r>
              <a:rPr lang="es-ES" dirty="0">
                <a:latin typeface="LMRoman10-Regular"/>
              </a:rPr>
              <a:t>Carga de datos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Tra</a:t>
            </a:r>
            <a:r>
              <a:rPr lang="es-ES" dirty="0">
                <a:latin typeface="LMRoman10-Regular"/>
              </a:rPr>
              <a:t>tamiento de valores perdidos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Selección y formateo de la variable target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Tratamiento de variables categóricas</a:t>
            </a:r>
            <a:endParaRPr lang="es-ES" dirty="0">
              <a:latin typeface="LMRoman10-Regular"/>
            </a:endParaRPr>
          </a:p>
          <a:p>
            <a:pPr lvl="1"/>
            <a:r>
              <a:rPr lang="es-ES" b="0" i="0" u="none" strike="noStrike" baseline="0" dirty="0">
                <a:latin typeface="LMRoman10-Regular"/>
              </a:rPr>
              <a:t>Identificación </a:t>
            </a:r>
            <a:r>
              <a:rPr lang="es-ES" dirty="0">
                <a:latin typeface="LMRoman10-Regular"/>
              </a:rPr>
              <a:t>y tratamiento de valores extremos</a:t>
            </a:r>
            <a:endParaRPr lang="es-ES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03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06701"/>
            <a:ext cx="8520600" cy="2209409"/>
          </a:xfrm>
        </p:spPr>
        <p:txBody>
          <a:bodyPr/>
          <a:lstStyle/>
          <a:p>
            <a:r>
              <a:rPr lang="es-ES" dirty="0"/>
              <a:t>Análisis exploratorio de la variables</a:t>
            </a:r>
          </a:p>
          <a:p>
            <a:pPr lvl="1"/>
            <a:r>
              <a:rPr lang="es-ES" dirty="0"/>
              <a:t>Sex</a:t>
            </a:r>
          </a:p>
          <a:p>
            <a:pPr lvl="1"/>
            <a:r>
              <a:rPr lang="es-ES" dirty="0" err="1"/>
              <a:t>Cp</a:t>
            </a:r>
            <a:endParaRPr lang="es-ES" dirty="0"/>
          </a:p>
          <a:p>
            <a:pPr lvl="1"/>
            <a:r>
              <a:rPr lang="es-ES" dirty="0" err="1"/>
              <a:t>Talach</a:t>
            </a:r>
            <a:endParaRPr lang="es-ES" dirty="0"/>
          </a:p>
          <a:p>
            <a:pPr lvl="1"/>
            <a:r>
              <a:rPr lang="es-ES" dirty="0" err="1"/>
              <a:t>Thal</a:t>
            </a:r>
            <a:endParaRPr lang="es-E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321B5C-8E2F-4405-B588-6B7E28F12689}"/>
              </a:ext>
            </a:extLst>
          </p:cNvPr>
          <p:cNvSpPr txBox="1">
            <a:spLocks/>
          </p:cNvSpPr>
          <p:nvPr/>
        </p:nvSpPr>
        <p:spPr>
          <a:xfrm>
            <a:off x="311700" y="2628991"/>
            <a:ext cx="8520600" cy="220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dirty="0"/>
              <a:t>Modelo de Regresión Logística.</a:t>
            </a:r>
          </a:p>
          <a:p>
            <a:pPr lvl="1"/>
            <a:r>
              <a:rPr lang="es-ES" dirty="0"/>
              <a:t>Estimación del modelo</a:t>
            </a:r>
          </a:p>
          <a:p>
            <a:pPr lvl="1"/>
            <a:r>
              <a:rPr lang="es-ES" dirty="0"/>
              <a:t>Evaluación del modelo</a:t>
            </a:r>
          </a:p>
          <a:p>
            <a:pPr lvl="2"/>
            <a:r>
              <a:rPr lang="es-ES" dirty="0"/>
              <a:t>Curva ROC</a:t>
            </a:r>
          </a:p>
          <a:p>
            <a:pPr lvl="2"/>
            <a:r>
              <a:rPr lang="es-ES" dirty="0" err="1"/>
              <a:t>Accuracy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3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Modelo Árbol de Decisión:</a:t>
            </a:r>
          </a:p>
          <a:p>
            <a:pPr lvl="1"/>
            <a:r>
              <a:rPr lang="es-ES" dirty="0"/>
              <a:t>Construcción del árbol de decisión</a:t>
            </a:r>
          </a:p>
          <a:p>
            <a:pPr lvl="1"/>
            <a:r>
              <a:rPr lang="es-ES" dirty="0"/>
              <a:t>Análisis del árbol de decisión obtenido</a:t>
            </a:r>
          </a:p>
          <a:p>
            <a:pPr lvl="1"/>
            <a:r>
              <a:rPr lang="es-ES" dirty="0"/>
              <a:t>Mejora del Árbol de Decisión: modelo </a:t>
            </a:r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lvl="2"/>
            <a:r>
              <a:rPr lang="es-ES" dirty="0"/>
              <a:t>Análisis del modelo </a:t>
            </a:r>
            <a:r>
              <a:rPr lang="es-ES" dirty="0" err="1"/>
              <a:t>Random</a:t>
            </a:r>
            <a:r>
              <a:rPr lang="es-ES" dirty="0"/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40728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325-0F7F-489E-A010-0970296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Conclusiones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F458-1F89-415B-8887-E821D330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4752"/>
            <a:ext cx="8520600" cy="3339000"/>
          </a:xfrm>
        </p:spPr>
        <p:txBody>
          <a:bodyPr/>
          <a:lstStyle/>
          <a:p>
            <a:r>
              <a:rPr lang="es-ES" dirty="0"/>
              <a:t>La presencia de enfermedades del corazón es más prevalente en hombres que mujeres (sex) </a:t>
            </a:r>
          </a:p>
          <a:p>
            <a:pPr algn="l"/>
            <a:r>
              <a:rPr lang="es-ES" dirty="0"/>
              <a:t>Es prevalente </a:t>
            </a:r>
            <a:r>
              <a:rPr lang="es-ES" sz="1800" b="0" i="0" u="none" strike="noStrike" baseline="0" dirty="0">
                <a:latin typeface="LMRoman10-Regular"/>
              </a:rPr>
              <a:t>más en pacientes que no presentan síntomas de dolor en el pecho frente a otros que sí la presentan (</a:t>
            </a:r>
            <a:r>
              <a:rPr lang="es-ES" sz="1800" b="0" i="0" u="none" strike="noStrike" baseline="0" dirty="0" err="1">
                <a:latin typeface="LMRoman10-Regular"/>
              </a:rPr>
              <a:t>cp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También </a:t>
            </a:r>
            <a:r>
              <a:rPr lang="es-ES" sz="1800" b="0" i="0" u="none" strike="noStrike" baseline="0" dirty="0">
                <a:latin typeface="LMRoman10-Regular"/>
              </a:rPr>
              <a:t>en pacientes con menor frecuencia cardíaca (</a:t>
            </a:r>
            <a:r>
              <a:rPr lang="es-ES" sz="1800" b="0" i="0" u="none" strike="noStrike" baseline="0" dirty="0" err="1">
                <a:latin typeface="LMRoman10-Regular"/>
              </a:rPr>
              <a:t>thalach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F</a:t>
            </a:r>
            <a:r>
              <a:rPr lang="es-ES" sz="1800" b="0" i="0" u="none" strike="noStrike" baseline="0" dirty="0">
                <a:latin typeface="LMRoman10-Regular"/>
              </a:rPr>
              <a:t>inalmente también entre los que presentan unos resultados de Solucionado o Reversible en la prueba de esfuerzo con Talio (</a:t>
            </a:r>
            <a:r>
              <a:rPr lang="es-ES" sz="1800" b="0" i="0" u="none" strike="noStrike" baseline="0" dirty="0" err="1">
                <a:latin typeface="LMRoman10-Regular"/>
              </a:rPr>
              <a:t>thal</a:t>
            </a:r>
            <a:r>
              <a:rPr lang="es-ES" sz="1800" b="0" i="0" u="none" strike="noStrike" baseline="0" dirty="0">
                <a:latin typeface="LMRoman10-Regular"/>
              </a:rPr>
              <a:t>).</a:t>
            </a:r>
          </a:p>
          <a:p>
            <a:pPr algn="l"/>
            <a:r>
              <a:rPr lang="es-ES" dirty="0">
                <a:latin typeface="LMRoman10-Regular"/>
              </a:rPr>
              <a:t>Como modelo predictivo se han obtenido mejores resultados en el modelo de regresión logísticas (</a:t>
            </a:r>
            <a:r>
              <a:rPr lang="es-ES" dirty="0" err="1">
                <a:latin typeface="LMRoman10-Regular"/>
              </a:rPr>
              <a:t>Acc</a:t>
            </a:r>
            <a:r>
              <a:rPr lang="es-ES" dirty="0">
                <a:latin typeface="LMRoman10-Regular"/>
              </a:rPr>
              <a:t>: 76,32%) frente a los modelos de árbol de regresión (Acc:67%) y el </a:t>
            </a:r>
            <a:r>
              <a:rPr lang="es-ES" dirty="0" err="1">
                <a:latin typeface="LMRoman10-Regular"/>
              </a:rPr>
              <a:t>Random</a:t>
            </a:r>
            <a:r>
              <a:rPr lang="es-ES" dirty="0">
                <a:latin typeface="LMRoman10-Regular"/>
              </a:rPr>
              <a:t> Forest (Acc:69%)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5212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505</Words>
  <Application>Microsoft Office PowerPoint</Application>
  <PresentationFormat>Presentación en pantalla (16:9)</PresentationFormat>
  <Paragraphs>54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LMRoman10-Italic</vt:lpstr>
      <vt:lpstr>Roboto</vt:lpstr>
      <vt:lpstr>LMRoman10-Regular</vt:lpstr>
      <vt:lpstr>Geometric</vt:lpstr>
      <vt:lpstr>Limpieza y análisis de datos: Heart Disease Prediction From Patient Data in R </vt:lpstr>
      <vt:lpstr>Índice</vt:lpstr>
      <vt:lpstr>1. Introducción</vt:lpstr>
      <vt:lpstr>2.Descripción y contenido del Dataset (I) </vt:lpstr>
      <vt:lpstr>2.Descripción y contenido del Dataset (II)</vt:lpstr>
      <vt:lpstr>3. Limpieza y análisis de los datos</vt:lpstr>
      <vt:lpstr>4. Análisis de los datos(I)</vt:lpstr>
      <vt:lpstr>4. Análisis de los datos(II)</vt:lpstr>
      <vt:lpstr>5. Conclusiones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Scraping: Valores históricos de precios de criptomonedas</dc:title>
  <dc:creator>Carlos</dc:creator>
  <cp:lastModifiedBy>Rafael Lopez Garcia</cp:lastModifiedBy>
  <cp:revision>7</cp:revision>
  <dcterms:modified xsi:type="dcterms:W3CDTF">2021-12-30T20:46:53Z</dcterms:modified>
</cp:coreProperties>
</file>