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5" r:id="rId2"/>
    <p:sldId id="264" r:id="rId3"/>
    <p:sldId id="266" r:id="rId4"/>
    <p:sldId id="268" r:id="rId5"/>
    <p:sldId id="270" r:id="rId6"/>
    <p:sldId id="273" r:id="rId7"/>
    <p:sldId id="271" r:id="rId8"/>
    <p:sldId id="275" r:id="rId9"/>
    <p:sldId id="274" r:id="rId10"/>
    <p:sldId id="260" r:id="rId11"/>
    <p:sldId id="276" r:id="rId12"/>
    <p:sldId id="27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22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1858-9347-4A8F-B9B1-119DD52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528320"/>
            <a:ext cx="4045200" cy="2166174"/>
          </a:xfrm>
        </p:spPr>
        <p:txBody>
          <a:bodyPr/>
          <a:lstStyle/>
          <a:p>
            <a:pPr algn="l"/>
            <a:r>
              <a:rPr lang="es-ES" sz="2800" dirty="0"/>
              <a:t>Limpieza y análisis de datos: </a:t>
            </a:r>
            <a:r>
              <a:rPr lang="en-US" sz="2800" dirty="0"/>
              <a:t>Heart Disease Prediction From Patient Data in R</a:t>
            </a:r>
            <a:br>
              <a:rPr lang="en-US" sz="2800" dirty="0"/>
            </a:br>
            <a:endParaRPr lang="es-E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EEBB-9345-4310-AA0C-F7596E16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Rafael López García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Carlos Luis Gento de Celis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Enero 2021</a:t>
            </a:r>
          </a:p>
          <a:p>
            <a:endParaRPr lang="es-E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EC5134-BDE0-49D2-9B96-D4462CB2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95" y="101430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6"/>
    </mc:Choice>
    <mc:Fallback xmlns="">
      <p:transition spd="slow" advTm="50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¡Muchas gracias!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7E064806-F780-43A7-B31E-3E357610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498"/>
            <a:ext cx="3240000" cy="2601599"/>
          </a:xfrm>
          <a:prstGeom prst="rect">
            <a:avLst/>
          </a:prstGeom>
        </p:spPr>
      </p:pic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68470D69-7D49-4549-8363-9D09AF7D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5289"/>
              </p:ext>
            </p:extLst>
          </p:nvPr>
        </p:nvGraphicFramePr>
        <p:xfrm>
          <a:off x="730827" y="3092596"/>
          <a:ext cx="7682346" cy="176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6563">
                  <a:extLst>
                    <a:ext uri="{9D8B030D-6E8A-4147-A177-3AD203B41FA5}">
                      <a16:colId xmlns:a16="http://schemas.microsoft.com/office/drawing/2014/main" val="2726712758"/>
                    </a:ext>
                  </a:extLst>
                </a:gridCol>
                <a:gridCol w="1797628">
                  <a:extLst>
                    <a:ext uri="{9D8B030D-6E8A-4147-A177-3AD203B41FA5}">
                      <a16:colId xmlns:a16="http://schemas.microsoft.com/office/drawing/2014/main" val="2258689845"/>
                    </a:ext>
                  </a:extLst>
                </a:gridCol>
                <a:gridCol w="2126673">
                  <a:extLst>
                    <a:ext uri="{9D8B030D-6E8A-4147-A177-3AD203B41FA5}">
                      <a16:colId xmlns:a16="http://schemas.microsoft.com/office/drawing/2014/main" val="2431827148"/>
                    </a:ext>
                  </a:extLst>
                </a:gridCol>
                <a:gridCol w="1811482">
                  <a:extLst>
                    <a:ext uri="{9D8B030D-6E8A-4147-A177-3AD203B41FA5}">
                      <a16:colId xmlns:a16="http://schemas.microsoft.com/office/drawing/2014/main" val="1390513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Sex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cp</a:t>
                      </a:r>
                      <a:r>
                        <a:rPr lang="es-ES" sz="1100" dirty="0"/>
                        <a:t> (asintomático vs resto)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Thal</a:t>
                      </a:r>
                      <a:r>
                        <a:rPr lang="es-ES" sz="1100" dirty="0"/>
                        <a:t> (Normal vs Resto)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5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Estadístico chi-cuadrado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23.218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80.819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84.302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3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P-valor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1.446*</a:t>
                      </a:r>
                      <a:r>
                        <a:rPr lang="es-ES" sz="1100" dirty="0" err="1"/>
                        <a:t>exp</a:t>
                      </a:r>
                      <a:r>
                        <a:rPr lang="es-ES" sz="1100" dirty="0"/>
                        <a:t>(-6)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&lt;2.2*</a:t>
                      </a:r>
                      <a:r>
                        <a:rPr lang="es-ES" sz="1100" dirty="0" err="1"/>
                        <a:t>exp</a:t>
                      </a:r>
                      <a:r>
                        <a:rPr lang="es-ES" sz="1100" dirty="0"/>
                        <a:t>(-16)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/>
                        <a:t>&lt;2.2*</a:t>
                      </a:r>
                      <a:r>
                        <a:rPr lang="es-ES" sz="1100" dirty="0" err="1"/>
                        <a:t>exp</a:t>
                      </a:r>
                      <a:r>
                        <a:rPr lang="es-ES" sz="1100" dirty="0"/>
                        <a:t>(-16)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Resultado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Más enfermedad del corazón en hombres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Más enfermedad del corazón para enfermos sin síntomas de dolor en el pecho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/>
                        <a:t>Más enfermedad del corazón en resultado Normal en prueba de esfuerzo con Talio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30760"/>
                  </a:ext>
                </a:extLst>
              </a:tr>
            </a:tbl>
          </a:graphicData>
        </a:graphic>
      </p:graphicFrame>
      <p:pic>
        <p:nvPicPr>
          <p:cNvPr id="21" name="Picture 20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40C00827-5470-415D-B2E8-3005D07D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00" y="335496"/>
            <a:ext cx="3240000" cy="26016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45D49D-43AC-4B90-A365-7585C205E3D3}"/>
              </a:ext>
            </a:extLst>
          </p:cNvPr>
          <p:cNvSpPr txBox="1"/>
          <p:nvPr/>
        </p:nvSpPr>
        <p:spPr>
          <a:xfrm>
            <a:off x="491835" y="2703198"/>
            <a:ext cx="6359237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Test chi-cuadrado de Pearson (independencia entre variables)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76554-6527-45A5-A2F7-15B4784C975D}"/>
              </a:ext>
            </a:extLst>
          </p:cNvPr>
          <p:cNvSpPr txBox="1"/>
          <p:nvPr/>
        </p:nvSpPr>
        <p:spPr>
          <a:xfrm>
            <a:off x="491836" y="77792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Representación tablas de contingencia</a:t>
            </a:r>
          </a:p>
        </p:txBody>
      </p:sp>
      <p:pic>
        <p:nvPicPr>
          <p:cNvPr id="24" name="Picture 23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76AC6032-F410-4F19-A61E-2E765A06F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000" y="239310"/>
            <a:ext cx="3240000" cy="26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4421FB8-1CC2-488F-8649-354BEC5A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479"/>
            <a:ext cx="4565063" cy="366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BC833-06C7-458A-80BC-11B64740D142}"/>
              </a:ext>
            </a:extLst>
          </p:cNvPr>
          <p:cNvSpPr txBox="1"/>
          <p:nvPr/>
        </p:nvSpPr>
        <p:spPr>
          <a:xfrm>
            <a:off x="-124691" y="415923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Box-</a:t>
            </a:r>
            <a:r>
              <a:rPr lang="es-ES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plot</a:t>
            </a: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s-ES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thalach</a:t>
            </a: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por nivel de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45216-ECE8-42BC-8BB0-4A6FC0D2FB56}"/>
              </a:ext>
            </a:extLst>
          </p:cNvPr>
          <p:cNvSpPr txBox="1"/>
          <p:nvPr/>
        </p:nvSpPr>
        <p:spPr>
          <a:xfrm>
            <a:off x="4558126" y="415923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Test Normalidad y heterocedasticidad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FB072320-D62A-4E42-A6E7-508FC142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56105"/>
              </p:ext>
            </p:extLst>
          </p:nvPr>
        </p:nvGraphicFramePr>
        <p:xfrm>
          <a:off x="4880894" y="822087"/>
          <a:ext cx="4176078" cy="1624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293">
                  <a:extLst>
                    <a:ext uri="{9D8B030D-6E8A-4147-A177-3AD203B41FA5}">
                      <a16:colId xmlns:a16="http://schemas.microsoft.com/office/drawing/2014/main" val="802919504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124870643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709834829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3690020637"/>
                    </a:ext>
                  </a:extLst>
                </a:gridCol>
              </a:tblGrid>
              <a:tr h="220948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Test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Estadístico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P-valor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Resultado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258875170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l"/>
                      <a:r>
                        <a:rPr lang="es-ES" sz="1000" dirty="0"/>
                        <a:t>Shapiro Enfermedad</a:t>
                      </a:r>
                    </a:p>
                    <a:p>
                      <a:pPr algn="l"/>
                      <a:r>
                        <a:rPr lang="es-ES" sz="1000" dirty="0"/>
                        <a:t>(target = 1)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0.9892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0.3523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Normal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31712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/>
                        <a:t>Shapiro Sin enfermedad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/>
                        <a:t>(target = 0)</a:t>
                      </a:r>
                    </a:p>
                    <a:p>
                      <a:pPr algn="l"/>
                      <a:endParaRPr lang="es-ES" sz="1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0.9666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0.0005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 normal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903561857"/>
                  </a:ext>
                </a:extLst>
              </a:tr>
              <a:tr h="493882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Fligner-Killeen</a:t>
                      </a:r>
                      <a:endParaRPr lang="es-ES" sz="1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5.3987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0.0202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 homogeneidad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7064351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ED04C2-B61A-4D28-9858-CED2815CC719}"/>
              </a:ext>
            </a:extLst>
          </p:cNvPr>
          <p:cNvSpPr txBox="1"/>
          <p:nvPr/>
        </p:nvSpPr>
        <p:spPr>
          <a:xfrm>
            <a:off x="4558126" y="2697132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Test Wilcoxon de igualdad medias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EA776592-E8F4-45BD-9134-D46633F8B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17068"/>
              </p:ext>
            </p:extLst>
          </p:nvPr>
        </p:nvGraphicFramePr>
        <p:xfrm>
          <a:off x="4946053" y="3222802"/>
          <a:ext cx="3886210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762">
                  <a:extLst>
                    <a:ext uri="{9D8B030D-6E8A-4147-A177-3AD203B41FA5}">
                      <a16:colId xmlns:a16="http://schemas.microsoft.com/office/drawing/2014/main" val="124870643"/>
                    </a:ext>
                  </a:extLst>
                </a:gridCol>
                <a:gridCol w="1201850">
                  <a:extLst>
                    <a:ext uri="{9D8B030D-6E8A-4147-A177-3AD203B41FA5}">
                      <a16:colId xmlns:a16="http://schemas.microsoft.com/office/drawing/2014/main" val="2709834829"/>
                    </a:ext>
                  </a:extLst>
                </a:gridCol>
                <a:gridCol w="1746598">
                  <a:extLst>
                    <a:ext uri="{9D8B030D-6E8A-4147-A177-3AD203B41FA5}">
                      <a16:colId xmlns:a16="http://schemas.microsoft.com/office/drawing/2014/main" val="3690020637"/>
                    </a:ext>
                  </a:extLst>
                </a:gridCol>
              </a:tblGrid>
              <a:tr h="10255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Estadístico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P-valor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Resultado</a:t>
                      </a:r>
                    </a:p>
                  </a:txBody>
                  <a:tcPr marT="36000" marB="360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75170"/>
                  </a:ext>
                </a:extLst>
              </a:tr>
              <a:tr h="172202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16990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9.305*</a:t>
                      </a:r>
                      <a:r>
                        <a:rPr lang="es-ES" sz="1000" dirty="0" err="1"/>
                        <a:t>exp</a:t>
                      </a:r>
                      <a:r>
                        <a:rPr lang="es-ES" sz="1000" dirty="0"/>
                        <a:t>(-14)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La frecuencia cardíaca es mayor en pacientes sin enfermedad en el corazón</a:t>
                      </a:r>
                    </a:p>
                  </a:txBody>
                  <a:tcPr marT="36000" marB="360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1271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347068-BF3E-4166-A97F-B72B475B6939}"/>
              </a:ext>
            </a:extLst>
          </p:cNvPr>
          <p:cNvSpPr txBox="1"/>
          <p:nvPr/>
        </p:nvSpPr>
        <p:spPr>
          <a:xfrm>
            <a:off x="4946054" y="4400789"/>
            <a:ext cx="67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hlinkClick r:id="rId3" action="ppaction://hlinksldjump"/>
              </a:rPr>
              <a:t>Volver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4897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62DE-DF0B-4D3F-B88E-C6D0F239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D8DB-04DD-4855-BEE8-5758ACD53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>
              <a:buFont typeface="+mj-lt"/>
              <a:buAutoNum type="arabicPeriod"/>
            </a:pPr>
            <a:r>
              <a:rPr lang="es-ES" dirty="0"/>
              <a:t>Descripción y contenido del Dataset</a:t>
            </a:r>
          </a:p>
          <a:p>
            <a:pPr>
              <a:buFont typeface="+mj-lt"/>
              <a:buAutoNum type="arabicPeriod"/>
            </a:pPr>
            <a:r>
              <a:rPr lang="es-ES" dirty="0"/>
              <a:t>Limpieza y análisis de los datos</a:t>
            </a:r>
          </a:p>
          <a:p>
            <a:pPr>
              <a:buFont typeface="+mj-lt"/>
              <a:buAutoNum type="arabicPeriod"/>
            </a:pPr>
            <a:r>
              <a:rPr lang="es-ES" dirty="0"/>
              <a:t>Análisis de los datos</a:t>
            </a:r>
          </a:p>
          <a:p>
            <a:pPr>
              <a:buFont typeface="+mj-lt"/>
              <a:buAutoNum type="arabicPeriod"/>
            </a:pPr>
            <a:r>
              <a:rPr lang="es-ES" dirty="0"/>
              <a:t>Conclusión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6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50"/>
    </mc:Choice>
    <mc:Fallback xmlns="">
      <p:transition spd="slow" advTm="321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B0C0-84C9-438F-8287-D54108D7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1877-73DE-41E7-84BF-196EE219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enfermedades cardiovasculares suponen una de las principales causas de muerte por enfermedad, por lo que intentar detectarlas con tiempo se hace esencial.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El dataset elegido para esta práctica es Cleveland Heart </a:t>
            </a:r>
            <a:r>
              <a:rPr lang="es-ES" sz="1800" b="0" i="0" u="none" strike="noStrike" baseline="0" dirty="0" err="1">
                <a:latin typeface="LMRoman10-Regular"/>
              </a:rPr>
              <a:t>Disease</a:t>
            </a:r>
            <a:r>
              <a:rPr lang="es-ES" sz="1800" b="0" i="0" u="none" strike="noStrike" baseline="0" dirty="0">
                <a:latin typeface="LMRoman10-Regular"/>
              </a:rPr>
              <a:t>, del sitio web UCI Machine Learning Repository. Estos datos se pueden obtener a través de esta URL: </a:t>
            </a:r>
            <a:r>
              <a:rPr lang="es-ES" sz="1800" b="0" i="1" u="none" strike="noStrike" baseline="0" dirty="0">
                <a:latin typeface="LMRoman10-Italic"/>
                <a:hlinkClick r:id="rId2"/>
              </a:rPr>
              <a:t>https://archive.ics.uci.edu/ml/datasets/Heart+Disease</a:t>
            </a:r>
            <a:r>
              <a:rPr lang="es-ES" sz="1800" b="0" i="0" u="none" strike="noStrike" baseline="0" dirty="0">
                <a:latin typeface="LMRoman10-Regular"/>
              </a:rPr>
              <a:t>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Los datos fueron recogidos por la Cleveland </a:t>
            </a:r>
            <a:r>
              <a:rPr lang="es-ES" sz="1800" b="0" i="0" u="none" strike="noStrike" baseline="0" dirty="0" err="1">
                <a:latin typeface="LMRoman10-Regular"/>
              </a:rPr>
              <a:t>Clinic</a:t>
            </a:r>
            <a:r>
              <a:rPr lang="es-ES" sz="1800" b="0" i="0" u="none" strike="noStrike" baseline="0" dirty="0">
                <a:latin typeface="LMRoman10-Regular"/>
              </a:rPr>
              <a:t> </a:t>
            </a:r>
            <a:r>
              <a:rPr lang="es-ES" sz="1800" b="0" i="0" u="none" strike="noStrike" baseline="0" dirty="0" err="1">
                <a:latin typeface="LMRoman10-Regular"/>
              </a:rPr>
              <a:t>Foundation</a:t>
            </a:r>
            <a:r>
              <a:rPr lang="es-ES" sz="1800" b="0" i="0" u="none" strike="noStrike" baseline="0" dirty="0">
                <a:latin typeface="LMRoman10-Regular"/>
              </a:rPr>
              <a:t> por Robert </a:t>
            </a:r>
            <a:r>
              <a:rPr lang="es-ES" sz="1800" b="0" i="0" u="none" strike="noStrike" baseline="0" dirty="0" err="1">
                <a:latin typeface="LMRoman10-Regular"/>
              </a:rPr>
              <a:t>Detrano</a:t>
            </a:r>
            <a:r>
              <a:rPr lang="es-ES" sz="1800" b="0" i="0" u="none" strike="noStrike" baseline="0" dirty="0">
                <a:latin typeface="LMRoman10-Regular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7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2.Descripción y contenido del Dataset (I)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pPr algn="l"/>
            <a:r>
              <a:rPr lang="es-ES" sz="1800" b="0" i="0" u="none" strike="noStrike" baseline="0" dirty="0">
                <a:latin typeface="LMRoman10-Regular"/>
              </a:rPr>
              <a:t>El dataset elegido contiene 14 atributos con información demográfica y médica de pacientes a los que se les ha detectado la presencia de enfermedad del corazón y de pacientes que estaban sanos.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 Disponemos de un fichero de datos que contiene 303 observaciones y 14 variables como las que siguen.</a:t>
            </a:r>
          </a:p>
          <a:p>
            <a:pPr algn="l"/>
            <a:endParaRPr lang="es-ES" sz="1800" b="0" i="0" u="none" strike="noStrike" baseline="0" dirty="0">
              <a:latin typeface="LMRoman10-Regular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CA1AE3-46C2-47AA-86A6-9F836CA9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25" y="2383585"/>
            <a:ext cx="4239217" cy="14194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3351716-0761-4427-9643-C6AA1FA6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09" y="3685076"/>
            <a:ext cx="381053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2.Descripción y contenido del Dataset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r>
              <a:rPr lang="es-ES" dirty="0"/>
              <a:t>Con estos datos vamos a intentar dar respuesta a la siguiente pregunta:</a:t>
            </a:r>
          </a:p>
          <a:p>
            <a:pPr algn="l"/>
            <a:endParaRPr lang="es-ES" sz="1800" b="0" i="0" u="none" strike="noStrike" baseline="0" dirty="0">
              <a:latin typeface="LMRoman10-Regular"/>
            </a:endParaRPr>
          </a:p>
          <a:p>
            <a:pPr algn="l"/>
            <a:endParaRPr lang="es-ES" dirty="0">
              <a:latin typeface="LMRoman10-Regular"/>
            </a:endParaRPr>
          </a:p>
          <a:p>
            <a:pPr marL="114300" indent="0" algn="just">
              <a:buNone/>
            </a:pPr>
            <a:r>
              <a:rPr lang="es-ES" dirty="0">
                <a:latin typeface="LMRoman10-Regular"/>
              </a:rPr>
              <a:t>“Q</a:t>
            </a:r>
            <a:r>
              <a:rPr lang="es-ES" sz="1800" b="0" i="0" u="none" strike="noStrike" baseline="0" dirty="0">
                <a:latin typeface="LMRoman10-Regular"/>
              </a:rPr>
              <a:t>ué características demográficas de los pacientes y sus resultados médicos pueden ser factores de riesgo o de protección frente a una enfermedad del corazón y, por tanto, podrían ayudar a detectar su presencia.”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367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3. Limpieza y análisis de los datos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855282-C336-4F3D-B082-2EFD97AF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pPr algn="l"/>
            <a:r>
              <a:rPr lang="es-ES" dirty="0">
                <a:latin typeface="LMRoman10-Regular"/>
              </a:rPr>
              <a:t>Antes de estudiar los datos, será necesario realizar un proceso de limpieza de los datos que disponemos. Para ellos realizaremos los siguientes pasos:</a:t>
            </a:r>
          </a:p>
          <a:p>
            <a:pPr lvl="1"/>
            <a:r>
              <a:rPr lang="es-ES" dirty="0">
                <a:latin typeface="LMRoman10-Regular"/>
              </a:rPr>
              <a:t>Carga de datos</a:t>
            </a:r>
          </a:p>
          <a:p>
            <a:pPr lvl="1"/>
            <a:r>
              <a:rPr lang="es-ES" b="0" i="0" u="none" strike="noStrike" baseline="0" dirty="0">
                <a:latin typeface="LMRoman10-Regular"/>
              </a:rPr>
              <a:t>Tra</a:t>
            </a:r>
            <a:r>
              <a:rPr lang="es-ES" dirty="0">
                <a:latin typeface="LMRoman10-Regular"/>
              </a:rPr>
              <a:t>tamiento de valores perdidos</a:t>
            </a:r>
          </a:p>
          <a:p>
            <a:pPr lvl="1"/>
            <a:r>
              <a:rPr lang="es-ES" b="0" i="0" u="none" strike="noStrike" baseline="0" dirty="0">
                <a:latin typeface="LMRoman10-Regular"/>
              </a:rPr>
              <a:t>Selección y formateo de la variable target</a:t>
            </a:r>
          </a:p>
          <a:p>
            <a:pPr lvl="1"/>
            <a:r>
              <a:rPr lang="es-ES" b="0" i="0" u="none" strike="noStrike" baseline="0" dirty="0">
                <a:latin typeface="LMRoman10-Regular"/>
              </a:rPr>
              <a:t>Tratamiento de variables categóricas</a:t>
            </a:r>
            <a:endParaRPr lang="es-ES" dirty="0">
              <a:latin typeface="LMRoman10-Regular"/>
            </a:endParaRPr>
          </a:p>
          <a:p>
            <a:pPr lvl="1"/>
            <a:r>
              <a:rPr lang="es-ES" b="0" i="0" u="none" strike="noStrike" baseline="0" dirty="0">
                <a:latin typeface="LMRoman10-Regular"/>
              </a:rPr>
              <a:t>Identificación </a:t>
            </a:r>
            <a:r>
              <a:rPr lang="es-ES" dirty="0">
                <a:latin typeface="LMRoman10-Regular"/>
              </a:rPr>
              <a:t>y tratamiento de valores extremos</a:t>
            </a:r>
            <a:endParaRPr lang="es-ES" b="0" i="0" u="none" strike="noStrike" baseline="0" dirty="0">
              <a:latin typeface="LMRoman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037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4. Análisis de los datos(I)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06701"/>
            <a:ext cx="8520600" cy="2209409"/>
          </a:xfrm>
        </p:spPr>
        <p:txBody>
          <a:bodyPr/>
          <a:lstStyle/>
          <a:p>
            <a:r>
              <a:rPr lang="es-ES" dirty="0">
                <a:hlinkClick r:id="rId2" action="ppaction://hlinksldjump"/>
              </a:rPr>
              <a:t>Análisis exploratorio de la variables</a:t>
            </a:r>
            <a:endParaRPr lang="es-ES" dirty="0"/>
          </a:p>
          <a:p>
            <a:pPr lvl="1">
              <a:spcBef>
                <a:spcPts val="600"/>
              </a:spcBef>
            </a:pPr>
            <a:r>
              <a:rPr lang="es-ES" dirty="0"/>
              <a:t>Sex (Hombre, Mujer)</a:t>
            </a:r>
          </a:p>
          <a:p>
            <a:pPr lvl="1"/>
            <a:r>
              <a:rPr lang="es-ES" dirty="0" err="1"/>
              <a:t>Cp</a:t>
            </a:r>
            <a:r>
              <a:rPr lang="es-ES" dirty="0"/>
              <a:t> (Tipo de dolor en el pecho)</a:t>
            </a:r>
          </a:p>
          <a:p>
            <a:pPr lvl="1"/>
            <a:r>
              <a:rPr lang="es-ES" dirty="0" err="1"/>
              <a:t>Talach</a:t>
            </a:r>
            <a:r>
              <a:rPr lang="es-ES" dirty="0"/>
              <a:t> (Frecuencia cardíaca)</a:t>
            </a:r>
          </a:p>
          <a:p>
            <a:pPr lvl="1"/>
            <a:r>
              <a:rPr lang="es-ES" dirty="0" err="1"/>
              <a:t>Thal</a:t>
            </a:r>
            <a:r>
              <a:rPr lang="es-ES" dirty="0"/>
              <a:t> (Resultado de prueba de </a:t>
            </a:r>
            <a:r>
              <a:rPr lang="es-ES"/>
              <a:t>esfuerzo con Talio)</a:t>
            </a:r>
            <a:endParaRPr lang="es-E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A321B5C-8E2F-4405-B588-6B7E28F12689}"/>
              </a:ext>
            </a:extLst>
          </p:cNvPr>
          <p:cNvSpPr txBox="1">
            <a:spLocks/>
          </p:cNvSpPr>
          <p:nvPr/>
        </p:nvSpPr>
        <p:spPr>
          <a:xfrm>
            <a:off x="311700" y="2628991"/>
            <a:ext cx="8520600" cy="220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dirty="0"/>
              <a:t>Modelo de Regresión Logística.</a:t>
            </a:r>
          </a:p>
          <a:p>
            <a:pPr lvl="1"/>
            <a:r>
              <a:rPr lang="es-ES" dirty="0"/>
              <a:t>Estimación del modelo</a:t>
            </a:r>
          </a:p>
          <a:p>
            <a:pPr lvl="1"/>
            <a:r>
              <a:rPr lang="es-ES" dirty="0"/>
              <a:t>Evaluación del modelo</a:t>
            </a:r>
          </a:p>
          <a:p>
            <a:pPr lvl="2"/>
            <a:r>
              <a:rPr lang="es-ES" dirty="0"/>
              <a:t>Curva ROC</a:t>
            </a:r>
          </a:p>
          <a:p>
            <a:pPr lvl="2"/>
            <a:r>
              <a:rPr lang="es-ES" dirty="0" err="1"/>
              <a:t>Accuracy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39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4. Análisis de los datos(II)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42164"/>
            <a:ext cx="8520600" cy="4252565"/>
          </a:xfrm>
        </p:spPr>
        <p:txBody>
          <a:bodyPr/>
          <a:lstStyle/>
          <a:p>
            <a:r>
              <a:rPr lang="es-ES" dirty="0"/>
              <a:t>Modelo Árbol de Decisión:</a:t>
            </a:r>
          </a:p>
          <a:p>
            <a:pPr lvl="1"/>
            <a:r>
              <a:rPr lang="es-ES" dirty="0"/>
              <a:t>Construcción del árbol de decisión</a:t>
            </a:r>
          </a:p>
          <a:p>
            <a:pPr lvl="1"/>
            <a:r>
              <a:rPr lang="es-ES" dirty="0"/>
              <a:t>Análisis del árbol de decisión obtenido</a:t>
            </a:r>
          </a:p>
          <a:p>
            <a:pPr lvl="1"/>
            <a:r>
              <a:rPr lang="es-ES" dirty="0"/>
              <a:t>Mejora del Árbol de Decisión: modelo </a:t>
            </a:r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pPr lvl="2"/>
            <a:r>
              <a:rPr lang="es-ES" dirty="0"/>
              <a:t>Análisis del modelo </a:t>
            </a:r>
            <a:r>
              <a:rPr lang="es-ES" dirty="0" err="1"/>
              <a:t>Random</a:t>
            </a:r>
            <a:r>
              <a:rPr lang="es-ES" dirty="0"/>
              <a:t> Forest.</a:t>
            </a:r>
          </a:p>
        </p:txBody>
      </p:sp>
    </p:spTree>
    <p:extLst>
      <p:ext uri="{BB962C8B-B14F-4D97-AF65-F5344CB8AC3E}">
        <p14:creationId xmlns:p14="http://schemas.microsoft.com/office/powerpoint/2010/main" val="407280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0325-0F7F-489E-A010-0970296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Conclusiones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F458-1F89-415B-8887-E821D330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04752"/>
            <a:ext cx="8520600" cy="3339000"/>
          </a:xfrm>
        </p:spPr>
        <p:txBody>
          <a:bodyPr/>
          <a:lstStyle/>
          <a:p>
            <a:r>
              <a:rPr lang="es-ES" dirty="0"/>
              <a:t>La presencia de enfermedades del corazón es más prevalente en hombres que mujeres (sex) </a:t>
            </a:r>
          </a:p>
          <a:p>
            <a:pPr algn="l"/>
            <a:r>
              <a:rPr lang="es-ES" dirty="0"/>
              <a:t>Es prevalente </a:t>
            </a:r>
            <a:r>
              <a:rPr lang="es-ES" sz="1800" b="0" i="0" u="none" strike="noStrike" baseline="0" dirty="0">
                <a:latin typeface="LMRoman10-Regular"/>
              </a:rPr>
              <a:t>más en pacientes que no presentan síntomas de dolor en el pecho frente a otros que sí la presentan (</a:t>
            </a:r>
            <a:r>
              <a:rPr lang="es-ES" sz="1800" b="0" i="0" u="none" strike="noStrike" baseline="0" dirty="0" err="1">
                <a:latin typeface="LMRoman10-Regular"/>
              </a:rPr>
              <a:t>cp</a:t>
            </a:r>
            <a:r>
              <a:rPr lang="es-ES" sz="18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s-ES" dirty="0">
                <a:latin typeface="LMRoman10-Regular"/>
              </a:rPr>
              <a:t>También </a:t>
            </a:r>
            <a:r>
              <a:rPr lang="es-ES" sz="1800" b="0" i="0" u="none" strike="noStrike" baseline="0" dirty="0">
                <a:latin typeface="LMRoman10-Regular"/>
              </a:rPr>
              <a:t>en pacientes con menor frecuencia cardíaca (</a:t>
            </a:r>
            <a:r>
              <a:rPr lang="es-ES" sz="1800" b="0" i="0" u="none" strike="noStrike" baseline="0" dirty="0" err="1">
                <a:latin typeface="LMRoman10-Regular"/>
              </a:rPr>
              <a:t>thalach</a:t>
            </a:r>
            <a:r>
              <a:rPr lang="es-ES" sz="18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s-ES" dirty="0">
                <a:latin typeface="LMRoman10-Regular"/>
              </a:rPr>
              <a:t>F</a:t>
            </a:r>
            <a:r>
              <a:rPr lang="es-ES" sz="1800" b="0" i="0" u="none" strike="noStrike" baseline="0" dirty="0">
                <a:latin typeface="LMRoman10-Regular"/>
              </a:rPr>
              <a:t>inalmente también entre los que presentan unos resultados de Solucionado o Reversible en la prueba de esfuerzo con Talio (</a:t>
            </a:r>
            <a:r>
              <a:rPr lang="es-ES" sz="1800" b="0" i="0" u="none" strike="noStrike" baseline="0" dirty="0" err="1">
                <a:latin typeface="LMRoman10-Regular"/>
              </a:rPr>
              <a:t>thal</a:t>
            </a:r>
            <a:r>
              <a:rPr lang="es-ES" sz="1800" b="0" i="0" u="none" strike="noStrike" baseline="0" dirty="0">
                <a:latin typeface="LMRoman10-Regular"/>
              </a:rPr>
              <a:t>).</a:t>
            </a:r>
          </a:p>
          <a:p>
            <a:pPr algn="l"/>
            <a:r>
              <a:rPr lang="es-ES" dirty="0">
                <a:latin typeface="LMRoman10-Regular"/>
              </a:rPr>
              <a:t>Como modelo predictivo se han obtenido mejores resultados en el modelo de regresión logísticas (</a:t>
            </a:r>
            <a:r>
              <a:rPr lang="es-ES" dirty="0" err="1">
                <a:latin typeface="LMRoman10-Regular"/>
              </a:rPr>
              <a:t>Acc</a:t>
            </a:r>
            <a:r>
              <a:rPr lang="es-ES" dirty="0">
                <a:latin typeface="LMRoman10-Regular"/>
              </a:rPr>
              <a:t>: 76,32%) frente a los modelos de árbol de regresión (Acc:67%) y el </a:t>
            </a:r>
            <a:r>
              <a:rPr lang="es-ES" dirty="0" err="1">
                <a:latin typeface="LMRoman10-Regular"/>
              </a:rPr>
              <a:t>Random</a:t>
            </a:r>
            <a:r>
              <a:rPr lang="es-ES" dirty="0">
                <a:latin typeface="LMRoman10-Regular"/>
              </a:rPr>
              <a:t> Forest (Acc:69%)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52127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685</Words>
  <Application>Microsoft Office PowerPoint</Application>
  <PresentationFormat>On-screen Show (16:9)</PresentationFormat>
  <Paragraphs>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LMRoman10-Regular</vt:lpstr>
      <vt:lpstr>Roboto</vt:lpstr>
      <vt:lpstr>Arial</vt:lpstr>
      <vt:lpstr>LMRoman10-Italic</vt:lpstr>
      <vt:lpstr>Geometric</vt:lpstr>
      <vt:lpstr>Limpieza y análisis de datos: Heart Disease Prediction From Patient Data in R </vt:lpstr>
      <vt:lpstr>Índice</vt:lpstr>
      <vt:lpstr>1. Introducción</vt:lpstr>
      <vt:lpstr>2.Descripción y contenido del Dataset (I) </vt:lpstr>
      <vt:lpstr>2.Descripción y contenido del Dataset (II)</vt:lpstr>
      <vt:lpstr>3. Limpieza y análisis de los datos</vt:lpstr>
      <vt:lpstr>4. Análisis de los datos(I)</vt:lpstr>
      <vt:lpstr>4. Análisis de los datos(II)</vt:lpstr>
      <vt:lpstr>5. Conclusiones</vt:lpstr>
      <vt:lpstr>¡Muchas gracias!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Scraping: Valores históricos de precios de criptomonedas</dc:title>
  <dc:creator>Carlos</dc:creator>
  <cp:lastModifiedBy>Carlos Luis Gento de Celis</cp:lastModifiedBy>
  <cp:revision>9</cp:revision>
  <dcterms:modified xsi:type="dcterms:W3CDTF">2022-01-01T17:59:30Z</dcterms:modified>
</cp:coreProperties>
</file>