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70" r:id="rId5"/>
    <p:sldId id="271" r:id="rId6"/>
    <p:sldId id="272" r:id="rId7"/>
    <p:sldId id="263" r:id="rId8"/>
    <p:sldId id="264" r:id="rId9"/>
    <p:sldId id="265" r:id="rId10"/>
    <p:sldId id="267" r:id="rId11"/>
    <p:sldId id="268" r:id="rId12"/>
    <p:sldId id="269" r:id="rId13"/>
    <p:sldId id="26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38" y="-84"/>
      </p:cViewPr>
      <p:guideLst>
        <p:guide orient="horz" pos="23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A9F89-9665-4DB8-937F-99C496987865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E1DA7-A50C-4508-9F39-855E415B7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50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31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37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24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95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5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9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72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4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0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6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D587-35D2-4E0D-BACB-21C9348DE06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D3236-9AFE-46DA-8ED4-A59218EA9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80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-99392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actual TP1 / Grupo 1 RTOS2 – </a:t>
            </a:r>
            <a:r>
              <a:rPr lang="es-ES" sz="2800" dirty="0" err="1" smtClean="0"/>
              <a:t>JB&amp;todos</a:t>
            </a:r>
            <a:r>
              <a:rPr lang="es-ES" sz="2800" dirty="0" smtClean="0"/>
              <a:t> 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1800" dirty="0" smtClean="0"/>
              <a:t>1.a) Ingreso caracteres </a:t>
            </a:r>
            <a:r>
              <a:rPr lang="es-ES" sz="1800" dirty="0" err="1" smtClean="0"/>
              <a:t>dde</a:t>
            </a:r>
            <a:r>
              <a:rPr lang="es-ES" sz="1800" dirty="0" smtClean="0"/>
              <a:t> UART v4.6.19</a:t>
            </a:r>
            <a:endParaRPr lang="es-ES" sz="2800" dirty="0"/>
          </a:p>
        </p:txBody>
      </p:sp>
      <p:sp>
        <p:nvSpPr>
          <p:cNvPr id="5" name="4 Conector"/>
          <p:cNvSpPr/>
          <p:nvPr/>
        </p:nvSpPr>
        <p:spPr>
          <a:xfrm>
            <a:off x="6156176" y="1196752"/>
            <a:ext cx="1440160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RxUART_ISR</a:t>
            </a:r>
            <a:endParaRPr lang="es-ES" sz="1600" dirty="0"/>
          </a:p>
        </p:txBody>
      </p:sp>
      <p:sp>
        <p:nvSpPr>
          <p:cNvPr id="6" name="5 Proceso"/>
          <p:cNvSpPr/>
          <p:nvPr/>
        </p:nvSpPr>
        <p:spPr>
          <a:xfrm>
            <a:off x="6264188" y="1988840"/>
            <a:ext cx="1224136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c= </a:t>
            </a:r>
            <a:r>
              <a:rPr lang="es-ES" sz="1200" dirty="0" err="1" smtClean="0"/>
              <a:t>ReadUART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>
            <a:off x="6876256" y="17728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Proceso"/>
          <p:cNvSpPr/>
          <p:nvPr/>
        </p:nvSpPr>
        <p:spPr>
          <a:xfrm>
            <a:off x="5983069" y="2584877"/>
            <a:ext cx="1800200" cy="279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Add_IncFrame</a:t>
            </a:r>
            <a:r>
              <a:rPr lang="es-ES" sz="1200" dirty="0" smtClean="0"/>
              <a:t>(c, </a:t>
            </a:r>
            <a:r>
              <a:rPr lang="es-ES" sz="1200" dirty="0" err="1" smtClean="0"/>
              <a:t>xW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6876256" y="23488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Terminador"/>
          <p:cNvSpPr/>
          <p:nvPr/>
        </p:nvSpPr>
        <p:spPr>
          <a:xfrm>
            <a:off x="6588224" y="3080549"/>
            <a:ext cx="648072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6900924" y="2864525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onector"/>
          <p:cNvSpPr/>
          <p:nvPr/>
        </p:nvSpPr>
        <p:spPr>
          <a:xfrm>
            <a:off x="3203848" y="1193047"/>
            <a:ext cx="1656184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Add_IncFrame</a:t>
            </a:r>
            <a:r>
              <a:rPr lang="es-ES" sz="1200" dirty="0"/>
              <a:t>(c</a:t>
            </a:r>
            <a:r>
              <a:rPr lang="es-ES" sz="1200" dirty="0" smtClean="0"/>
              <a:t>, </a:t>
            </a:r>
            <a:r>
              <a:rPr lang="es-ES" sz="1200" dirty="0" err="1" smtClean="0"/>
              <a:t>xW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15" name="14 Decisión"/>
          <p:cNvSpPr/>
          <p:nvPr/>
        </p:nvSpPr>
        <p:spPr>
          <a:xfrm>
            <a:off x="3095836" y="2091057"/>
            <a:ext cx="1872208" cy="7316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FrameStarted</a:t>
            </a:r>
            <a:r>
              <a:rPr lang="es-ES" sz="1200" dirty="0" smtClean="0"/>
              <a:t>, </a:t>
            </a:r>
            <a:r>
              <a:rPr lang="es-ES" sz="1200" dirty="0" err="1" smtClean="0"/>
              <a:t>ended</a:t>
            </a:r>
            <a:r>
              <a:rPr lang="es-ES" sz="1200" dirty="0" smtClean="0"/>
              <a:t>?</a:t>
            </a:r>
            <a:endParaRPr lang="es-ES" sz="1200" dirty="0"/>
          </a:p>
        </p:txBody>
      </p:sp>
      <p:cxnSp>
        <p:nvCxnSpPr>
          <p:cNvPr id="17" name="16 Conector recto de flecha"/>
          <p:cNvCxnSpPr>
            <a:stCxn id="14" idx="4"/>
            <a:endCxn id="15" idx="0"/>
          </p:cNvCxnSpPr>
          <p:nvPr/>
        </p:nvCxnSpPr>
        <p:spPr>
          <a:xfrm>
            <a:off x="4031940" y="1769111"/>
            <a:ext cx="0" cy="32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erminador"/>
          <p:cNvSpPr/>
          <p:nvPr/>
        </p:nvSpPr>
        <p:spPr>
          <a:xfrm>
            <a:off x="4716016" y="3080548"/>
            <a:ext cx="936104" cy="3484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Process</a:t>
            </a:r>
            <a:r>
              <a:rPr lang="es-ES" sz="1200" dirty="0" smtClean="0"/>
              <a:t> &amp; </a:t>
            </a:r>
            <a:r>
              <a:rPr lang="es-ES" sz="1200" dirty="0" err="1" smtClean="0"/>
              <a:t>return</a:t>
            </a:r>
            <a:endParaRPr lang="es-ES" sz="1200" dirty="0"/>
          </a:p>
        </p:txBody>
      </p:sp>
      <p:cxnSp>
        <p:nvCxnSpPr>
          <p:cNvPr id="22" name="21 Conector angular"/>
          <p:cNvCxnSpPr>
            <a:stCxn id="15" idx="3"/>
            <a:endCxn id="20" idx="0"/>
          </p:cNvCxnSpPr>
          <p:nvPr/>
        </p:nvCxnSpPr>
        <p:spPr>
          <a:xfrm>
            <a:off x="4968044" y="2456892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Decisión"/>
          <p:cNvSpPr/>
          <p:nvPr/>
        </p:nvSpPr>
        <p:spPr>
          <a:xfrm>
            <a:off x="3109645" y="3514705"/>
            <a:ext cx="1872208" cy="7316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Frame</a:t>
            </a:r>
            <a:r>
              <a:rPr lang="es-ES" sz="1200" dirty="0" smtClean="0"/>
              <a:t> </a:t>
            </a:r>
            <a:r>
              <a:rPr lang="es-ES" sz="1200" dirty="0" err="1" smtClean="0"/>
              <a:t>is</a:t>
            </a:r>
            <a:r>
              <a:rPr lang="es-ES" sz="1200" dirty="0" smtClean="0"/>
              <a:t> OK?</a:t>
            </a:r>
            <a:endParaRPr lang="es-ES" sz="1200" dirty="0"/>
          </a:p>
        </p:txBody>
      </p:sp>
      <p:cxnSp>
        <p:nvCxnSpPr>
          <p:cNvPr id="30" name="29 Conector recto de flecha"/>
          <p:cNvCxnSpPr>
            <a:stCxn id="15" idx="2"/>
            <a:endCxn id="29" idx="0"/>
          </p:cNvCxnSpPr>
          <p:nvPr/>
        </p:nvCxnSpPr>
        <p:spPr>
          <a:xfrm>
            <a:off x="4031940" y="2822727"/>
            <a:ext cx="13809" cy="691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5161208" y="2210380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  <p:sp>
        <p:nvSpPr>
          <p:cNvPr id="39" name="38 Terminador"/>
          <p:cNvSpPr/>
          <p:nvPr/>
        </p:nvSpPr>
        <p:spPr>
          <a:xfrm>
            <a:off x="3419872" y="4492850"/>
            <a:ext cx="1296144" cy="3484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Copy</a:t>
            </a:r>
            <a:r>
              <a:rPr lang="es-ES" sz="1200" dirty="0" smtClean="0"/>
              <a:t> to  </a:t>
            </a:r>
            <a:r>
              <a:rPr lang="es-ES" sz="1200" dirty="0" err="1" smtClean="0"/>
              <a:t>Data.Buffer</a:t>
            </a:r>
            <a:endParaRPr lang="es-ES" sz="1200" dirty="0"/>
          </a:p>
        </p:txBody>
      </p:sp>
      <p:sp>
        <p:nvSpPr>
          <p:cNvPr id="40" name="39 Terminador"/>
          <p:cNvSpPr/>
          <p:nvPr/>
        </p:nvSpPr>
        <p:spPr>
          <a:xfrm>
            <a:off x="4861021" y="5373216"/>
            <a:ext cx="648072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40 Conector recto de flecha"/>
          <p:cNvCxnSpPr/>
          <p:nvPr/>
        </p:nvCxnSpPr>
        <p:spPr>
          <a:xfrm flipH="1">
            <a:off x="5159738" y="3880540"/>
            <a:ext cx="24330" cy="1492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4029976" y="427904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ayo"/>
          <p:cNvSpPr/>
          <p:nvPr/>
        </p:nvSpPr>
        <p:spPr>
          <a:xfrm>
            <a:off x="2934556" y="5013176"/>
            <a:ext cx="720080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45 Conector recto"/>
          <p:cNvCxnSpPr>
            <a:stCxn id="29" idx="3"/>
          </p:cNvCxnSpPr>
          <p:nvPr/>
        </p:nvCxnSpPr>
        <p:spPr>
          <a:xfrm>
            <a:off x="4981853" y="3880540"/>
            <a:ext cx="225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angular"/>
          <p:cNvCxnSpPr>
            <a:endCxn id="43" idx="6"/>
          </p:cNvCxnSpPr>
          <p:nvPr/>
        </p:nvCxnSpPr>
        <p:spPr>
          <a:xfrm rot="10800000" flipV="1">
            <a:off x="3363270" y="4841300"/>
            <a:ext cx="560658" cy="2529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43" idx="3"/>
            <a:endCxn id="40" idx="1"/>
          </p:cNvCxnSpPr>
          <p:nvPr/>
        </p:nvCxnSpPr>
        <p:spPr>
          <a:xfrm rot="10800000" flipH="1" flipV="1">
            <a:off x="3268325" y="5212064"/>
            <a:ext cx="1592695" cy="233159"/>
          </a:xfrm>
          <a:prstGeom prst="bentConnector3">
            <a:avLst>
              <a:gd name="adj1" fmla="val -35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curvado"/>
          <p:cNvCxnSpPr/>
          <p:nvPr/>
        </p:nvCxnSpPr>
        <p:spPr>
          <a:xfrm rot="10800000">
            <a:off x="1547665" y="4149081"/>
            <a:ext cx="1386895" cy="818699"/>
          </a:xfrm>
          <a:prstGeom prst="curvedConnector3">
            <a:avLst>
              <a:gd name="adj1" fmla="val 26316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onector"/>
          <p:cNvSpPr/>
          <p:nvPr/>
        </p:nvSpPr>
        <p:spPr>
          <a:xfrm>
            <a:off x="285047" y="3428999"/>
            <a:ext cx="1656184" cy="502454"/>
          </a:xfrm>
          <a:prstGeom prst="flowChartConnector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accent1"/>
                </a:solidFill>
              </a:rPr>
              <a:t>TaskService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2653010" y="4626127"/>
            <a:ext cx="64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Notify</a:t>
            </a:r>
            <a:endParaRPr lang="es-ES" sz="1200" dirty="0"/>
          </a:p>
        </p:txBody>
      </p:sp>
      <p:sp>
        <p:nvSpPr>
          <p:cNvPr id="61" name="60 Rectángulo"/>
          <p:cNvSpPr/>
          <p:nvPr/>
        </p:nvSpPr>
        <p:spPr>
          <a:xfrm>
            <a:off x="717094" y="4961284"/>
            <a:ext cx="792088" cy="48394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accent1"/>
                </a:solidFill>
              </a:rPr>
              <a:t>Process</a:t>
            </a:r>
            <a:r>
              <a:rPr lang="es-ES" sz="1200" dirty="0" smtClean="0">
                <a:solidFill>
                  <a:schemeClr val="accent1"/>
                </a:solidFill>
              </a:rPr>
              <a:t> Buffer</a:t>
            </a:r>
            <a:endParaRPr lang="es-ES" sz="1200" dirty="0">
              <a:solidFill>
                <a:schemeClr val="accent1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5306213" y="3880540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4369120" y="4157539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4166240" y="2891717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65" name="64 Conector curvado"/>
          <p:cNvCxnSpPr/>
          <p:nvPr/>
        </p:nvCxnSpPr>
        <p:spPr>
          <a:xfrm rot="10800000">
            <a:off x="4838327" y="1681707"/>
            <a:ext cx="1386895" cy="818699"/>
          </a:xfrm>
          <a:prstGeom prst="curvedConnector3">
            <a:avLst>
              <a:gd name="adj1" fmla="val 26316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Decisión"/>
          <p:cNvSpPr/>
          <p:nvPr/>
        </p:nvSpPr>
        <p:spPr>
          <a:xfrm>
            <a:off x="94898" y="4134291"/>
            <a:ext cx="2064077" cy="581859"/>
          </a:xfrm>
          <a:prstGeom prst="flowChartDecision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/>
                </a:solidFill>
              </a:rPr>
              <a:t>NotifyWait</a:t>
            </a:r>
            <a:r>
              <a:rPr lang="es-ES" sz="12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67" name="66 Conector recto de flecha"/>
          <p:cNvCxnSpPr/>
          <p:nvPr/>
        </p:nvCxnSpPr>
        <p:spPr>
          <a:xfrm>
            <a:off x="1126936" y="3931453"/>
            <a:ext cx="0" cy="234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>
            <a:off x="1113138" y="47332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/>
          <p:nvPr/>
        </p:nvCxnSpPr>
        <p:spPr>
          <a:xfrm rot="16200000" flipV="1">
            <a:off x="274937" y="4679029"/>
            <a:ext cx="958802" cy="717603"/>
          </a:xfrm>
          <a:prstGeom prst="bentConnector3">
            <a:avLst>
              <a:gd name="adj1" fmla="val -13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4360" y="-99392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Propuesta TP2 / Grupo 1  RTOS2– </a:t>
            </a:r>
            <a:r>
              <a:rPr lang="es-ES" sz="2800" dirty="0" err="1" smtClean="0"/>
              <a:t>Celery</a:t>
            </a: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4.b</a:t>
            </a:r>
            <a:r>
              <a:rPr lang="es-ES" sz="1600" dirty="0" smtClean="0"/>
              <a:t>)</a:t>
            </a:r>
            <a:r>
              <a:rPr lang="es-ES" sz="2000" dirty="0" smtClean="0"/>
              <a:t> Agregados a </a:t>
            </a:r>
            <a:r>
              <a:rPr lang="es-ES" sz="2000" dirty="0" err="1" smtClean="0"/>
              <a:t>Rx_Fsm</a:t>
            </a:r>
            <a:r>
              <a:rPr lang="es-ES" sz="2000" dirty="0" smtClean="0"/>
              <a:t>(i)</a:t>
            </a:r>
            <a:endParaRPr lang="es-ES" sz="2800" dirty="0"/>
          </a:p>
        </p:txBody>
      </p:sp>
      <p:sp>
        <p:nvSpPr>
          <p:cNvPr id="5" name="4 Conector"/>
          <p:cNvSpPr/>
          <p:nvPr/>
        </p:nvSpPr>
        <p:spPr>
          <a:xfrm>
            <a:off x="7128284" y="800708"/>
            <a:ext cx="1440160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UART_ISR</a:t>
            </a:r>
            <a:endParaRPr lang="es-ES" sz="1600" dirty="0"/>
          </a:p>
        </p:txBody>
      </p:sp>
      <p:sp>
        <p:nvSpPr>
          <p:cNvPr id="6" name="5 Proceso"/>
          <p:cNvSpPr/>
          <p:nvPr/>
        </p:nvSpPr>
        <p:spPr>
          <a:xfrm>
            <a:off x="7236296" y="1592796"/>
            <a:ext cx="1224136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c= </a:t>
            </a:r>
            <a:r>
              <a:rPr lang="es-ES" sz="1200" dirty="0" err="1" smtClean="0"/>
              <a:t>ReadUART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>
            <a:off x="7848364" y="13767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Proceso"/>
          <p:cNvSpPr/>
          <p:nvPr/>
        </p:nvSpPr>
        <p:spPr>
          <a:xfrm>
            <a:off x="6955177" y="2188833"/>
            <a:ext cx="1800200" cy="279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Rx_FSM</a:t>
            </a:r>
            <a:r>
              <a:rPr lang="es-ES" sz="1200" dirty="0" smtClean="0"/>
              <a:t>(c, </a:t>
            </a:r>
            <a:r>
              <a:rPr lang="es-ES" sz="1200" dirty="0" err="1" smtClean="0"/>
              <a:t>xW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7848364" y="19528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Terminador"/>
          <p:cNvSpPr/>
          <p:nvPr/>
        </p:nvSpPr>
        <p:spPr>
          <a:xfrm>
            <a:off x="7560332" y="2684505"/>
            <a:ext cx="648072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7873032" y="2468481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onector"/>
          <p:cNvSpPr/>
          <p:nvPr/>
        </p:nvSpPr>
        <p:spPr>
          <a:xfrm>
            <a:off x="2987824" y="1304764"/>
            <a:ext cx="1656184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Rx_FSM</a:t>
            </a:r>
            <a:r>
              <a:rPr lang="es-ES" sz="1200" dirty="0" smtClean="0"/>
              <a:t>(c</a:t>
            </a:r>
            <a:r>
              <a:rPr lang="es-ES" sz="1200" dirty="0" smtClean="0"/>
              <a:t>, </a:t>
            </a:r>
            <a:r>
              <a:rPr lang="es-ES" sz="1200" dirty="0" err="1" smtClean="0"/>
              <a:t>xW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17" name="16 Conector recto de flecha"/>
          <p:cNvCxnSpPr>
            <a:stCxn id="14" idx="4"/>
          </p:cNvCxnSpPr>
          <p:nvPr/>
        </p:nvCxnSpPr>
        <p:spPr>
          <a:xfrm>
            <a:off x="3815916" y="1880828"/>
            <a:ext cx="0" cy="69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erminador"/>
          <p:cNvSpPr/>
          <p:nvPr/>
        </p:nvSpPr>
        <p:spPr>
          <a:xfrm>
            <a:off x="251520" y="2582287"/>
            <a:ext cx="7128792" cy="3484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Switch</a:t>
            </a:r>
            <a:r>
              <a:rPr lang="es-ES" sz="1200" dirty="0" smtClean="0"/>
              <a:t>(Status)</a:t>
            </a:r>
            <a:endParaRPr lang="es-ES" sz="1200" dirty="0"/>
          </a:p>
        </p:txBody>
      </p:sp>
      <p:cxnSp>
        <p:nvCxnSpPr>
          <p:cNvPr id="65" name="64 Conector curvado"/>
          <p:cNvCxnSpPr>
            <a:endCxn id="14" idx="6"/>
          </p:cNvCxnSpPr>
          <p:nvPr/>
        </p:nvCxnSpPr>
        <p:spPr>
          <a:xfrm rot="10800000">
            <a:off x="4644008" y="1592797"/>
            <a:ext cx="2232248" cy="735863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ecisión"/>
          <p:cNvSpPr/>
          <p:nvPr/>
        </p:nvSpPr>
        <p:spPr>
          <a:xfrm>
            <a:off x="251520" y="3356992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c==SOF</a:t>
            </a:r>
            <a:endParaRPr lang="es-ES" sz="1100" dirty="0"/>
          </a:p>
        </p:txBody>
      </p:sp>
      <p:cxnSp>
        <p:nvCxnSpPr>
          <p:cNvPr id="16" name="15 Conector recto de flecha"/>
          <p:cNvCxnSpPr>
            <a:endCxn id="7" idx="0"/>
          </p:cNvCxnSpPr>
          <p:nvPr/>
        </p:nvCxnSpPr>
        <p:spPr>
          <a:xfrm>
            <a:off x="935596" y="2930738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958122" y="3005365"/>
            <a:ext cx="51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sIni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43808" y="3005364"/>
            <a:ext cx="51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sOP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937406" y="3035368"/>
            <a:ext cx="634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sLen1:</a:t>
            </a:r>
            <a:endParaRPr lang="es-ES" sz="1200" dirty="0"/>
          </a:p>
        </p:txBody>
      </p:sp>
      <p:sp>
        <p:nvSpPr>
          <p:cNvPr id="18" name="17 Rectángulo"/>
          <p:cNvSpPr/>
          <p:nvPr/>
        </p:nvSpPr>
        <p:spPr>
          <a:xfrm>
            <a:off x="1503924" y="4201853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sOP</a:t>
            </a:r>
            <a:endParaRPr lang="es-ES" sz="1100" dirty="0"/>
          </a:p>
        </p:txBody>
      </p:sp>
      <p:cxnSp>
        <p:nvCxnSpPr>
          <p:cNvPr id="49" name="48 Conector angular"/>
          <p:cNvCxnSpPr/>
          <p:nvPr/>
        </p:nvCxnSpPr>
        <p:spPr>
          <a:xfrm>
            <a:off x="1635456" y="3573016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1642028" y="3291332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21" name="20 Conector recto de flecha"/>
          <p:cNvCxnSpPr>
            <a:stCxn id="7" idx="2"/>
            <a:endCxn id="90" idx="1"/>
          </p:cNvCxnSpPr>
          <p:nvPr/>
        </p:nvCxnSpPr>
        <p:spPr>
          <a:xfrm flipH="1">
            <a:off x="933304" y="3789040"/>
            <a:ext cx="2292" cy="2134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8" idx="2"/>
          </p:cNvCxnSpPr>
          <p:nvPr/>
        </p:nvCxnSpPr>
        <p:spPr>
          <a:xfrm flipH="1">
            <a:off x="1844908" y="4633901"/>
            <a:ext cx="19056" cy="1248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Decisión"/>
          <p:cNvSpPr/>
          <p:nvPr/>
        </p:nvSpPr>
        <p:spPr>
          <a:xfrm>
            <a:off x="2031500" y="3344957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OP ok?</a:t>
            </a:r>
            <a:endParaRPr lang="es-ES" sz="1100" dirty="0"/>
          </a:p>
        </p:txBody>
      </p:sp>
      <p:cxnSp>
        <p:nvCxnSpPr>
          <p:cNvPr id="54" name="53 Conector angular"/>
          <p:cNvCxnSpPr/>
          <p:nvPr/>
        </p:nvCxnSpPr>
        <p:spPr>
          <a:xfrm>
            <a:off x="3415436" y="3560981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608600" y="3314469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56" name="55 Conector recto de flecha"/>
          <p:cNvCxnSpPr>
            <a:stCxn id="53" idx="2"/>
            <a:endCxn id="72" idx="0"/>
          </p:cNvCxnSpPr>
          <p:nvPr/>
        </p:nvCxnSpPr>
        <p:spPr>
          <a:xfrm>
            <a:off x="2715576" y="3777005"/>
            <a:ext cx="11263" cy="951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3643944" y="4621866"/>
            <a:ext cx="0" cy="1255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>
            <a:off x="2720496" y="2900250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958122" y="3872809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2843808" y="3789040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2366799" y="4728719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sIni</a:t>
            </a:r>
            <a:endParaRPr lang="es-ES" sz="1100" dirty="0"/>
          </a:p>
        </p:txBody>
      </p:sp>
      <p:sp>
        <p:nvSpPr>
          <p:cNvPr id="73" name="72 Rectángulo"/>
          <p:cNvSpPr/>
          <p:nvPr/>
        </p:nvSpPr>
        <p:spPr>
          <a:xfrm>
            <a:off x="3046688" y="4194013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Copy</a:t>
            </a:r>
            <a:r>
              <a:rPr lang="es-ES" sz="1100" dirty="0" smtClean="0"/>
              <a:t> &amp; Status =sLen1</a:t>
            </a:r>
            <a:endParaRPr lang="es-ES" sz="11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5849152" y="3012049"/>
            <a:ext cx="6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sLen2:</a:t>
            </a:r>
            <a:endParaRPr lang="es-ES" sz="1200" dirty="0"/>
          </a:p>
        </p:txBody>
      </p:sp>
      <p:cxnSp>
        <p:nvCxnSpPr>
          <p:cNvPr id="75" name="74 Conector angular"/>
          <p:cNvCxnSpPr/>
          <p:nvPr/>
        </p:nvCxnSpPr>
        <p:spPr>
          <a:xfrm>
            <a:off x="5131702" y="3582783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5324866" y="3336271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77" name="76 Conector recto de flecha"/>
          <p:cNvCxnSpPr>
            <a:endCxn id="80" idx="0"/>
          </p:cNvCxnSpPr>
          <p:nvPr/>
        </p:nvCxnSpPr>
        <p:spPr>
          <a:xfrm>
            <a:off x="4431842" y="3798807"/>
            <a:ext cx="11263" cy="951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>
            <a:off x="5360210" y="4643668"/>
            <a:ext cx="0" cy="123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4560074" y="3810842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4083065" y="4750521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sIni</a:t>
            </a:r>
            <a:endParaRPr lang="es-ES" sz="1100" dirty="0"/>
          </a:p>
        </p:txBody>
      </p:sp>
      <p:sp>
        <p:nvSpPr>
          <p:cNvPr id="81" name="80 Rectángulo"/>
          <p:cNvSpPr/>
          <p:nvPr/>
        </p:nvSpPr>
        <p:spPr>
          <a:xfrm>
            <a:off x="4762954" y="4215815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Copy</a:t>
            </a:r>
            <a:r>
              <a:rPr lang="es-ES" sz="1100" dirty="0" smtClean="0"/>
              <a:t> &amp; Status =sLen2</a:t>
            </a:r>
            <a:endParaRPr lang="es-ES" sz="1100" dirty="0"/>
          </a:p>
        </p:txBody>
      </p:sp>
      <p:sp>
        <p:nvSpPr>
          <p:cNvPr id="82" name="81 Decisión"/>
          <p:cNvSpPr/>
          <p:nvPr/>
        </p:nvSpPr>
        <p:spPr>
          <a:xfrm>
            <a:off x="3743976" y="3336271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sLen1 ok?</a:t>
            </a:r>
            <a:endParaRPr lang="es-ES" sz="1100" dirty="0"/>
          </a:p>
        </p:txBody>
      </p:sp>
      <p:cxnSp>
        <p:nvCxnSpPr>
          <p:cNvPr id="83" name="82 Conector recto de flecha"/>
          <p:cNvCxnSpPr/>
          <p:nvPr/>
        </p:nvCxnSpPr>
        <p:spPr>
          <a:xfrm>
            <a:off x="4428052" y="2918703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Rectángulo"/>
          <p:cNvSpPr/>
          <p:nvPr/>
        </p:nvSpPr>
        <p:spPr>
          <a:xfrm>
            <a:off x="6005588" y="3314469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Assemble</a:t>
            </a:r>
            <a:r>
              <a:rPr lang="es-ES" sz="1100" dirty="0" smtClean="0"/>
              <a:t> </a:t>
            </a:r>
            <a:r>
              <a:rPr lang="es-ES" sz="1100" dirty="0" err="1" smtClean="0"/>
              <a:t>Len</a:t>
            </a:r>
            <a:endParaRPr lang="es-ES" sz="1100" dirty="0"/>
          </a:p>
        </p:txBody>
      </p:sp>
      <p:cxnSp>
        <p:nvCxnSpPr>
          <p:cNvPr id="85" name="84 Conector recto de flecha"/>
          <p:cNvCxnSpPr/>
          <p:nvPr/>
        </p:nvCxnSpPr>
        <p:spPr>
          <a:xfrm>
            <a:off x="6465185" y="2900250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Rectángulo"/>
          <p:cNvSpPr/>
          <p:nvPr/>
        </p:nvSpPr>
        <p:spPr>
          <a:xfrm>
            <a:off x="6005588" y="3932841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q=</a:t>
            </a:r>
            <a:r>
              <a:rPr lang="es-ES" sz="1100" dirty="0" err="1" smtClean="0"/>
              <a:t>Select_Qmempool</a:t>
            </a:r>
            <a:r>
              <a:rPr lang="es-ES" sz="1100" dirty="0" smtClean="0"/>
              <a:t>(</a:t>
            </a:r>
            <a:r>
              <a:rPr lang="es-ES" sz="1100" dirty="0" err="1" smtClean="0"/>
              <a:t>Len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cxnSp>
        <p:nvCxnSpPr>
          <p:cNvPr id="32" name="31 Conector recto de flecha"/>
          <p:cNvCxnSpPr>
            <a:stCxn id="84" idx="2"/>
            <a:endCxn id="86" idx="0"/>
          </p:cNvCxnSpPr>
          <p:nvPr/>
        </p:nvCxnSpPr>
        <p:spPr>
          <a:xfrm>
            <a:off x="6516216" y="3746517"/>
            <a:ext cx="0" cy="186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6005588" y="4534497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qBlock</a:t>
            </a:r>
            <a:r>
              <a:rPr lang="es-ES" sz="1100" dirty="0" smtClean="0"/>
              <a:t>= </a:t>
            </a:r>
            <a:r>
              <a:rPr lang="es-ES" sz="1100" dirty="0" err="1" smtClean="0"/>
              <a:t>QMPoolGet</a:t>
            </a:r>
            <a:r>
              <a:rPr lang="es-ES" sz="1100" dirty="0" smtClean="0"/>
              <a:t>(q)</a:t>
            </a:r>
            <a:endParaRPr lang="es-ES" sz="1100" dirty="0"/>
          </a:p>
        </p:txBody>
      </p:sp>
      <p:cxnSp>
        <p:nvCxnSpPr>
          <p:cNvPr id="35" name="34 Conector recto de flecha"/>
          <p:cNvCxnSpPr>
            <a:stCxn id="86" idx="2"/>
            <a:endCxn id="87" idx="0"/>
          </p:cNvCxnSpPr>
          <p:nvPr/>
        </p:nvCxnSpPr>
        <p:spPr>
          <a:xfrm>
            <a:off x="6516216" y="4364889"/>
            <a:ext cx="0" cy="169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Rectángulo"/>
          <p:cNvSpPr/>
          <p:nvPr/>
        </p:nvSpPr>
        <p:spPr>
          <a:xfrm>
            <a:off x="5954868" y="5235325"/>
            <a:ext cx="1122695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Ctr</a:t>
            </a:r>
            <a:r>
              <a:rPr lang="es-ES" sz="1100" dirty="0" smtClean="0"/>
              <a:t>=0 &amp; Status =</a:t>
            </a:r>
            <a:r>
              <a:rPr lang="es-ES" sz="1100" dirty="0" err="1" smtClean="0"/>
              <a:t>sDatos</a:t>
            </a:r>
            <a:endParaRPr lang="es-ES" sz="1100" dirty="0"/>
          </a:p>
        </p:txBody>
      </p:sp>
      <p:cxnSp>
        <p:nvCxnSpPr>
          <p:cNvPr id="37" name="36 Conector recto de flecha"/>
          <p:cNvCxnSpPr>
            <a:stCxn id="87" idx="2"/>
            <a:endCxn id="88" idx="0"/>
          </p:cNvCxnSpPr>
          <p:nvPr/>
        </p:nvCxnSpPr>
        <p:spPr>
          <a:xfrm>
            <a:off x="6516216" y="4966545"/>
            <a:ext cx="0" cy="26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"/>
          <p:cNvSpPr/>
          <p:nvPr/>
        </p:nvSpPr>
        <p:spPr>
          <a:xfrm>
            <a:off x="933304" y="5877272"/>
            <a:ext cx="6447008" cy="9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2" name="91 Conector angular"/>
          <p:cNvCxnSpPr/>
          <p:nvPr/>
        </p:nvCxnSpPr>
        <p:spPr>
          <a:xfrm rot="16200000" flipH="1">
            <a:off x="7063242" y="2965292"/>
            <a:ext cx="382113" cy="2520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>
            <a:off x="2715576" y="5084175"/>
            <a:ext cx="11263" cy="793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>
            <a:off x="4429084" y="5089121"/>
            <a:ext cx="11263" cy="793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>
            <a:stCxn id="88" idx="2"/>
          </p:cNvCxnSpPr>
          <p:nvPr/>
        </p:nvCxnSpPr>
        <p:spPr>
          <a:xfrm>
            <a:off x="6516216" y="5568979"/>
            <a:ext cx="0" cy="308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/>
          <p:nvPr/>
        </p:nvCxnSpPr>
        <p:spPr>
          <a:xfrm flipV="1">
            <a:off x="7128286" y="5568979"/>
            <a:ext cx="504055" cy="30829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7318176" y="3289048"/>
            <a:ext cx="782216" cy="42729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defRPr sz="11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 err="1" smtClean="0"/>
              <a:t>sDatos</a:t>
            </a:r>
            <a:r>
              <a:rPr lang="es-ES" dirty="0" smtClean="0"/>
              <a:t>..</a:t>
            </a:r>
          </a:p>
          <a:p>
            <a:r>
              <a:rPr lang="es-ES" dirty="0" err="1" smtClean="0"/>
              <a:t>sOther</a:t>
            </a:r>
            <a:r>
              <a:rPr lang="es-ES" dirty="0"/>
              <a:t>: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H="1" flipV="1">
            <a:off x="6717523" y="3761193"/>
            <a:ext cx="991761" cy="860673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"/>
          <p:cNvSpPr/>
          <p:nvPr/>
        </p:nvSpPr>
        <p:spPr>
          <a:xfrm>
            <a:off x="7380312" y="4570500"/>
            <a:ext cx="1656184" cy="689969"/>
          </a:xfrm>
          <a:prstGeom prst="flowChartProcess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accent6"/>
                </a:solidFill>
              </a:rPr>
              <a:t>Se agrega relleno (1) de </a:t>
            </a:r>
            <a:r>
              <a:rPr lang="es-ES" sz="1400" b="1" dirty="0" err="1" smtClean="0">
                <a:solidFill>
                  <a:schemeClr val="accent6"/>
                </a:solidFill>
              </a:rPr>
              <a:t>Token</a:t>
            </a:r>
            <a:r>
              <a:rPr lang="es-ES" sz="1400" b="1" dirty="0" smtClean="0">
                <a:solidFill>
                  <a:schemeClr val="accent6"/>
                </a:solidFill>
              </a:rPr>
              <a:t> Performance</a:t>
            </a:r>
            <a:r>
              <a:rPr lang="es-ES" sz="1200" dirty="0" smtClean="0"/>
              <a:t>()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591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4360" y="-99392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Propuesta TP2 / Grupo 1 RTOS2– </a:t>
            </a:r>
            <a:r>
              <a:rPr lang="es-ES" sz="2800" dirty="0" err="1" smtClean="0"/>
              <a:t>Celery</a:t>
            </a: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4.b</a:t>
            </a:r>
            <a:r>
              <a:rPr lang="es-ES" sz="1600" dirty="0" smtClean="0"/>
              <a:t>)</a:t>
            </a:r>
            <a:r>
              <a:rPr lang="es-ES" sz="2000" dirty="0" smtClean="0"/>
              <a:t> Agregados a </a:t>
            </a:r>
            <a:r>
              <a:rPr lang="es-ES" sz="2000" dirty="0" err="1" smtClean="0"/>
              <a:t>Rx_Fsm</a:t>
            </a:r>
            <a:r>
              <a:rPr lang="es-ES" sz="2000" dirty="0" smtClean="0"/>
              <a:t>(i)</a:t>
            </a:r>
            <a:endParaRPr lang="es-ES" sz="2800" dirty="0"/>
          </a:p>
        </p:txBody>
      </p:sp>
      <p:sp>
        <p:nvSpPr>
          <p:cNvPr id="5" name="4 Conector"/>
          <p:cNvSpPr/>
          <p:nvPr/>
        </p:nvSpPr>
        <p:spPr>
          <a:xfrm>
            <a:off x="7128284" y="800708"/>
            <a:ext cx="1440160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UART_ISR</a:t>
            </a:r>
            <a:endParaRPr lang="es-ES" sz="1600" dirty="0"/>
          </a:p>
        </p:txBody>
      </p:sp>
      <p:sp>
        <p:nvSpPr>
          <p:cNvPr id="6" name="5 Proceso"/>
          <p:cNvSpPr/>
          <p:nvPr/>
        </p:nvSpPr>
        <p:spPr>
          <a:xfrm>
            <a:off x="7236296" y="1592796"/>
            <a:ext cx="1224136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c= </a:t>
            </a:r>
            <a:r>
              <a:rPr lang="es-ES" sz="1200" dirty="0" err="1" smtClean="0"/>
              <a:t>ReadUART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>
            <a:off x="7848364" y="13767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Proceso"/>
          <p:cNvSpPr/>
          <p:nvPr/>
        </p:nvSpPr>
        <p:spPr>
          <a:xfrm>
            <a:off x="6955177" y="2188833"/>
            <a:ext cx="1800200" cy="279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Rx_FSM</a:t>
            </a:r>
            <a:r>
              <a:rPr lang="es-ES" sz="1200" dirty="0" smtClean="0"/>
              <a:t>(c, </a:t>
            </a:r>
            <a:r>
              <a:rPr lang="es-ES" sz="1200" dirty="0" err="1" smtClean="0"/>
              <a:t>xW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7848364" y="19528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Terminador"/>
          <p:cNvSpPr/>
          <p:nvPr/>
        </p:nvSpPr>
        <p:spPr>
          <a:xfrm>
            <a:off x="7560332" y="2684505"/>
            <a:ext cx="648072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7873032" y="2468481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onector"/>
          <p:cNvSpPr/>
          <p:nvPr/>
        </p:nvSpPr>
        <p:spPr>
          <a:xfrm>
            <a:off x="2987824" y="1304764"/>
            <a:ext cx="1656184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Rx_FSM</a:t>
            </a:r>
            <a:r>
              <a:rPr lang="es-ES" sz="1200" dirty="0" smtClean="0"/>
              <a:t>(c</a:t>
            </a:r>
            <a:r>
              <a:rPr lang="es-ES" sz="1200" dirty="0" smtClean="0"/>
              <a:t>, </a:t>
            </a:r>
            <a:r>
              <a:rPr lang="es-ES" sz="1200" dirty="0" err="1" smtClean="0"/>
              <a:t>xW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17" name="16 Conector recto de flecha"/>
          <p:cNvCxnSpPr>
            <a:stCxn id="14" idx="4"/>
          </p:cNvCxnSpPr>
          <p:nvPr/>
        </p:nvCxnSpPr>
        <p:spPr>
          <a:xfrm>
            <a:off x="3815916" y="1880828"/>
            <a:ext cx="0" cy="69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erminador"/>
          <p:cNvSpPr/>
          <p:nvPr/>
        </p:nvSpPr>
        <p:spPr>
          <a:xfrm>
            <a:off x="251520" y="2582287"/>
            <a:ext cx="7128792" cy="3484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Switch</a:t>
            </a:r>
            <a:r>
              <a:rPr lang="es-ES" sz="1200" dirty="0" smtClean="0"/>
              <a:t>(Status)</a:t>
            </a:r>
            <a:endParaRPr lang="es-ES" sz="1200" dirty="0"/>
          </a:p>
        </p:txBody>
      </p:sp>
      <p:cxnSp>
        <p:nvCxnSpPr>
          <p:cNvPr id="65" name="64 Conector curvado"/>
          <p:cNvCxnSpPr>
            <a:endCxn id="14" idx="6"/>
          </p:cNvCxnSpPr>
          <p:nvPr/>
        </p:nvCxnSpPr>
        <p:spPr>
          <a:xfrm rot="10800000">
            <a:off x="4644008" y="1592797"/>
            <a:ext cx="2232248" cy="735863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ecisión"/>
          <p:cNvSpPr/>
          <p:nvPr/>
        </p:nvSpPr>
        <p:spPr>
          <a:xfrm>
            <a:off x="251520" y="3356992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c==SOF</a:t>
            </a:r>
            <a:endParaRPr lang="es-ES" sz="1100" dirty="0"/>
          </a:p>
        </p:txBody>
      </p:sp>
      <p:cxnSp>
        <p:nvCxnSpPr>
          <p:cNvPr id="16" name="15 Conector recto de flecha"/>
          <p:cNvCxnSpPr>
            <a:endCxn id="7" idx="0"/>
          </p:cNvCxnSpPr>
          <p:nvPr/>
        </p:nvCxnSpPr>
        <p:spPr>
          <a:xfrm>
            <a:off x="935596" y="2930738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958122" y="3005365"/>
            <a:ext cx="51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sIni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43808" y="3005364"/>
            <a:ext cx="51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sOP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937406" y="3035368"/>
            <a:ext cx="634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sLen1:</a:t>
            </a:r>
            <a:endParaRPr lang="es-ES" sz="1200" dirty="0"/>
          </a:p>
        </p:txBody>
      </p:sp>
      <p:sp>
        <p:nvSpPr>
          <p:cNvPr id="18" name="17 Rectángulo"/>
          <p:cNvSpPr/>
          <p:nvPr/>
        </p:nvSpPr>
        <p:spPr>
          <a:xfrm>
            <a:off x="1503924" y="4201853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sOP</a:t>
            </a:r>
            <a:endParaRPr lang="es-ES" sz="1100" dirty="0"/>
          </a:p>
        </p:txBody>
      </p:sp>
      <p:cxnSp>
        <p:nvCxnSpPr>
          <p:cNvPr id="49" name="48 Conector angular"/>
          <p:cNvCxnSpPr/>
          <p:nvPr/>
        </p:nvCxnSpPr>
        <p:spPr>
          <a:xfrm>
            <a:off x="1635456" y="3573016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1642028" y="3291332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21" name="20 Conector recto de flecha"/>
          <p:cNvCxnSpPr>
            <a:stCxn id="7" idx="2"/>
            <a:endCxn id="90" idx="1"/>
          </p:cNvCxnSpPr>
          <p:nvPr/>
        </p:nvCxnSpPr>
        <p:spPr>
          <a:xfrm flipH="1">
            <a:off x="933304" y="3789040"/>
            <a:ext cx="2292" cy="2134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8" idx="2"/>
          </p:cNvCxnSpPr>
          <p:nvPr/>
        </p:nvCxnSpPr>
        <p:spPr>
          <a:xfrm flipH="1">
            <a:off x="1844908" y="4633901"/>
            <a:ext cx="19056" cy="1248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Decisión"/>
          <p:cNvSpPr/>
          <p:nvPr/>
        </p:nvSpPr>
        <p:spPr>
          <a:xfrm>
            <a:off x="2031500" y="3344957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OP ok?</a:t>
            </a:r>
            <a:endParaRPr lang="es-ES" sz="1100" dirty="0"/>
          </a:p>
        </p:txBody>
      </p:sp>
      <p:cxnSp>
        <p:nvCxnSpPr>
          <p:cNvPr id="54" name="53 Conector angular"/>
          <p:cNvCxnSpPr/>
          <p:nvPr/>
        </p:nvCxnSpPr>
        <p:spPr>
          <a:xfrm>
            <a:off x="3415436" y="3560981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608600" y="3314469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56" name="55 Conector recto de flecha"/>
          <p:cNvCxnSpPr>
            <a:stCxn id="53" idx="2"/>
            <a:endCxn id="72" idx="0"/>
          </p:cNvCxnSpPr>
          <p:nvPr/>
        </p:nvCxnSpPr>
        <p:spPr>
          <a:xfrm>
            <a:off x="2715576" y="3777005"/>
            <a:ext cx="11263" cy="951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3643944" y="4621866"/>
            <a:ext cx="0" cy="1255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>
            <a:off x="2720496" y="2900250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958122" y="3872809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2843808" y="3789040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2366799" y="4728719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sIni</a:t>
            </a:r>
            <a:endParaRPr lang="es-ES" sz="1100" dirty="0"/>
          </a:p>
        </p:txBody>
      </p:sp>
      <p:sp>
        <p:nvSpPr>
          <p:cNvPr id="73" name="72 Rectángulo"/>
          <p:cNvSpPr/>
          <p:nvPr/>
        </p:nvSpPr>
        <p:spPr>
          <a:xfrm>
            <a:off x="3046688" y="4194013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Copy</a:t>
            </a:r>
            <a:r>
              <a:rPr lang="es-ES" sz="1100" dirty="0" smtClean="0"/>
              <a:t> &amp; Status =sLen1</a:t>
            </a:r>
            <a:endParaRPr lang="es-ES" sz="11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5849152" y="3012049"/>
            <a:ext cx="6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sLen2:</a:t>
            </a:r>
            <a:endParaRPr lang="es-ES" sz="1200" dirty="0"/>
          </a:p>
        </p:txBody>
      </p:sp>
      <p:cxnSp>
        <p:nvCxnSpPr>
          <p:cNvPr id="75" name="74 Conector angular"/>
          <p:cNvCxnSpPr/>
          <p:nvPr/>
        </p:nvCxnSpPr>
        <p:spPr>
          <a:xfrm>
            <a:off x="5131702" y="3582783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5324866" y="3336271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77" name="76 Conector recto de flecha"/>
          <p:cNvCxnSpPr>
            <a:endCxn id="80" idx="0"/>
          </p:cNvCxnSpPr>
          <p:nvPr/>
        </p:nvCxnSpPr>
        <p:spPr>
          <a:xfrm>
            <a:off x="4431842" y="3798807"/>
            <a:ext cx="11263" cy="951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>
            <a:off x="5360210" y="4643668"/>
            <a:ext cx="0" cy="123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4560074" y="3810842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4083065" y="4750521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sIni</a:t>
            </a:r>
            <a:endParaRPr lang="es-ES" sz="1100" dirty="0"/>
          </a:p>
        </p:txBody>
      </p:sp>
      <p:sp>
        <p:nvSpPr>
          <p:cNvPr id="81" name="80 Rectángulo"/>
          <p:cNvSpPr/>
          <p:nvPr/>
        </p:nvSpPr>
        <p:spPr>
          <a:xfrm>
            <a:off x="4762954" y="4215815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Copy</a:t>
            </a:r>
            <a:r>
              <a:rPr lang="es-ES" sz="1100" dirty="0" smtClean="0"/>
              <a:t> &amp; Status =sLen2</a:t>
            </a:r>
            <a:endParaRPr lang="es-ES" sz="1100" dirty="0"/>
          </a:p>
        </p:txBody>
      </p:sp>
      <p:sp>
        <p:nvSpPr>
          <p:cNvPr id="82" name="81 Decisión"/>
          <p:cNvSpPr/>
          <p:nvPr/>
        </p:nvSpPr>
        <p:spPr>
          <a:xfrm>
            <a:off x="3743976" y="3336271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sLen1 ok?</a:t>
            </a:r>
            <a:endParaRPr lang="es-ES" sz="1100" dirty="0"/>
          </a:p>
        </p:txBody>
      </p:sp>
      <p:cxnSp>
        <p:nvCxnSpPr>
          <p:cNvPr id="83" name="82 Conector recto de flecha"/>
          <p:cNvCxnSpPr/>
          <p:nvPr/>
        </p:nvCxnSpPr>
        <p:spPr>
          <a:xfrm>
            <a:off x="4428052" y="2918703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Rectángulo"/>
          <p:cNvSpPr/>
          <p:nvPr/>
        </p:nvSpPr>
        <p:spPr>
          <a:xfrm>
            <a:off x="6005588" y="3314469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Assemble</a:t>
            </a:r>
            <a:r>
              <a:rPr lang="es-ES" sz="1100" dirty="0" smtClean="0"/>
              <a:t> </a:t>
            </a:r>
            <a:r>
              <a:rPr lang="es-ES" sz="1100" dirty="0" err="1" smtClean="0"/>
              <a:t>Len</a:t>
            </a:r>
            <a:endParaRPr lang="es-ES" sz="1100" dirty="0"/>
          </a:p>
        </p:txBody>
      </p:sp>
      <p:cxnSp>
        <p:nvCxnSpPr>
          <p:cNvPr id="85" name="84 Conector recto de flecha"/>
          <p:cNvCxnSpPr/>
          <p:nvPr/>
        </p:nvCxnSpPr>
        <p:spPr>
          <a:xfrm>
            <a:off x="6465185" y="2900250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Rectángulo"/>
          <p:cNvSpPr/>
          <p:nvPr/>
        </p:nvSpPr>
        <p:spPr>
          <a:xfrm>
            <a:off x="6005588" y="3932841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q=</a:t>
            </a:r>
            <a:r>
              <a:rPr lang="es-ES" sz="1100" dirty="0" err="1" smtClean="0"/>
              <a:t>Select_Qmempool</a:t>
            </a:r>
            <a:r>
              <a:rPr lang="es-ES" sz="1100" dirty="0" smtClean="0"/>
              <a:t>(</a:t>
            </a:r>
            <a:r>
              <a:rPr lang="es-ES" sz="1100" dirty="0" err="1" smtClean="0"/>
              <a:t>Len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cxnSp>
        <p:nvCxnSpPr>
          <p:cNvPr id="32" name="31 Conector recto de flecha"/>
          <p:cNvCxnSpPr>
            <a:stCxn id="84" idx="2"/>
            <a:endCxn id="86" idx="0"/>
          </p:cNvCxnSpPr>
          <p:nvPr/>
        </p:nvCxnSpPr>
        <p:spPr>
          <a:xfrm>
            <a:off x="6516216" y="3746517"/>
            <a:ext cx="0" cy="186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6005588" y="4534497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qBlock</a:t>
            </a:r>
            <a:r>
              <a:rPr lang="es-ES" sz="1100" dirty="0" smtClean="0"/>
              <a:t>= </a:t>
            </a:r>
            <a:r>
              <a:rPr lang="es-ES" sz="1100" dirty="0" err="1" smtClean="0"/>
              <a:t>QMPoolGet</a:t>
            </a:r>
            <a:r>
              <a:rPr lang="es-ES" sz="1100" dirty="0" smtClean="0"/>
              <a:t>(q)</a:t>
            </a:r>
            <a:endParaRPr lang="es-ES" sz="1100" dirty="0"/>
          </a:p>
        </p:txBody>
      </p:sp>
      <p:cxnSp>
        <p:nvCxnSpPr>
          <p:cNvPr id="35" name="34 Conector recto de flecha"/>
          <p:cNvCxnSpPr>
            <a:stCxn id="86" idx="2"/>
            <a:endCxn id="87" idx="0"/>
          </p:cNvCxnSpPr>
          <p:nvPr/>
        </p:nvCxnSpPr>
        <p:spPr>
          <a:xfrm>
            <a:off x="6516216" y="4364889"/>
            <a:ext cx="0" cy="169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Rectángulo"/>
          <p:cNvSpPr/>
          <p:nvPr/>
        </p:nvSpPr>
        <p:spPr>
          <a:xfrm>
            <a:off x="5954868" y="5235325"/>
            <a:ext cx="1122695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Ctr</a:t>
            </a:r>
            <a:r>
              <a:rPr lang="es-ES" sz="1100" dirty="0" smtClean="0"/>
              <a:t>=0 &amp; Status =</a:t>
            </a:r>
            <a:r>
              <a:rPr lang="es-ES" sz="1100" dirty="0" err="1" smtClean="0"/>
              <a:t>sDatos</a:t>
            </a:r>
            <a:endParaRPr lang="es-ES" sz="1100" dirty="0"/>
          </a:p>
        </p:txBody>
      </p:sp>
      <p:cxnSp>
        <p:nvCxnSpPr>
          <p:cNvPr id="37" name="36 Conector recto de flecha"/>
          <p:cNvCxnSpPr>
            <a:stCxn id="87" idx="2"/>
            <a:endCxn id="88" idx="0"/>
          </p:cNvCxnSpPr>
          <p:nvPr/>
        </p:nvCxnSpPr>
        <p:spPr>
          <a:xfrm>
            <a:off x="6516216" y="4966545"/>
            <a:ext cx="0" cy="26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"/>
          <p:cNvSpPr/>
          <p:nvPr/>
        </p:nvSpPr>
        <p:spPr>
          <a:xfrm>
            <a:off x="933304" y="5877272"/>
            <a:ext cx="6447008" cy="9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2" name="91 Conector angular"/>
          <p:cNvCxnSpPr/>
          <p:nvPr/>
        </p:nvCxnSpPr>
        <p:spPr>
          <a:xfrm rot="16200000" flipH="1">
            <a:off x="7063242" y="2965292"/>
            <a:ext cx="382113" cy="2520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>
            <a:off x="2715576" y="5084175"/>
            <a:ext cx="11263" cy="793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>
            <a:off x="4429084" y="5089121"/>
            <a:ext cx="11263" cy="793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>
            <a:stCxn id="88" idx="2"/>
          </p:cNvCxnSpPr>
          <p:nvPr/>
        </p:nvCxnSpPr>
        <p:spPr>
          <a:xfrm>
            <a:off x="6516216" y="5568979"/>
            <a:ext cx="0" cy="308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/>
          <p:nvPr/>
        </p:nvCxnSpPr>
        <p:spPr>
          <a:xfrm flipV="1">
            <a:off x="7128286" y="5568979"/>
            <a:ext cx="504055" cy="30829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7318176" y="3289048"/>
            <a:ext cx="782216" cy="42729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defRPr sz="11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 err="1" smtClean="0"/>
              <a:t>sDatos</a:t>
            </a:r>
            <a:r>
              <a:rPr lang="es-ES" dirty="0" smtClean="0"/>
              <a:t>..</a:t>
            </a:r>
          </a:p>
          <a:p>
            <a:r>
              <a:rPr lang="es-ES" dirty="0" err="1" smtClean="0"/>
              <a:t>sOther</a:t>
            </a:r>
            <a:r>
              <a:rPr lang="es-ES" dirty="0"/>
              <a:t>: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H="1" flipV="1">
            <a:off x="6717523" y="3761193"/>
            <a:ext cx="991761" cy="860673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"/>
          <p:cNvSpPr/>
          <p:nvPr/>
        </p:nvSpPr>
        <p:spPr>
          <a:xfrm>
            <a:off x="7380312" y="4570500"/>
            <a:ext cx="1656184" cy="689969"/>
          </a:xfrm>
          <a:prstGeom prst="flowChartProcess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accent6"/>
                </a:solidFill>
              </a:rPr>
              <a:t>Se agrega relleno (1) de </a:t>
            </a:r>
            <a:r>
              <a:rPr lang="es-ES" sz="1400" b="1" dirty="0" err="1" smtClean="0">
                <a:solidFill>
                  <a:schemeClr val="accent6"/>
                </a:solidFill>
              </a:rPr>
              <a:t>Token</a:t>
            </a:r>
            <a:r>
              <a:rPr lang="es-ES" sz="1400" b="1" dirty="0" smtClean="0">
                <a:solidFill>
                  <a:schemeClr val="accent6"/>
                </a:solidFill>
              </a:rPr>
              <a:t> Performance</a:t>
            </a:r>
            <a:r>
              <a:rPr lang="es-ES" sz="1200" dirty="0" smtClean="0"/>
              <a:t>()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6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4360" y="-99392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Propuesta TP2 / Grupo 1 RTOS2 – </a:t>
            </a:r>
            <a:r>
              <a:rPr lang="es-ES" sz="2800" dirty="0" err="1" smtClean="0"/>
              <a:t>Celery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000" dirty="0" smtClean="0"/>
              <a:t>4.c) Modificaciones (II) </a:t>
            </a:r>
            <a:r>
              <a:rPr lang="es-ES" sz="2000" dirty="0" err="1" smtClean="0"/>
              <a:t>Rx_fsm</a:t>
            </a:r>
            <a:r>
              <a:rPr lang="es-ES" sz="2000" dirty="0" smtClean="0"/>
              <a:t> (cont.)</a:t>
            </a:r>
            <a:endParaRPr lang="es-ES" sz="2000" dirty="0"/>
          </a:p>
        </p:txBody>
      </p:sp>
      <p:sp>
        <p:nvSpPr>
          <p:cNvPr id="5" name="4 Conector"/>
          <p:cNvSpPr/>
          <p:nvPr/>
        </p:nvSpPr>
        <p:spPr>
          <a:xfrm>
            <a:off x="7128284" y="800708"/>
            <a:ext cx="1440160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prstClr val="white"/>
                </a:solidFill>
              </a:rPr>
              <a:t>UART_ISR</a:t>
            </a:r>
          </a:p>
        </p:txBody>
      </p:sp>
      <p:sp>
        <p:nvSpPr>
          <p:cNvPr id="6" name="5 Proceso"/>
          <p:cNvSpPr/>
          <p:nvPr/>
        </p:nvSpPr>
        <p:spPr>
          <a:xfrm>
            <a:off x="7236296" y="1592796"/>
            <a:ext cx="1224136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prstClr val="white"/>
                </a:solidFill>
              </a:rPr>
              <a:t>c= </a:t>
            </a:r>
            <a:r>
              <a:rPr lang="es-ES" sz="1200" dirty="0" err="1">
                <a:solidFill>
                  <a:prstClr val="white"/>
                </a:solidFill>
              </a:rPr>
              <a:t>ReadUART</a:t>
            </a:r>
            <a:r>
              <a:rPr lang="es-ES" sz="1200" dirty="0">
                <a:solidFill>
                  <a:prstClr val="white"/>
                </a:solidFill>
              </a:rPr>
              <a:t>()</a:t>
            </a:r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>
            <a:off x="7848364" y="13767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Proceso"/>
          <p:cNvSpPr/>
          <p:nvPr/>
        </p:nvSpPr>
        <p:spPr>
          <a:xfrm>
            <a:off x="6955177" y="2188833"/>
            <a:ext cx="1800200" cy="279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prstClr val="white"/>
                </a:solidFill>
              </a:rPr>
              <a:t>Rx_FSM</a:t>
            </a:r>
            <a:r>
              <a:rPr lang="es-ES" sz="1200" dirty="0">
                <a:solidFill>
                  <a:prstClr val="white"/>
                </a:solidFill>
              </a:rPr>
              <a:t>(c, </a:t>
            </a:r>
            <a:r>
              <a:rPr lang="es-ES" sz="1200" dirty="0" err="1">
                <a:solidFill>
                  <a:prstClr val="white"/>
                </a:solidFill>
              </a:rPr>
              <a:t>xW</a:t>
            </a:r>
            <a:r>
              <a:rPr lang="es-ES" sz="1200" dirty="0">
                <a:solidFill>
                  <a:prstClr val="white"/>
                </a:solidFill>
              </a:rPr>
              <a:t>)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7848364" y="19528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Terminador"/>
          <p:cNvSpPr/>
          <p:nvPr/>
        </p:nvSpPr>
        <p:spPr>
          <a:xfrm>
            <a:off x="7560332" y="2684505"/>
            <a:ext cx="648072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7873032" y="2468481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onector"/>
          <p:cNvSpPr/>
          <p:nvPr/>
        </p:nvSpPr>
        <p:spPr>
          <a:xfrm>
            <a:off x="2987824" y="1304764"/>
            <a:ext cx="1656184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prstClr val="white"/>
                </a:solidFill>
              </a:rPr>
              <a:t>Rx_FSM</a:t>
            </a:r>
            <a:r>
              <a:rPr lang="es-ES" sz="1200" dirty="0">
                <a:solidFill>
                  <a:prstClr val="white"/>
                </a:solidFill>
              </a:rPr>
              <a:t>(c, </a:t>
            </a:r>
            <a:r>
              <a:rPr lang="es-ES" sz="1200" dirty="0" err="1">
                <a:solidFill>
                  <a:prstClr val="white"/>
                </a:solidFill>
              </a:rPr>
              <a:t>xW</a:t>
            </a:r>
            <a:r>
              <a:rPr lang="es-ES" sz="1200" dirty="0">
                <a:solidFill>
                  <a:prstClr val="white"/>
                </a:solidFill>
              </a:rPr>
              <a:t>)</a:t>
            </a:r>
            <a:endParaRPr lang="es-ES" sz="1200" dirty="0">
              <a:solidFill>
                <a:prstClr val="white"/>
              </a:solidFill>
            </a:endParaRPr>
          </a:p>
        </p:txBody>
      </p:sp>
      <p:cxnSp>
        <p:nvCxnSpPr>
          <p:cNvPr id="17" name="16 Conector recto de flecha"/>
          <p:cNvCxnSpPr>
            <a:stCxn id="14" idx="4"/>
          </p:cNvCxnSpPr>
          <p:nvPr/>
        </p:nvCxnSpPr>
        <p:spPr>
          <a:xfrm>
            <a:off x="3815916" y="1880828"/>
            <a:ext cx="0" cy="69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erminador"/>
          <p:cNvSpPr/>
          <p:nvPr/>
        </p:nvSpPr>
        <p:spPr>
          <a:xfrm>
            <a:off x="251520" y="2582287"/>
            <a:ext cx="7128792" cy="3484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prstClr val="white"/>
                </a:solidFill>
              </a:rPr>
              <a:t>Switch</a:t>
            </a:r>
            <a:r>
              <a:rPr lang="es-ES" sz="1200" dirty="0">
                <a:solidFill>
                  <a:prstClr val="white"/>
                </a:solidFill>
              </a:rPr>
              <a:t>(Status)</a:t>
            </a:r>
          </a:p>
        </p:txBody>
      </p:sp>
      <p:cxnSp>
        <p:nvCxnSpPr>
          <p:cNvPr id="65" name="64 Conector curvado"/>
          <p:cNvCxnSpPr>
            <a:endCxn id="14" idx="6"/>
          </p:cNvCxnSpPr>
          <p:nvPr/>
        </p:nvCxnSpPr>
        <p:spPr>
          <a:xfrm rot="10800000">
            <a:off x="4644008" y="1592797"/>
            <a:ext cx="2232248" cy="735863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935596" y="2930738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3937406" y="3035368"/>
            <a:ext cx="634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prstClr val="black"/>
                </a:solidFill>
              </a:rPr>
              <a:t>sFin</a:t>
            </a:r>
            <a:r>
              <a:rPr lang="es-ES" sz="1200" dirty="0">
                <a:solidFill>
                  <a:prstClr val="black"/>
                </a:solidFill>
              </a:rPr>
              <a:t>:</a:t>
            </a:r>
          </a:p>
        </p:txBody>
      </p:sp>
      <p:cxnSp>
        <p:nvCxnSpPr>
          <p:cNvPr id="21" name="20 Conector recto de flecha"/>
          <p:cNvCxnSpPr>
            <a:stCxn id="66" idx="2"/>
            <a:endCxn id="90" idx="1"/>
          </p:cNvCxnSpPr>
          <p:nvPr/>
        </p:nvCxnSpPr>
        <p:spPr>
          <a:xfrm flipH="1">
            <a:off x="933304" y="4490688"/>
            <a:ext cx="2292" cy="143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1844908" y="4966545"/>
            <a:ext cx="19056" cy="915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49152" y="3012049"/>
            <a:ext cx="6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prstClr val="black"/>
                </a:solidFill>
              </a:rPr>
              <a:t>default:</a:t>
            </a:r>
          </a:p>
        </p:txBody>
      </p:sp>
      <p:cxnSp>
        <p:nvCxnSpPr>
          <p:cNvPr id="75" name="74 Conector angular"/>
          <p:cNvCxnSpPr/>
          <p:nvPr/>
        </p:nvCxnSpPr>
        <p:spPr>
          <a:xfrm>
            <a:off x="5131702" y="3582783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5324866" y="3336271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prstClr val="black"/>
                </a:solidFill>
              </a:rPr>
              <a:t>Y</a:t>
            </a:r>
          </a:p>
        </p:txBody>
      </p:sp>
      <p:cxnSp>
        <p:nvCxnSpPr>
          <p:cNvPr id="78" name="77 Conector recto de flecha"/>
          <p:cNvCxnSpPr/>
          <p:nvPr/>
        </p:nvCxnSpPr>
        <p:spPr>
          <a:xfrm>
            <a:off x="5360210" y="4750521"/>
            <a:ext cx="0" cy="1126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3635896" y="36723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prstClr val="black"/>
                </a:solidFill>
              </a:rPr>
              <a:t>N(ok)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4042874" y="5402152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prstClr val="white"/>
                </a:solidFill>
              </a:rPr>
              <a:t>Status =</a:t>
            </a:r>
            <a:r>
              <a:rPr lang="es-ES" sz="1100" dirty="0" err="1">
                <a:solidFill>
                  <a:prstClr val="white"/>
                </a:solidFill>
              </a:rPr>
              <a:t>sIni</a:t>
            </a:r>
            <a:endParaRPr lang="es-ES" sz="1100" dirty="0">
              <a:solidFill>
                <a:prstClr val="white"/>
              </a:solidFill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4762954" y="4215815"/>
            <a:ext cx="1021256" cy="53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prstClr val="white"/>
                </a:solidFill>
              </a:rPr>
              <a:t>Discard</a:t>
            </a:r>
            <a:r>
              <a:rPr lang="es-ES" sz="1100" dirty="0">
                <a:solidFill>
                  <a:prstClr val="white"/>
                </a:solidFill>
              </a:rPr>
              <a:t>: </a:t>
            </a:r>
            <a:r>
              <a:rPr lang="es-ES" sz="1100" dirty="0" err="1">
                <a:solidFill>
                  <a:prstClr val="white"/>
                </a:solidFill>
              </a:rPr>
              <a:t>QMPoolPut</a:t>
            </a:r>
            <a:r>
              <a:rPr lang="es-ES" sz="1100" dirty="0">
                <a:solidFill>
                  <a:prstClr val="white"/>
                </a:solidFill>
              </a:rPr>
              <a:t>(</a:t>
            </a:r>
            <a:r>
              <a:rPr lang="es-ES" sz="1100" dirty="0" err="1">
                <a:solidFill>
                  <a:prstClr val="white"/>
                </a:solidFill>
              </a:rPr>
              <a:t>qBlock</a:t>
            </a:r>
            <a:r>
              <a:rPr lang="es-ES" sz="110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82" name="81 Decisión"/>
          <p:cNvSpPr/>
          <p:nvPr/>
        </p:nvSpPr>
        <p:spPr>
          <a:xfrm>
            <a:off x="3743976" y="3336271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prstClr val="white"/>
                </a:solidFill>
              </a:rPr>
              <a:t>c == EOF</a:t>
            </a:r>
          </a:p>
        </p:txBody>
      </p:sp>
      <p:cxnSp>
        <p:nvCxnSpPr>
          <p:cNvPr id="83" name="82 Conector recto de flecha"/>
          <p:cNvCxnSpPr/>
          <p:nvPr/>
        </p:nvCxnSpPr>
        <p:spPr>
          <a:xfrm>
            <a:off x="4428052" y="2918703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>
            <a:off x="6465185" y="2900250"/>
            <a:ext cx="51031" cy="206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6516216" y="4966545"/>
            <a:ext cx="0" cy="26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"/>
          <p:cNvSpPr/>
          <p:nvPr/>
        </p:nvSpPr>
        <p:spPr>
          <a:xfrm>
            <a:off x="933304" y="5877272"/>
            <a:ext cx="6447008" cy="9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2699792" y="4241566"/>
            <a:ext cx="11263" cy="549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>
            <a:off x="4440347" y="5725598"/>
            <a:ext cx="0" cy="156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/>
          <p:nvPr/>
        </p:nvCxnSpPr>
        <p:spPr>
          <a:xfrm>
            <a:off x="6516216" y="5568979"/>
            <a:ext cx="0" cy="308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90" idx="1"/>
          </p:cNvCxnSpPr>
          <p:nvPr/>
        </p:nvCxnSpPr>
        <p:spPr>
          <a:xfrm rot="10800000">
            <a:off x="539552" y="5637487"/>
            <a:ext cx="393752" cy="2859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ectángulo"/>
          <p:cNvSpPr/>
          <p:nvPr/>
        </p:nvSpPr>
        <p:spPr>
          <a:xfrm>
            <a:off x="337098" y="3404448"/>
            <a:ext cx="1196996" cy="525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prstClr val="white"/>
                </a:solidFill>
              </a:rPr>
              <a:t>qBlock.block</a:t>
            </a:r>
            <a:r>
              <a:rPr lang="es-ES" sz="1100" dirty="0">
                <a:solidFill>
                  <a:prstClr val="white"/>
                </a:solidFill>
              </a:rPr>
              <a:t>[</a:t>
            </a:r>
            <a:r>
              <a:rPr lang="es-ES" sz="1100" dirty="0" err="1">
                <a:solidFill>
                  <a:prstClr val="white"/>
                </a:solidFill>
              </a:rPr>
              <a:t>ctr</a:t>
            </a:r>
            <a:r>
              <a:rPr lang="es-ES" sz="1100" dirty="0">
                <a:solidFill>
                  <a:prstClr val="white"/>
                </a:solidFill>
              </a:rPr>
              <a:t>] = c;</a:t>
            </a:r>
          </a:p>
          <a:p>
            <a:pPr algn="ctr"/>
            <a:r>
              <a:rPr lang="es-ES" sz="1100" dirty="0" err="1">
                <a:solidFill>
                  <a:prstClr val="white"/>
                </a:solidFill>
              </a:rPr>
              <a:t>ctr</a:t>
            </a:r>
            <a:r>
              <a:rPr lang="es-ES" sz="1100" dirty="0">
                <a:solidFill>
                  <a:prstClr val="white"/>
                </a:solidFill>
              </a:rPr>
              <a:t>++;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043608" y="2993330"/>
            <a:ext cx="6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prstClr val="black"/>
                </a:solidFill>
              </a:rPr>
              <a:t>sDatos</a:t>
            </a:r>
            <a:r>
              <a:rPr lang="es-ES" sz="1200" dirty="0">
                <a:solidFill>
                  <a:prstClr val="black"/>
                </a:solidFill>
              </a:rPr>
              <a:t>:</a:t>
            </a:r>
          </a:p>
        </p:txBody>
      </p:sp>
      <p:cxnSp>
        <p:nvCxnSpPr>
          <p:cNvPr id="61" name="60 Conector angular"/>
          <p:cNvCxnSpPr/>
          <p:nvPr/>
        </p:nvCxnSpPr>
        <p:spPr>
          <a:xfrm rot="10800000" flipH="1">
            <a:off x="648552" y="1948530"/>
            <a:ext cx="92733" cy="825935"/>
          </a:xfrm>
          <a:prstGeom prst="bentConnector4">
            <a:avLst>
              <a:gd name="adj1" fmla="val -246514"/>
              <a:gd name="adj2" fmla="val 605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679148" y="1955215"/>
            <a:ext cx="1031524" cy="42729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defRPr sz="11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 err="1">
                <a:solidFill>
                  <a:srgbClr val="4F81BD"/>
                </a:solidFill>
              </a:rPr>
              <a:t>sAnteriores</a:t>
            </a:r>
            <a:r>
              <a:rPr lang="es-ES" dirty="0">
                <a:solidFill>
                  <a:srgbClr val="4F81BD"/>
                </a:solidFill>
              </a:rPr>
              <a:t>:</a:t>
            </a:r>
          </a:p>
        </p:txBody>
      </p:sp>
      <p:sp>
        <p:nvSpPr>
          <p:cNvPr id="66" name="65 Decisión"/>
          <p:cNvSpPr/>
          <p:nvPr/>
        </p:nvSpPr>
        <p:spPr>
          <a:xfrm>
            <a:off x="251520" y="4058640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prstClr val="white"/>
                </a:solidFill>
              </a:rPr>
              <a:t>ctr</a:t>
            </a:r>
            <a:r>
              <a:rPr lang="es-ES" sz="1100" dirty="0">
                <a:solidFill>
                  <a:prstClr val="white"/>
                </a:solidFill>
              </a:rPr>
              <a:t>&gt;=</a:t>
            </a:r>
            <a:r>
              <a:rPr lang="es-ES" sz="1100" dirty="0" err="1">
                <a:solidFill>
                  <a:prstClr val="white"/>
                </a:solidFill>
              </a:rPr>
              <a:t>qBlock.len</a:t>
            </a:r>
            <a:r>
              <a:rPr lang="es-ES" sz="1100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1494396" y="4624732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prstClr val="white"/>
                </a:solidFill>
              </a:rPr>
              <a:t>Status =</a:t>
            </a:r>
            <a:r>
              <a:rPr lang="es-ES" sz="1100" dirty="0" err="1">
                <a:solidFill>
                  <a:prstClr val="white"/>
                </a:solidFill>
              </a:rPr>
              <a:t>sFin</a:t>
            </a:r>
            <a:endParaRPr lang="es-ES" sz="1100" dirty="0">
              <a:solidFill>
                <a:prstClr val="white"/>
              </a:solidFill>
            </a:endParaRPr>
          </a:p>
        </p:txBody>
      </p:sp>
      <p:cxnSp>
        <p:nvCxnSpPr>
          <p:cNvPr id="71" name="70 Conector angular"/>
          <p:cNvCxnSpPr>
            <a:endCxn id="69" idx="0"/>
          </p:cNvCxnSpPr>
          <p:nvPr/>
        </p:nvCxnSpPr>
        <p:spPr>
          <a:xfrm rot="16200000" flipH="1">
            <a:off x="1553514" y="4323810"/>
            <a:ext cx="350068" cy="251776"/>
          </a:xfrm>
          <a:prstGeom prst="bentConnector3">
            <a:avLst>
              <a:gd name="adj1" fmla="val -57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1997370" y="4136164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prstClr val="black"/>
                </a:solidFill>
              </a:rPr>
              <a:t>Y</a:t>
            </a:r>
          </a:p>
        </p:txBody>
      </p:sp>
      <p:cxnSp>
        <p:nvCxnSpPr>
          <p:cNvPr id="26" name="25 Conector recto de flecha"/>
          <p:cNvCxnSpPr>
            <a:stCxn id="59" idx="2"/>
            <a:endCxn id="66" idx="0"/>
          </p:cNvCxnSpPr>
          <p:nvPr/>
        </p:nvCxnSpPr>
        <p:spPr>
          <a:xfrm>
            <a:off x="935596" y="3930155"/>
            <a:ext cx="0" cy="12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>
          <a:xfrm>
            <a:off x="6156176" y="5257554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prstClr val="white"/>
                </a:solidFill>
              </a:rPr>
              <a:t>Status =</a:t>
            </a:r>
            <a:r>
              <a:rPr lang="es-ES" sz="1100" dirty="0" err="1">
                <a:solidFill>
                  <a:prstClr val="white"/>
                </a:solidFill>
              </a:rPr>
              <a:t>sIni</a:t>
            </a:r>
            <a:endParaRPr lang="es-ES" sz="1100" dirty="0">
              <a:solidFill>
                <a:prstClr val="white"/>
              </a:solidFill>
            </a:endParaRPr>
          </a:p>
        </p:txBody>
      </p:sp>
      <p:sp>
        <p:nvSpPr>
          <p:cNvPr id="94" name="93 Terminador"/>
          <p:cNvSpPr/>
          <p:nvPr/>
        </p:nvSpPr>
        <p:spPr>
          <a:xfrm>
            <a:off x="2465681" y="3926212"/>
            <a:ext cx="2248934" cy="3484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prstClr val="white"/>
                </a:solidFill>
              </a:rPr>
              <a:t>Switch</a:t>
            </a:r>
            <a:r>
              <a:rPr lang="es-ES" sz="1200" dirty="0">
                <a:solidFill>
                  <a:prstClr val="white"/>
                </a:solidFill>
              </a:rPr>
              <a:t>(</a:t>
            </a:r>
            <a:r>
              <a:rPr lang="es-ES" sz="1200" dirty="0" err="1">
                <a:solidFill>
                  <a:prstClr val="white"/>
                </a:solidFill>
              </a:rPr>
              <a:t>qBlock.oper</a:t>
            </a:r>
            <a:r>
              <a:rPr lang="es-ES" sz="1200" dirty="0">
                <a:solidFill>
                  <a:prstClr val="white"/>
                </a:solidFill>
              </a:rPr>
              <a:t>)</a:t>
            </a:r>
          </a:p>
        </p:txBody>
      </p:sp>
      <p:cxnSp>
        <p:nvCxnSpPr>
          <p:cNvPr id="36" name="35 Conector angular"/>
          <p:cNvCxnSpPr>
            <a:stCxn id="82" idx="1"/>
          </p:cNvCxnSpPr>
          <p:nvPr/>
        </p:nvCxnSpPr>
        <p:spPr>
          <a:xfrm rot="10800000" flipV="1">
            <a:off x="3419872" y="3552295"/>
            <a:ext cx="324104" cy="3970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2661730" y="4413163"/>
            <a:ext cx="348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prstClr val="black"/>
                </a:solidFill>
              </a:rPr>
              <a:t>0: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2325489" y="4799552"/>
            <a:ext cx="1094381" cy="45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prstClr val="white"/>
                </a:solidFill>
              </a:rPr>
              <a:t> </a:t>
            </a:r>
            <a:r>
              <a:rPr lang="es-ES" sz="1100" dirty="0" err="1">
                <a:solidFill>
                  <a:prstClr val="white"/>
                </a:solidFill>
              </a:rPr>
              <a:t>MSend</a:t>
            </a:r>
            <a:r>
              <a:rPr lang="es-ES" sz="1100" dirty="0">
                <a:solidFill>
                  <a:prstClr val="white"/>
                </a:solidFill>
              </a:rPr>
              <a:t>(</a:t>
            </a:r>
            <a:r>
              <a:rPr lang="es-ES" sz="1100" dirty="0" err="1">
                <a:solidFill>
                  <a:prstClr val="white"/>
                </a:solidFill>
              </a:rPr>
              <a:t>qBlock</a:t>
            </a:r>
            <a:r>
              <a:rPr lang="es-ES" sz="1100" dirty="0">
                <a:solidFill>
                  <a:prstClr val="white"/>
                </a:solidFill>
              </a:rPr>
              <a:t>, MAY)</a:t>
            </a:r>
          </a:p>
        </p:txBody>
      </p:sp>
      <p:cxnSp>
        <p:nvCxnSpPr>
          <p:cNvPr id="42" name="41 Conector angular"/>
          <p:cNvCxnSpPr>
            <a:endCxn id="80" idx="1"/>
          </p:cNvCxnSpPr>
          <p:nvPr/>
        </p:nvCxnSpPr>
        <p:spPr>
          <a:xfrm>
            <a:off x="2711055" y="5257554"/>
            <a:ext cx="1331819" cy="3114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3569588" y="4413163"/>
            <a:ext cx="348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prstClr val="black"/>
                </a:solidFill>
              </a:rPr>
              <a:t>1: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3635896" y="4799552"/>
            <a:ext cx="520912" cy="40749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rgbClr val="4F81BD"/>
                </a:solidFill>
              </a:rPr>
              <a:t>Idem</a:t>
            </a:r>
            <a:r>
              <a:rPr lang="es-ES" sz="1100" dirty="0">
                <a:solidFill>
                  <a:srgbClr val="4F81BD"/>
                </a:solidFill>
              </a:rPr>
              <a:t> MIN</a:t>
            </a:r>
          </a:p>
        </p:txBody>
      </p:sp>
      <p:cxnSp>
        <p:nvCxnSpPr>
          <p:cNvPr id="48" name="47 Conector recto de flecha"/>
          <p:cNvCxnSpPr>
            <a:endCxn id="43" idx="0"/>
          </p:cNvCxnSpPr>
          <p:nvPr/>
        </p:nvCxnSpPr>
        <p:spPr>
          <a:xfrm>
            <a:off x="3896352" y="4274664"/>
            <a:ext cx="0" cy="524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43" idx="3"/>
            <a:endCxn id="80" idx="0"/>
          </p:cNvCxnSpPr>
          <p:nvPr/>
        </p:nvCxnSpPr>
        <p:spPr>
          <a:xfrm>
            <a:off x="4156808" y="5003300"/>
            <a:ext cx="246106" cy="398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/>
          <p:nvPr/>
        </p:nvCxnSpPr>
        <p:spPr>
          <a:xfrm rot="16200000" flipH="1">
            <a:off x="3923713" y="4753865"/>
            <a:ext cx="1127488" cy="1690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CuadroTexto"/>
          <p:cNvSpPr txBox="1"/>
          <p:nvPr/>
        </p:nvSpPr>
        <p:spPr>
          <a:xfrm>
            <a:off x="4091571" y="4447115"/>
            <a:ext cx="62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prstClr val="black"/>
                </a:solidFill>
              </a:rPr>
              <a:t>def</a:t>
            </a:r>
            <a:r>
              <a:rPr lang="es-ES" sz="1200" dirty="0">
                <a:solidFill>
                  <a:prstClr val="black"/>
                </a:solidFill>
              </a:rPr>
              <a:t>:</a:t>
            </a:r>
          </a:p>
        </p:txBody>
      </p:sp>
      <p:cxnSp>
        <p:nvCxnSpPr>
          <p:cNvPr id="100" name="99 Conector angular"/>
          <p:cNvCxnSpPr/>
          <p:nvPr/>
        </p:nvCxnSpPr>
        <p:spPr>
          <a:xfrm rot="16200000" flipH="1">
            <a:off x="2510293" y="5514657"/>
            <a:ext cx="1067432" cy="665910"/>
          </a:xfrm>
          <a:prstGeom prst="bentConnector3">
            <a:avLst>
              <a:gd name="adj1" fmla="val 37525"/>
            </a:avLst>
          </a:prstGeom>
          <a:ln w="2222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Rectángulo"/>
          <p:cNvSpPr/>
          <p:nvPr/>
        </p:nvSpPr>
        <p:spPr>
          <a:xfrm>
            <a:off x="2661730" y="6417334"/>
            <a:ext cx="1381144" cy="32403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solidFill>
                  <a:srgbClr val="4F81BD"/>
                </a:solidFill>
              </a:rPr>
              <a:t>Task_mayusculizar</a:t>
            </a:r>
            <a:r>
              <a:rPr lang="es-ES" sz="1100" b="1" dirty="0">
                <a:solidFill>
                  <a:srgbClr val="4F81BD"/>
                </a:solidFill>
              </a:rPr>
              <a:t>()</a:t>
            </a:r>
          </a:p>
        </p:txBody>
      </p:sp>
      <p:sp>
        <p:nvSpPr>
          <p:cNvPr id="112" name="111 Rectángulo"/>
          <p:cNvSpPr/>
          <p:nvPr/>
        </p:nvSpPr>
        <p:spPr>
          <a:xfrm>
            <a:off x="4378988" y="6381586"/>
            <a:ext cx="1381144" cy="32403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solidFill>
                  <a:srgbClr val="4F81BD"/>
                </a:solidFill>
              </a:rPr>
              <a:t>Task_minusculizar</a:t>
            </a:r>
            <a:r>
              <a:rPr lang="es-ES" sz="1100" b="1" dirty="0">
                <a:solidFill>
                  <a:srgbClr val="4F81BD"/>
                </a:solidFill>
              </a:rPr>
              <a:t>()</a:t>
            </a:r>
          </a:p>
        </p:txBody>
      </p:sp>
      <p:cxnSp>
        <p:nvCxnSpPr>
          <p:cNvPr id="113" name="112 Conector angular"/>
          <p:cNvCxnSpPr/>
          <p:nvPr/>
        </p:nvCxnSpPr>
        <p:spPr>
          <a:xfrm rot="16200000" flipH="1">
            <a:off x="3628963" y="5436086"/>
            <a:ext cx="1067432" cy="665910"/>
          </a:xfrm>
          <a:prstGeom prst="bentConnector3">
            <a:avLst>
              <a:gd name="adj1" fmla="val 80773"/>
            </a:avLst>
          </a:prstGeom>
          <a:ln w="2222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H="1" flipV="1">
            <a:off x="4042875" y="4320185"/>
            <a:ext cx="2329325" cy="1917127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Proceso"/>
          <p:cNvSpPr/>
          <p:nvPr/>
        </p:nvSpPr>
        <p:spPr>
          <a:xfrm>
            <a:off x="6408214" y="6072349"/>
            <a:ext cx="1656184" cy="689969"/>
          </a:xfrm>
          <a:prstGeom prst="flowChartProcess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accent6"/>
                </a:solidFill>
              </a:rPr>
              <a:t>(3) Se  envían resultados Performance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68" name="67 Proceso"/>
          <p:cNvSpPr/>
          <p:nvPr/>
        </p:nvSpPr>
        <p:spPr>
          <a:xfrm>
            <a:off x="1706975" y="3015265"/>
            <a:ext cx="1656184" cy="689969"/>
          </a:xfrm>
          <a:prstGeom prst="flowChartProcess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accent6"/>
                </a:solidFill>
              </a:rPr>
              <a:t>(2) Se llama a </a:t>
            </a:r>
            <a:r>
              <a:rPr lang="es-ES" sz="1400" b="1" dirty="0" err="1" smtClean="0">
                <a:solidFill>
                  <a:schemeClr val="accent6"/>
                </a:solidFill>
              </a:rPr>
              <a:t>fsm_medir_perf</a:t>
            </a:r>
            <a:r>
              <a:rPr lang="es-ES" sz="1400" b="1" dirty="0" smtClean="0">
                <a:solidFill>
                  <a:schemeClr val="accent6"/>
                </a:solidFill>
              </a:rPr>
              <a:t>()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70" name="69 Conector recto de flecha"/>
          <p:cNvCxnSpPr/>
          <p:nvPr/>
        </p:nvCxnSpPr>
        <p:spPr>
          <a:xfrm>
            <a:off x="2465681" y="3750818"/>
            <a:ext cx="886621" cy="143793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-99392"/>
            <a:ext cx="9036496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de Datos ampliada TP2 RTOS2 / Grupo 1 – </a:t>
            </a:r>
            <a:r>
              <a:rPr lang="es-ES" sz="2800" dirty="0" err="1" smtClean="0"/>
              <a:t>Celery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000" dirty="0" smtClean="0"/>
              <a:t>3.b) Incluye </a:t>
            </a:r>
            <a:r>
              <a:rPr lang="es-ES" sz="2000" dirty="0" err="1" smtClean="0"/>
              <a:t>Token</a:t>
            </a:r>
            <a:r>
              <a:rPr lang="es-ES" sz="2000" dirty="0" smtClean="0"/>
              <a:t> con estructura de </a:t>
            </a:r>
            <a:r>
              <a:rPr lang="es-ES" sz="2000" dirty="0" err="1" smtClean="0"/>
              <a:t>medicion</a:t>
            </a:r>
            <a:r>
              <a:rPr lang="es-ES" sz="2000" dirty="0" smtClean="0"/>
              <a:t> y función para ACT</a:t>
            </a:r>
            <a:endParaRPr lang="es-E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4861"/>
            <a:ext cx="847784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3 Conector recto de flecha"/>
          <p:cNvCxnSpPr/>
          <p:nvPr/>
        </p:nvCxnSpPr>
        <p:spPr>
          <a:xfrm flipH="1">
            <a:off x="2627784" y="5877272"/>
            <a:ext cx="12961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067943" y="5683983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Agregado en TP2</a:t>
            </a:r>
            <a:endParaRPr lang="es-ES" dirty="0"/>
          </a:p>
        </p:txBody>
      </p:sp>
      <p:cxnSp>
        <p:nvCxnSpPr>
          <p:cNvPr id="15" name="14 Conector curvado"/>
          <p:cNvCxnSpPr/>
          <p:nvPr/>
        </p:nvCxnSpPr>
        <p:spPr>
          <a:xfrm rot="10800000">
            <a:off x="2483768" y="4581129"/>
            <a:ext cx="2468744" cy="1224137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4360" y="-99392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actual TP1 / Grupo 1 </a:t>
            </a:r>
            <a:r>
              <a:rPr lang="es-ES" sz="2800" dirty="0" smtClean="0"/>
              <a:t>RTOS2</a:t>
            </a:r>
            <a:r>
              <a:rPr lang="es-ES" sz="2800" dirty="0" smtClean="0"/>
              <a:t> – </a:t>
            </a:r>
            <a:r>
              <a:rPr lang="es-ES" sz="2800" dirty="0" err="1" smtClean="0"/>
              <a:t>JB&amp;todos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1800" dirty="0" smtClean="0"/>
              <a:t>1.b) Proceso en </a:t>
            </a:r>
            <a:r>
              <a:rPr lang="es-ES" sz="1800" dirty="0" err="1" smtClean="0"/>
              <a:t>TaskService</a:t>
            </a:r>
            <a:r>
              <a:rPr lang="es-ES" sz="1800" dirty="0" smtClean="0"/>
              <a:t> v4.6.19</a:t>
            </a:r>
            <a:endParaRPr lang="es-ES" sz="1800" dirty="0"/>
          </a:p>
        </p:txBody>
      </p:sp>
      <p:sp>
        <p:nvSpPr>
          <p:cNvPr id="39" name="38 Terminador"/>
          <p:cNvSpPr/>
          <p:nvPr/>
        </p:nvSpPr>
        <p:spPr>
          <a:xfrm>
            <a:off x="6855571" y="2593205"/>
            <a:ext cx="1296144" cy="348451"/>
          </a:xfrm>
          <a:prstGeom prst="flowChartTerminator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/>
                </a:solidFill>
              </a:rPr>
              <a:t>Buffer </a:t>
            </a:r>
            <a:r>
              <a:rPr lang="es-ES" sz="1200" dirty="0" err="1">
                <a:solidFill>
                  <a:schemeClr val="accent1"/>
                </a:solidFill>
              </a:rPr>
              <a:t>dde</a:t>
            </a:r>
            <a:r>
              <a:rPr lang="es-ES" sz="1200" dirty="0">
                <a:solidFill>
                  <a:schemeClr val="accent1"/>
                </a:solidFill>
              </a:rPr>
              <a:t> </a:t>
            </a:r>
            <a:r>
              <a:rPr lang="es-ES" sz="1200" dirty="0" err="1">
                <a:solidFill>
                  <a:schemeClr val="accent1"/>
                </a:solidFill>
              </a:rPr>
              <a:t>AddIncFrm</a:t>
            </a:r>
            <a:endParaRPr lang="es-ES" sz="1200" dirty="0">
              <a:solidFill>
                <a:schemeClr val="accent1"/>
              </a:solidFill>
            </a:endParaRPr>
          </a:p>
        </p:txBody>
      </p:sp>
      <p:sp>
        <p:nvSpPr>
          <p:cNvPr id="43" name="42 Rayo"/>
          <p:cNvSpPr/>
          <p:nvPr/>
        </p:nvSpPr>
        <p:spPr>
          <a:xfrm>
            <a:off x="6370255" y="3113531"/>
            <a:ext cx="720080" cy="288032"/>
          </a:xfrm>
          <a:prstGeom prst="lightningBol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solidFill>
                <a:schemeClr val="accent1"/>
              </a:solidFill>
            </a:endParaRPr>
          </a:p>
        </p:txBody>
      </p:sp>
      <p:cxnSp>
        <p:nvCxnSpPr>
          <p:cNvPr id="48" name="47 Conector angular"/>
          <p:cNvCxnSpPr>
            <a:endCxn id="43" idx="6"/>
          </p:cNvCxnSpPr>
          <p:nvPr/>
        </p:nvCxnSpPr>
        <p:spPr>
          <a:xfrm rot="10800000" flipV="1">
            <a:off x="6798969" y="2941655"/>
            <a:ext cx="560658" cy="2529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43" idx="3"/>
          </p:cNvCxnSpPr>
          <p:nvPr/>
        </p:nvCxnSpPr>
        <p:spPr>
          <a:xfrm rot="10800000" flipH="1" flipV="1">
            <a:off x="6704024" y="3312419"/>
            <a:ext cx="1592695" cy="233159"/>
          </a:xfrm>
          <a:prstGeom prst="bentConnector3">
            <a:avLst>
              <a:gd name="adj1" fmla="val -35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curvado"/>
          <p:cNvCxnSpPr/>
          <p:nvPr/>
        </p:nvCxnSpPr>
        <p:spPr>
          <a:xfrm rot="10800000">
            <a:off x="4983364" y="2249436"/>
            <a:ext cx="1386895" cy="818699"/>
          </a:xfrm>
          <a:prstGeom prst="curvedConnector3">
            <a:avLst>
              <a:gd name="adj1" fmla="val 26316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onector"/>
          <p:cNvSpPr/>
          <p:nvPr/>
        </p:nvSpPr>
        <p:spPr>
          <a:xfrm>
            <a:off x="3720746" y="1529354"/>
            <a:ext cx="1656184" cy="5024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TaskService</a:t>
            </a:r>
            <a:r>
              <a:rPr lang="es-ES" sz="1200" dirty="0"/>
              <a:t>()</a:t>
            </a:r>
            <a:endParaRPr lang="es-ES" sz="12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6088709" y="2726482"/>
            <a:ext cx="64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Notify</a:t>
            </a:r>
            <a:endParaRPr lang="es-ES" sz="1200" dirty="0"/>
          </a:p>
        </p:txBody>
      </p:sp>
      <p:sp>
        <p:nvSpPr>
          <p:cNvPr id="61" name="60 Rectángulo"/>
          <p:cNvSpPr/>
          <p:nvPr/>
        </p:nvSpPr>
        <p:spPr>
          <a:xfrm>
            <a:off x="3841694" y="3070449"/>
            <a:ext cx="1414285" cy="49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MDMGet</a:t>
            </a:r>
            <a:r>
              <a:rPr lang="es-ES" sz="1200" dirty="0" smtClean="0"/>
              <a:t> (</a:t>
            </a:r>
            <a:r>
              <a:rPr lang="es-ES" sz="1200" dirty="0" err="1" smtClean="0"/>
              <a:t>Malloc</a:t>
            </a:r>
            <a:r>
              <a:rPr lang="es-ES" sz="1200" dirty="0" smtClean="0"/>
              <a:t> o </a:t>
            </a:r>
            <a:r>
              <a:rPr lang="es-ES" sz="1200" dirty="0" err="1" smtClean="0"/>
              <a:t>QMPool</a:t>
            </a:r>
            <a:r>
              <a:rPr lang="es-ES" sz="1200" dirty="0"/>
              <a:t>)</a:t>
            </a:r>
            <a:r>
              <a:rPr lang="es-ES" sz="1200" dirty="0" smtClean="0"/>
              <a:t> a </a:t>
            </a:r>
            <a:r>
              <a:rPr lang="es-ES" sz="1200" dirty="0" err="1" smtClean="0"/>
              <a:t>Frame.BufferAux</a:t>
            </a:r>
            <a:endParaRPr lang="es-ES" sz="1200" dirty="0"/>
          </a:p>
        </p:txBody>
      </p:sp>
      <p:sp>
        <p:nvSpPr>
          <p:cNvPr id="66" name="65 Decisión"/>
          <p:cNvSpPr/>
          <p:nvPr/>
        </p:nvSpPr>
        <p:spPr>
          <a:xfrm>
            <a:off x="3530597" y="2234646"/>
            <a:ext cx="2064077" cy="5818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NotifyWait</a:t>
            </a:r>
            <a:r>
              <a:rPr lang="es-ES" sz="1200" dirty="0"/>
              <a:t>()</a:t>
            </a:r>
          </a:p>
        </p:txBody>
      </p:sp>
      <p:cxnSp>
        <p:nvCxnSpPr>
          <p:cNvPr id="67" name="66 Conector recto de flecha"/>
          <p:cNvCxnSpPr/>
          <p:nvPr/>
        </p:nvCxnSpPr>
        <p:spPr>
          <a:xfrm>
            <a:off x="4562635" y="2031808"/>
            <a:ext cx="0" cy="234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>
            <a:off x="4548837" y="283364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53" idx="2"/>
          </p:cNvCxnSpPr>
          <p:nvPr/>
        </p:nvCxnSpPr>
        <p:spPr>
          <a:xfrm rot="5400000" flipH="1">
            <a:off x="3450178" y="4539933"/>
            <a:ext cx="674598" cy="1550316"/>
          </a:xfrm>
          <a:prstGeom prst="bentConnector4">
            <a:avLst>
              <a:gd name="adj1" fmla="val -33887"/>
              <a:gd name="adj2" fmla="val 801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3405816" y="3778401"/>
            <a:ext cx="2336309" cy="31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Frame.BufferAux</a:t>
            </a:r>
            <a:r>
              <a:rPr lang="es-ES" sz="1200" dirty="0" smtClean="0"/>
              <a:t>&lt;-</a:t>
            </a:r>
            <a:r>
              <a:rPr lang="es-ES" sz="1200" dirty="0" err="1" smtClean="0"/>
              <a:t>Data.Buffer</a:t>
            </a:r>
            <a:endParaRPr lang="es-ES" sz="1200" dirty="0"/>
          </a:p>
        </p:txBody>
      </p:sp>
      <p:cxnSp>
        <p:nvCxnSpPr>
          <p:cNvPr id="45" name="44 Conector recto de flecha"/>
          <p:cNvCxnSpPr/>
          <p:nvPr/>
        </p:nvCxnSpPr>
        <p:spPr>
          <a:xfrm>
            <a:off x="4552288" y="3562377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3405816" y="4320956"/>
            <a:ext cx="2336309" cy="37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Find</a:t>
            </a:r>
            <a:r>
              <a:rPr lang="es-ES" sz="1200" dirty="0" smtClean="0"/>
              <a:t> </a:t>
            </a:r>
            <a:r>
              <a:rPr lang="es-ES" sz="1200" dirty="0" err="1" smtClean="0"/>
              <a:t>Frame</a:t>
            </a:r>
            <a:r>
              <a:rPr lang="es-ES" sz="1200" dirty="0" smtClean="0"/>
              <a:t> (OP, </a:t>
            </a:r>
            <a:r>
              <a:rPr lang="es-ES" sz="1200" dirty="0" err="1" smtClean="0"/>
              <a:t>Len,Size</a:t>
            </a:r>
            <a:r>
              <a:rPr lang="es-ES" sz="1200" dirty="0" smtClean="0"/>
              <a:t>) &amp; </a:t>
            </a:r>
            <a:r>
              <a:rPr lang="es-ES" sz="1200" dirty="0" err="1" smtClean="0"/>
              <a:t>Select</a:t>
            </a:r>
            <a:r>
              <a:rPr lang="es-ES" sz="1200" dirty="0" smtClean="0"/>
              <a:t> </a:t>
            </a:r>
            <a:r>
              <a:rPr lang="es-ES" sz="1200" dirty="0" err="1" smtClean="0"/>
              <a:t>Queue</a:t>
            </a:r>
            <a:endParaRPr lang="es-ES" sz="1200" dirty="0"/>
          </a:p>
        </p:txBody>
      </p:sp>
      <p:cxnSp>
        <p:nvCxnSpPr>
          <p:cNvPr id="51" name="50 Conector recto de flecha"/>
          <p:cNvCxnSpPr/>
          <p:nvPr/>
        </p:nvCxnSpPr>
        <p:spPr>
          <a:xfrm>
            <a:off x="4552288" y="410493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Decisión"/>
          <p:cNvSpPr/>
          <p:nvPr/>
        </p:nvSpPr>
        <p:spPr>
          <a:xfrm>
            <a:off x="3626531" y="4920720"/>
            <a:ext cx="1872208" cy="7316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Queue</a:t>
            </a:r>
            <a:r>
              <a:rPr lang="es-ES" sz="1200" dirty="0" smtClean="0"/>
              <a:t> </a:t>
            </a:r>
            <a:r>
              <a:rPr lang="es-ES" sz="1200" dirty="0" err="1" smtClean="0"/>
              <a:t>Ptr</a:t>
            </a:r>
            <a:r>
              <a:rPr lang="es-ES" sz="1200" dirty="0" smtClean="0"/>
              <a:t>  == NULL?</a:t>
            </a:r>
            <a:endParaRPr lang="es-ES" sz="1200" dirty="0"/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4562635" y="47004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Terminador"/>
          <p:cNvSpPr/>
          <p:nvPr/>
        </p:nvSpPr>
        <p:spPr>
          <a:xfrm>
            <a:off x="5246710" y="5939708"/>
            <a:ext cx="1307457" cy="43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MDM Free&amp; </a:t>
            </a:r>
            <a:r>
              <a:rPr lang="es-ES" sz="1200" dirty="0" err="1" smtClean="0"/>
              <a:t>return</a:t>
            </a:r>
            <a:endParaRPr lang="es-ES" sz="1200" dirty="0"/>
          </a:p>
        </p:txBody>
      </p:sp>
      <p:cxnSp>
        <p:nvCxnSpPr>
          <p:cNvPr id="56" name="55 Conector angular"/>
          <p:cNvCxnSpPr/>
          <p:nvPr/>
        </p:nvCxnSpPr>
        <p:spPr>
          <a:xfrm rot="16200000" flipH="1">
            <a:off x="5387761" y="5427030"/>
            <a:ext cx="623656" cy="401700"/>
          </a:xfrm>
          <a:prstGeom prst="bentConnector3">
            <a:avLst>
              <a:gd name="adj1" fmla="val -12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568726" y="5009556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3995936" y="5513890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  <p:sp>
        <p:nvSpPr>
          <p:cNvPr id="68" name="67 Rectángulo"/>
          <p:cNvSpPr/>
          <p:nvPr/>
        </p:nvSpPr>
        <p:spPr>
          <a:xfrm>
            <a:off x="1598034" y="4650637"/>
            <a:ext cx="1414285" cy="49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MDMSend</a:t>
            </a:r>
            <a:r>
              <a:rPr lang="es-ES" sz="1200" dirty="0" smtClean="0"/>
              <a:t> ( a OP seleccionada)</a:t>
            </a:r>
            <a:endParaRPr lang="es-ES" sz="1200" dirty="0"/>
          </a:p>
        </p:txBody>
      </p:sp>
      <p:cxnSp>
        <p:nvCxnSpPr>
          <p:cNvPr id="21" name="20 Conector angular"/>
          <p:cNvCxnSpPr>
            <a:stCxn id="68" idx="0"/>
            <a:endCxn id="66" idx="1"/>
          </p:cNvCxnSpPr>
          <p:nvPr/>
        </p:nvCxnSpPr>
        <p:spPr>
          <a:xfrm rot="5400000" flipH="1" flipV="1">
            <a:off x="1855357" y="2975397"/>
            <a:ext cx="2125061" cy="1225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/>
          <p:nvPr/>
        </p:nvCxnSpPr>
        <p:spPr>
          <a:xfrm rot="10800000">
            <a:off x="1187624" y="3861049"/>
            <a:ext cx="864096" cy="7895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Multidocumento"/>
          <p:cNvSpPr/>
          <p:nvPr/>
        </p:nvSpPr>
        <p:spPr>
          <a:xfrm>
            <a:off x="683568" y="3386529"/>
            <a:ext cx="817273" cy="419920"/>
          </a:xfrm>
          <a:prstGeom prst="flowChartMultidocumen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accent1"/>
                </a:solidFill>
              </a:rPr>
              <a:t>Q(</a:t>
            </a:r>
            <a:r>
              <a:rPr lang="es-ES" sz="1100" dirty="0" err="1" smtClean="0">
                <a:solidFill>
                  <a:schemeClr val="accent1"/>
                </a:solidFill>
              </a:rPr>
              <a:t>OPx</a:t>
            </a:r>
            <a:r>
              <a:rPr lang="es-ES" sz="1100" dirty="0" smtClean="0">
                <a:solidFill>
                  <a:schemeClr val="accent1"/>
                </a:solidFill>
              </a:rPr>
              <a:t>)</a:t>
            </a:r>
            <a:endParaRPr lang="es-ES" sz="1200" dirty="0">
              <a:solidFill>
                <a:schemeClr val="accent1"/>
              </a:solidFill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238528" y="2420888"/>
            <a:ext cx="1381144" cy="69264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accent1"/>
                </a:solidFill>
              </a:rPr>
              <a:t>Task_mayusculizar</a:t>
            </a:r>
            <a:r>
              <a:rPr lang="es-ES" sz="1100" b="1" dirty="0" smtClean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s-ES" sz="1100" b="1" dirty="0" err="1" smtClean="0">
                <a:solidFill>
                  <a:schemeClr val="accent1"/>
                </a:solidFill>
              </a:rPr>
              <a:t>Task_minusculizar</a:t>
            </a:r>
            <a:r>
              <a:rPr lang="es-ES" sz="1100" b="1" dirty="0" smtClean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s-ES" sz="1100" b="1" dirty="0" err="1" smtClean="0">
                <a:solidFill>
                  <a:schemeClr val="accent1"/>
                </a:solidFill>
              </a:rPr>
              <a:t>Task_Heap</a:t>
            </a:r>
            <a:r>
              <a:rPr lang="es-ES" sz="1100" b="1" dirty="0" smtClean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s-ES" sz="1100" b="1" dirty="0" err="1" smtClean="0">
                <a:solidFill>
                  <a:schemeClr val="accent1"/>
                </a:solidFill>
              </a:rPr>
              <a:t>Task_Stack</a:t>
            </a:r>
            <a:r>
              <a:rPr lang="es-ES" sz="1100" b="1" dirty="0" smtClean="0">
                <a:solidFill>
                  <a:schemeClr val="accent1"/>
                </a:solidFill>
              </a:rPr>
              <a:t>()</a:t>
            </a:r>
            <a:endParaRPr lang="es-ES" sz="1100" b="1" dirty="0">
              <a:solidFill>
                <a:schemeClr val="accent1"/>
              </a:solidFill>
            </a:endParaRPr>
          </a:p>
        </p:txBody>
      </p:sp>
      <p:cxnSp>
        <p:nvCxnSpPr>
          <p:cNvPr id="73" name="72 Conector recto de flecha"/>
          <p:cNvCxnSpPr/>
          <p:nvPr/>
        </p:nvCxnSpPr>
        <p:spPr>
          <a:xfrm flipV="1">
            <a:off x="755576" y="3113531"/>
            <a:ext cx="0" cy="272998"/>
          </a:xfrm>
          <a:prstGeom prst="straightConnector1">
            <a:avLst/>
          </a:prstGeom>
          <a:ln w="2222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4360" y="-99392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Propuesta TP1 / Grupo 1 </a:t>
            </a:r>
            <a:r>
              <a:rPr lang="es-ES" sz="2800" dirty="0" smtClean="0"/>
              <a:t>RTOS2</a:t>
            </a:r>
            <a:r>
              <a:rPr lang="es-ES" sz="2800" dirty="0" smtClean="0"/>
              <a:t> – </a:t>
            </a:r>
            <a:r>
              <a:rPr lang="es-ES" sz="2800" dirty="0" err="1" smtClean="0"/>
              <a:t>Celery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000" dirty="0" smtClean="0"/>
              <a:t>2.a) Ingreso caracteres </a:t>
            </a:r>
            <a:r>
              <a:rPr lang="es-ES" sz="2000" dirty="0" err="1" smtClean="0"/>
              <a:t>dde</a:t>
            </a:r>
            <a:r>
              <a:rPr lang="es-ES" sz="2000" dirty="0" smtClean="0"/>
              <a:t> UART(i) </a:t>
            </a:r>
            <a:r>
              <a:rPr lang="es-ES" sz="2000" dirty="0" err="1" smtClean="0"/>
              <a:t>via</a:t>
            </a:r>
            <a:r>
              <a:rPr lang="es-ES" sz="2000" dirty="0" smtClean="0"/>
              <a:t> </a:t>
            </a:r>
            <a:r>
              <a:rPr lang="es-ES" sz="2000" dirty="0" err="1" smtClean="0"/>
              <a:t>fsm</a:t>
            </a:r>
            <a:endParaRPr lang="es-ES" sz="2800" dirty="0"/>
          </a:p>
        </p:txBody>
      </p:sp>
      <p:sp>
        <p:nvSpPr>
          <p:cNvPr id="5" name="4 Conector"/>
          <p:cNvSpPr/>
          <p:nvPr/>
        </p:nvSpPr>
        <p:spPr>
          <a:xfrm>
            <a:off x="7128284" y="800708"/>
            <a:ext cx="1440160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RxUART_ISR</a:t>
            </a:r>
            <a:endParaRPr lang="es-ES" sz="1600" dirty="0"/>
          </a:p>
        </p:txBody>
      </p:sp>
      <p:sp>
        <p:nvSpPr>
          <p:cNvPr id="6" name="5 Proceso"/>
          <p:cNvSpPr/>
          <p:nvPr/>
        </p:nvSpPr>
        <p:spPr>
          <a:xfrm>
            <a:off x="7236296" y="1592796"/>
            <a:ext cx="1224136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c= </a:t>
            </a:r>
            <a:r>
              <a:rPr lang="es-ES" sz="1200" dirty="0" err="1" smtClean="0"/>
              <a:t>ReadUART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>
            <a:off x="7848364" y="13767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Proceso"/>
          <p:cNvSpPr/>
          <p:nvPr/>
        </p:nvSpPr>
        <p:spPr>
          <a:xfrm>
            <a:off x="6955177" y="2188833"/>
            <a:ext cx="1800200" cy="279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Rx_FSM</a:t>
            </a:r>
            <a:r>
              <a:rPr lang="es-ES" sz="1200" dirty="0" smtClean="0"/>
              <a:t>(c, </a:t>
            </a:r>
            <a:r>
              <a:rPr lang="es-ES" sz="1200" dirty="0" err="1" smtClean="0"/>
              <a:t>xW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7848364" y="19528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Terminador"/>
          <p:cNvSpPr/>
          <p:nvPr/>
        </p:nvSpPr>
        <p:spPr>
          <a:xfrm>
            <a:off x="7560332" y="2684505"/>
            <a:ext cx="648072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7873032" y="2468481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onector"/>
          <p:cNvSpPr/>
          <p:nvPr/>
        </p:nvSpPr>
        <p:spPr>
          <a:xfrm>
            <a:off x="2987824" y="1304764"/>
            <a:ext cx="1656184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Rx_FSM</a:t>
            </a:r>
            <a:r>
              <a:rPr lang="es-ES" sz="1200" dirty="0" smtClean="0"/>
              <a:t>(c</a:t>
            </a:r>
            <a:r>
              <a:rPr lang="es-ES" sz="1200" dirty="0" smtClean="0"/>
              <a:t>, </a:t>
            </a:r>
            <a:r>
              <a:rPr lang="es-ES" sz="1200" dirty="0" err="1" smtClean="0"/>
              <a:t>xW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17" name="16 Conector recto de flecha"/>
          <p:cNvCxnSpPr>
            <a:stCxn id="14" idx="4"/>
          </p:cNvCxnSpPr>
          <p:nvPr/>
        </p:nvCxnSpPr>
        <p:spPr>
          <a:xfrm>
            <a:off x="3815916" y="1880828"/>
            <a:ext cx="0" cy="69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erminador"/>
          <p:cNvSpPr/>
          <p:nvPr/>
        </p:nvSpPr>
        <p:spPr>
          <a:xfrm>
            <a:off x="251520" y="2582287"/>
            <a:ext cx="7128792" cy="3484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Switch</a:t>
            </a:r>
            <a:r>
              <a:rPr lang="es-ES" sz="1200" dirty="0" smtClean="0"/>
              <a:t>(Status)</a:t>
            </a:r>
            <a:endParaRPr lang="es-ES" sz="1200" dirty="0"/>
          </a:p>
        </p:txBody>
      </p:sp>
      <p:cxnSp>
        <p:nvCxnSpPr>
          <p:cNvPr id="65" name="64 Conector curvado"/>
          <p:cNvCxnSpPr>
            <a:endCxn id="14" idx="6"/>
          </p:cNvCxnSpPr>
          <p:nvPr/>
        </p:nvCxnSpPr>
        <p:spPr>
          <a:xfrm rot="10800000">
            <a:off x="4644008" y="1592797"/>
            <a:ext cx="2232248" cy="735863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ecisión"/>
          <p:cNvSpPr/>
          <p:nvPr/>
        </p:nvSpPr>
        <p:spPr>
          <a:xfrm>
            <a:off x="251520" y="3356992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c==SOF</a:t>
            </a:r>
            <a:endParaRPr lang="es-ES" sz="1100" dirty="0"/>
          </a:p>
        </p:txBody>
      </p:sp>
      <p:cxnSp>
        <p:nvCxnSpPr>
          <p:cNvPr id="16" name="15 Conector recto de flecha"/>
          <p:cNvCxnSpPr>
            <a:endCxn id="7" idx="0"/>
          </p:cNvCxnSpPr>
          <p:nvPr/>
        </p:nvCxnSpPr>
        <p:spPr>
          <a:xfrm>
            <a:off x="935596" y="2930738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958122" y="3005365"/>
            <a:ext cx="51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sIni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43808" y="3005364"/>
            <a:ext cx="51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sOP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937406" y="3035368"/>
            <a:ext cx="634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sLen1:</a:t>
            </a:r>
            <a:endParaRPr lang="es-ES" sz="1200" dirty="0"/>
          </a:p>
        </p:txBody>
      </p:sp>
      <p:sp>
        <p:nvSpPr>
          <p:cNvPr id="18" name="17 Rectángulo"/>
          <p:cNvSpPr/>
          <p:nvPr/>
        </p:nvSpPr>
        <p:spPr>
          <a:xfrm>
            <a:off x="1503924" y="4201853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sOP</a:t>
            </a:r>
            <a:endParaRPr lang="es-ES" sz="1100" dirty="0"/>
          </a:p>
        </p:txBody>
      </p:sp>
      <p:cxnSp>
        <p:nvCxnSpPr>
          <p:cNvPr id="49" name="48 Conector angular"/>
          <p:cNvCxnSpPr/>
          <p:nvPr/>
        </p:nvCxnSpPr>
        <p:spPr>
          <a:xfrm>
            <a:off x="1635456" y="3573016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1642028" y="3291332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21" name="20 Conector recto de flecha"/>
          <p:cNvCxnSpPr>
            <a:stCxn id="7" idx="2"/>
            <a:endCxn id="90" idx="1"/>
          </p:cNvCxnSpPr>
          <p:nvPr/>
        </p:nvCxnSpPr>
        <p:spPr>
          <a:xfrm flipH="1">
            <a:off x="933304" y="3789040"/>
            <a:ext cx="2292" cy="2134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8" idx="2"/>
          </p:cNvCxnSpPr>
          <p:nvPr/>
        </p:nvCxnSpPr>
        <p:spPr>
          <a:xfrm flipH="1">
            <a:off x="1844908" y="4633901"/>
            <a:ext cx="19056" cy="1248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Decisión"/>
          <p:cNvSpPr/>
          <p:nvPr/>
        </p:nvSpPr>
        <p:spPr>
          <a:xfrm>
            <a:off x="2031500" y="3344957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OP ok?</a:t>
            </a:r>
            <a:endParaRPr lang="es-ES" sz="1100" dirty="0"/>
          </a:p>
        </p:txBody>
      </p:sp>
      <p:cxnSp>
        <p:nvCxnSpPr>
          <p:cNvPr id="54" name="53 Conector angular"/>
          <p:cNvCxnSpPr/>
          <p:nvPr/>
        </p:nvCxnSpPr>
        <p:spPr>
          <a:xfrm>
            <a:off x="3415436" y="3560981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608600" y="3314469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56" name="55 Conector recto de flecha"/>
          <p:cNvCxnSpPr>
            <a:stCxn id="53" idx="2"/>
            <a:endCxn id="72" idx="0"/>
          </p:cNvCxnSpPr>
          <p:nvPr/>
        </p:nvCxnSpPr>
        <p:spPr>
          <a:xfrm>
            <a:off x="2715576" y="3777005"/>
            <a:ext cx="11263" cy="951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3643944" y="4621866"/>
            <a:ext cx="0" cy="1255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>
            <a:off x="2720496" y="2900250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958122" y="3872809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2843808" y="3789040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2366799" y="4728719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sIni</a:t>
            </a:r>
            <a:endParaRPr lang="es-ES" sz="1100" dirty="0"/>
          </a:p>
        </p:txBody>
      </p:sp>
      <p:sp>
        <p:nvSpPr>
          <p:cNvPr id="73" name="72 Rectángulo"/>
          <p:cNvSpPr/>
          <p:nvPr/>
        </p:nvSpPr>
        <p:spPr>
          <a:xfrm>
            <a:off x="3046688" y="4194013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Copy</a:t>
            </a:r>
            <a:r>
              <a:rPr lang="es-ES" sz="1100" dirty="0" smtClean="0"/>
              <a:t> &amp; Status =sLen1</a:t>
            </a:r>
            <a:endParaRPr lang="es-ES" sz="11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5849152" y="3012049"/>
            <a:ext cx="6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sLen2:</a:t>
            </a:r>
            <a:endParaRPr lang="es-ES" sz="1200" dirty="0"/>
          </a:p>
        </p:txBody>
      </p:sp>
      <p:cxnSp>
        <p:nvCxnSpPr>
          <p:cNvPr id="75" name="74 Conector angular"/>
          <p:cNvCxnSpPr/>
          <p:nvPr/>
        </p:nvCxnSpPr>
        <p:spPr>
          <a:xfrm>
            <a:off x="5131702" y="3582783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5324866" y="3336271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77" name="76 Conector recto de flecha"/>
          <p:cNvCxnSpPr>
            <a:endCxn id="80" idx="0"/>
          </p:cNvCxnSpPr>
          <p:nvPr/>
        </p:nvCxnSpPr>
        <p:spPr>
          <a:xfrm>
            <a:off x="4431842" y="3798807"/>
            <a:ext cx="11263" cy="951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>
            <a:off x="5360210" y="4643668"/>
            <a:ext cx="0" cy="123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4560074" y="3810842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4083065" y="4750521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sIni</a:t>
            </a:r>
            <a:endParaRPr lang="es-ES" sz="1100" dirty="0"/>
          </a:p>
        </p:txBody>
      </p:sp>
      <p:sp>
        <p:nvSpPr>
          <p:cNvPr id="81" name="80 Rectángulo"/>
          <p:cNvSpPr/>
          <p:nvPr/>
        </p:nvSpPr>
        <p:spPr>
          <a:xfrm>
            <a:off x="4762954" y="4215815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Copy</a:t>
            </a:r>
            <a:r>
              <a:rPr lang="es-ES" sz="1100" dirty="0" smtClean="0"/>
              <a:t> &amp; Status =sLen2</a:t>
            </a:r>
            <a:endParaRPr lang="es-ES" sz="1100" dirty="0"/>
          </a:p>
        </p:txBody>
      </p:sp>
      <p:sp>
        <p:nvSpPr>
          <p:cNvPr id="82" name="81 Decisión"/>
          <p:cNvSpPr/>
          <p:nvPr/>
        </p:nvSpPr>
        <p:spPr>
          <a:xfrm>
            <a:off x="3743976" y="3336271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sLen1 ok?</a:t>
            </a:r>
            <a:endParaRPr lang="es-ES" sz="1100" dirty="0"/>
          </a:p>
        </p:txBody>
      </p:sp>
      <p:cxnSp>
        <p:nvCxnSpPr>
          <p:cNvPr id="83" name="82 Conector recto de flecha"/>
          <p:cNvCxnSpPr/>
          <p:nvPr/>
        </p:nvCxnSpPr>
        <p:spPr>
          <a:xfrm>
            <a:off x="4428052" y="2918703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Rectángulo"/>
          <p:cNvSpPr/>
          <p:nvPr/>
        </p:nvSpPr>
        <p:spPr>
          <a:xfrm>
            <a:off x="6005588" y="3314469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Assemble</a:t>
            </a:r>
            <a:r>
              <a:rPr lang="es-ES" sz="1100" dirty="0" smtClean="0"/>
              <a:t> </a:t>
            </a:r>
            <a:r>
              <a:rPr lang="es-ES" sz="1100" dirty="0" err="1" smtClean="0"/>
              <a:t>Len</a:t>
            </a:r>
            <a:endParaRPr lang="es-ES" sz="1100" dirty="0"/>
          </a:p>
        </p:txBody>
      </p:sp>
      <p:cxnSp>
        <p:nvCxnSpPr>
          <p:cNvPr id="85" name="84 Conector recto de flecha"/>
          <p:cNvCxnSpPr/>
          <p:nvPr/>
        </p:nvCxnSpPr>
        <p:spPr>
          <a:xfrm>
            <a:off x="6465185" y="2900250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Rectángulo"/>
          <p:cNvSpPr/>
          <p:nvPr/>
        </p:nvSpPr>
        <p:spPr>
          <a:xfrm>
            <a:off x="6005588" y="3932841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q=</a:t>
            </a:r>
            <a:r>
              <a:rPr lang="es-ES" sz="1100" dirty="0" err="1" smtClean="0"/>
              <a:t>Select_Qmempool</a:t>
            </a:r>
            <a:r>
              <a:rPr lang="es-ES" sz="1100" dirty="0" smtClean="0"/>
              <a:t>(</a:t>
            </a:r>
            <a:r>
              <a:rPr lang="es-ES" sz="1100" dirty="0" err="1" smtClean="0"/>
              <a:t>Len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cxnSp>
        <p:nvCxnSpPr>
          <p:cNvPr id="32" name="31 Conector recto de flecha"/>
          <p:cNvCxnSpPr>
            <a:stCxn id="84" idx="2"/>
            <a:endCxn id="86" idx="0"/>
          </p:cNvCxnSpPr>
          <p:nvPr/>
        </p:nvCxnSpPr>
        <p:spPr>
          <a:xfrm>
            <a:off x="6516216" y="3746517"/>
            <a:ext cx="0" cy="186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6005588" y="4534497"/>
            <a:ext cx="1021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qBlock</a:t>
            </a:r>
            <a:r>
              <a:rPr lang="es-ES" sz="1100" dirty="0" smtClean="0"/>
              <a:t>= </a:t>
            </a:r>
            <a:r>
              <a:rPr lang="es-ES" sz="1100" dirty="0" err="1" smtClean="0"/>
              <a:t>QMPoolGet</a:t>
            </a:r>
            <a:r>
              <a:rPr lang="es-ES" sz="1100" dirty="0" smtClean="0"/>
              <a:t>(q)</a:t>
            </a:r>
            <a:endParaRPr lang="es-ES" sz="1100" dirty="0"/>
          </a:p>
        </p:txBody>
      </p:sp>
      <p:cxnSp>
        <p:nvCxnSpPr>
          <p:cNvPr id="35" name="34 Conector recto de flecha"/>
          <p:cNvCxnSpPr>
            <a:stCxn id="86" idx="2"/>
            <a:endCxn id="87" idx="0"/>
          </p:cNvCxnSpPr>
          <p:nvPr/>
        </p:nvCxnSpPr>
        <p:spPr>
          <a:xfrm>
            <a:off x="6516216" y="4364889"/>
            <a:ext cx="0" cy="169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Rectángulo"/>
          <p:cNvSpPr/>
          <p:nvPr/>
        </p:nvSpPr>
        <p:spPr>
          <a:xfrm>
            <a:off x="5954868" y="5235325"/>
            <a:ext cx="1122695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Ctr</a:t>
            </a:r>
            <a:r>
              <a:rPr lang="es-ES" sz="1100" dirty="0" smtClean="0"/>
              <a:t>=0 &amp; Status =</a:t>
            </a:r>
            <a:r>
              <a:rPr lang="es-ES" sz="1100" dirty="0" err="1" smtClean="0"/>
              <a:t>sDatos</a:t>
            </a:r>
            <a:endParaRPr lang="es-ES" sz="1100" dirty="0"/>
          </a:p>
        </p:txBody>
      </p:sp>
      <p:cxnSp>
        <p:nvCxnSpPr>
          <p:cNvPr id="37" name="36 Conector recto de flecha"/>
          <p:cNvCxnSpPr>
            <a:stCxn id="87" idx="2"/>
            <a:endCxn id="88" idx="0"/>
          </p:cNvCxnSpPr>
          <p:nvPr/>
        </p:nvCxnSpPr>
        <p:spPr>
          <a:xfrm>
            <a:off x="6516216" y="4966545"/>
            <a:ext cx="0" cy="26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"/>
          <p:cNvSpPr/>
          <p:nvPr/>
        </p:nvSpPr>
        <p:spPr>
          <a:xfrm>
            <a:off x="933304" y="5877272"/>
            <a:ext cx="6447008" cy="9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2" name="91 Conector angular"/>
          <p:cNvCxnSpPr/>
          <p:nvPr/>
        </p:nvCxnSpPr>
        <p:spPr>
          <a:xfrm rot="16200000" flipH="1">
            <a:off x="7063242" y="2965292"/>
            <a:ext cx="382113" cy="2520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>
            <a:off x="2715576" y="5084175"/>
            <a:ext cx="11263" cy="793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>
            <a:off x="4429084" y="5089121"/>
            <a:ext cx="11263" cy="793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>
            <a:stCxn id="88" idx="2"/>
          </p:cNvCxnSpPr>
          <p:nvPr/>
        </p:nvCxnSpPr>
        <p:spPr>
          <a:xfrm>
            <a:off x="6516216" y="5568979"/>
            <a:ext cx="0" cy="308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/>
          <p:nvPr/>
        </p:nvCxnSpPr>
        <p:spPr>
          <a:xfrm flipV="1">
            <a:off x="7128286" y="5568979"/>
            <a:ext cx="504055" cy="30829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7318176" y="3289048"/>
            <a:ext cx="782216" cy="42729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defRPr sz="11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 err="1" smtClean="0"/>
              <a:t>sDatos</a:t>
            </a:r>
            <a:r>
              <a:rPr lang="es-ES" dirty="0" smtClean="0"/>
              <a:t>..</a:t>
            </a:r>
          </a:p>
          <a:p>
            <a:r>
              <a:rPr lang="es-ES" dirty="0" err="1" smtClean="0"/>
              <a:t>sOther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86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4360" y="-99392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Propuesta TP1 / Grupo 1 </a:t>
            </a:r>
            <a:r>
              <a:rPr lang="es-ES" sz="2800" dirty="0" smtClean="0"/>
              <a:t>RTOS2</a:t>
            </a:r>
            <a:r>
              <a:rPr lang="es-ES" sz="2800" dirty="0" smtClean="0"/>
              <a:t> – </a:t>
            </a:r>
            <a:r>
              <a:rPr lang="es-ES" sz="2800" dirty="0" err="1" smtClean="0"/>
              <a:t>Celery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000" dirty="0" smtClean="0"/>
              <a:t>2.b) Ingreso caracteres </a:t>
            </a:r>
            <a:r>
              <a:rPr lang="es-ES" sz="2000" dirty="0" err="1" smtClean="0"/>
              <a:t>dde</a:t>
            </a:r>
            <a:r>
              <a:rPr lang="es-ES" sz="2000" dirty="0" smtClean="0"/>
              <a:t> UART(i) </a:t>
            </a:r>
            <a:r>
              <a:rPr lang="es-ES" sz="2000" dirty="0" err="1" smtClean="0"/>
              <a:t>via</a:t>
            </a:r>
            <a:r>
              <a:rPr lang="es-ES" sz="2000" dirty="0" smtClean="0"/>
              <a:t> </a:t>
            </a:r>
            <a:r>
              <a:rPr lang="es-ES" sz="2000" dirty="0" err="1" smtClean="0"/>
              <a:t>fsm</a:t>
            </a:r>
            <a:r>
              <a:rPr lang="es-ES" sz="2000" dirty="0" smtClean="0"/>
              <a:t> (cont.)</a:t>
            </a:r>
            <a:endParaRPr lang="es-ES" sz="2000" dirty="0"/>
          </a:p>
        </p:txBody>
      </p:sp>
      <p:sp>
        <p:nvSpPr>
          <p:cNvPr id="5" name="4 Conector"/>
          <p:cNvSpPr/>
          <p:nvPr/>
        </p:nvSpPr>
        <p:spPr>
          <a:xfrm>
            <a:off x="7128284" y="800708"/>
            <a:ext cx="1440160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UART_ISR</a:t>
            </a:r>
            <a:endParaRPr lang="es-ES" sz="1600" dirty="0"/>
          </a:p>
        </p:txBody>
      </p:sp>
      <p:sp>
        <p:nvSpPr>
          <p:cNvPr id="6" name="5 Proceso"/>
          <p:cNvSpPr/>
          <p:nvPr/>
        </p:nvSpPr>
        <p:spPr>
          <a:xfrm>
            <a:off x="7236296" y="1592796"/>
            <a:ext cx="1224136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c= </a:t>
            </a:r>
            <a:r>
              <a:rPr lang="es-ES" sz="1200" dirty="0" err="1" smtClean="0"/>
              <a:t>ReadUART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>
            <a:off x="7848364" y="13767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Proceso"/>
          <p:cNvSpPr/>
          <p:nvPr/>
        </p:nvSpPr>
        <p:spPr>
          <a:xfrm>
            <a:off x="6955177" y="2188833"/>
            <a:ext cx="1800200" cy="279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Rx_FSM</a:t>
            </a:r>
            <a:r>
              <a:rPr lang="es-ES" sz="1200" dirty="0" smtClean="0"/>
              <a:t>(c, </a:t>
            </a:r>
            <a:r>
              <a:rPr lang="es-ES" sz="1200" dirty="0" err="1" smtClean="0"/>
              <a:t>xW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7848364" y="19528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Terminador"/>
          <p:cNvSpPr/>
          <p:nvPr/>
        </p:nvSpPr>
        <p:spPr>
          <a:xfrm>
            <a:off x="7560332" y="2684505"/>
            <a:ext cx="648072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7873032" y="2468481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onector"/>
          <p:cNvSpPr/>
          <p:nvPr/>
        </p:nvSpPr>
        <p:spPr>
          <a:xfrm>
            <a:off x="2987824" y="1304764"/>
            <a:ext cx="1656184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Rx_FSM</a:t>
            </a:r>
            <a:r>
              <a:rPr lang="es-ES" sz="1200" dirty="0" smtClean="0"/>
              <a:t>(c</a:t>
            </a:r>
            <a:r>
              <a:rPr lang="es-ES" sz="1200" dirty="0" smtClean="0"/>
              <a:t>, </a:t>
            </a:r>
            <a:r>
              <a:rPr lang="es-ES" sz="1200" dirty="0" err="1" smtClean="0"/>
              <a:t>xW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17" name="16 Conector recto de flecha"/>
          <p:cNvCxnSpPr>
            <a:stCxn id="14" idx="4"/>
          </p:cNvCxnSpPr>
          <p:nvPr/>
        </p:nvCxnSpPr>
        <p:spPr>
          <a:xfrm>
            <a:off x="3815916" y="1880828"/>
            <a:ext cx="0" cy="69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erminador"/>
          <p:cNvSpPr/>
          <p:nvPr/>
        </p:nvSpPr>
        <p:spPr>
          <a:xfrm>
            <a:off x="251520" y="2582287"/>
            <a:ext cx="7128792" cy="3484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Switch</a:t>
            </a:r>
            <a:r>
              <a:rPr lang="es-ES" sz="1200" dirty="0" smtClean="0"/>
              <a:t>(Status)</a:t>
            </a:r>
            <a:endParaRPr lang="es-ES" sz="1200" dirty="0"/>
          </a:p>
        </p:txBody>
      </p:sp>
      <p:cxnSp>
        <p:nvCxnSpPr>
          <p:cNvPr id="65" name="64 Conector curvado"/>
          <p:cNvCxnSpPr>
            <a:endCxn id="14" idx="6"/>
          </p:cNvCxnSpPr>
          <p:nvPr/>
        </p:nvCxnSpPr>
        <p:spPr>
          <a:xfrm rot="10800000">
            <a:off x="4644008" y="1592797"/>
            <a:ext cx="2232248" cy="735863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935596" y="2930738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3937406" y="3035368"/>
            <a:ext cx="634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sFin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cxnSp>
        <p:nvCxnSpPr>
          <p:cNvPr id="21" name="20 Conector recto de flecha"/>
          <p:cNvCxnSpPr>
            <a:stCxn id="66" idx="2"/>
            <a:endCxn id="90" idx="1"/>
          </p:cNvCxnSpPr>
          <p:nvPr/>
        </p:nvCxnSpPr>
        <p:spPr>
          <a:xfrm flipH="1">
            <a:off x="933304" y="4490688"/>
            <a:ext cx="2292" cy="143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1844908" y="4966545"/>
            <a:ext cx="19056" cy="915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49152" y="3012049"/>
            <a:ext cx="6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default:</a:t>
            </a:r>
            <a:endParaRPr lang="es-ES" sz="1200" dirty="0"/>
          </a:p>
        </p:txBody>
      </p:sp>
      <p:cxnSp>
        <p:nvCxnSpPr>
          <p:cNvPr id="75" name="74 Conector angular"/>
          <p:cNvCxnSpPr/>
          <p:nvPr/>
        </p:nvCxnSpPr>
        <p:spPr>
          <a:xfrm>
            <a:off x="5131702" y="3582783"/>
            <a:ext cx="216024" cy="623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5324866" y="3336271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78" name="77 Conector recto de flecha"/>
          <p:cNvCxnSpPr/>
          <p:nvPr/>
        </p:nvCxnSpPr>
        <p:spPr>
          <a:xfrm>
            <a:off x="5360210" y="4750521"/>
            <a:ext cx="0" cy="1126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3635896" y="36723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N(ok)</a:t>
            </a:r>
            <a:endParaRPr lang="es-ES" sz="1200" dirty="0"/>
          </a:p>
        </p:txBody>
      </p:sp>
      <p:sp>
        <p:nvSpPr>
          <p:cNvPr id="80" name="79 Rectángulo"/>
          <p:cNvSpPr/>
          <p:nvPr/>
        </p:nvSpPr>
        <p:spPr>
          <a:xfrm>
            <a:off x="4042874" y="5402152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sIni</a:t>
            </a:r>
            <a:endParaRPr lang="es-ES" sz="1100" dirty="0"/>
          </a:p>
        </p:txBody>
      </p:sp>
      <p:sp>
        <p:nvSpPr>
          <p:cNvPr id="81" name="80 Rectángulo"/>
          <p:cNvSpPr/>
          <p:nvPr/>
        </p:nvSpPr>
        <p:spPr>
          <a:xfrm>
            <a:off x="4762954" y="4215815"/>
            <a:ext cx="1021256" cy="53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Discard</a:t>
            </a:r>
            <a:r>
              <a:rPr lang="es-ES" sz="1100" dirty="0" smtClean="0"/>
              <a:t>: </a:t>
            </a:r>
            <a:r>
              <a:rPr lang="es-ES" sz="1100" dirty="0" err="1" smtClean="0"/>
              <a:t>QMPoolPut</a:t>
            </a:r>
            <a:r>
              <a:rPr lang="es-ES" sz="1100" dirty="0" smtClean="0"/>
              <a:t>(</a:t>
            </a:r>
            <a:r>
              <a:rPr lang="es-ES" sz="1100" dirty="0" err="1" smtClean="0"/>
              <a:t>qBlock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82" name="81 Decisión"/>
          <p:cNvSpPr/>
          <p:nvPr/>
        </p:nvSpPr>
        <p:spPr>
          <a:xfrm>
            <a:off x="3743976" y="3336271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c</a:t>
            </a:r>
            <a:r>
              <a:rPr lang="es-ES" sz="1100" dirty="0" smtClean="0"/>
              <a:t> == EOF</a:t>
            </a:r>
            <a:endParaRPr lang="es-ES" sz="1100" dirty="0"/>
          </a:p>
        </p:txBody>
      </p:sp>
      <p:cxnSp>
        <p:nvCxnSpPr>
          <p:cNvPr id="83" name="82 Conector recto de flecha"/>
          <p:cNvCxnSpPr/>
          <p:nvPr/>
        </p:nvCxnSpPr>
        <p:spPr>
          <a:xfrm>
            <a:off x="4428052" y="2918703"/>
            <a:ext cx="0" cy="426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>
            <a:off x="6465185" y="2900250"/>
            <a:ext cx="51031" cy="206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6516216" y="4966545"/>
            <a:ext cx="0" cy="26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"/>
          <p:cNvSpPr/>
          <p:nvPr/>
        </p:nvSpPr>
        <p:spPr>
          <a:xfrm>
            <a:off x="933304" y="5877272"/>
            <a:ext cx="6447008" cy="9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2699792" y="4241566"/>
            <a:ext cx="11263" cy="549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>
            <a:off x="4440347" y="5725598"/>
            <a:ext cx="0" cy="156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/>
          <p:nvPr/>
        </p:nvCxnSpPr>
        <p:spPr>
          <a:xfrm>
            <a:off x="6516216" y="5568979"/>
            <a:ext cx="0" cy="308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90" idx="1"/>
          </p:cNvCxnSpPr>
          <p:nvPr/>
        </p:nvCxnSpPr>
        <p:spPr>
          <a:xfrm rot="10800000">
            <a:off x="539552" y="5637487"/>
            <a:ext cx="393752" cy="2859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ectángulo"/>
          <p:cNvSpPr/>
          <p:nvPr/>
        </p:nvSpPr>
        <p:spPr>
          <a:xfrm>
            <a:off x="337098" y="3404448"/>
            <a:ext cx="1196996" cy="525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qBlock.block</a:t>
            </a:r>
            <a:r>
              <a:rPr lang="es-ES" sz="1100" dirty="0" smtClean="0"/>
              <a:t>[</a:t>
            </a:r>
            <a:r>
              <a:rPr lang="es-ES" sz="1100" dirty="0" err="1" smtClean="0"/>
              <a:t>ctr</a:t>
            </a:r>
            <a:r>
              <a:rPr lang="es-ES" sz="1100" dirty="0" smtClean="0"/>
              <a:t>] = c;</a:t>
            </a:r>
          </a:p>
          <a:p>
            <a:pPr algn="ctr"/>
            <a:r>
              <a:rPr lang="es-ES" sz="1100" dirty="0" err="1"/>
              <a:t>c</a:t>
            </a:r>
            <a:r>
              <a:rPr lang="es-ES" sz="1100" dirty="0" err="1" smtClean="0"/>
              <a:t>tr</a:t>
            </a:r>
            <a:r>
              <a:rPr lang="es-ES" sz="1100" dirty="0" smtClean="0"/>
              <a:t>++;</a:t>
            </a:r>
            <a:endParaRPr lang="es-ES" sz="11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1043608" y="2993330"/>
            <a:ext cx="6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sDatos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cxnSp>
        <p:nvCxnSpPr>
          <p:cNvPr id="61" name="60 Conector angular"/>
          <p:cNvCxnSpPr/>
          <p:nvPr/>
        </p:nvCxnSpPr>
        <p:spPr>
          <a:xfrm rot="10800000" flipH="1">
            <a:off x="648552" y="1948530"/>
            <a:ext cx="92733" cy="825935"/>
          </a:xfrm>
          <a:prstGeom prst="bentConnector4">
            <a:avLst>
              <a:gd name="adj1" fmla="val -246514"/>
              <a:gd name="adj2" fmla="val 605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679148" y="1955215"/>
            <a:ext cx="1031524" cy="42729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defRPr sz="11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 err="1" smtClean="0"/>
              <a:t>sAnteriores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66" name="65 Decisión"/>
          <p:cNvSpPr/>
          <p:nvPr/>
        </p:nvSpPr>
        <p:spPr>
          <a:xfrm>
            <a:off x="251520" y="4058640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ctr</a:t>
            </a:r>
            <a:r>
              <a:rPr lang="es-ES" sz="1100" dirty="0" smtClean="0"/>
              <a:t>&gt;=</a:t>
            </a:r>
            <a:r>
              <a:rPr lang="es-ES" sz="1100" dirty="0" err="1" smtClean="0"/>
              <a:t>qBlock.len</a:t>
            </a:r>
            <a:r>
              <a:rPr lang="es-ES" sz="1100" dirty="0" smtClean="0"/>
              <a:t>?</a:t>
            </a:r>
            <a:endParaRPr lang="es-ES" sz="1100" dirty="0"/>
          </a:p>
        </p:txBody>
      </p:sp>
      <p:sp>
        <p:nvSpPr>
          <p:cNvPr id="69" name="68 Rectángulo"/>
          <p:cNvSpPr/>
          <p:nvPr/>
        </p:nvSpPr>
        <p:spPr>
          <a:xfrm>
            <a:off x="1494396" y="4624732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sFin</a:t>
            </a:r>
            <a:endParaRPr lang="es-ES" sz="1100" dirty="0"/>
          </a:p>
        </p:txBody>
      </p:sp>
      <p:cxnSp>
        <p:nvCxnSpPr>
          <p:cNvPr id="71" name="70 Conector angular"/>
          <p:cNvCxnSpPr>
            <a:endCxn id="69" idx="0"/>
          </p:cNvCxnSpPr>
          <p:nvPr/>
        </p:nvCxnSpPr>
        <p:spPr>
          <a:xfrm rot="16200000" flipH="1">
            <a:off x="1553514" y="4323810"/>
            <a:ext cx="350068" cy="251776"/>
          </a:xfrm>
          <a:prstGeom prst="bentConnector3">
            <a:avLst>
              <a:gd name="adj1" fmla="val -57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1997370" y="4136164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Y</a:t>
            </a:r>
            <a:endParaRPr lang="es-ES" sz="1200" dirty="0"/>
          </a:p>
        </p:txBody>
      </p:sp>
      <p:cxnSp>
        <p:nvCxnSpPr>
          <p:cNvPr id="26" name="25 Conector recto de flecha"/>
          <p:cNvCxnSpPr>
            <a:stCxn id="59" idx="2"/>
            <a:endCxn id="66" idx="0"/>
          </p:cNvCxnSpPr>
          <p:nvPr/>
        </p:nvCxnSpPr>
        <p:spPr>
          <a:xfrm>
            <a:off x="935596" y="3930155"/>
            <a:ext cx="0" cy="12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>
          <a:xfrm>
            <a:off x="6156176" y="5257554"/>
            <a:ext cx="720080" cy="33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Status =</a:t>
            </a:r>
            <a:r>
              <a:rPr lang="es-ES" sz="1100" dirty="0" err="1" smtClean="0"/>
              <a:t>sIni</a:t>
            </a:r>
            <a:endParaRPr lang="es-ES" sz="1100" dirty="0"/>
          </a:p>
        </p:txBody>
      </p:sp>
      <p:sp>
        <p:nvSpPr>
          <p:cNvPr id="94" name="93 Terminador"/>
          <p:cNvSpPr/>
          <p:nvPr/>
        </p:nvSpPr>
        <p:spPr>
          <a:xfrm>
            <a:off x="2465681" y="3926212"/>
            <a:ext cx="2248934" cy="3484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Switch</a:t>
            </a:r>
            <a:r>
              <a:rPr lang="es-ES" sz="1200" dirty="0" smtClean="0"/>
              <a:t>(</a:t>
            </a:r>
            <a:r>
              <a:rPr lang="es-ES" sz="1200" dirty="0" err="1" smtClean="0"/>
              <a:t>qBlock.oper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cxnSp>
        <p:nvCxnSpPr>
          <p:cNvPr id="36" name="35 Conector angular"/>
          <p:cNvCxnSpPr>
            <a:stCxn id="82" idx="1"/>
          </p:cNvCxnSpPr>
          <p:nvPr/>
        </p:nvCxnSpPr>
        <p:spPr>
          <a:xfrm rot="10800000" flipV="1">
            <a:off x="3419872" y="3552295"/>
            <a:ext cx="324104" cy="3970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2661730" y="4413163"/>
            <a:ext cx="348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0:</a:t>
            </a:r>
            <a:endParaRPr lang="es-ES" sz="1200" dirty="0"/>
          </a:p>
        </p:txBody>
      </p:sp>
      <p:sp>
        <p:nvSpPr>
          <p:cNvPr id="97" name="96 Rectángulo"/>
          <p:cNvSpPr/>
          <p:nvPr/>
        </p:nvSpPr>
        <p:spPr>
          <a:xfrm>
            <a:off x="2325489" y="4799552"/>
            <a:ext cx="1094381" cy="45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 </a:t>
            </a:r>
            <a:r>
              <a:rPr lang="es-ES" sz="1100" dirty="0" err="1" smtClean="0"/>
              <a:t>MSend</a:t>
            </a:r>
            <a:r>
              <a:rPr lang="es-ES" sz="1100" dirty="0" smtClean="0"/>
              <a:t>(</a:t>
            </a:r>
            <a:r>
              <a:rPr lang="es-ES" sz="1100" dirty="0" err="1" smtClean="0"/>
              <a:t>qBlock</a:t>
            </a:r>
            <a:r>
              <a:rPr lang="es-ES" sz="1100" dirty="0" smtClean="0"/>
              <a:t>, MAY)</a:t>
            </a:r>
            <a:endParaRPr lang="es-ES" sz="1100" dirty="0"/>
          </a:p>
        </p:txBody>
      </p:sp>
      <p:cxnSp>
        <p:nvCxnSpPr>
          <p:cNvPr id="42" name="41 Conector angular"/>
          <p:cNvCxnSpPr>
            <a:endCxn id="80" idx="1"/>
          </p:cNvCxnSpPr>
          <p:nvPr/>
        </p:nvCxnSpPr>
        <p:spPr>
          <a:xfrm>
            <a:off x="2711055" y="5257554"/>
            <a:ext cx="1331819" cy="3114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3569588" y="4413163"/>
            <a:ext cx="348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1:</a:t>
            </a:r>
            <a:endParaRPr lang="es-ES" sz="1200" dirty="0"/>
          </a:p>
        </p:txBody>
      </p:sp>
      <p:sp>
        <p:nvSpPr>
          <p:cNvPr id="43" name="42 Rectángulo"/>
          <p:cNvSpPr/>
          <p:nvPr/>
        </p:nvSpPr>
        <p:spPr>
          <a:xfrm>
            <a:off x="3635896" y="4799552"/>
            <a:ext cx="520912" cy="40749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accent1"/>
                </a:solidFill>
              </a:rPr>
              <a:t>Idem</a:t>
            </a:r>
            <a:r>
              <a:rPr lang="es-ES" sz="1100" dirty="0" smtClean="0">
                <a:solidFill>
                  <a:schemeClr val="accent1"/>
                </a:solidFill>
              </a:rPr>
              <a:t> MIN</a:t>
            </a:r>
            <a:endParaRPr lang="es-ES" sz="1100" dirty="0">
              <a:solidFill>
                <a:schemeClr val="accent1"/>
              </a:solidFill>
            </a:endParaRPr>
          </a:p>
        </p:txBody>
      </p:sp>
      <p:cxnSp>
        <p:nvCxnSpPr>
          <p:cNvPr id="48" name="47 Conector recto de flecha"/>
          <p:cNvCxnSpPr>
            <a:endCxn id="43" idx="0"/>
          </p:cNvCxnSpPr>
          <p:nvPr/>
        </p:nvCxnSpPr>
        <p:spPr>
          <a:xfrm>
            <a:off x="3896352" y="4274664"/>
            <a:ext cx="0" cy="524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43" idx="3"/>
            <a:endCxn id="80" idx="0"/>
          </p:cNvCxnSpPr>
          <p:nvPr/>
        </p:nvCxnSpPr>
        <p:spPr>
          <a:xfrm>
            <a:off x="4156808" y="5003300"/>
            <a:ext cx="246106" cy="398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/>
          <p:nvPr/>
        </p:nvCxnSpPr>
        <p:spPr>
          <a:xfrm rot="16200000" flipH="1">
            <a:off x="3923713" y="4753865"/>
            <a:ext cx="1127488" cy="1690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CuadroTexto"/>
          <p:cNvSpPr txBox="1"/>
          <p:nvPr/>
        </p:nvSpPr>
        <p:spPr>
          <a:xfrm>
            <a:off x="4091571" y="4447115"/>
            <a:ext cx="62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def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cxnSp>
        <p:nvCxnSpPr>
          <p:cNvPr id="100" name="99 Conector angular"/>
          <p:cNvCxnSpPr/>
          <p:nvPr/>
        </p:nvCxnSpPr>
        <p:spPr>
          <a:xfrm rot="16200000" flipH="1">
            <a:off x="2510293" y="5514657"/>
            <a:ext cx="1067432" cy="665910"/>
          </a:xfrm>
          <a:prstGeom prst="bentConnector3">
            <a:avLst>
              <a:gd name="adj1" fmla="val 37525"/>
            </a:avLst>
          </a:prstGeom>
          <a:ln w="2222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Rectángulo"/>
          <p:cNvSpPr/>
          <p:nvPr/>
        </p:nvSpPr>
        <p:spPr>
          <a:xfrm>
            <a:off x="2661730" y="6417334"/>
            <a:ext cx="1381144" cy="32403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accent1"/>
                </a:solidFill>
              </a:rPr>
              <a:t>Task_mayusculizar</a:t>
            </a:r>
            <a:r>
              <a:rPr lang="es-ES" sz="1100" b="1" dirty="0" smtClean="0">
                <a:solidFill>
                  <a:schemeClr val="accent1"/>
                </a:solidFill>
              </a:rPr>
              <a:t>()</a:t>
            </a:r>
            <a:endParaRPr lang="es-ES" sz="1100" b="1" dirty="0">
              <a:solidFill>
                <a:schemeClr val="accent1"/>
              </a:solidFill>
            </a:endParaRPr>
          </a:p>
        </p:txBody>
      </p:sp>
      <p:sp>
        <p:nvSpPr>
          <p:cNvPr id="112" name="111 Rectángulo"/>
          <p:cNvSpPr/>
          <p:nvPr/>
        </p:nvSpPr>
        <p:spPr>
          <a:xfrm>
            <a:off x="4378988" y="6381586"/>
            <a:ext cx="1381144" cy="32403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accent1"/>
                </a:solidFill>
              </a:rPr>
              <a:t>Task_minusculizar</a:t>
            </a:r>
            <a:r>
              <a:rPr lang="es-ES" sz="1100" b="1" dirty="0" smtClean="0">
                <a:solidFill>
                  <a:schemeClr val="accent1"/>
                </a:solidFill>
              </a:rPr>
              <a:t>()</a:t>
            </a:r>
            <a:endParaRPr lang="es-ES" sz="1100" b="1" dirty="0">
              <a:solidFill>
                <a:schemeClr val="accent1"/>
              </a:solidFill>
            </a:endParaRPr>
          </a:p>
        </p:txBody>
      </p:sp>
      <p:cxnSp>
        <p:nvCxnSpPr>
          <p:cNvPr id="113" name="112 Conector angular"/>
          <p:cNvCxnSpPr/>
          <p:nvPr/>
        </p:nvCxnSpPr>
        <p:spPr>
          <a:xfrm rot="16200000" flipH="1">
            <a:off x="3628963" y="5436086"/>
            <a:ext cx="1067432" cy="665910"/>
          </a:xfrm>
          <a:prstGeom prst="bentConnector3">
            <a:avLst>
              <a:gd name="adj1" fmla="val 80773"/>
            </a:avLst>
          </a:prstGeom>
          <a:ln w="2222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5695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Propuesta TP1 / Grupo 1 </a:t>
            </a:r>
            <a:r>
              <a:rPr lang="es-ES" sz="2800" dirty="0" smtClean="0"/>
              <a:t>RTOS2</a:t>
            </a:r>
            <a:r>
              <a:rPr lang="es-ES" sz="2800" dirty="0" smtClean="0"/>
              <a:t> – </a:t>
            </a:r>
            <a:r>
              <a:rPr lang="es-ES" sz="2800" dirty="0" err="1" smtClean="0"/>
              <a:t>Celery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000" dirty="0" smtClean="0"/>
              <a:t>2.C) Salida de </a:t>
            </a:r>
            <a:r>
              <a:rPr lang="es-ES" sz="2000" dirty="0" err="1" smtClean="0"/>
              <a:t>Tasks</a:t>
            </a:r>
            <a:r>
              <a:rPr lang="es-ES" sz="2000" dirty="0" smtClean="0"/>
              <a:t> </a:t>
            </a:r>
            <a:r>
              <a:rPr lang="es-ES" sz="2000" dirty="0" err="1" smtClean="0"/>
              <a:t>Mayusculizar</a:t>
            </a:r>
            <a:r>
              <a:rPr lang="es-ES" sz="2000" dirty="0" smtClean="0"/>
              <a:t>, </a:t>
            </a:r>
            <a:r>
              <a:rPr lang="es-ES" sz="2000" dirty="0" err="1" smtClean="0"/>
              <a:t>Minusc</a:t>
            </a:r>
            <a:r>
              <a:rPr lang="es-ES" sz="2000" dirty="0" smtClean="0"/>
              <a:t>. </a:t>
            </a:r>
            <a:r>
              <a:rPr lang="es-ES" sz="2000" dirty="0" err="1" smtClean="0"/>
              <a:t>Via</a:t>
            </a:r>
            <a:r>
              <a:rPr lang="es-ES" sz="2000" dirty="0" smtClean="0"/>
              <a:t> </a:t>
            </a:r>
            <a:r>
              <a:rPr lang="es-ES" sz="2000" dirty="0" err="1" smtClean="0"/>
              <a:t>Task_Txmit</a:t>
            </a:r>
            <a:r>
              <a:rPr lang="es-ES" sz="2000" dirty="0" smtClean="0"/>
              <a:t> por interrupción </a:t>
            </a:r>
            <a:r>
              <a:rPr lang="es-ES" sz="2000" dirty="0" err="1" smtClean="0"/>
              <a:t>TXEmpty</a:t>
            </a:r>
            <a:r>
              <a:rPr lang="es-ES" sz="2000" dirty="0" smtClean="0"/>
              <a:t> (asincrónico, no bloqueante)</a:t>
            </a:r>
            <a:endParaRPr lang="es-ES" sz="2000" dirty="0"/>
          </a:p>
        </p:txBody>
      </p:sp>
      <p:sp>
        <p:nvSpPr>
          <p:cNvPr id="5" name="4 Conector"/>
          <p:cNvSpPr/>
          <p:nvPr/>
        </p:nvSpPr>
        <p:spPr>
          <a:xfrm>
            <a:off x="6828416" y="1817938"/>
            <a:ext cx="1440160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TxUART_ISR</a:t>
            </a:r>
            <a:endParaRPr lang="es-ES" sz="1600" dirty="0"/>
          </a:p>
        </p:txBody>
      </p:sp>
      <p:sp>
        <p:nvSpPr>
          <p:cNvPr id="6" name="5 Proceso"/>
          <p:cNvSpPr/>
          <p:nvPr/>
        </p:nvSpPr>
        <p:spPr>
          <a:xfrm>
            <a:off x="6936428" y="2610026"/>
            <a:ext cx="1224136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LeerBufferCirc</a:t>
            </a:r>
            <a:r>
              <a:rPr lang="es-ES" sz="1200" dirty="0" smtClean="0"/>
              <a:t>(&amp;byte)</a:t>
            </a:r>
            <a:endParaRPr lang="es-ES" sz="12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>
            <a:off x="7548496" y="239400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Proceso"/>
          <p:cNvSpPr/>
          <p:nvPr/>
        </p:nvSpPr>
        <p:spPr>
          <a:xfrm>
            <a:off x="6655309" y="3206063"/>
            <a:ext cx="1800200" cy="279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UART_TxWrite</a:t>
            </a:r>
            <a:r>
              <a:rPr lang="es-ES" sz="1200" dirty="0" smtClean="0"/>
              <a:t>(byte)</a:t>
            </a:r>
            <a:endParaRPr lang="es-ES" sz="1200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7548496" y="297006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Terminador"/>
          <p:cNvSpPr/>
          <p:nvPr/>
        </p:nvSpPr>
        <p:spPr>
          <a:xfrm>
            <a:off x="7260464" y="3701735"/>
            <a:ext cx="648072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7573164" y="3485711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onector"/>
          <p:cNvSpPr/>
          <p:nvPr/>
        </p:nvSpPr>
        <p:spPr>
          <a:xfrm>
            <a:off x="2627784" y="2898058"/>
            <a:ext cx="1800200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Task_TransmisionUART</a:t>
            </a:r>
            <a:endParaRPr lang="es-ES" sz="1200" dirty="0"/>
          </a:p>
        </p:txBody>
      </p:sp>
      <p:cxnSp>
        <p:nvCxnSpPr>
          <p:cNvPr id="100" name="99 Conector angular"/>
          <p:cNvCxnSpPr>
            <a:endCxn id="14" idx="1"/>
          </p:cNvCxnSpPr>
          <p:nvPr/>
        </p:nvCxnSpPr>
        <p:spPr>
          <a:xfrm rot="16200000" flipH="1">
            <a:off x="2180531" y="2271534"/>
            <a:ext cx="726091" cy="695681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Rectángulo"/>
          <p:cNvSpPr/>
          <p:nvPr/>
        </p:nvSpPr>
        <p:spPr>
          <a:xfrm>
            <a:off x="1763688" y="1943953"/>
            <a:ext cx="1381144" cy="32403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accent1"/>
                </a:solidFill>
              </a:rPr>
              <a:t>Task_mayusculizar</a:t>
            </a:r>
            <a:r>
              <a:rPr lang="es-ES" sz="1100" b="1" dirty="0" smtClean="0">
                <a:solidFill>
                  <a:schemeClr val="accent1"/>
                </a:solidFill>
              </a:rPr>
              <a:t>()</a:t>
            </a:r>
            <a:endParaRPr lang="es-ES" sz="1100" b="1" dirty="0">
              <a:solidFill>
                <a:schemeClr val="accent1"/>
              </a:solidFill>
            </a:endParaRPr>
          </a:p>
        </p:txBody>
      </p:sp>
      <p:sp>
        <p:nvSpPr>
          <p:cNvPr id="112" name="111 Rectángulo"/>
          <p:cNvSpPr/>
          <p:nvPr/>
        </p:nvSpPr>
        <p:spPr>
          <a:xfrm>
            <a:off x="4067944" y="1943953"/>
            <a:ext cx="1381144" cy="32403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accent1"/>
                </a:solidFill>
              </a:rPr>
              <a:t>Task_minusculizar</a:t>
            </a:r>
            <a:r>
              <a:rPr lang="es-ES" sz="1100" b="1" dirty="0" smtClean="0">
                <a:solidFill>
                  <a:schemeClr val="accent1"/>
                </a:solidFill>
              </a:rPr>
              <a:t>()</a:t>
            </a:r>
            <a:endParaRPr lang="es-ES" sz="1100" b="1" dirty="0">
              <a:solidFill>
                <a:schemeClr val="accent1"/>
              </a:solidFill>
            </a:endParaRPr>
          </a:p>
        </p:txBody>
      </p:sp>
      <p:cxnSp>
        <p:nvCxnSpPr>
          <p:cNvPr id="113" name="112 Conector angular"/>
          <p:cNvCxnSpPr>
            <a:endCxn id="14" idx="7"/>
          </p:cNvCxnSpPr>
          <p:nvPr/>
        </p:nvCxnSpPr>
        <p:spPr>
          <a:xfrm rot="5400000">
            <a:off x="4098388" y="2322292"/>
            <a:ext cx="726093" cy="594165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119 Rectángulo"/>
          <p:cNvSpPr/>
          <p:nvPr/>
        </p:nvSpPr>
        <p:spPr>
          <a:xfrm>
            <a:off x="2267744" y="4531556"/>
            <a:ext cx="2397093" cy="49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q = </a:t>
            </a:r>
            <a:r>
              <a:rPr lang="es-ES" sz="1200" dirty="0" err="1" smtClean="0"/>
              <a:t>xQRec</a:t>
            </a:r>
            <a:r>
              <a:rPr lang="es-ES" sz="1200" dirty="0" smtClean="0"/>
              <a:t>(</a:t>
            </a:r>
            <a:r>
              <a:rPr lang="es-ES" sz="1200" dirty="0" err="1" smtClean="0"/>
              <a:t>queTx</a:t>
            </a:r>
            <a:r>
              <a:rPr lang="es-ES" sz="1200" dirty="0" smtClean="0"/>
              <a:t>,&amp;</a:t>
            </a:r>
            <a:r>
              <a:rPr lang="es-ES" sz="1200" dirty="0" err="1" smtClean="0"/>
              <a:t>Q_op</a:t>
            </a:r>
            <a:r>
              <a:rPr lang="es-ES" sz="1200" dirty="0" smtClean="0"/>
              <a:t>, </a:t>
            </a:r>
            <a:r>
              <a:rPr lang="es-ES" sz="1200" dirty="0" err="1" smtClean="0"/>
              <a:t>inf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121" name="120 Decisión"/>
          <p:cNvSpPr/>
          <p:nvPr/>
        </p:nvSpPr>
        <p:spPr>
          <a:xfrm>
            <a:off x="2495845" y="3695753"/>
            <a:ext cx="2064077" cy="5818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1</a:t>
            </a:r>
            <a:endParaRPr lang="es-ES" sz="1200" dirty="0"/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3514085" y="429475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128" idx="2"/>
          </p:cNvCxnSpPr>
          <p:nvPr/>
        </p:nvCxnSpPr>
        <p:spPr>
          <a:xfrm rot="5400000" flipH="1">
            <a:off x="2425494" y="4904793"/>
            <a:ext cx="31603" cy="2101169"/>
          </a:xfrm>
          <a:prstGeom prst="bentConnector4">
            <a:avLst>
              <a:gd name="adj1" fmla="val -723349"/>
              <a:gd name="adj2" fmla="val 722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 de flecha"/>
          <p:cNvCxnSpPr/>
          <p:nvPr/>
        </p:nvCxnSpPr>
        <p:spPr>
          <a:xfrm>
            <a:off x="3517536" y="502348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Decisión"/>
          <p:cNvSpPr/>
          <p:nvPr/>
        </p:nvSpPr>
        <p:spPr>
          <a:xfrm>
            <a:off x="2555776" y="5239508"/>
            <a:ext cx="1872208" cy="7316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Queue</a:t>
            </a:r>
            <a:r>
              <a:rPr lang="es-ES" sz="1200" dirty="0" smtClean="0"/>
              <a:t> </a:t>
            </a:r>
            <a:r>
              <a:rPr lang="es-ES" sz="1200" dirty="0" err="1" smtClean="0"/>
              <a:t>Ptr</a:t>
            </a:r>
            <a:r>
              <a:rPr lang="es-ES" sz="1200" dirty="0" smtClean="0"/>
              <a:t>  == NULL?</a:t>
            </a:r>
            <a:endParaRPr lang="es-ES" sz="1200" dirty="0"/>
          </a:p>
        </p:txBody>
      </p:sp>
      <p:sp>
        <p:nvSpPr>
          <p:cNvPr id="132" name="131 CuadroTexto"/>
          <p:cNvSpPr txBox="1"/>
          <p:nvPr/>
        </p:nvSpPr>
        <p:spPr>
          <a:xfrm>
            <a:off x="2961184" y="6974997"/>
            <a:ext cx="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</a:t>
            </a:r>
            <a:endParaRPr lang="es-ES" sz="1200" dirty="0"/>
          </a:p>
        </p:txBody>
      </p:sp>
      <p:cxnSp>
        <p:nvCxnSpPr>
          <p:cNvPr id="134" name="133 Conector angular"/>
          <p:cNvCxnSpPr>
            <a:endCxn id="121" idx="1"/>
          </p:cNvCxnSpPr>
          <p:nvPr/>
        </p:nvCxnSpPr>
        <p:spPr>
          <a:xfrm rot="5400000" flipH="1" flipV="1">
            <a:off x="966832" y="4410562"/>
            <a:ext cx="1952892" cy="1105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 de flecha"/>
          <p:cNvCxnSpPr>
            <a:stCxn id="14" idx="4"/>
            <a:endCxn id="121" idx="0"/>
          </p:cNvCxnSpPr>
          <p:nvPr/>
        </p:nvCxnSpPr>
        <p:spPr>
          <a:xfrm>
            <a:off x="3527884" y="3474122"/>
            <a:ext cx="0" cy="221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Rectángulo"/>
          <p:cNvSpPr/>
          <p:nvPr/>
        </p:nvSpPr>
        <p:spPr>
          <a:xfrm>
            <a:off x="5053957" y="5313961"/>
            <a:ext cx="1414285" cy="657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Escribe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</a:t>
            </a:r>
            <a:r>
              <a:rPr lang="es-ES" sz="1200" dirty="0" err="1" smtClean="0"/>
              <a:t>q_op.block</a:t>
            </a:r>
            <a:r>
              <a:rPr lang="es-ES" sz="1200" dirty="0" smtClean="0"/>
              <a:t> a Buffer Circular</a:t>
            </a:r>
            <a:endParaRPr lang="es-ES" sz="1200" dirty="0"/>
          </a:p>
        </p:txBody>
      </p:sp>
      <p:cxnSp>
        <p:nvCxnSpPr>
          <p:cNvPr id="141" name="140 Conector recto de flecha"/>
          <p:cNvCxnSpPr>
            <a:stCxn id="128" idx="3"/>
          </p:cNvCxnSpPr>
          <p:nvPr/>
        </p:nvCxnSpPr>
        <p:spPr>
          <a:xfrm>
            <a:off x="4427984" y="5605343"/>
            <a:ext cx="6259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angular"/>
          <p:cNvCxnSpPr>
            <a:stCxn id="139" idx="2"/>
          </p:cNvCxnSpPr>
          <p:nvPr/>
        </p:nvCxnSpPr>
        <p:spPr>
          <a:xfrm rot="5400000">
            <a:off x="4547429" y="4951633"/>
            <a:ext cx="194126" cy="22332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curvado"/>
          <p:cNvCxnSpPr>
            <a:endCxn id="6" idx="1"/>
          </p:cNvCxnSpPr>
          <p:nvPr/>
        </p:nvCxnSpPr>
        <p:spPr>
          <a:xfrm rot="5400000" flipH="1" flipV="1">
            <a:off x="5192636" y="3465553"/>
            <a:ext cx="2419298" cy="106828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5695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Actual TP1 / Grupo 1 </a:t>
            </a:r>
            <a:r>
              <a:rPr lang="es-ES" sz="2800" dirty="0" smtClean="0"/>
              <a:t>RTOS2</a:t>
            </a:r>
            <a:r>
              <a:rPr lang="es-ES" sz="2800" dirty="0" smtClean="0"/>
              <a:t> – </a:t>
            </a:r>
            <a:r>
              <a:rPr lang="es-ES" sz="2800" dirty="0" err="1" smtClean="0"/>
              <a:t>JBytodos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000" dirty="0" smtClean="0"/>
              <a:t>2.d) Salida de </a:t>
            </a:r>
            <a:r>
              <a:rPr lang="es-ES" sz="2000" dirty="0" err="1" smtClean="0"/>
              <a:t>Tasks</a:t>
            </a:r>
            <a:r>
              <a:rPr lang="es-ES" sz="2000" dirty="0" smtClean="0"/>
              <a:t> </a:t>
            </a:r>
            <a:r>
              <a:rPr lang="es-ES" sz="2000" dirty="0" err="1" smtClean="0"/>
              <a:t>Mayusculizar</a:t>
            </a:r>
            <a:r>
              <a:rPr lang="es-ES" sz="2000" dirty="0" smtClean="0"/>
              <a:t>, </a:t>
            </a:r>
            <a:r>
              <a:rPr lang="es-ES" sz="2000" dirty="0" err="1" smtClean="0"/>
              <a:t>Minusc</a:t>
            </a:r>
            <a:r>
              <a:rPr lang="es-ES" sz="2000" dirty="0" smtClean="0"/>
              <a:t>. </a:t>
            </a:r>
            <a:r>
              <a:rPr lang="es-ES" sz="2000" dirty="0" err="1" smtClean="0"/>
              <a:t>Via</a:t>
            </a:r>
            <a:r>
              <a:rPr lang="es-ES" sz="2000" dirty="0" smtClean="0"/>
              <a:t> </a:t>
            </a:r>
            <a:r>
              <a:rPr lang="es-ES" sz="2000" dirty="0" err="1" smtClean="0"/>
              <a:t>Task_Txmit</a:t>
            </a:r>
            <a:r>
              <a:rPr lang="es-ES" sz="2000" dirty="0" smtClean="0"/>
              <a:t>  bloqueante</a:t>
            </a:r>
            <a:endParaRPr lang="es-ES" sz="2000" dirty="0"/>
          </a:p>
        </p:txBody>
      </p:sp>
      <p:cxnSp>
        <p:nvCxnSpPr>
          <p:cNvPr id="100" name="99 Conector angular"/>
          <p:cNvCxnSpPr/>
          <p:nvPr/>
        </p:nvCxnSpPr>
        <p:spPr>
          <a:xfrm rot="16200000" flipH="1">
            <a:off x="2180531" y="2271534"/>
            <a:ext cx="726091" cy="695681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Rectángulo"/>
          <p:cNvSpPr/>
          <p:nvPr/>
        </p:nvSpPr>
        <p:spPr>
          <a:xfrm>
            <a:off x="1763688" y="1943953"/>
            <a:ext cx="1381144" cy="32403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accent1"/>
                </a:solidFill>
              </a:rPr>
              <a:t>Task_mayusculizar</a:t>
            </a:r>
            <a:r>
              <a:rPr lang="es-ES" sz="1100" b="1" dirty="0" smtClean="0">
                <a:solidFill>
                  <a:schemeClr val="accent1"/>
                </a:solidFill>
              </a:rPr>
              <a:t>()</a:t>
            </a:r>
            <a:endParaRPr lang="es-ES" sz="1100" b="1" dirty="0">
              <a:solidFill>
                <a:schemeClr val="accent1"/>
              </a:solidFill>
            </a:endParaRPr>
          </a:p>
        </p:txBody>
      </p:sp>
      <p:sp>
        <p:nvSpPr>
          <p:cNvPr id="112" name="111 Rectángulo"/>
          <p:cNvSpPr/>
          <p:nvPr/>
        </p:nvSpPr>
        <p:spPr>
          <a:xfrm>
            <a:off x="4067944" y="1943953"/>
            <a:ext cx="1381144" cy="32403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accent1"/>
                </a:solidFill>
              </a:rPr>
              <a:t>Task_minusculizar</a:t>
            </a:r>
            <a:r>
              <a:rPr lang="es-ES" sz="1100" b="1" dirty="0" smtClean="0">
                <a:solidFill>
                  <a:schemeClr val="accent1"/>
                </a:solidFill>
              </a:rPr>
              <a:t>()</a:t>
            </a:r>
            <a:endParaRPr lang="es-ES" sz="1100" b="1" dirty="0">
              <a:solidFill>
                <a:schemeClr val="accent1"/>
              </a:solidFill>
            </a:endParaRPr>
          </a:p>
        </p:txBody>
      </p:sp>
      <p:cxnSp>
        <p:nvCxnSpPr>
          <p:cNvPr id="113" name="112 Conector angular"/>
          <p:cNvCxnSpPr/>
          <p:nvPr/>
        </p:nvCxnSpPr>
        <p:spPr>
          <a:xfrm rot="5400000">
            <a:off x="4098388" y="2322292"/>
            <a:ext cx="726093" cy="594165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04" y="2982420"/>
            <a:ext cx="6948264" cy="351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6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4360" y="-99392"/>
            <a:ext cx="8164104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de Datos original TP1 / Gr1 </a:t>
            </a:r>
            <a:r>
              <a:rPr lang="es-ES" sz="2800" dirty="0" smtClean="0"/>
              <a:t>RTOS2</a:t>
            </a:r>
            <a:r>
              <a:rPr lang="es-ES" sz="2800" dirty="0" smtClean="0"/>
              <a:t> – </a:t>
            </a:r>
            <a:r>
              <a:rPr lang="es-ES" sz="2800" dirty="0" err="1" smtClean="0"/>
              <a:t>Celery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000" dirty="0" smtClean="0"/>
              <a:t>3.a) Sin medición, uso </a:t>
            </a:r>
            <a:r>
              <a:rPr lang="es-ES" sz="2000" dirty="0" err="1" smtClean="0"/>
              <a:t>QMPool</a:t>
            </a:r>
            <a:endParaRPr lang="es-ES" sz="2000" dirty="0"/>
          </a:p>
        </p:txBody>
      </p:sp>
      <p:cxnSp>
        <p:nvCxnSpPr>
          <p:cNvPr id="4" name="3 Conector recto de flecha"/>
          <p:cNvCxnSpPr/>
          <p:nvPr/>
        </p:nvCxnSpPr>
        <p:spPr>
          <a:xfrm flipH="1" flipV="1">
            <a:off x="3491880" y="5405243"/>
            <a:ext cx="648072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237606" y="586864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TP1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14" y="1268760"/>
            <a:ext cx="7850082" cy="415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Preparación"/>
          <p:cNvSpPr/>
          <p:nvPr/>
        </p:nvSpPr>
        <p:spPr>
          <a:xfrm>
            <a:off x="3509882" y="4293096"/>
            <a:ext cx="727724" cy="21602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(a)</a:t>
            </a:r>
            <a:endParaRPr lang="es-ES" sz="1400" dirty="0"/>
          </a:p>
        </p:txBody>
      </p:sp>
      <p:sp>
        <p:nvSpPr>
          <p:cNvPr id="8" name="7 Preparación"/>
          <p:cNvSpPr/>
          <p:nvPr/>
        </p:nvSpPr>
        <p:spPr>
          <a:xfrm>
            <a:off x="3527884" y="4553508"/>
            <a:ext cx="709722" cy="21602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(b)</a:t>
            </a:r>
            <a:endParaRPr lang="es-ES" sz="1400" dirty="0"/>
          </a:p>
        </p:txBody>
      </p:sp>
      <p:sp>
        <p:nvSpPr>
          <p:cNvPr id="9" name="8 Preparación"/>
          <p:cNvSpPr/>
          <p:nvPr/>
        </p:nvSpPr>
        <p:spPr>
          <a:xfrm>
            <a:off x="3527884" y="4941168"/>
            <a:ext cx="709722" cy="21602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(c)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364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5326"/>
            <a:ext cx="7311853" cy="521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3 Conector recto de flecha"/>
          <p:cNvCxnSpPr/>
          <p:nvPr/>
        </p:nvCxnSpPr>
        <p:spPr>
          <a:xfrm flipH="1">
            <a:off x="2915816" y="5680291"/>
            <a:ext cx="1440160" cy="1249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355976" y="5499317"/>
            <a:ext cx="35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TP1 – trama del </a:t>
            </a:r>
            <a:r>
              <a:rPr lang="es-ES" dirty="0" err="1" smtClean="0"/>
              <a:t>frame</a:t>
            </a:r>
            <a:r>
              <a:rPr lang="es-ES" dirty="0" smtClean="0"/>
              <a:t> q llega de ISR</a:t>
            </a:r>
            <a:endParaRPr lang="es-ES" dirty="0"/>
          </a:p>
        </p:txBody>
      </p:sp>
      <p:sp>
        <p:nvSpPr>
          <p:cNvPr id="8" name="1 Título"/>
          <p:cNvSpPr>
            <a:spLocks noGrp="1"/>
          </p:cNvSpPr>
          <p:nvPr>
            <p:ph type="ctrTitle"/>
          </p:nvPr>
        </p:nvSpPr>
        <p:spPr>
          <a:xfrm>
            <a:off x="584360" y="-99392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Estructura de datos TP1 / Grupo 1 rtos2 – </a:t>
            </a:r>
            <a:r>
              <a:rPr lang="es-ES" sz="2800" dirty="0" err="1" smtClean="0"/>
              <a:t>JB&amp;todos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1800" dirty="0" smtClean="0"/>
              <a:t>3.b) En revisión v4.6.19</a:t>
            </a:r>
            <a:endParaRPr lang="es-ES" sz="1800" dirty="0"/>
          </a:p>
        </p:txBody>
      </p:sp>
      <p:sp>
        <p:nvSpPr>
          <p:cNvPr id="11" name="10 Preparación"/>
          <p:cNvSpPr/>
          <p:nvPr/>
        </p:nvSpPr>
        <p:spPr>
          <a:xfrm>
            <a:off x="3023828" y="4797152"/>
            <a:ext cx="2196244" cy="21602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Similar a :   (a)</a:t>
            </a:r>
            <a:endParaRPr lang="es-ES" sz="1400" dirty="0"/>
          </a:p>
        </p:txBody>
      </p:sp>
      <p:sp>
        <p:nvSpPr>
          <p:cNvPr id="12" name="11 Preparación"/>
          <p:cNvSpPr/>
          <p:nvPr/>
        </p:nvSpPr>
        <p:spPr>
          <a:xfrm>
            <a:off x="3023828" y="5013176"/>
            <a:ext cx="2196244" cy="21602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Similar a :   (b)</a:t>
            </a:r>
            <a:endParaRPr lang="es-ES" sz="1400" dirty="0"/>
          </a:p>
        </p:txBody>
      </p:sp>
      <p:sp>
        <p:nvSpPr>
          <p:cNvPr id="13" name="12 Preparación"/>
          <p:cNvSpPr/>
          <p:nvPr/>
        </p:nvSpPr>
        <p:spPr>
          <a:xfrm>
            <a:off x="3059832" y="5283293"/>
            <a:ext cx="2196244" cy="21602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Similar a :   (c)</a:t>
            </a:r>
            <a:endParaRPr lang="es-ES" sz="1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788024" y="1916832"/>
            <a:ext cx="263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TP1 – trama usada por ISR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3419872" y="2161191"/>
            <a:ext cx="1410071" cy="259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020088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TP2 / Grupo 1 RTOS2 – </a:t>
            </a:r>
            <a:r>
              <a:rPr lang="es-ES" sz="2800" dirty="0" err="1" smtClean="0"/>
              <a:t>Celery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000" dirty="0" smtClean="0"/>
              <a:t>4.a) Se insertan comandos de medición de performance y función para ACT</a:t>
            </a:r>
            <a:br>
              <a:rPr lang="es-ES" sz="2000" dirty="0" smtClean="0"/>
            </a:br>
            <a:endParaRPr lang="es-ES" sz="2000" dirty="0"/>
          </a:p>
        </p:txBody>
      </p:sp>
      <p:cxnSp>
        <p:nvCxnSpPr>
          <p:cNvPr id="4" name="3 Conector recto de flecha"/>
          <p:cNvCxnSpPr/>
          <p:nvPr/>
        </p:nvCxnSpPr>
        <p:spPr>
          <a:xfrm flipH="1" flipV="1">
            <a:off x="2843808" y="3356992"/>
            <a:ext cx="1224135" cy="2232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067943" y="5683983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Agregados en TP2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15616" y="220486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Comando ‘4’ - &gt; medir performance del sistema (CMD/RTA)</a:t>
            </a:r>
          </a:p>
          <a:p>
            <a:endParaRPr lang="es-ES" dirty="0"/>
          </a:p>
          <a:p>
            <a:r>
              <a:rPr lang="es-ES" dirty="0" smtClean="0"/>
              <a:t>Comando ‘5’ -&gt; Resultado de la medición de performance (RTA)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12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730</Words>
  <Application>Microsoft Office PowerPoint</Application>
  <PresentationFormat>Presentación en pantalla (4:3)</PresentationFormat>
  <Paragraphs>220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Estructura actual TP1 / Grupo 1 RTOS2 – JB&amp;todos  1.a) Ingreso caracteres dde UART v4.6.19</vt:lpstr>
      <vt:lpstr>Estructura actual TP1 / Grupo 1 RTOS2 – JB&amp;todos 1.b) Proceso en TaskService v4.6.19</vt:lpstr>
      <vt:lpstr>Estructura Propuesta TP1 / Grupo 1 RTOS2 – Celery 2.a) Ingreso caracteres dde UART(i) via fsm</vt:lpstr>
      <vt:lpstr>Estructura Propuesta TP1 / Grupo 1 RTOS2 – Celery 2.b) Ingreso caracteres dde UART(i) via fsm (cont.)</vt:lpstr>
      <vt:lpstr>Estructura Propuesta TP1 / Grupo 1 RTOS2 – Celery 2.C) Salida de Tasks Mayusculizar, Minusc. Via Task_Txmit por interrupción TXEmpty (asincrónico, no bloqueante)</vt:lpstr>
      <vt:lpstr>Estructura Actual TP1 / Grupo 1 RTOS2 – JBytodos 2.d) Salida de Tasks Mayusculizar, Minusc. Via Task_Txmit  bloqueante</vt:lpstr>
      <vt:lpstr>Estructura de Datos original TP1 / Gr1 RTOS2 – Celery 3.a) Sin medición, uso QMPool</vt:lpstr>
      <vt:lpstr>Estructura de datos TP1 / Grupo 1 rtos2 – JB&amp;todos 3.b) En revisión v4.6.19</vt:lpstr>
      <vt:lpstr>TP2 / Grupo 1 RTOS2 – Celery 4.a) Se insertan comandos de medición de performance y función para ACT </vt:lpstr>
      <vt:lpstr>Estructura Propuesta TP2 / Grupo 1  RTOS2– Celery 4.b) Agregados a Rx_Fsm(i)</vt:lpstr>
      <vt:lpstr>Estructura Propuesta TP2 / Grupo 1 RTOS2– Celery 4.b) Agregados a Rx_Fsm(i)</vt:lpstr>
      <vt:lpstr>Estructura Propuesta TP2 / Grupo 1 RTOS2 – Celery 4.c) Modificaciones (II) Rx_fsm (cont.)</vt:lpstr>
      <vt:lpstr>Estructura de Datos ampliada TP2 RTOS2 / Grupo 1 – Celery 3.b) Incluye Token con estructura de medicion y función para 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actual TP1 / Grupo 1 - JB</dc:title>
  <dc:creator>Rafael</dc:creator>
  <cp:lastModifiedBy>Rafael</cp:lastModifiedBy>
  <cp:revision>30</cp:revision>
  <dcterms:created xsi:type="dcterms:W3CDTF">2019-06-06T21:55:52Z</dcterms:created>
  <dcterms:modified xsi:type="dcterms:W3CDTF">2019-06-07T03:31:43Z</dcterms:modified>
</cp:coreProperties>
</file>