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61" r:id="rId4"/>
    <p:sldId id="276" r:id="rId5"/>
    <p:sldId id="277" r:id="rId6"/>
    <p:sldId id="278" r:id="rId7"/>
    <p:sldId id="279" r:id="rId8"/>
    <p:sldId id="271" r:id="rId9"/>
    <p:sldId id="275" r:id="rId10"/>
  </p:sldIdLst>
  <p:sldSz cx="9144000" cy="5143500" type="screen16x9"/>
  <p:notesSz cx="6858000" cy="9144000"/>
  <p:embeddedFontLst>
    <p:embeddedFont>
      <p:font typeface="Denk One" charset="0"/>
      <p:regular r:id="rId12"/>
    </p:embeddedFont>
    <p:embeddedFont>
      <p:font typeface="Source Code Pro Medium" charset="0"/>
      <p:regular r:id="rId13"/>
      <p:bold r:id="rId14"/>
      <p:italic r:id="rId15"/>
      <p:boldItalic r:id="rId16"/>
    </p:embeddedFont>
    <p:embeddedFont>
      <p:font typeface="Fira Sans Extra Condensed" charset="0"/>
      <p:regular r:id="rId17"/>
      <p:bold r:id="rId18"/>
      <p:italic r:id="rId19"/>
      <p:boldItalic r:id="rId20"/>
    </p:embeddedFont>
    <p:embeddedFont>
      <p:font typeface="Source Code Pro" charset="0"/>
      <p:regular r:id="rId21"/>
      <p:bold r:id="rId22"/>
      <p:italic r:id="rId23"/>
      <p:boldItalic r:id="rId24"/>
    </p:embeddedFont>
    <p:embeddedFont>
      <p:font typeface="Quantico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9304986-16AA-4B87-A492-1DC529852F8B}">
  <a:tblStyle styleId="{29304986-16AA-4B87-A492-1DC529852F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6657715-3690-4DBF-B2EB-0F1BC8CB646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8" autoAdjust="0"/>
    <p:restoredTop sz="93961" autoAdjust="0"/>
  </p:normalViewPr>
  <p:slideViewPr>
    <p:cSldViewPr>
      <p:cViewPr>
        <p:scale>
          <a:sx n="66" d="100"/>
          <a:sy n="66" d="100"/>
        </p:scale>
        <p:origin x="300" y="-5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1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68372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f30c3009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f30c3009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10f7c6677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10f7c6677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10f7c6677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10f7c6677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fd8e885a1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fd8e885a1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1697375" y="1229575"/>
            <a:ext cx="3294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1697375" y="2291627"/>
            <a:ext cx="3294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5017075" y="3285800"/>
            <a:ext cx="32946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000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292080" y="2340119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Site de Ecommerce em Django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Introdução</a:t>
            </a:r>
            <a:endParaRPr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2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{01</a:t>
            </a:r>
            <a:r>
              <a:rPr lang="en">
                <a:solidFill>
                  <a:schemeClr val="accent2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Infraestrutura de T.I</a:t>
            </a:r>
            <a:endParaRPr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4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{02}</a:t>
            </a:r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ctrTitle" idx="5"/>
          </p:nvPr>
        </p:nvSpPr>
        <p:spPr>
          <a:xfrm>
            <a:off x="1115616" y="422793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Desenvolvimento do site</a:t>
            </a:r>
            <a:endParaRPr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6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{03}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7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{04}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Site</a:t>
            </a:r>
            <a:endParaRPr dirty="0"/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pt-PT" dirty="0"/>
              <a:t>Índice</a:t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endParaRPr dirty="0"/>
          </a:p>
        </p:txBody>
      </p:sp>
      <p:sp>
        <p:nvSpPr>
          <p:cNvPr id="246" name="Google Shape;246;p29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Fonte</a:t>
            </a:r>
            <a:endParaRPr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 idx="14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{</a:t>
            </a:r>
            <a:r>
              <a:rPr lang="en"/>
              <a:t>05}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&lt;/ Introdução</a:t>
            </a:r>
            <a:endParaRPr dirty="0"/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PT" dirty="0"/>
              <a:t>Nossa empresa</a:t>
            </a:r>
            <a:endParaRPr dirty="0"/>
          </a:p>
        </p:txBody>
      </p:sp>
      <p:sp>
        <p:nvSpPr>
          <p:cNvPr id="286" name="Google Shape;286;p32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BR" dirty="0"/>
              <a:t/>
            </a:r>
            <a:br>
              <a:rPr lang="pt-BR" dirty="0"/>
            </a:br>
            <a:r>
              <a:rPr lang="pt-BR" dirty="0"/>
              <a:t>N</a:t>
            </a:r>
            <a:r>
              <a:rPr lang="pt-BR" dirty="0" smtClean="0"/>
              <a:t>ossa </a:t>
            </a:r>
            <a:r>
              <a:rPr lang="pt-BR" dirty="0"/>
              <a:t>ideia</a:t>
            </a:r>
            <a:endParaRPr dirty="0"/>
          </a:p>
        </p:txBody>
      </p:sp>
      <p:sp>
        <p:nvSpPr>
          <p:cNvPr id="287" name="Google Shape;287;p32"/>
          <p:cNvSpPr txBox="1">
            <a:spLocks noGrp="1"/>
          </p:cNvSpPr>
          <p:nvPr>
            <p:ph type="subTitle" idx="1"/>
          </p:nvPr>
        </p:nvSpPr>
        <p:spPr>
          <a:xfrm>
            <a:off x="885350" y="2715766"/>
            <a:ext cx="362036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Nos últimos anos, o mundo tem presenciado uma evolução na forma como as transações comerciais são realizadas. O </a:t>
            </a:r>
            <a:r>
              <a:rPr lang="pt-BR" dirty="0" smtClean="0"/>
              <a:t>grande acesso </a:t>
            </a:r>
            <a:r>
              <a:rPr lang="pt-BR" dirty="0"/>
              <a:t>à Internet têm impulsionado o comércio eletrônico, também conhecido como e-commerce, a se tornar uma das indústrias mais </a:t>
            </a:r>
            <a:r>
              <a:rPr lang="pt-BR" dirty="0" smtClean="0"/>
              <a:t>promissoras.</a:t>
            </a:r>
            <a:endParaRPr dirty="0"/>
          </a:p>
        </p:txBody>
      </p:sp>
      <p:sp>
        <p:nvSpPr>
          <p:cNvPr id="288" name="Google Shape;288;p32"/>
          <p:cNvSpPr txBox="1">
            <a:spLocks noGrp="1"/>
          </p:cNvSpPr>
          <p:nvPr>
            <p:ph type="subTitle" idx="2"/>
          </p:nvPr>
        </p:nvSpPr>
        <p:spPr>
          <a:xfrm>
            <a:off x="4860032" y="2715766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smtClean="0"/>
              <a:t>Enquanto </a:t>
            </a:r>
            <a:r>
              <a:rPr lang="pt-BR" dirty="0"/>
              <a:t>uma loja física está restrita a um local geográfico específico, uma loja online pode alcançar clientes em todo o mundo</a:t>
            </a:r>
            <a:r>
              <a:rPr lang="pt-BR" dirty="0" smtClean="0"/>
              <a:t>. Isso possibilita a expansão do mercado e a conquista de novos públicos, independentemente da localização geográfica. </a:t>
            </a:r>
            <a:endParaRPr dirty="0"/>
          </a:p>
        </p:txBody>
      </p:sp>
      <p:sp>
        <p:nvSpPr>
          <p:cNvPr id="289" name="Google Shape;289;p32"/>
          <p:cNvSpPr txBox="1"/>
          <p:nvPr/>
        </p:nvSpPr>
        <p:spPr>
          <a:xfrm>
            <a:off x="4965600" y="1625188"/>
            <a:ext cx="12168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885350" y="1625175"/>
            <a:ext cx="12168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/&gt;</a:t>
            </a:r>
            <a:r>
              <a:rPr lang="en" sz="3600">
                <a:solidFill>
                  <a:schemeClr val="dk1"/>
                </a:solidFill>
              </a:rPr>
              <a:t> **</a:t>
            </a:r>
            <a:endParaRPr sz="36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chemeClr val="lt2"/>
                </a:solidFill>
              </a:rPr>
              <a:t>&lt;/ </a:t>
            </a:r>
            <a:r>
              <a:rPr lang="pt-BR" dirty="0">
                <a:solidFill>
                  <a:schemeClr val="lt2"/>
                </a:solidFill>
              </a:rPr>
              <a:t>Infraestrutura de T.I</a:t>
            </a:r>
            <a:br>
              <a:rPr lang="pt-BR" dirty="0">
                <a:solidFill>
                  <a:schemeClr val="lt2"/>
                </a:solidFill>
              </a:rPr>
            </a:br>
            <a:endParaRPr dirty="0"/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807630" y="2283718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BR" dirty="0">
                <a:solidFill>
                  <a:schemeClr val="lt2"/>
                </a:solidFill>
              </a:rPr>
              <a:t>Infraestrutura de </a:t>
            </a:r>
            <a:r>
              <a:rPr lang="pt-BR" dirty="0" smtClean="0">
                <a:solidFill>
                  <a:schemeClr val="lt2"/>
                </a:solidFill>
              </a:rPr>
              <a:t>T.I</a:t>
            </a:r>
            <a:endParaRPr dirty="0"/>
          </a:p>
        </p:txBody>
      </p:sp>
      <p:sp>
        <p:nvSpPr>
          <p:cNvPr id="287" name="Google Shape;287;p32"/>
          <p:cNvSpPr txBox="1">
            <a:spLocks noGrp="1"/>
          </p:cNvSpPr>
          <p:nvPr>
            <p:ph type="subTitle" idx="1"/>
          </p:nvPr>
        </p:nvSpPr>
        <p:spPr>
          <a:xfrm>
            <a:off x="885350" y="2596134"/>
            <a:ext cx="362036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D</a:t>
            </a:r>
            <a:r>
              <a:rPr lang="pt-BR" dirty="0" smtClean="0"/>
              <a:t>esempenha </a:t>
            </a:r>
            <a:r>
              <a:rPr lang="pt-BR" dirty="0"/>
              <a:t>um papel crucial </a:t>
            </a:r>
            <a:r>
              <a:rPr lang="pt-BR" dirty="0" smtClean="0"/>
              <a:t>em uma </a:t>
            </a:r>
            <a:r>
              <a:rPr lang="pt-BR" dirty="0"/>
              <a:t>empresa de e-commerce. É responsável por fornecer a base tecnológica necessária para garantir que o negócio funcione de maneira eficiente e segura. A infraestrutura de TI de uma empresa de e-commerce abrange uma variedade de componentes, desde hardware e software até rede e segurança.</a:t>
            </a:r>
            <a:endParaRPr dirty="0"/>
          </a:p>
        </p:txBody>
      </p:sp>
      <p:sp>
        <p:nvSpPr>
          <p:cNvPr id="290" name="Google Shape;290;p32"/>
          <p:cNvSpPr txBox="1"/>
          <p:nvPr/>
        </p:nvSpPr>
        <p:spPr>
          <a:xfrm>
            <a:off x="885350" y="1625175"/>
            <a:ext cx="12168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/&gt;</a:t>
            </a:r>
            <a:r>
              <a:rPr lang="en" sz="3600" dirty="0">
                <a:solidFill>
                  <a:schemeClr val="dk1"/>
                </a:solidFill>
              </a:rPr>
              <a:t> **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364088" y="1708815"/>
            <a:ext cx="18101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2000"/>
            </a:pPr>
            <a:r>
              <a:rPr lang="pt-BR" sz="2200" dirty="0" smtClean="0">
                <a:solidFill>
                  <a:srgbClr val="FFDB5D"/>
                </a:solidFill>
                <a:latin typeface="Quantico"/>
                <a:sym typeface="Quantico"/>
              </a:rPr>
              <a:t>&lt;</a:t>
            </a:r>
            <a:r>
              <a:rPr lang="pt-BR" sz="2200" dirty="0" smtClean="0">
                <a:solidFill>
                  <a:schemeClr val="accent2"/>
                </a:solidFill>
                <a:latin typeface="Quantico"/>
                <a:sym typeface="Quantico"/>
              </a:rPr>
              <a:t>Hardware</a:t>
            </a:r>
            <a:r>
              <a:rPr lang="pt-BR" sz="2200" dirty="0" smtClean="0">
                <a:solidFill>
                  <a:srgbClr val="FFDB5D"/>
                </a:solidFill>
                <a:latin typeface="Quantico"/>
                <a:sym typeface="Quantico"/>
              </a:rPr>
              <a:t>&gt;</a:t>
            </a:r>
            <a:endParaRPr lang="pt-BR" sz="2200" dirty="0">
              <a:solidFill>
                <a:srgbClr val="FFFFFF"/>
              </a:solidFill>
              <a:latin typeface="Quantico"/>
              <a:sym typeface="Quantico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364087" y="2140863"/>
            <a:ext cx="175240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2000"/>
            </a:pPr>
            <a:r>
              <a:rPr lang="pt-BR" sz="2200" dirty="0" smtClean="0">
                <a:solidFill>
                  <a:srgbClr val="FFDB5D"/>
                </a:solidFill>
                <a:latin typeface="Quantico"/>
                <a:sym typeface="Quantico"/>
              </a:rPr>
              <a:t>&lt;</a:t>
            </a:r>
            <a:r>
              <a:rPr lang="pt-BR" sz="2200" dirty="0" smtClean="0">
                <a:solidFill>
                  <a:schemeClr val="accent2"/>
                </a:solidFill>
                <a:latin typeface="Quantico"/>
                <a:sym typeface="Quantico"/>
              </a:rPr>
              <a:t>Software</a:t>
            </a:r>
            <a:r>
              <a:rPr lang="pt-BR" sz="2200" dirty="0" smtClean="0">
                <a:solidFill>
                  <a:srgbClr val="FFDB5D"/>
                </a:solidFill>
                <a:latin typeface="Quantico"/>
                <a:sym typeface="Quantico"/>
              </a:rPr>
              <a:t>&gt;</a:t>
            </a:r>
            <a:endParaRPr lang="pt-BR" sz="2200" dirty="0">
              <a:solidFill>
                <a:srgbClr val="FFFFFF"/>
              </a:solidFill>
              <a:latin typeface="Quantico"/>
              <a:sym typeface="Quantico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364088" y="2643758"/>
            <a:ext cx="13676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2000"/>
            </a:pPr>
            <a:r>
              <a:rPr lang="pt-BR" sz="2200" dirty="0" smtClean="0">
                <a:solidFill>
                  <a:srgbClr val="FFDB5D"/>
                </a:solidFill>
                <a:latin typeface="Quantico"/>
                <a:sym typeface="Quantico"/>
              </a:rPr>
              <a:t>&lt;</a:t>
            </a:r>
            <a:r>
              <a:rPr lang="pt-BR" sz="2200" dirty="0" smtClean="0">
                <a:solidFill>
                  <a:schemeClr val="accent2"/>
                </a:solidFill>
                <a:latin typeface="Quantico"/>
                <a:sym typeface="Quantico"/>
              </a:rPr>
              <a:t>Redes</a:t>
            </a:r>
            <a:r>
              <a:rPr lang="pt-BR" sz="2200" dirty="0" smtClean="0">
                <a:solidFill>
                  <a:srgbClr val="FFDB5D"/>
                </a:solidFill>
                <a:latin typeface="Quantico"/>
                <a:sym typeface="Quantico"/>
              </a:rPr>
              <a:t>&gt;</a:t>
            </a:r>
            <a:endParaRPr lang="pt-BR" sz="2200" dirty="0">
              <a:solidFill>
                <a:srgbClr val="FFFFFF"/>
              </a:solidFill>
              <a:latin typeface="Quantico"/>
              <a:sym typeface="Quantico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364088" y="3075806"/>
            <a:ext cx="9108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2000"/>
            </a:pPr>
            <a:r>
              <a:rPr lang="pt-BR" sz="2200" dirty="0" smtClean="0">
                <a:solidFill>
                  <a:srgbClr val="FFDB5D"/>
                </a:solidFill>
                <a:latin typeface="Quantico"/>
                <a:sym typeface="Quantico"/>
              </a:rPr>
              <a:t>&lt;</a:t>
            </a:r>
            <a:r>
              <a:rPr lang="pt-BR" sz="2200" dirty="0" smtClean="0">
                <a:solidFill>
                  <a:schemeClr val="accent2"/>
                </a:solidFill>
                <a:latin typeface="Quantico"/>
                <a:sym typeface="Quantico"/>
              </a:rPr>
              <a:t>S.I</a:t>
            </a:r>
            <a:r>
              <a:rPr lang="pt-BR" sz="2200" dirty="0" smtClean="0">
                <a:solidFill>
                  <a:srgbClr val="FFDB5D"/>
                </a:solidFill>
                <a:latin typeface="Quantico"/>
                <a:sym typeface="Quantico"/>
              </a:rPr>
              <a:t>&gt;</a:t>
            </a:r>
            <a:endParaRPr lang="pt-BR" sz="2200" dirty="0">
              <a:solidFill>
                <a:srgbClr val="FFFFFF"/>
              </a:solidFill>
              <a:latin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298673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chemeClr val="accent1"/>
                </a:solidFill>
              </a:rPr>
              <a:t>&lt;/ </a:t>
            </a:r>
            <a:r>
              <a:rPr lang="pt-BR" dirty="0">
                <a:solidFill>
                  <a:schemeClr val="accent1"/>
                </a:solidFill>
              </a:rPr>
              <a:t>Desenvolvimento do </a:t>
            </a:r>
            <a:r>
              <a:rPr lang="pt-BR" dirty="0" smtClean="0">
                <a:solidFill>
                  <a:schemeClr val="accent1"/>
                </a:solidFill>
              </a:rPr>
              <a:t>site</a:t>
            </a:r>
            <a:r>
              <a:rPr lang="pt-BR" dirty="0">
                <a:solidFill>
                  <a:schemeClr val="accent1"/>
                </a:solidFill>
              </a:rPr>
              <a:t/>
            </a:r>
            <a:br>
              <a:rPr lang="pt-BR" dirty="0">
                <a:solidFill>
                  <a:schemeClr val="accent1"/>
                </a:solidFill>
              </a:rPr>
            </a:br>
            <a:endParaRPr dirty="0">
              <a:solidFill>
                <a:schemeClr val="accent1"/>
              </a:solidFill>
            </a:endParaRPr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86224" y="1909765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BR" dirty="0" smtClean="0"/>
              <a:t>Django</a:t>
            </a:r>
            <a:endParaRPr dirty="0"/>
          </a:p>
        </p:txBody>
      </p:sp>
      <p:sp>
        <p:nvSpPr>
          <p:cNvPr id="286" name="Google Shape;286;p32"/>
          <p:cNvSpPr txBox="1">
            <a:spLocks noGrp="1"/>
          </p:cNvSpPr>
          <p:nvPr>
            <p:ph type="subTitle" idx="4"/>
          </p:nvPr>
        </p:nvSpPr>
        <p:spPr>
          <a:xfrm>
            <a:off x="4900616" y="1909765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Como funciona?</a:t>
            </a:r>
            <a:endParaRPr dirty="0"/>
          </a:p>
        </p:txBody>
      </p:sp>
      <p:sp>
        <p:nvSpPr>
          <p:cNvPr id="287" name="Google Shape;287;p32"/>
          <p:cNvSpPr txBox="1">
            <a:spLocks noGrp="1"/>
          </p:cNvSpPr>
          <p:nvPr>
            <p:ph type="subTitle" idx="1"/>
          </p:nvPr>
        </p:nvSpPr>
        <p:spPr>
          <a:xfrm>
            <a:off x="863944" y="2222181"/>
            <a:ext cx="362036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O Django oferece uma estrutura sólida e eficiente para construir aplicativos web para o comércio eletrônico, facilitando o desenvolvimento de lojas virtuais e marketplaces de maneira eficaz.</a:t>
            </a:r>
            <a:endParaRPr dirty="0"/>
          </a:p>
        </p:txBody>
      </p:sp>
      <p:sp>
        <p:nvSpPr>
          <p:cNvPr id="288" name="Google Shape;288;p32"/>
          <p:cNvSpPr txBox="1">
            <a:spLocks noGrp="1"/>
          </p:cNvSpPr>
          <p:nvPr>
            <p:ph type="subTitle" idx="2"/>
          </p:nvPr>
        </p:nvSpPr>
        <p:spPr>
          <a:xfrm>
            <a:off x="4838626" y="2222181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Ao utilizar o Django no comércio eletrônico, as empresas podem se beneficiar de recursos avançados, como a separação clara de responsabilidades entre as camadas Model, </a:t>
            </a:r>
            <a:r>
              <a:rPr lang="pt-BR" dirty="0" err="1"/>
              <a:t>View</a:t>
            </a:r>
            <a:r>
              <a:rPr lang="pt-BR" dirty="0"/>
              <a:t> e Template(MVT), que torna o código mais organizado e fácil de manter</a:t>
            </a:r>
            <a:r>
              <a:rPr lang="pt-BR" dirty="0" smtClean="0"/>
              <a:t>.</a:t>
            </a:r>
            <a:endParaRPr dirty="0"/>
          </a:p>
        </p:txBody>
      </p:sp>
      <p:sp>
        <p:nvSpPr>
          <p:cNvPr id="289" name="Google Shape;289;p32"/>
          <p:cNvSpPr txBox="1"/>
          <p:nvPr/>
        </p:nvSpPr>
        <p:spPr>
          <a:xfrm>
            <a:off x="4944194" y="1131603"/>
            <a:ext cx="12168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863944" y="1131590"/>
            <a:ext cx="12168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/&gt;</a:t>
            </a:r>
            <a:r>
              <a:rPr lang="en" sz="3600" dirty="0">
                <a:solidFill>
                  <a:schemeClr val="dk1"/>
                </a:solidFill>
              </a:rPr>
              <a:t> **</a:t>
            </a:r>
            <a:endParaRPr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3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2"/>
          <p:cNvSpPr/>
          <p:nvPr/>
        </p:nvSpPr>
        <p:spPr>
          <a:xfrm>
            <a:off x="385261" y="2643758"/>
            <a:ext cx="1346100" cy="331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 smtClean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Usuário</a:t>
            </a:r>
            <a:endParaRPr sz="13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6" name="Google Shape;486;p42"/>
          <p:cNvSpPr/>
          <p:nvPr/>
        </p:nvSpPr>
        <p:spPr>
          <a:xfrm>
            <a:off x="2195736" y="2571750"/>
            <a:ext cx="1625373" cy="4389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Quantico"/>
                <a:ea typeface="Source Code Pro"/>
                <a:cs typeface="Source Code Pro"/>
                <a:sym typeface="Quantico"/>
              </a:rPr>
              <a:t>Django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Quantico"/>
                <a:ea typeface="Source Code Pro"/>
                <a:cs typeface="Source Code Pro"/>
                <a:sym typeface="Quantico"/>
              </a:rPr>
              <a:t>Servidor HTTP</a:t>
            </a:r>
          </a:p>
        </p:txBody>
      </p:sp>
      <p:sp>
        <p:nvSpPr>
          <p:cNvPr id="488" name="Google Shape;488;p42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chemeClr val="accent1"/>
                </a:solidFill>
              </a:rPr>
              <a:t>&lt;/ </a:t>
            </a:r>
            <a:r>
              <a:rPr lang="pt-BR" dirty="0">
                <a:solidFill>
                  <a:schemeClr val="accent1"/>
                </a:solidFill>
              </a:rPr>
              <a:t>Model, </a:t>
            </a:r>
            <a:r>
              <a:rPr lang="pt-BR" dirty="0" err="1">
                <a:solidFill>
                  <a:schemeClr val="accent1"/>
                </a:solidFill>
              </a:rPr>
              <a:t>View</a:t>
            </a:r>
            <a:r>
              <a:rPr lang="pt-BR" dirty="0">
                <a:solidFill>
                  <a:schemeClr val="accent1"/>
                </a:solidFill>
              </a:rPr>
              <a:t> e Template(MVT)</a:t>
            </a:r>
            <a:endParaRPr dirty="0"/>
          </a:p>
        </p:txBody>
      </p:sp>
      <p:sp>
        <p:nvSpPr>
          <p:cNvPr id="489" name="Google Shape;489;p42"/>
          <p:cNvSpPr/>
          <p:nvPr/>
        </p:nvSpPr>
        <p:spPr>
          <a:xfrm>
            <a:off x="4450458" y="2571750"/>
            <a:ext cx="1273670" cy="4389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00B0F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URL’S</a:t>
            </a:r>
            <a:endParaRPr sz="1200" dirty="0">
              <a:solidFill>
                <a:srgbClr val="00B0F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91" name="Google Shape;491;p42"/>
          <p:cNvCxnSpPr>
            <a:stCxn id="486" idx="3"/>
            <a:endCxn id="489" idx="1"/>
          </p:cNvCxnSpPr>
          <p:nvPr/>
        </p:nvCxnSpPr>
        <p:spPr>
          <a:xfrm>
            <a:off x="3821109" y="2791200"/>
            <a:ext cx="6293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3" name="Google Shape;493;p42"/>
          <p:cNvCxnSpPr>
            <a:stCxn id="477" idx="3"/>
            <a:endCxn id="486" idx="1"/>
          </p:cNvCxnSpPr>
          <p:nvPr/>
        </p:nvCxnSpPr>
        <p:spPr>
          <a:xfrm flipV="1">
            <a:off x="1731361" y="2791200"/>
            <a:ext cx="464375" cy="1815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5" name="Google Shape;495;p42"/>
          <p:cNvCxnSpPr>
            <a:stCxn id="71" idx="0"/>
            <a:endCxn id="65" idx="1"/>
          </p:cNvCxnSpPr>
          <p:nvPr/>
        </p:nvCxnSpPr>
        <p:spPr>
          <a:xfrm rot="5400000" flipH="1" flipV="1">
            <a:off x="6645106" y="2284686"/>
            <a:ext cx="512568" cy="192451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01" name="Google Shape;501;p42"/>
          <p:cNvSpPr txBox="1"/>
          <p:nvPr/>
        </p:nvSpPr>
        <p:spPr>
          <a:xfrm>
            <a:off x="7207200" y="956025"/>
            <a:ext cx="12168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/&gt;</a:t>
            </a:r>
            <a:r>
              <a:rPr lang="en" sz="3600">
                <a:solidFill>
                  <a:schemeClr val="dk1"/>
                </a:solidFill>
              </a:rPr>
              <a:t> **</a:t>
            </a:r>
            <a:endParaRPr sz="3600">
              <a:solidFill>
                <a:schemeClr val="accent1"/>
              </a:solidFill>
            </a:endParaRPr>
          </a:p>
        </p:txBody>
      </p:sp>
      <p:cxnSp>
        <p:nvCxnSpPr>
          <p:cNvPr id="55" name="Google Shape;495;p42"/>
          <p:cNvCxnSpPr>
            <a:endCxn id="453" idx="1"/>
          </p:cNvCxnSpPr>
          <p:nvPr/>
        </p:nvCxnSpPr>
        <p:spPr>
          <a:xfrm rot="16200000" flipH="1">
            <a:off x="6683638" y="3140102"/>
            <a:ext cx="419449" cy="176393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53" name="Retângulo 452"/>
          <p:cNvSpPr/>
          <p:nvPr/>
        </p:nvSpPr>
        <p:spPr>
          <a:xfrm>
            <a:off x="6981559" y="3291830"/>
            <a:ext cx="100994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13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Quantico"/>
                <a:ea typeface="Source Code Pro"/>
                <a:cs typeface="Source Code Pro"/>
                <a:sym typeface="Quantico"/>
              </a:rPr>
              <a:t>Template</a:t>
            </a:r>
            <a:endParaRPr lang="pt-BR" sz="1000" dirty="0">
              <a:solidFill>
                <a:schemeClr val="accent3">
                  <a:lumMod val="60000"/>
                  <a:lumOff val="40000"/>
                </a:schemeClr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997616" y="1978433"/>
            <a:ext cx="100994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1300" dirty="0" smtClean="0">
                <a:solidFill>
                  <a:schemeClr val="accent1">
                    <a:lumMod val="75000"/>
                  </a:schemeClr>
                </a:solidFill>
                <a:latin typeface="Quantico"/>
                <a:ea typeface="Quantico"/>
                <a:cs typeface="Quantico"/>
                <a:sym typeface="Quantico"/>
              </a:rPr>
              <a:t>Model</a:t>
            </a:r>
            <a:endParaRPr lang="pt-BR" sz="1300" dirty="0">
              <a:solidFill>
                <a:schemeClr val="accent1">
                  <a:lumMod val="75000"/>
                </a:schemeClr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6300192" y="2637195"/>
            <a:ext cx="10099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dirty="0" smtClean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VIEW</a:t>
            </a:r>
            <a:endParaRPr lang="pt-BR" dirty="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2" name="Google Shape;493;p42"/>
          <p:cNvCxnSpPr>
            <a:stCxn id="489" idx="3"/>
            <a:endCxn id="71" idx="1"/>
          </p:cNvCxnSpPr>
          <p:nvPr/>
        </p:nvCxnSpPr>
        <p:spPr>
          <a:xfrm flipV="1">
            <a:off x="5724128" y="2791084"/>
            <a:ext cx="576064" cy="116"/>
          </a:xfrm>
          <a:prstGeom prst="curvedConnector3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508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chemeClr val="tx2"/>
                </a:solidFill>
              </a:rPr>
              <a:t>&lt;/ </a:t>
            </a:r>
            <a:r>
              <a:rPr lang="pt-BR" dirty="0">
                <a:solidFill>
                  <a:schemeClr val="tx2"/>
                </a:solidFill>
              </a:rPr>
              <a:t>Site</a:t>
            </a:r>
            <a:br>
              <a:rPr lang="pt-BR" dirty="0">
                <a:solidFill>
                  <a:schemeClr val="tx2"/>
                </a:solidFill>
              </a:rPr>
            </a:br>
            <a:endParaRPr dirty="0">
              <a:solidFill>
                <a:schemeClr val="tx2"/>
              </a:solidFill>
            </a:endParaRPr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86224" y="1909765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BR" dirty="0" smtClean="0"/>
              <a:t>Site</a:t>
            </a:r>
            <a:endParaRPr dirty="0"/>
          </a:p>
        </p:txBody>
      </p:sp>
      <p:sp>
        <p:nvSpPr>
          <p:cNvPr id="287" name="Google Shape;287;p32"/>
          <p:cNvSpPr txBox="1">
            <a:spLocks noGrp="1"/>
          </p:cNvSpPr>
          <p:nvPr>
            <p:ph type="subTitle" idx="1"/>
          </p:nvPr>
        </p:nvSpPr>
        <p:spPr>
          <a:xfrm>
            <a:off x="863944" y="2222181"/>
            <a:ext cx="362036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O site foi projetado com foco na segurança e simplicidade, com um forte enfoque no aumento das vendas. A segurança é uma prioridade fundamental em uma aplicação de comércio eletrônico, pois envolve o manuseio de informações confidenciais dos clientes, como dados de pagamento e informações pessoais.</a:t>
            </a:r>
            <a:endParaRPr dirty="0"/>
          </a:p>
        </p:txBody>
      </p:sp>
      <p:sp>
        <p:nvSpPr>
          <p:cNvPr id="290" name="Google Shape;290;p32"/>
          <p:cNvSpPr txBox="1"/>
          <p:nvPr/>
        </p:nvSpPr>
        <p:spPr>
          <a:xfrm>
            <a:off x="863944" y="1131590"/>
            <a:ext cx="12168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/&gt;</a:t>
            </a:r>
            <a:r>
              <a:rPr lang="en" sz="3600" dirty="0">
                <a:solidFill>
                  <a:schemeClr val="dk1"/>
                </a:solidFill>
              </a:rPr>
              <a:t> **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788025" y="1998008"/>
            <a:ext cx="393889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2000"/>
            </a:pPr>
            <a:r>
              <a:rPr lang="pt-BR" sz="2200" dirty="0" smtClean="0">
                <a:solidFill>
                  <a:schemeClr val="accent2"/>
                </a:solidFill>
                <a:latin typeface="Quantico"/>
                <a:sym typeface="Quantico"/>
              </a:rPr>
              <a:t>&lt;</a:t>
            </a:r>
            <a:r>
              <a:rPr lang="pt-BR" sz="2200" dirty="0" smtClean="0">
                <a:solidFill>
                  <a:schemeClr val="tx2"/>
                </a:solidFill>
                <a:latin typeface="Quantico"/>
                <a:sym typeface="Quantico"/>
              </a:rPr>
              <a:t>Sistema de administração</a:t>
            </a:r>
            <a:r>
              <a:rPr lang="pt-BR" sz="2200" dirty="0" smtClean="0">
                <a:solidFill>
                  <a:schemeClr val="accent2"/>
                </a:solidFill>
                <a:latin typeface="Quantico"/>
                <a:sym typeface="Quantico"/>
              </a:rPr>
              <a:t>&gt;</a:t>
            </a:r>
            <a:endParaRPr lang="pt-BR" sz="2200" dirty="0">
              <a:solidFill>
                <a:schemeClr val="accent2"/>
              </a:solidFill>
              <a:latin typeface="Quantico"/>
              <a:sym typeface="Quantico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88024" y="3292991"/>
            <a:ext cx="13099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2000"/>
            </a:pPr>
            <a:r>
              <a:rPr lang="pt-BR" sz="2200" dirty="0" smtClean="0">
                <a:solidFill>
                  <a:schemeClr val="accent2"/>
                </a:solidFill>
                <a:latin typeface="Quantico"/>
                <a:sym typeface="Quantico"/>
              </a:rPr>
              <a:t>&lt;</a:t>
            </a:r>
            <a:r>
              <a:rPr lang="pt-BR" sz="2200" dirty="0" smtClean="0">
                <a:solidFill>
                  <a:schemeClr val="tx2"/>
                </a:solidFill>
                <a:latin typeface="Quantico"/>
                <a:sym typeface="Quantico"/>
              </a:rPr>
              <a:t>Home</a:t>
            </a:r>
            <a:r>
              <a:rPr lang="pt-BR" sz="2200" dirty="0" smtClean="0">
                <a:solidFill>
                  <a:schemeClr val="accent2"/>
                </a:solidFill>
                <a:latin typeface="Quantico"/>
                <a:sym typeface="Quantico"/>
              </a:rPr>
              <a:t>&gt;</a:t>
            </a:r>
            <a:endParaRPr lang="pt-BR" sz="2200" dirty="0">
              <a:solidFill>
                <a:schemeClr val="accent2"/>
              </a:solidFill>
              <a:latin typeface="Quantico"/>
              <a:sym typeface="Quantico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788025" y="2859782"/>
            <a:ext cx="17652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2000"/>
            </a:pPr>
            <a:r>
              <a:rPr lang="pt-BR" sz="2200" dirty="0" smtClean="0">
                <a:solidFill>
                  <a:schemeClr val="accent2"/>
                </a:solidFill>
                <a:latin typeface="Quantico"/>
                <a:sym typeface="Quantico"/>
              </a:rPr>
              <a:t>&lt;</a:t>
            </a:r>
            <a:r>
              <a:rPr lang="pt-BR" sz="2200" dirty="0" smtClean="0">
                <a:solidFill>
                  <a:schemeClr val="tx2"/>
                </a:solidFill>
                <a:latin typeface="Quantico"/>
                <a:sym typeface="Quantico"/>
              </a:rPr>
              <a:t>Produtos</a:t>
            </a:r>
            <a:r>
              <a:rPr lang="pt-BR" sz="2200" dirty="0" smtClean="0">
                <a:solidFill>
                  <a:schemeClr val="accent2"/>
                </a:solidFill>
                <a:latin typeface="Quantico"/>
                <a:sym typeface="Quantico"/>
              </a:rPr>
              <a:t>&gt;</a:t>
            </a:r>
            <a:endParaRPr lang="pt-BR" sz="2200" dirty="0">
              <a:solidFill>
                <a:schemeClr val="accent2"/>
              </a:solidFill>
              <a:latin typeface="Quantico"/>
              <a:sym typeface="Quantico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788024" y="2427734"/>
            <a:ext cx="16770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2000"/>
            </a:pPr>
            <a:r>
              <a:rPr lang="pt-BR" sz="2200" dirty="0" smtClean="0">
                <a:solidFill>
                  <a:schemeClr val="accent2"/>
                </a:solidFill>
                <a:latin typeface="Quantico"/>
                <a:sym typeface="Quantico"/>
              </a:rPr>
              <a:t>&lt;</a:t>
            </a:r>
            <a:r>
              <a:rPr lang="pt-BR" sz="2200" dirty="0" smtClean="0">
                <a:solidFill>
                  <a:schemeClr val="tx2"/>
                </a:solidFill>
                <a:latin typeface="Quantico"/>
                <a:sym typeface="Quantico"/>
              </a:rPr>
              <a:t>Carrinho</a:t>
            </a:r>
            <a:r>
              <a:rPr lang="pt-BR" sz="2200" dirty="0" smtClean="0">
                <a:solidFill>
                  <a:schemeClr val="accent2"/>
                </a:solidFill>
                <a:latin typeface="Quantico"/>
                <a:sym typeface="Quantico"/>
              </a:rPr>
              <a:t>&gt;</a:t>
            </a:r>
            <a:endParaRPr lang="pt-BR" sz="2200" dirty="0">
              <a:solidFill>
                <a:schemeClr val="accent2"/>
              </a:solidFill>
              <a:latin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186884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2"/>
          <p:cNvSpPr/>
          <p:nvPr/>
        </p:nvSpPr>
        <p:spPr>
          <a:xfrm>
            <a:off x="3058866" y="3048784"/>
            <a:ext cx="1346100" cy="331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00B0F0"/>
                </a:solidFill>
                <a:latin typeface="Quantico"/>
                <a:ea typeface="Quantico"/>
                <a:cs typeface="Quantico"/>
                <a:sym typeface="Quantico"/>
              </a:rPr>
              <a:t>Memória Ram 8GB DDR4</a:t>
            </a:r>
            <a:endParaRPr sz="1300" dirty="0" smtClean="0">
              <a:solidFill>
                <a:srgbClr val="00B0F0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79" name="Google Shape;479;p42"/>
          <p:cNvSpPr/>
          <p:nvPr/>
        </p:nvSpPr>
        <p:spPr>
          <a:xfrm>
            <a:off x="4788024" y="3048796"/>
            <a:ext cx="1346100" cy="331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00B0F0"/>
                </a:solidFill>
                <a:latin typeface="Quantico"/>
                <a:ea typeface="Quantico"/>
                <a:cs typeface="Quantico"/>
                <a:sym typeface="Quantico"/>
              </a:rPr>
              <a:t>Placa de Video Gtx 2060 TI</a:t>
            </a:r>
            <a:endParaRPr sz="1300" dirty="0">
              <a:solidFill>
                <a:srgbClr val="00B0F0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0" name="Google Shape;480;p42"/>
          <p:cNvSpPr/>
          <p:nvPr/>
        </p:nvSpPr>
        <p:spPr>
          <a:xfrm>
            <a:off x="6235663" y="3048771"/>
            <a:ext cx="1346100" cy="331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 smtClean="0">
                <a:solidFill>
                  <a:srgbClr val="00B0F0"/>
                </a:solidFill>
                <a:latin typeface="Quantico"/>
                <a:ea typeface="Quantico"/>
                <a:cs typeface="Quantico"/>
                <a:sym typeface="Quantico"/>
              </a:rPr>
              <a:t>Monitor </a:t>
            </a:r>
            <a:r>
              <a:rPr lang="pt-BR" sz="1300" dirty="0" err="1" smtClean="0">
                <a:solidFill>
                  <a:srgbClr val="00B0F0"/>
                </a:solidFill>
                <a:latin typeface="Quantico"/>
                <a:ea typeface="Quantico"/>
                <a:cs typeface="Quantico"/>
                <a:sym typeface="Quantico"/>
              </a:rPr>
              <a:t>Full</a:t>
            </a:r>
            <a:r>
              <a:rPr lang="pt-BR" sz="1300" dirty="0" smtClean="0">
                <a:solidFill>
                  <a:srgbClr val="00B0F0"/>
                </a:solidFill>
                <a:latin typeface="Quantico"/>
                <a:ea typeface="Quantico"/>
                <a:cs typeface="Quantico"/>
                <a:sym typeface="Quantico"/>
              </a:rPr>
              <a:t> HD 21,5 pol.</a:t>
            </a:r>
            <a:endParaRPr sz="1300" dirty="0" smtClean="0">
              <a:solidFill>
                <a:srgbClr val="00B0F0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1" name="Google Shape;481;p42"/>
          <p:cNvSpPr/>
          <p:nvPr/>
        </p:nvSpPr>
        <p:spPr>
          <a:xfrm>
            <a:off x="3058866" y="3968746"/>
            <a:ext cx="1346100" cy="331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200" dirty="0">
                <a:solidFill>
                  <a:srgbClr val="FC4B04"/>
                </a:solidFill>
                <a:latin typeface="Quantico"/>
                <a:ea typeface="Quantico"/>
                <a:cs typeface="Quantico"/>
                <a:sym typeface="Quantico"/>
              </a:rPr>
              <a:t>Fornecedor  B</a:t>
            </a:r>
            <a:endParaRPr lang="pt-BR" sz="1200" dirty="0">
              <a:solidFill>
                <a:srgbClr val="FC4B04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2" name="Google Shape;482;p42"/>
          <p:cNvSpPr/>
          <p:nvPr/>
        </p:nvSpPr>
        <p:spPr>
          <a:xfrm>
            <a:off x="4404966" y="3968744"/>
            <a:ext cx="1346100" cy="331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200" dirty="0">
                <a:solidFill>
                  <a:srgbClr val="FC4B04"/>
                </a:solidFill>
                <a:latin typeface="Quantico"/>
                <a:ea typeface="Quantico"/>
                <a:cs typeface="Quantico"/>
                <a:sym typeface="Quantico"/>
              </a:rPr>
              <a:t>Fornecedor  C</a:t>
            </a:r>
            <a:endParaRPr lang="pt-BR" sz="1200" dirty="0">
              <a:solidFill>
                <a:srgbClr val="FC4B04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3" name="Google Shape;483;p42"/>
          <p:cNvSpPr/>
          <p:nvPr/>
        </p:nvSpPr>
        <p:spPr>
          <a:xfrm>
            <a:off x="1712766" y="3968744"/>
            <a:ext cx="1346100" cy="331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FC4B04"/>
                </a:solidFill>
                <a:latin typeface="Quantico"/>
                <a:ea typeface="Quantico"/>
                <a:cs typeface="Quantico"/>
                <a:sym typeface="Quantico"/>
              </a:rPr>
              <a:t>Fornecedor  A</a:t>
            </a:r>
            <a:endParaRPr sz="1200" dirty="0">
              <a:solidFill>
                <a:srgbClr val="FC4B04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7" name="Google Shape;487;p42"/>
          <p:cNvSpPr/>
          <p:nvPr/>
        </p:nvSpPr>
        <p:spPr>
          <a:xfrm>
            <a:off x="4283968" y="1295546"/>
            <a:ext cx="2336400" cy="4788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solidFill>
                  <a:schemeClr val="tx2"/>
                </a:solidFill>
                <a:latin typeface="Quantico"/>
                <a:ea typeface="Quantico"/>
                <a:cs typeface="Quantico"/>
                <a:sym typeface="Quantico"/>
              </a:rPr>
              <a:t>Cliente</a:t>
            </a:r>
            <a:endParaRPr sz="1600" dirty="0">
              <a:solidFill>
                <a:schemeClr val="tx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8" name="Google Shape;488;p42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&lt;/ Gestão de Fornecedores</a:t>
            </a:r>
            <a:endParaRPr dirty="0"/>
          </a:p>
        </p:txBody>
      </p:sp>
      <p:sp>
        <p:nvSpPr>
          <p:cNvPr id="489" name="Google Shape;489;p42"/>
          <p:cNvSpPr/>
          <p:nvPr/>
        </p:nvSpPr>
        <p:spPr>
          <a:xfrm>
            <a:off x="4283968" y="2101372"/>
            <a:ext cx="2336400" cy="4389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Site</a:t>
            </a:r>
            <a:endParaRPr dirty="0" smtClean="0">
              <a:solidFill>
                <a:schemeClr val="accen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0" name="Google Shape;490;p42"/>
          <p:cNvCxnSpPr>
            <a:stCxn id="487" idx="2"/>
            <a:endCxn id="489" idx="0"/>
          </p:cNvCxnSpPr>
          <p:nvPr/>
        </p:nvCxnSpPr>
        <p:spPr>
          <a:xfrm>
            <a:off x="5452168" y="1774346"/>
            <a:ext cx="0" cy="32702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2" name="Google Shape;492;p42"/>
          <p:cNvCxnSpPr>
            <a:stCxn id="489" idx="2"/>
            <a:endCxn id="478" idx="0"/>
          </p:cNvCxnSpPr>
          <p:nvPr/>
        </p:nvCxnSpPr>
        <p:spPr>
          <a:xfrm rot="5400000">
            <a:off x="4337786" y="1934402"/>
            <a:ext cx="508512" cy="172025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4" name="Google Shape;494;p42"/>
          <p:cNvCxnSpPr>
            <a:stCxn id="489" idx="2"/>
            <a:endCxn id="480" idx="0"/>
          </p:cNvCxnSpPr>
          <p:nvPr/>
        </p:nvCxnSpPr>
        <p:spPr>
          <a:xfrm rot="16200000" flipH="1">
            <a:off x="5926191" y="2066248"/>
            <a:ext cx="508499" cy="145654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8" name="Google Shape;498;p42"/>
          <p:cNvCxnSpPr>
            <a:stCxn id="483" idx="0"/>
            <a:endCxn id="478" idx="2"/>
          </p:cNvCxnSpPr>
          <p:nvPr/>
        </p:nvCxnSpPr>
        <p:spPr>
          <a:xfrm rot="5400000" flipH="1" flipV="1">
            <a:off x="2764486" y="3001314"/>
            <a:ext cx="588760" cy="1346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9" name="Google Shape;499;p42"/>
          <p:cNvCxnSpPr>
            <a:stCxn id="481" idx="0"/>
            <a:endCxn id="478" idx="2"/>
          </p:cNvCxnSpPr>
          <p:nvPr/>
        </p:nvCxnSpPr>
        <p:spPr>
          <a:xfrm rot="5400000" flipH="1" flipV="1">
            <a:off x="3437535" y="3674365"/>
            <a:ext cx="588762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00" name="Google Shape;500;p42"/>
          <p:cNvCxnSpPr>
            <a:stCxn id="482" idx="0"/>
            <a:endCxn id="478" idx="2"/>
          </p:cNvCxnSpPr>
          <p:nvPr/>
        </p:nvCxnSpPr>
        <p:spPr>
          <a:xfrm rot="16200000" flipV="1">
            <a:off x="4110586" y="3001314"/>
            <a:ext cx="588760" cy="1346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01" name="Google Shape;501;p42"/>
          <p:cNvSpPr txBox="1"/>
          <p:nvPr/>
        </p:nvSpPr>
        <p:spPr>
          <a:xfrm>
            <a:off x="7207200" y="956025"/>
            <a:ext cx="12168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/&gt;</a:t>
            </a:r>
            <a:r>
              <a:rPr lang="en" sz="3600" dirty="0">
                <a:solidFill>
                  <a:schemeClr val="dk1"/>
                </a:solidFill>
              </a:rPr>
              <a:t> **</a:t>
            </a:r>
            <a:endParaRPr sz="3600" dirty="0">
              <a:solidFill>
                <a:schemeClr val="accent1"/>
              </a:solidFill>
            </a:endParaRPr>
          </a:p>
        </p:txBody>
      </p:sp>
      <p:cxnSp>
        <p:nvCxnSpPr>
          <p:cNvPr id="47" name="Google Shape;494;p42"/>
          <p:cNvCxnSpPr>
            <a:stCxn id="489" idx="2"/>
            <a:endCxn id="479" idx="0"/>
          </p:cNvCxnSpPr>
          <p:nvPr/>
        </p:nvCxnSpPr>
        <p:spPr>
          <a:xfrm>
            <a:off x="5452168" y="2540272"/>
            <a:ext cx="8906" cy="50852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62" name="Google Shape;500;p42"/>
          <p:cNvCxnSpPr>
            <a:stCxn id="63" idx="1"/>
          </p:cNvCxnSpPr>
          <p:nvPr/>
        </p:nvCxnSpPr>
        <p:spPr>
          <a:xfrm flipH="1">
            <a:off x="5751068" y="4140696"/>
            <a:ext cx="48459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3" name="Google Shape;482;p42"/>
          <p:cNvSpPr/>
          <p:nvPr/>
        </p:nvSpPr>
        <p:spPr>
          <a:xfrm>
            <a:off x="6235663" y="3975096"/>
            <a:ext cx="1346100" cy="331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200" dirty="0" smtClean="0">
                <a:solidFill>
                  <a:srgbClr val="FC4B04"/>
                </a:solidFill>
                <a:latin typeface="Quantico"/>
                <a:ea typeface="Quantico"/>
                <a:cs typeface="Quantico"/>
                <a:sym typeface="Quantico"/>
              </a:rPr>
              <a:t>Entrega do Produto</a:t>
            </a:r>
            <a:endParaRPr lang="pt-BR" sz="1200" dirty="0">
              <a:solidFill>
                <a:srgbClr val="FC4B04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46"/>
          <p:cNvGrpSpPr/>
          <p:nvPr/>
        </p:nvGrpSpPr>
        <p:grpSpPr>
          <a:xfrm>
            <a:off x="4837992" y="2982129"/>
            <a:ext cx="3622440" cy="1637043"/>
            <a:chOff x="1054812" y="1029590"/>
            <a:chExt cx="3436214" cy="3912627"/>
          </a:xfrm>
        </p:grpSpPr>
        <p:sp>
          <p:nvSpPr>
            <p:cNvPr id="544" name="Google Shape;544;p46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46"/>
          <p:cNvSpPr txBox="1"/>
          <p:nvPr/>
        </p:nvSpPr>
        <p:spPr>
          <a:xfrm>
            <a:off x="6173832" y="3580707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549" name="Google Shape;549;p46"/>
          <p:cNvSpPr txBox="1">
            <a:spLocks noGrp="1"/>
          </p:cNvSpPr>
          <p:nvPr>
            <p:ph type="ctrTitle"/>
          </p:nvPr>
        </p:nvSpPr>
        <p:spPr>
          <a:xfrm>
            <a:off x="1697374" y="1229575"/>
            <a:ext cx="3522697" cy="997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Obrigado!</a:t>
            </a:r>
            <a:endParaRPr dirty="0"/>
          </a:p>
        </p:txBody>
      </p:sp>
      <p:sp>
        <p:nvSpPr>
          <p:cNvPr id="550" name="Google Shape;550;p46"/>
          <p:cNvSpPr txBox="1">
            <a:spLocks noGrp="1"/>
          </p:cNvSpPr>
          <p:nvPr>
            <p:ph type="subTitle" idx="1"/>
          </p:nvPr>
        </p:nvSpPr>
        <p:spPr>
          <a:xfrm>
            <a:off x="1697375" y="2291627"/>
            <a:ext cx="3294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/>
              <a:t>SuperTech</a:t>
            </a:r>
            <a:r>
              <a:rPr lang="en" sz="1200" dirty="0" smtClean="0"/>
              <a:t>.com </a:t>
            </a:r>
            <a:endParaRPr sz="1200" dirty="0"/>
          </a:p>
          <a:p>
            <a:pPr marL="0" lvl="0" indent="0">
              <a:buSzPts val="1100"/>
            </a:pPr>
            <a:r>
              <a:rPr lang="en" sz="1200" dirty="0"/>
              <a:t>+55 (91)98227-0838 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supertech</a:t>
            </a:r>
            <a:r>
              <a:rPr lang="en" sz="1200" dirty="0" smtClean="0"/>
              <a:t>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@SuperTech</a:t>
            </a:r>
            <a:endParaRPr sz="1200" dirty="0"/>
          </a:p>
        </p:txBody>
      </p:sp>
      <p:sp>
        <p:nvSpPr>
          <p:cNvPr id="551" name="Google Shape;551;p46"/>
          <p:cNvSpPr txBox="1"/>
          <p:nvPr/>
        </p:nvSpPr>
        <p:spPr>
          <a:xfrm>
            <a:off x="5072775" y="4170950"/>
            <a:ext cx="32601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552" name="Google Shape;552;p46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grpSp>
        <p:nvGrpSpPr>
          <p:cNvPr id="553" name="Google Shape;553;p46"/>
          <p:cNvGrpSpPr/>
          <p:nvPr/>
        </p:nvGrpSpPr>
        <p:grpSpPr>
          <a:xfrm>
            <a:off x="1766952" y="3400685"/>
            <a:ext cx="276012" cy="275991"/>
            <a:chOff x="3368074" y="3882537"/>
            <a:chExt cx="215298" cy="215298"/>
          </a:xfrm>
        </p:grpSpPr>
        <p:sp>
          <p:nvSpPr>
            <p:cNvPr id="554" name="Google Shape;554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46"/>
          <p:cNvGrpSpPr/>
          <p:nvPr/>
        </p:nvGrpSpPr>
        <p:grpSpPr>
          <a:xfrm>
            <a:off x="2632984" y="3419393"/>
            <a:ext cx="266790" cy="238574"/>
            <a:chOff x="3824739" y="3890112"/>
            <a:chExt cx="208105" cy="186110"/>
          </a:xfrm>
        </p:grpSpPr>
        <p:sp>
          <p:nvSpPr>
            <p:cNvPr id="558" name="Google Shape;55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46"/>
          <p:cNvSpPr/>
          <p:nvPr/>
        </p:nvSpPr>
        <p:spPr>
          <a:xfrm>
            <a:off x="3496867" y="3419632"/>
            <a:ext cx="291511" cy="238097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6"/>
          <p:cNvSpPr txBox="1"/>
          <p:nvPr/>
        </p:nvSpPr>
        <p:spPr>
          <a:xfrm>
            <a:off x="5329650" y="2268300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425</Words>
  <Application>Microsoft Office PowerPoint</Application>
  <PresentationFormat>Apresentação na tela (16:9)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Denk One</vt:lpstr>
      <vt:lpstr>Source Code Pro Medium</vt:lpstr>
      <vt:lpstr>Fira Sans Extra Condensed</vt:lpstr>
      <vt:lpstr>Source Code Pro</vt:lpstr>
      <vt:lpstr>Quantico</vt:lpstr>
      <vt:lpstr>New Operating System Design Pitch Deck by Slidesgo</vt:lpstr>
      <vt:lpstr>Site de Ecommerce em Django</vt:lpstr>
      <vt:lpstr>Introdução</vt:lpstr>
      <vt:lpstr>&lt;/ Introdução</vt:lpstr>
      <vt:lpstr>&lt;/ Infraestrutura de T.I </vt:lpstr>
      <vt:lpstr>&lt;/ Desenvolvimento do site </vt:lpstr>
      <vt:lpstr>&lt;/ Model, View e Template(MVT)</vt:lpstr>
      <vt:lpstr>&lt;/ Site </vt:lpstr>
      <vt:lpstr>&lt;/ Gestão de Fornecedores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de Ecommerce em Django</dc:title>
  <dc:creator>rafael</dc:creator>
  <cp:lastModifiedBy>rafael</cp:lastModifiedBy>
  <cp:revision>11</cp:revision>
  <dcterms:modified xsi:type="dcterms:W3CDTF">2023-06-13T01:47:27Z</dcterms:modified>
</cp:coreProperties>
</file>