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9.png" ContentType="image/png"/>
  <Override PartName="/ppt/media/image17.wmf" ContentType="image/x-wmf"/>
  <Override PartName="/ppt/media/image12.wmf" ContentType="image/x-wmf"/>
  <Override PartName="/ppt/media/image4.png" ContentType="image/png"/>
  <Override PartName="/ppt/media/image8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2.png" ContentType="image/png"/>
  <Override PartName="/ppt/media/image20.jpeg" ContentType="image/jpeg"/>
  <Override PartName="/ppt/media/image18.png" ContentType="image/png"/>
  <Override PartName="/ppt/media/image13.jpeg" ContentType="image/jpeg"/>
  <Override PartName="/ppt/media/image21.png" ContentType="image/png"/>
  <Override PartName="/ppt/media/image19.png" ContentType="image/png"/>
  <Override PartName="/ppt/media/image16.png" ContentType="image/png"/>
  <Override PartName="/ppt/media/image14.png" ContentType="image/pn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media/image1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13716000" cy="9144000"/>
  <p:notesSz cx="6883400" cy="9294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234440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209600" y="4799160"/>
            <a:ext cx="1234440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0960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753516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383440" y="164412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9557280" y="164412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209600" y="479916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5383440" y="479916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9557280" y="479916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85800" y="369360"/>
            <a:ext cx="12344400" cy="35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0960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53516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209600" y="4799160"/>
            <a:ext cx="1234440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234440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209600" y="4799160"/>
            <a:ext cx="1234440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20960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753516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383440" y="164412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9557280" y="164412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1209600" y="479916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5383440" y="479916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9557280" y="4799160"/>
            <a:ext cx="397476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85800" y="369360"/>
            <a:ext cx="12344400" cy="35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0960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535160" y="479916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306360"/>
            <a:ext cx="12344400" cy="831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535160" y="1644120"/>
            <a:ext cx="602388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209600" y="4799160"/>
            <a:ext cx="12344400" cy="2881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dino_3"/>
          <p:cNvPicPr/>
          <p:nvPr/>
        </p:nvPicPr>
        <p:blipFill>
          <a:blip r:embed="rId2"/>
          <a:stretch/>
        </p:blipFill>
        <p:spPr>
          <a:xfrm>
            <a:off x="428760" y="0"/>
            <a:ext cx="1793880" cy="12114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039760" indent="-325080">
              <a:spcBef>
                <a:spcPts val="788"/>
              </a:spcBef>
              <a:buClr>
                <a:srgbClr val="ffcc00"/>
              </a:buClr>
              <a:buSzPct val="75000"/>
              <a:buFont typeface="Helvetica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4" marL="2530440" indent="-325440">
              <a:spcBef>
                <a:spcPts val="788"/>
              </a:spcBef>
              <a:buClr>
                <a:srgbClr val="ff0066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5" marL="2530440" indent="-32544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6" marL="2530440" indent="-32544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0" y="0"/>
            <a:ext cx="343080" cy="304812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6"/>
          <p:cNvSpPr/>
          <p:nvPr/>
        </p:nvSpPr>
        <p:spPr>
          <a:xfrm>
            <a:off x="685800" y="1147680"/>
            <a:ext cx="12115800" cy="0"/>
          </a:xfrm>
          <a:prstGeom prst="line">
            <a:avLst/>
          </a:prstGeom>
          <a:ln w="19080">
            <a:solidFill>
              <a:srgbClr val="336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7"/>
          <p:cNvSpPr/>
          <p:nvPr/>
        </p:nvSpPr>
        <p:spPr>
          <a:xfrm>
            <a:off x="0" y="3048120"/>
            <a:ext cx="343080" cy="3047760"/>
          </a:xfrm>
          <a:prstGeom prst="rect">
            <a:avLst/>
          </a:prstGeom>
          <a:solidFill>
            <a:srgbClr val="99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8"/>
          <p:cNvSpPr/>
          <p:nvPr/>
        </p:nvSpPr>
        <p:spPr>
          <a:xfrm>
            <a:off x="0" y="6095880"/>
            <a:ext cx="343080" cy="304812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Text Box 9"/>
          <p:cNvSpPr/>
          <p:nvPr/>
        </p:nvSpPr>
        <p:spPr>
          <a:xfrm>
            <a:off x="6084360" y="8818560"/>
            <a:ext cx="1271160" cy="3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30680" rIns="130680" tIns="65160" bIns="65160" anchor="t">
            <a:spAutoFit/>
          </a:bodyPr>
          <a:p>
            <a:pPr xmlns:a="http://schemas.openxmlformats.org/drawingml/2006/main"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400" spc="-1" strike="noStrike">
                <a:solidFill>
                  <a:srgbClr val="006699"/>
                </a:solidFill>
                <a:latin typeface="Arial"/>
              </a:rPr>
              <a:t>3.</a:t>
            </a:r>
            <a:fld xmlns:a="http://schemas.openxmlformats.org/drawingml/2006/main" id="{38397432-DE01-46D1-A0C9-F127ABAED38F}" type="slidenum">
              <a:rPr b="1" lang="en-US" sz="1400" spc="-1" strike="noStrike">
                <a:solidFill>
                  <a:srgbClr val="006699"/>
                </a:solidFill>
                <a:latin typeface="Arial"/>
              </a:rPr>
              <a:t>&lt;número&gt;</a:t>
            </a:fld>
            <a:endParaRPr xmlns:a="http://schemas.openxmlformats.org/drawingml/2006/main" b="0" lang="pt-BR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Text Box 10"/>
          <p:cNvSpPr/>
          <p:nvPr/>
        </p:nvSpPr>
        <p:spPr>
          <a:xfrm>
            <a:off x="9734400" y="8783640"/>
            <a:ext cx="4070520" cy="3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65160" bIns="65160" anchor="t">
            <a:spAutoFit/>
          </a:bodyPr>
          <a:p>
            <a:pPr xmlns:a="http://schemas.openxmlformats.org/drawingml/2006/main"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400" spc="-1" strike="noStrike">
                <a:solidFill>
                  <a:srgbClr val="006699"/>
                </a:solidFill>
                <a:latin typeface="Arial"/>
              </a:rPr>
              <a:t>Silberschatz, Galvin and Gagne ©2013</a:t>
            </a:r>
            <a:endParaRPr xmlns:a="http://schemas.openxmlformats.org/drawingml/2006/main" b="0" lang="pt-BR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Text Box 11"/>
          <p:cNvSpPr/>
          <p:nvPr/>
        </p:nvSpPr>
        <p:spPr>
          <a:xfrm>
            <a:off x="293760" y="8802720"/>
            <a:ext cx="3698640" cy="3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30680" rIns="130680" tIns="65160" bIns="65160" anchor="t">
            <a:spAutoFit/>
          </a:bodyPr>
          <a:p>
            <a:pPr xmlns:a="http://schemas.openxmlformats.org/drawingml/2006/main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400" spc="-1" strike="noStrike">
                <a:solidFill>
                  <a:srgbClr val="006699"/>
                </a:solidFill>
                <a:latin typeface="Arial"/>
              </a:rPr>
              <a:t>Operating System Concepts – 9</a:t>
            </a:r>
            <a:r xmlns:a="http://schemas.openxmlformats.org/drawingml/2006/main">
              <a:rPr b="1" lang="pt" sz="1400" spc="-1" strike="noStrike" baseline="30000">
                <a:solidFill>
                  <a:srgbClr val="006699"/>
                </a:solidFill>
                <a:latin typeface="Arial"/>
              </a:rPr>
              <a:t>th</a:t>
            </a:r>
            <a:r xmlns:a="http://schemas.openxmlformats.org/drawingml/2006/main">
              <a:rPr b="1" lang="pt" sz="1400" spc="-1" strike="noStrike">
                <a:solidFill>
                  <a:srgbClr val="006699"/>
                </a:solidFill>
                <a:latin typeface="Arial"/>
              </a:rPr>
              <a:t> Edition</a:t>
            </a:r>
            <a:endParaRPr xmlns:a="http://schemas.openxmlformats.org/drawingml/2006/main" b="0" lang="pt-BR" sz="1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" name="Picture 12" descr="dino_6"/>
          <p:cNvPicPr/>
          <p:nvPr/>
        </p:nvPicPr>
        <p:blipFill>
          <a:blip r:embed="rId3"/>
          <a:stretch/>
        </p:blipFill>
        <p:spPr>
          <a:xfrm>
            <a:off x="11661840" y="7799400"/>
            <a:ext cx="1925640" cy="1057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"/>
          <p:cNvGrpSpPr/>
          <p:nvPr/>
        </p:nvGrpSpPr>
        <p:grpSpPr>
          <a:xfrm>
            <a:off x="298440" y="3948120"/>
            <a:ext cx="12915720" cy="267840"/>
            <a:chOff x="298440" y="3948120"/>
            <a:chExt cx="12915720" cy="267840"/>
          </a:xfrm>
        </p:grpSpPr>
        <p:sp>
          <p:nvSpPr>
            <p:cNvPr id="48" name="Rectangle 4"/>
            <p:cNvSpPr/>
            <p:nvPr/>
          </p:nvSpPr>
          <p:spPr>
            <a:xfrm>
              <a:off x="298440" y="3948120"/>
              <a:ext cx="4305240" cy="267840"/>
            </a:xfrm>
            <a:prstGeom prst="rect">
              <a:avLst/>
            </a:prstGeom>
            <a:solidFill>
              <a:srgbClr val="3366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Rectangle 5"/>
            <p:cNvSpPr/>
            <p:nvPr/>
          </p:nvSpPr>
          <p:spPr>
            <a:xfrm>
              <a:off x="4603680" y="3948120"/>
              <a:ext cx="4305240" cy="267840"/>
            </a:xfrm>
            <a:prstGeom prst="rect">
              <a:avLst/>
            </a:prstGeom>
            <a:solidFill>
              <a:srgbClr val="99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Rectangle 6"/>
            <p:cNvSpPr/>
            <p:nvPr/>
          </p:nvSpPr>
          <p:spPr>
            <a:xfrm>
              <a:off x="8908920" y="3948120"/>
              <a:ext cx="4305240" cy="267840"/>
            </a:xfrm>
            <a:prstGeom prst="rect">
              <a:avLst/>
            </a:prstGeom>
            <a:solidFill>
              <a:srgbClr val="3366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Text Box 7"/>
          <p:cNvSpPr/>
          <p:nvPr/>
        </p:nvSpPr>
        <p:spPr>
          <a:xfrm>
            <a:off x="9734400" y="8783640"/>
            <a:ext cx="4070520" cy="3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65160" bIns="65160" anchor="t">
            <a:spAutoFit/>
          </a:bodyPr>
          <a:p>
            <a:pPr xmlns:a="http://schemas.openxmlformats.org/drawingml/2006/main"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400" spc="-1" strike="noStrike">
                <a:solidFill>
                  <a:srgbClr val="336699"/>
                </a:solidFill>
                <a:latin typeface="Arial"/>
              </a:rPr>
              <a:t>Silberschatz, Galvin and Gagne ©2013</a:t>
            </a:r>
            <a:endParaRPr xmlns:a="http://schemas.openxmlformats.org/drawingml/2006/main" b="0" lang="pt-BR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" name="Text Box 8"/>
          <p:cNvSpPr/>
          <p:nvPr/>
        </p:nvSpPr>
        <p:spPr>
          <a:xfrm>
            <a:off x="55800" y="8818560"/>
            <a:ext cx="3749040" cy="3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30680" rIns="130680" tIns="65160" bIns="65160" anchor="t">
            <a:spAutoFit/>
          </a:bodyPr>
          <a:p>
            <a:pPr xmlns:a="http://schemas.openxmlformats.org/drawingml/2006/main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400" spc="-1" strike="noStrike">
                <a:solidFill>
                  <a:srgbClr val="336699"/>
                </a:solidFill>
                <a:latin typeface="Arial"/>
              </a:rPr>
              <a:t>Operating System Concepts  – 9</a:t>
            </a:r>
            <a:r xmlns:a="http://schemas.openxmlformats.org/drawingml/2006/main">
              <a:rPr b="1" lang="pt" sz="1400" spc="-1" strike="noStrike" baseline="30000">
                <a:solidFill>
                  <a:srgbClr val="336699"/>
                </a:solidFill>
                <a:latin typeface="Arial"/>
              </a:rPr>
              <a:t>th</a:t>
            </a:r>
            <a:r xmlns:a="http://schemas.openxmlformats.org/drawingml/2006/main">
              <a:rPr b="1" lang="pt" sz="1400" spc="-1" strike="noStrike">
                <a:solidFill>
                  <a:srgbClr val="336699"/>
                </a:solidFill>
                <a:latin typeface="Arial"/>
              </a:rPr>
              <a:t> Edition</a:t>
            </a:r>
            <a:endParaRPr xmlns:a="http://schemas.openxmlformats.org/drawingml/2006/main" b="0" lang="pt-BR" sz="1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53" name="Picture 9" descr="dino_4"/>
          <p:cNvPicPr/>
          <p:nvPr/>
        </p:nvPicPr>
        <p:blipFill>
          <a:blip r:embed="rId2"/>
          <a:stretch/>
        </p:blipFill>
        <p:spPr>
          <a:xfrm>
            <a:off x="5041800" y="5543640"/>
            <a:ext cx="3092400" cy="2125440"/>
          </a:xfrm>
          <a:prstGeom prst="rect">
            <a:avLst/>
          </a:prstGeom>
          <a:ln w="76320">
            <a:solidFill>
              <a:srgbClr val="336699"/>
            </a:solidFill>
            <a:miter/>
          </a:ln>
        </p:spPr>
      </p:pic>
      <p:sp>
        <p:nvSpPr>
          <p:cNvPr id="54" name="Rectangle 10"/>
          <p:cNvSpPr/>
          <p:nvPr/>
        </p:nvSpPr>
        <p:spPr>
          <a:xfrm>
            <a:off x="4836960" y="5391000"/>
            <a:ext cx="3505320" cy="2455920"/>
          </a:xfrm>
          <a:prstGeom prst="rect">
            <a:avLst/>
          </a:prstGeom>
          <a:noFill/>
          <a:ln w="57240">
            <a:solidFill>
              <a:srgbClr val="66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039760" indent="-325080">
              <a:spcBef>
                <a:spcPts val="788"/>
              </a:spcBef>
              <a:buClr>
                <a:srgbClr val="ffcc00"/>
              </a:buClr>
              <a:buSzPct val="75000"/>
              <a:buFont typeface="Helvetica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4" marL="2530440" indent="-325440">
              <a:spcBef>
                <a:spcPts val="788"/>
              </a:spcBef>
              <a:buClr>
                <a:srgbClr val="ff0066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5" marL="2530440" indent="-32544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6" marL="2530440" indent="-32544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28520" y="914400"/>
            <a:ext cx="11658600" cy="28368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6100" spc="-1" strike="noStrike">
                <a:solidFill>
                  <a:srgbClr val="006699"/>
                </a:solidFill>
                <a:latin typeface="Arial"/>
              </a:rPr>
              <a:t>Chapter 3:  Processes</a:t>
            </a:r>
            <a:endParaRPr xmlns:a="http://schemas.openxmlformats.org/drawingml/2006/main" b="1" lang="pt-BR" sz="61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62040" y="369360"/>
            <a:ext cx="114681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Threads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212480" y="1999800"/>
            <a:ext cx="10463400" cy="531036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So far, process has a single thread of execution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Consider having multiple program counters per process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Multiple locations can execute at once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Multiple threads of control -&gt;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threads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Must then have storage for thread details, multiple program counters in PCB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See next chapter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Representação de processos no Linux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Representado pela estrutura C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task_struct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pid t pid; /* identificador do processo */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estado longo; /* estado do processo */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unsigned int time slice /* informações de agendamento */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struct task struct *parent; /* pai deste processo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*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struct list head filhos; /* filhos deste processo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*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struct files struct *files; /* lista de arquivos abertos */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struct mm struct *mm; /* espaço de endereçamento deste processo */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2424240" y="4361040"/>
            <a:ext cx="9150120" cy="318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62040" y="369360"/>
            <a:ext cx="114681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Agendamento de Processos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12480" y="1999800"/>
            <a:ext cx="10463400" cy="531036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Maximize o uso da CPU, alterne rapidamente os processos para a CPU para compartilhamento de tempo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O escalonador de processos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seleciona entre os processos disponíveis para a próxima execução na CPU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Mantém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filas de agendamento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Fila de trabalhos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conjunto de todos os processos no sistema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Ready queue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conjunto de todos os processos que residem na memória principal, prontos e aguardando para serem executados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Filas de dispositivos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conjunto de processos aguardando um dispositivo de E/S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processos migram entre as várias filas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61600" y="609480"/>
            <a:ext cx="11976120" cy="6098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000" spc="-1" strike="noStrike">
                <a:solidFill>
                  <a:srgbClr val="006699"/>
                </a:solidFill>
                <a:latin typeface="Arial"/>
              </a:rPr>
              <a:t>Fila pronta e várias </a:t>
            </a:r>
            <a:br xmlns:a="http://schemas.openxmlformats.org/drawingml/2006/main">
              <a:rPr sz="4000"/>
            </a:br>
            <a:r xmlns:a="http://schemas.openxmlformats.org/drawingml/2006/main">
              <a:rPr b="1" lang="pt" sz="4000" spc="-1" strike="noStrike">
                <a:solidFill>
                  <a:srgbClr val="006699"/>
                </a:solidFill>
                <a:latin typeface="Arial"/>
              </a:rPr>
              <a:t>filas de dispositivos de E/S</a:t>
            </a:r>
            <a:endParaRPr xmlns:a="http://schemas.openxmlformats.org/drawingml/2006/main" b="1" lang="pt-BR" sz="40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19" name="Picture 7" descr=""/>
          <p:cNvPicPr/>
          <p:nvPr/>
        </p:nvPicPr>
        <p:blipFill>
          <a:blip r:embed="rId1"/>
          <a:stretch/>
        </p:blipFill>
        <p:spPr>
          <a:xfrm>
            <a:off x="2652840" y="1619280"/>
            <a:ext cx="8734320" cy="66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5728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Representação de Agendamento de Processos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21" name="Picture 4" descr="3"/>
          <p:cNvPicPr/>
          <p:nvPr/>
        </p:nvPicPr>
        <p:blipFill>
          <a:blip r:embed="rId1"/>
          <a:stretch/>
        </p:blipFill>
        <p:spPr>
          <a:xfrm>
            <a:off x="1442880" y="2620800"/>
            <a:ext cx="10854000" cy="557064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3"/>
          <p:cNvSpPr/>
          <p:nvPr/>
        </p:nvSpPr>
        <p:spPr>
          <a:xfrm>
            <a:off x="1212840" y="1736640"/>
            <a:ext cx="10463400" cy="531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xmlns:a="http://schemas.openxmlformats.org/drawingml/2006/main" marL="488880" indent="-488880">
              <a:lnSpc>
                <a:spcPct val="10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O diagrama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 filas representa filas, recursos, fluxos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Agendadores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209600" y="1929960"/>
            <a:ext cx="10801440" cy="57992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Agendador de longo prazo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(ou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agendador de tarefas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– seleciona quais processos devem ser trazidos para a fila de prontos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Escalonador de curto prazo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(ou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escalonador de CPU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– seleciona qual processo deve ser executado em seguida e aloca CPU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Às vezes, o único agendador em um sistema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escalonador de curto prazo é invocado com muita frequência (milissegundos)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Symbol"/>
                <a:ea typeface="Symbol"/>
              </a:rPr>
              <a:t>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(deve ser rápido)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476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escalonador de longo prazo é invocado com pouca frequência (segundos, minutos)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Symbol"/>
                <a:ea typeface="Symbol"/>
              </a:rPr>
              <a:t>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(pode ser lento)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476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escalonador de longo prazo controla o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grau de multiprogramação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476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processos podem ser descritos como: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Processo limitado por E/S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gasta mais tempo fazendo E/S do que computando, muitas rajadas curtas de CPU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Processo vinculado à CPU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gasta mais tempo fazendo cálculos; algumas rajadas de CPU muito longas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escalonador de longo prazo se esforça para um bom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mix de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39392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Adição de agendamento de médio prazo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26" name="Picture 11" descr=""/>
          <p:cNvPicPr/>
          <p:nvPr/>
        </p:nvPicPr>
        <p:blipFill>
          <a:blip r:embed="rId1"/>
          <a:stretch/>
        </p:blipFill>
        <p:spPr>
          <a:xfrm>
            <a:off x="1547640" y="2897280"/>
            <a:ext cx="10991880" cy="355284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3"/>
          <p:cNvSpPr/>
          <p:nvPr/>
        </p:nvSpPr>
        <p:spPr>
          <a:xfrm>
            <a:off x="1209600" y="1930320"/>
            <a:ext cx="10801440" cy="579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xmlns:a="http://schemas.openxmlformats.org/drawingml/2006/main" marL="488880" indent="-488880">
              <a:lnSpc>
                <a:spcPct val="10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Agendador de médio prazo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pode ser adicionado se o grau de programação múltipla precisar diminuir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Verdana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Remova o processo da memória, armazene no disco, traga de volta do disco para continuar a execução: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swapping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Verdana"/>
            </a:endParaRPr>
          </a:p>
          <a:p>
            <a:pPr marL="488880" indent="-488880">
              <a:lnSpc>
                <a:spcPct val="10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Verdana"/>
            </a:endParaRPr>
          </a:p>
          <a:p>
            <a:pPr marL="488880" indent="-488880">
              <a:lnSpc>
                <a:spcPct val="10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Multitarefa em Sistemas Móveis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220480" cy="59310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Alguns sistemas / sistemas iniciais permitem que apenas um processo seja executado, outros suspensos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Devido ao espaço da tela, os limites da interface do usuário que o iOS oferece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primeiro plano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único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controlado por interface de usuário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Vários processos em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segundo plano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na memória, em execução, mas não na tela e com limites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Os limites incluem tarefa única e curta, recebimento de notificação de eventos, tarefas específicas de longa duração, como reprodução de áudio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Android roda em primeiro e segundo plano, com menos limites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 processo em segundo plano usa um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serviço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para executar tarefas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 serviço pode continuar em execução mesmo se o processo em segundo plano for suspenso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 serviço não tem interface de usuário, uso de memória pequena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Mudança de contexto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220480" cy="59310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Quando a CPU muda para outro processo, o sistema deve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salvar o estado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do processo antigo e carregar o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estado salvo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para o novo processo por meio de uma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troca de contexto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Contexto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 um processo representado no PCB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tempo de troca de contexto está sobrecarregado; o sistema não faz nenhum trabalho útil durante a comutação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Quanto mais complexo o SO e o PCB -&gt; maior a troca de contexto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Tempo dependente do suporte de hardware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Alguns hardwares fornecem vários conjuntos de registradores por CPU -&gt; vários contextos carregados de uma só vez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Operações em Processos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220480" cy="59310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sistema deve fornecer mecanismos para criação de processos, encerramento e assim por diante, conforme detalhado a seguir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467080" y="369360"/>
            <a:ext cx="95709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Capítulo 3: Processos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09600" y="1661760"/>
            <a:ext cx="11057040" cy="50958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Conceito de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Agendamento de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Operações em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Comunicação entre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Exemplos de Sistemas IPC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Comunicação em Sistemas Cliente-Servidor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Criação de Processos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209240" y="1644480"/>
            <a:ext cx="11410920" cy="6769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Pai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processo criar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filhos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processos, que, por sua vez, criam outros processos, formando uma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árvore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476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Geralmente, o processo identificado e gerenciado por meio de um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identificador de processo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pid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476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Opções de compartilhamento de recursos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Pais e filhos compartilham todos os recursos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Filhos compartilham subconjunto de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recursos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dos pais</a:t>
            </a: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Pai e filho não compartilham recursos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476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Opções de execução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Pai e filhos executam simultaneamente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Pai espera até que os filhos terminem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6528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Uma árvore de processos no Linux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37" name="Picture 1" descr="3_08.pdf"/>
          <p:cNvPicPr/>
          <p:nvPr/>
        </p:nvPicPr>
        <p:blipFill>
          <a:blip r:embed="rId1"/>
          <a:stretch/>
        </p:blipFill>
        <p:spPr>
          <a:xfrm>
            <a:off x="1309680" y="1995480"/>
            <a:ext cx="11033280" cy="519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04520" y="369360"/>
            <a:ext cx="1142532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Criação de Processos (Cont.)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Espaço de endereço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Filho duplicado do pai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criança tem um programa carregado nele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Exemplos UNIX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fork()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cria um novo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exec()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chamada de sistema usada após um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fork()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para substituir o espaço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memória do processo por um novo programa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4" descr="3"/>
          <p:cNvPicPr/>
          <p:nvPr/>
        </p:nvPicPr>
        <p:blipFill>
          <a:blip r:embed="rId1"/>
          <a:stretch/>
        </p:blipFill>
        <p:spPr>
          <a:xfrm>
            <a:off x="1335240" y="4906800"/>
            <a:ext cx="11680560" cy="26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2876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Processo separado de bifurcação do programa C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42" name="Picture 5" descr="Screen Shot 2012-12-04 at 11.21.10 AM.png"/>
          <p:cNvPicPr/>
          <p:nvPr/>
        </p:nvPicPr>
        <p:blipFill>
          <a:blip r:embed="rId1"/>
          <a:stretch/>
        </p:blipFill>
        <p:spPr>
          <a:xfrm>
            <a:off x="2602080" y="1292400"/>
            <a:ext cx="9057960" cy="747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2876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000" spc="-1" strike="noStrike">
                <a:solidFill>
                  <a:srgbClr val="006699"/>
                </a:solidFill>
                <a:latin typeface="Arial"/>
              </a:rPr>
              <a:t>Criando um processo separado via API do Windows</a:t>
            </a:r>
            <a:endParaRPr xmlns:a="http://schemas.openxmlformats.org/drawingml/2006/main" b="1" lang="pt-BR" sz="40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44" name="Picture 1" descr="Screen Shot 2012-12-04 at 11.23.48 AM.png"/>
          <p:cNvPicPr/>
          <p:nvPr/>
        </p:nvPicPr>
        <p:blipFill>
          <a:blip r:embed="rId1"/>
          <a:stretch/>
        </p:blipFill>
        <p:spPr>
          <a:xfrm>
            <a:off x="3613320" y="1284120"/>
            <a:ext cx="6546600" cy="738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Encerramento do Processo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209240" y="1644120"/>
            <a:ext cx="113950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processo executa a última instrução e pede ao sistema operacional para excluí-la (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exit()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Dados de saída do filho para o pai (via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wait()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recursos do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processo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são desalocados pelo sistema operacional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pai pode encerrar a execução dos processos filhos (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abort()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criança excedeu os recursos alocados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tarefa atribuída ao filho não é mais necessária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Se o pai está saindo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Alguns sistemas operacionais não permitem que o filho continue se o pai terminar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039760" indent="-325080">
              <a:spcBef>
                <a:spcPts val="788"/>
              </a:spcBef>
              <a:buClr>
                <a:srgbClr val="ffcc00"/>
              </a:buClr>
              <a:buSzPct val="75000"/>
              <a:buFont typeface="Helvetica"/>
              <a:buChar char="–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Todos os filhos encerrados -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encerramento em cascata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2039760" indent="-325080">
              <a:spcBef>
                <a:spcPts val="788"/>
              </a:spcBef>
              <a:buClr>
                <a:srgbClr val="ffcc00"/>
              </a:buClr>
              <a:buSzPct val="75000"/>
              <a:buFont typeface="Helvetica"/>
              <a:buChar char="–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Aguarde o término, retornando o pid: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pid t pid; status int;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pid = espera(&amp;status);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Se nenhum pai estiver esperando, o processo finalizado é um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zumbi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Se o pai foi encerrado, os processos são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órfãos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74920" y="369360"/>
            <a:ext cx="1155528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000" spc="-1" strike="noStrike">
                <a:solidFill>
                  <a:srgbClr val="006699"/>
                </a:solidFill>
                <a:latin typeface="Arial"/>
              </a:rPr>
              <a:t>Arquitetura de multiprocessos – navegador Chrome</a:t>
            </a:r>
            <a:endParaRPr xmlns:a="http://schemas.openxmlformats.org/drawingml/2006/main" b="1" lang="pt-BR" sz="40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209600" y="1644120"/>
            <a:ext cx="112680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Muitos navegadores da Web funcionavam como um único processo (alguns ainda funcionam)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 um site causar problemas, o navegador inteiro pode travar ou travar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navegador Google Chrome é multiprocesso com 3 categorias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navegador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gerencia a interface do usuário, disco e E/S de rede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renderização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renderiza páginas da web, lida com HTML, Javascript, um novo para cada site aberto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Executa em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sandbox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restringindo a E/S de disco e rede, minimizando o efeito de explorações de segurança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plug-in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para cada tipo de plug-in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1" descr="in-3_2.pdf"/>
          <p:cNvPicPr/>
          <p:nvPr/>
        </p:nvPicPr>
        <p:blipFill>
          <a:blip r:embed="rId1"/>
          <a:stretch/>
        </p:blipFill>
        <p:spPr>
          <a:xfrm>
            <a:off x="1185840" y="5780160"/>
            <a:ext cx="11730240" cy="18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74920" y="369360"/>
            <a:ext cx="1155528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Comunicação entre processos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209600" y="1644120"/>
            <a:ext cx="112680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processos dentro de um sistema podem ser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independentes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ou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cooperando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processo de cooperação pode afetar ou ser afetado por outros processos, incluindo o compartilhamento de dados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Razões para cooperar processos: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Compartilhamento de informações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Aceleração da computação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Modularidade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Conveniência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Processos cooperativos precisam de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comunicação entre processos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IPC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Dois modelos de IPC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Memoria compartilhada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Passagem de mensagens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Modelos de comunicação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53" name="Picture 1" descr="3_12.pdf"/>
          <p:cNvPicPr/>
          <p:nvPr/>
        </p:nvPicPr>
        <p:blipFill>
          <a:blip r:embed="rId1"/>
          <a:stretch/>
        </p:blipFill>
        <p:spPr>
          <a:xfrm>
            <a:off x="2116080" y="1927080"/>
            <a:ext cx="9653760" cy="60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90840" y="369360"/>
            <a:ext cx="114393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Processos de Cooperação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209240" y="1644120"/>
            <a:ext cx="112950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independente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não pode afetar ou ser afetado pela execução de outro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cooperativo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pode afetar ou ser afetado pela execução de outro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Vantagens da cooperação de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Compartilhamento de informações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Aceleração da computação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Modularidade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Conveniência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Objetivos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209600" y="1644120"/>
            <a:ext cx="102348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Introduzir a noção de processo - um programa em execução, que forma a base de toda computação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Descrever os vários recursos dos processos, incluindo agendamento, criação e término 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Explorar a comunicação entre processos usando memória compartilhada e passagem de mensagens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Para descrever a comunicação em sistemas cliente-servidor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23560" y="369360"/>
            <a:ext cx="1190628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Problema produtor-consumidor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41280" y="1881000"/>
            <a:ext cx="10002960" cy="59972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Paradigma para processos cooperativos, processo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produtor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produz informação que é consumida por um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processo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consumidor</a:t>
            </a: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buffer ilimitado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não coloca nenhum limite prático no tamanho do buffer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buffer limitado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assume que existe um tamanho de buffer fixo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76200" y="560160"/>
            <a:ext cx="12111120" cy="6094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000" spc="-1" strike="noStrike">
                <a:solidFill>
                  <a:srgbClr val="006699"/>
                </a:solidFill>
                <a:latin typeface="Arial"/>
              </a:rPr>
              <a:t>Bounded-Buffer – Solução de Memória Compartilhada</a:t>
            </a:r>
            <a:endParaRPr xmlns:a="http://schemas.openxmlformats.org/drawingml/2006/main" b="1" lang="pt-BR" sz="40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793520" y="2023920"/>
            <a:ext cx="10696680" cy="6267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Dados compartilhados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284560" indent="-325440">
              <a:lnSpc>
                <a:spcPct val="100000"/>
              </a:lnSpc>
              <a:spcBef>
                <a:spcPts val="1261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900" spc="-1" strike="noStrike">
                <a:solidFill>
                  <a:srgbClr val="000000"/>
                </a:solidFill>
                <a:latin typeface="Courier New"/>
                <a:ea typeface="Courier New"/>
              </a:rPr>
              <a:t>#define BUFFER_SIZE 10</a:t>
            </a:r>
            <a:endParaRPr xmlns:a="http://schemas.openxmlformats.org/drawingml/2006/main" b="0" lang="pt-BR" sz="29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284560" indent="-325440">
              <a:lnSpc>
                <a:spcPct val="100000"/>
              </a:lnSpc>
              <a:spcBef>
                <a:spcPts val="1261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900" spc="-1" strike="noStrike">
                <a:solidFill>
                  <a:srgbClr val="000000"/>
                </a:solidFill>
                <a:latin typeface="Courier New"/>
                <a:ea typeface="Courier New"/>
              </a:rPr>
              <a:t>estrutura typedef {</a:t>
            </a:r>
            <a:endParaRPr xmlns:a="http://schemas.openxmlformats.org/drawingml/2006/main" b="0" lang="pt-BR" sz="29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284560" indent="-325440">
              <a:lnSpc>
                <a:spcPct val="100000"/>
              </a:lnSpc>
              <a:spcBef>
                <a:spcPts val="1261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900" spc="-1" strike="noStrike">
                <a:solidFill>
                  <a:srgbClr val="000000"/>
                </a:solidFill>
                <a:latin typeface="Courier New"/>
                <a:ea typeface="Courier New"/>
              </a:rPr>
              <a:t>. . .</a:t>
            </a:r>
            <a:endParaRPr xmlns:a="http://schemas.openxmlformats.org/drawingml/2006/main" b="0" lang="pt-BR" sz="29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284560" indent="-325440">
              <a:lnSpc>
                <a:spcPct val="100000"/>
              </a:lnSpc>
              <a:spcBef>
                <a:spcPts val="1261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900" spc="-1" strike="noStrike">
                <a:solidFill>
                  <a:srgbClr val="000000"/>
                </a:solidFill>
                <a:latin typeface="Courier New"/>
                <a:ea typeface="Courier New"/>
              </a:rPr>
              <a:t>} item;</a:t>
            </a:r>
            <a:endParaRPr xmlns:a="http://schemas.openxmlformats.org/drawingml/2006/main" b="0" lang="pt-BR" sz="2900" spc="-1" strike="noStrike">
              <a:solidFill>
                <a:srgbClr val="000000"/>
              </a:solidFill>
              <a:latin typeface="Arial"/>
            </a:endParaRPr>
          </a:p>
          <a:p>
            <a:pPr lvl="3" marL="2284560" indent="-325440">
              <a:lnSpc>
                <a:spcPct val="100000"/>
              </a:lnSpc>
              <a:spcBef>
                <a:spcPts val="476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284560" indent="-325440">
              <a:lnSpc>
                <a:spcPct val="100000"/>
              </a:lnSpc>
              <a:spcBef>
                <a:spcPts val="1261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900" spc="-1" strike="noStrike">
                <a:solidFill>
                  <a:srgbClr val="000000"/>
                </a:solidFill>
                <a:latin typeface="Courier New"/>
                <a:ea typeface="Courier New"/>
              </a:rPr>
              <a:t>buffer de itens[BUFFER_SIZE];</a:t>
            </a:r>
            <a:endParaRPr xmlns:a="http://schemas.openxmlformats.org/drawingml/2006/main" b="0" lang="pt-BR" sz="29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284560" indent="-325440">
              <a:lnSpc>
                <a:spcPct val="100000"/>
              </a:lnSpc>
              <a:spcBef>
                <a:spcPts val="1261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9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= 0;</a:t>
            </a:r>
            <a:endParaRPr xmlns:a="http://schemas.openxmlformats.org/drawingml/2006/main" b="0" lang="pt-BR" sz="29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3" marL="2284560" indent="-325440">
              <a:lnSpc>
                <a:spcPct val="100000"/>
              </a:lnSpc>
              <a:spcBef>
                <a:spcPts val="1261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9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saída = 0;</a:t>
            </a:r>
            <a:endParaRPr xmlns:a="http://schemas.openxmlformats.org/drawingml/2006/main" b="0" lang="pt-BR" sz="2900" spc="-1" strike="noStrike">
              <a:solidFill>
                <a:srgbClr val="000000"/>
              </a:solidFill>
              <a:latin typeface="Arial"/>
            </a:endParaRPr>
          </a:p>
          <a:p>
            <a:pPr lvl="3" marL="2284560" indent="-325440">
              <a:spcBef>
                <a:spcPts val="476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solução está correta, mas só pode usar elementos BUFFER_SIZE-1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2284560" indent="-325440">
              <a:spcBef>
                <a:spcPts val="788"/>
              </a:spcBef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76520" y="369360"/>
            <a:ext cx="1135368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Bounded-Buffer - Produtor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360520" y="1773360"/>
            <a:ext cx="11026800" cy="597672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 fontScale="87000"/>
          </a:bodyPr>
          <a:p>
            <a:pPr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 produzido em seguida;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enquanto (verdadeiro) {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/* produz um item na próxima produção */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while (((entrada + 1) % TAMANHO DO BUFFER) == saída)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; /* fazer nada */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buffer[in] = próximo produzido;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em = (em + 1) % TAMANHO DO BUFFER;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0240920" indent="-325440">
              <a:spcBef>
                <a:spcPts val="876"/>
              </a:spcBef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Buffer Limitado - Consumidor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2406240" y="2065320"/>
            <a:ext cx="11309400" cy="58816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 consumido em seguida;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while (true) { </a:t>
            </a:r>
            <a:br xmlns:a="http://schemas.openxmlformats.org/drawingml/2006/main">
              <a:rPr sz="2800"/>
            </a:b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while (in == out)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; /* não faz nada */ </a:t>
            </a:r>
            <a:br xmlns:a="http://schemas.openxmlformats.org/drawingml/2006/main">
              <a:rPr sz="2800"/>
            </a:b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next consumido = buffer[out];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saída = (saída + 1) % TAMANHO DO BUFFER;</a:t>
            </a:r>
            <a:br xmlns:a="http://schemas.openxmlformats.org/drawingml/2006/main">
              <a:rPr sz="2800"/>
            </a:b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/* consumir o item no próximo consumo */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>
              <a:lnSpc>
                <a:spcPct val="100000"/>
              </a:lnSpc>
              <a:spcBef>
                <a:spcPts val="12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xmlns:a="http://schemas.openxmlformats.org/drawingml/2006/main"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22320" y="395280"/>
            <a:ext cx="12344400" cy="7682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3600" spc="-1" strike="noStrike">
                <a:solidFill>
                  <a:srgbClr val="006699"/>
                </a:solidFill>
                <a:latin typeface="Arial"/>
              </a:rPr>
              <a:t>Comunicação entre processos - passagem de mensagens</a:t>
            </a:r>
            <a:endParaRPr xmlns:a="http://schemas.openxmlformats.org/drawingml/2006/main" b="1" lang="pt-BR" sz="3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209240" y="1644120"/>
            <a:ext cx="115426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Mecanismo para que os processos se comuniquem e sincronizem suas ações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Sistema de mensagens – processos se comunicam entre si sem recorrer a variáveis compartilhadas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instalação do IPC fornece duas operações: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send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mensagem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– tamanho da mensagem fixo ou variável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receber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mensagem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Se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Q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desejam se comunicar, eles precisam: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estabelecer uma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comunicação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link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entre eles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trocar mensagens via enviar/receber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Implementação de link de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física (por exemplo, memória compartilhada, barramento de hardware)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lógico (por exemplo, buffer direto ou indireto, síncrono ou assíncrono, automático ou explícito)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04520" y="369360"/>
            <a:ext cx="1142532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Perguntas de implementação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4998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Como os links são estabelecidos?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Um link pode ser associado a mais de dois processos?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Quantos links podem existir entre cada par de processos de comunicação?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Qual é a capacidade de um link?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tamanho de uma mensagem que o link pode acomodar é fixo ou variável?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Um link é unidirecional ou bidirecional?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Comunicação direta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45376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processos devem nomear-se explicitamente: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send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P, mensagem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– envia uma mensagem para o processo P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receber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Q, mensagem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– receber uma mensagem do processo Q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Propriedades do link de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links são estabelecidos automaticamente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Um link está associado a exatamente um par de processos de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Entre cada par existe exatamente um link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link pode ser unidirecional, mas geralmente é bidirecional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Comunicação indireta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209240" y="1661760"/>
            <a:ext cx="11395080" cy="554508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As mensagens são direcionadas e recebidas de caixas de correio (também chamadas de portas)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Cada caixa de correio tem um id exclusivo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processos podem se comunicar apenas se compartilharem uma caixa de correio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Propriedades do link de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Link estabelecido apenas se os processos compartilharem uma caixa de correio comum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Um link pode estar associado a muitos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Cada par de processos pode compartilhar vários links de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link pode ser unidirecional ou bidirecional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Comunicação indireta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209240" y="1661760"/>
            <a:ext cx="11371320" cy="509436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Operações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criar uma nova caixa de correio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enviar e receber mensagens pela caixa postal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destruir uma caixa de correio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Primitivos são definidos como: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send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A, mensagem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– envia uma mensagem para a caixa postal 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receber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A, mensagem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– receber uma mensagem da caixa postal 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14360" y="369360"/>
            <a:ext cx="1171584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Comunicação indireta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209240" y="1644120"/>
            <a:ext cx="115426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Compartilhamento de caixa de correio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 </a:t>
            </a:r>
            <a:r xmlns:a="http://schemas.openxmlformats.org/drawingml/2006/main">
              <a:rPr b="0" i="1" lang="pt" sz="1800" spc="-1" strike="noStrike" baseline="-25000">
                <a:solidFill>
                  <a:srgbClr val="000000"/>
                </a:solidFill>
                <a:latin typeface="Arial"/>
              </a:rPr>
              <a:t>1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,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 </a:t>
            </a:r>
            <a:r xmlns:a="http://schemas.openxmlformats.org/drawingml/2006/main">
              <a:rPr b="0" i="1" lang="pt" sz="1800" spc="-1" strike="noStrike" baseline="-25000">
                <a:solidFill>
                  <a:srgbClr val="000000"/>
                </a:solidFill>
                <a:latin typeface="Arial"/>
              </a:rPr>
              <a:t>2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 </a:t>
            </a:r>
            <a:r xmlns:a="http://schemas.openxmlformats.org/drawingml/2006/main">
              <a:rPr b="0" i="1" lang="pt" sz="1800" spc="-1" strike="noStrike" baseline="-25000">
                <a:solidFill>
                  <a:srgbClr val="000000"/>
                </a:solidFill>
                <a:latin typeface="Arial"/>
              </a:rPr>
              <a:t>3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compartilham a caixa postal 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 </a:t>
            </a:r>
            <a:r xmlns:a="http://schemas.openxmlformats.org/drawingml/2006/main">
              <a:rPr b="0" i="1" lang="pt" sz="1800" spc="-1" strike="noStrike" baseline="-25000">
                <a:solidFill>
                  <a:srgbClr val="000000"/>
                </a:solidFill>
                <a:latin typeface="Arial"/>
              </a:rPr>
              <a:t>1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, envia;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 </a:t>
            </a:r>
            <a:r xmlns:a="http://schemas.openxmlformats.org/drawingml/2006/main">
              <a:rPr b="0" i="1" lang="pt" sz="1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P </a:t>
            </a:r>
            <a:r xmlns:a="http://schemas.openxmlformats.org/drawingml/2006/main">
              <a:rPr b="0" i="1" lang="pt" sz="1800" spc="-1" strike="noStrike" baseline="-25000">
                <a:solidFill>
                  <a:srgbClr val="000000"/>
                </a:solidFill>
                <a:latin typeface="Arial"/>
              </a:rPr>
              <a:t>3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recebem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Quem recebe a mensagem?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Soluções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Permitir que um link seja associado a no máximo dois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Permitir que apenas um processo de cada vez execute uma operação de recebimento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Permitir que o sistema selecione arbitrariamente o receptor. O remetente é notificado sobre quem era o destinatário.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364840" y="369360"/>
            <a:ext cx="91602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Conceito de processo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209600" y="1661760"/>
            <a:ext cx="11057040" cy="638172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Um sistema operacional executa uma variedade de programas: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Sistema de lote -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trabalhos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Sistemas de tempo compartilhado –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programas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ou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tarefas do usuário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livro didático usa os termos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trabalho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processo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quase de forma intercambiável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Processo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um programa em execução; a execução do processo deve progredir de forma sequencial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Várias partes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código do programa, também chamado de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seção de texto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Atividade atual incluindo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programa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contador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, registradores do processador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Pilha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contendo dados temporários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Parâmetros de função, endereços de retorno, variáveis locais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Seção de dados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contendo variáveis globais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Pilha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contendo memória alocada dinamicamente durante o tempo de execução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programa é uma entidade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passiva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armazenada em disco (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arquivo executável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), o processo está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ativo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programa torna-se processo quando o arquivo executável é carregado na memória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Execução do programa iniciada por meio de cliques do mouse na GUI, entrada de linha de comando de seu nome, etc.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Um programa pode ser vários processos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Considere vários usuários executando o mesmo programa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lnSpc>
                <a:spcPct val="90000"/>
              </a:lnSpc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Sincronização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2046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542880" indent="-542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passagem de mensagens pode ser bloqueante ou não bloqueante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42880" indent="-542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O bloqueio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é considerado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síncrono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141560" indent="-489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Bloquear envio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tem o remetente bloqueado até que a mensagem seja recebida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141560" indent="-489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Bloquear o recebimento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faz com que o receptor bloqueie até que uma mensagem esteja disponível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141560" indent="-489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42880" indent="-542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O não bloqueio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é considerado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assíncrono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141560" indent="-489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sem bloqueio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faz com que o remetente envie a mensagem e continue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141560" indent="-489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sem bloqueio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faz com que o receptor receba uma mensagem válida ou nula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42880" indent="-542880">
              <a:lnSpc>
                <a:spcPct val="100000"/>
              </a:lnSpc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Sincronização (cont.)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2046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569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Diferentes combinações possíveis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141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Se o envio e o recebimento estiverem bloqueando, temos um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  <a:ea typeface="ＭＳ Ｐゴシック"/>
              </a:rPr>
              <a:t>encontro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69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Produtor-consumidor torna-se trivial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69880" indent="-488880">
              <a:lnSpc>
                <a:spcPct val="100000"/>
              </a:lnSpc>
              <a:spcBef>
                <a:spcPts val="10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mensagem produzida em seguida;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69880" indent="-488880">
              <a:lnSpc>
                <a:spcPct val="100000"/>
              </a:lnSpc>
              <a:spcBef>
                <a:spcPts val="10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enquanto (verdadeiro)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/* produz um item na próxima produção */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69880" indent="-488880">
              <a:lnSpc>
                <a:spcPct val="100000"/>
              </a:lnSpc>
              <a:spcBef>
                <a:spcPts val="10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enviar(próximo produzido);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569880" indent="-488880">
              <a:lnSpc>
                <a:spcPct val="100000"/>
              </a:lnSpc>
              <a:spcBef>
                <a:spcPts val="10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1303200" y="5518080"/>
            <a:ext cx="10302840" cy="22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xmlns:a="http://schemas.openxmlformats.org/drawingml/2006/main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mensagem consumida em seguida;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Verdana"/>
            </a:endParaRPr>
          </a:p>
          <a:p>
            <a:pPr xmlns:a="http://schemas.openxmlformats.org/drawingml/2006/main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enquanto (verdadeiro) {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Verdana"/>
            </a:endParaRPr>
          </a:p>
          <a:p>
            <a:pPr xmlns:a="http://schemas.openxmlformats.org/drawingml/2006/main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receber(próximo consumido);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Verdana"/>
            </a:endParaRPr>
          </a:p>
          <a:p>
            <a:pPr xmlns:a="http://schemas.openxmlformats.org/drawingml/2006/main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Verdana"/>
            </a:endParaRPr>
          </a:p>
          <a:p>
            <a:pPr xmlns:a="http://schemas.openxmlformats.org/drawingml/2006/main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/* consumir o item no próximo consumo */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Verdana"/>
            </a:endParaRPr>
          </a:p>
          <a:p>
            <a:pPr xmlns:a="http://schemas.openxmlformats.org/drawingml/2006/main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xmlns:a="http://schemas.openxmlformats.org/drawingml/2006/main" b="0" lang="pt-BR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Carregando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29032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Fila de mensagens anexadas ao link; implementado de uma das três maneiras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cc6600"/>
                </a:solidFill>
                <a:latin typeface="Arial"/>
              </a:rPr>
              <a:t>1.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Capacidade zero – 0 mensagens O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remetente deve esperar pelo destinatário (rendezvous)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cc6600"/>
                </a:solidFill>
                <a:latin typeface="Arial"/>
              </a:rPr>
              <a:t>2.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Capacidade limitada – comprimento finito de 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n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mensagens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remetente deve esperar se o link estiver cheio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cc6600"/>
                </a:solidFill>
                <a:latin typeface="Arial"/>
              </a:rPr>
              <a:t>3.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Capacidade ilimitada – comprimento infinito O 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remetente nunca espera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04720" y="369360"/>
            <a:ext cx="117759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Exemplos de Sistemas IPC - POSIX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209600" y="1644120"/>
            <a:ext cx="113666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Memória Compartilhada POSIX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processo primeiro cria o segmento de memória compartilhada </a:t>
            </a:r>
            <a:br xmlns:a="http://schemas.openxmlformats.org/drawingml/2006/main">
              <a:rPr sz="1800"/>
            </a:b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shm_fd = shm_open(name, O CREAT | O RDRW, 0666);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Também usado para abrir um segmento existente para compartilhá-lo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Defina o tamanho do objeto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ftruncate(shm fd, 4096);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Agora o processo pode gravar na memória compartilhada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sprintf(memória compartilhada, "Gravando na memória compartilhada");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04720" y="369360"/>
            <a:ext cx="117759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Produtor IPC POSIX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86" name="Picture 2" descr="Screen Shot 2012-12-04 at 12.49.51 PM.png"/>
          <p:cNvPicPr/>
          <p:nvPr/>
        </p:nvPicPr>
        <p:blipFill>
          <a:blip r:embed="rId1"/>
          <a:stretch/>
        </p:blipFill>
        <p:spPr>
          <a:xfrm>
            <a:off x="3427560" y="1330200"/>
            <a:ext cx="6105240" cy="757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04720" y="369360"/>
            <a:ext cx="117759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Consumidor IPC POSIX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88" name="Picture 1" descr="Screen Shot 2012-12-04 at 12.49.59 PM.png"/>
          <p:cNvPicPr/>
          <p:nvPr/>
        </p:nvPicPr>
        <p:blipFill>
          <a:blip r:embed="rId1"/>
          <a:stretch/>
        </p:blipFill>
        <p:spPr>
          <a:xfrm>
            <a:off x="3168720" y="1401840"/>
            <a:ext cx="7432560" cy="71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708200" y="369360"/>
            <a:ext cx="113220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Exemplos de Sistemas IPC - Mach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comunicação Mach é baseada em mensagens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Até as chamadas do sistema são mensagens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Cada tarefa recebe duas caixas de correio na criação - Kernel e Notify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Apenas três chamadas de sistema necessárias para a transferência de mensagens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msg_send(), msg_receive(), msg_rpc()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Caixas de correio necessárias para comunicação, criadas via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port_allocate()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Enviar e receber são flexíveis, por exemplo, quatro opções se a caixa de correio estiver cheia: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Aguarde indefinidamente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Aguarde no máximo n milissegundos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Retorne imediatamente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Cache temporariamente uma mensagem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3652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000" spc="-1" strike="noStrike">
                <a:solidFill>
                  <a:srgbClr val="006699"/>
                </a:solidFill>
                <a:latin typeface="Arial"/>
              </a:rPr>
              <a:t>Exemplos de Sistemas IPC – Windows</a:t>
            </a:r>
            <a:endParaRPr xmlns:a="http://schemas.openxmlformats.org/drawingml/2006/main" b="1" lang="pt-BR" sz="40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209600" y="1644120"/>
            <a:ext cx="113522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Centrado na passagem de mensagens através do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recurso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avançado de chamada de procedimento local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LPC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)</a:t>
            </a: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Funciona apenas entre processos no mesmo sistema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Usa portas (como caixas de correio) para estabelecer e manter canais de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comunicação funciona da seguinte forma: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cliente abre um identificador para 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objeto de porta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conexão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do subsistema.</a:t>
            </a: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cliente envia uma solicitação de conexão.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servidor cria duas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portas de comunicação privadas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 devolve o identificador de uma delas ao cliente.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2" marL="1550880" indent="-325440">
              <a:spcBef>
                <a:spcPts val="788"/>
              </a:spcBef>
              <a:buClr>
                <a:srgbClr val="009900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cliente e o servidor usam o identificador de porta correspondente para enviar mensagens ou retornos de chamada e ouvir as respostas.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1444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Chamadas de procedimento local no Windows XP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94" name="Picture 4" descr="3"/>
          <p:cNvPicPr/>
          <p:nvPr/>
        </p:nvPicPr>
        <p:blipFill>
          <a:blip r:embed="rId1"/>
          <a:stretch/>
        </p:blipFill>
        <p:spPr>
          <a:xfrm>
            <a:off x="2070000" y="2441520"/>
            <a:ext cx="9850680" cy="450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0824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000" spc="-1" strike="noStrike">
                <a:solidFill>
                  <a:srgbClr val="006699"/>
                </a:solidFill>
                <a:latin typeface="Arial"/>
              </a:rPr>
              <a:t>Comunicações em Sistemas Cliente-Servidor</a:t>
            </a:r>
            <a:endParaRPr xmlns:a="http://schemas.openxmlformats.org/drawingml/2006/main" b="1" lang="pt-BR" sz="40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tomadas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Chamadas de procedimento remoto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Tubos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Invocação de Método Remoto (Java)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Processo na memória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4110120" y="1903320"/>
            <a:ext cx="4367160" cy="613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tomadas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04666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Um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socket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é definido como um endpoint para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Concatenação de endereço IP e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porta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um número incluído no início do pacote de mensagem para diferenciar os serviços de rede em um host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soquete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161.25.19.8:1625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refere-se à porta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1625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no host 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161.25.19.8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comunicação consiste entre um par de soquetes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Todas as portas abaixo de 1024 são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bem conhecidas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, usadas para serviços padrão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Endereço IP especial 127.0.0.1 (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loopback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para se referir ao sistema no qual o processo está sendo executado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Comunicação de soquete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200" name="Picture 7" descr=""/>
          <p:cNvPicPr/>
          <p:nvPr/>
        </p:nvPicPr>
        <p:blipFill>
          <a:blip r:embed="rId1"/>
          <a:stretch/>
        </p:blipFill>
        <p:spPr>
          <a:xfrm>
            <a:off x="2179800" y="1989000"/>
            <a:ext cx="9705960" cy="590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Soquetes em Java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512928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Três tipos de tomadas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Orientado à conexão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TCP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Sem conexão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UDP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MulticastSocket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os dados podem ser enviados para vários destinatários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Considere este servidor “Data”: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Picture 1" descr="Screen Shot 2012-12-04 at 1.11.28 PM.png"/>
          <p:cNvPicPr/>
          <p:nvPr/>
        </p:nvPicPr>
        <p:blipFill>
          <a:blip r:embed="rId1"/>
          <a:stretch/>
        </p:blipFill>
        <p:spPr>
          <a:xfrm>
            <a:off x="6132600" y="1500120"/>
            <a:ext cx="7450200" cy="679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Chamadas de procedimento remoto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209240" y="1644120"/>
            <a:ext cx="1141092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Chamada de procedimento remoto (RPC) abstrai chamadas de procedimento entre processos em sistemas em rede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Novamente usa portas para diferenciação de serviço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Stubs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– proxy do lado do cliente para o procedimento real no servidor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stub do lado do cliente localiza o servidor e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empacota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parâmetros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stub do lado do servidor recebe esta mensagem, descompacta os parâmetros empacotados e executa o procedimento no servidor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No Windows, o código stub compila a partir da especificação escrita em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Microsoft Interface Definition Language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MIDL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Representação de dados manipulada através do formato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External Data Representation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XDL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para dar conta de diferentes arquiteturas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Big-endian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little-endian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comunicação remota tem mais cenários de falha do que a local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 mensagens podem ser entregues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exatamente uma vez em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vez de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 máximo uma vez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SO normalmente fornece um serviço de rendezvous (ou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matchmaker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para conectar cliente e servidor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Execução de RPC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207" name="Picture 6" descr="3"/>
          <p:cNvPicPr/>
          <p:nvPr/>
        </p:nvPicPr>
        <p:blipFill>
          <a:blip r:embed="rId1"/>
          <a:stretch/>
        </p:blipFill>
        <p:spPr>
          <a:xfrm>
            <a:off x="3427560" y="1353960"/>
            <a:ext cx="6630840" cy="70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Tubos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209600" y="1644120"/>
            <a:ext cx="113522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Atua como um canal permitindo que dois processos se comuniquem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Problemas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comunicação é unidirecional ou bidirecional?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No caso de comunicação bidirecional, é half ou full-duplex?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Deve existir uma relação (ou seja </a:t>
            </a:r>
            <a:r xmlns:a="http://schemas.openxmlformats.org/drawingml/2006/main">
              <a:rPr b="1" i="1" lang="pt" sz="1800" spc="-1" strike="noStrike">
                <a:solidFill>
                  <a:srgbClr val="000000"/>
                </a:solidFill>
                <a:latin typeface="Arial"/>
              </a:rPr>
              <a:t>, pai-filho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 entre os processos de comunicação?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tubos podem ser usados em uma rede?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Tubos comuns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209600" y="1644120"/>
            <a:ext cx="1139184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 fontScale="89000"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Tubos comuns</a:t>
            </a: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permitir a comunicação no estilo padrão produtor-consumidor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produtor grava em uma extremidade (a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extremidade de gravação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do pipe)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consumidor lê da outra extremidade (a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extremidade de leitura</a:t>
            </a:r>
            <a:r xmlns:a="http://schemas.openxmlformats.org/drawingml/2006/main">
              <a:rPr b="0" i="1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do tubo)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tubos comuns são, portanto, unidirecionais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Exigir relacionamento pai-filho entre processos de comunicação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 Windows chama esses </a:t>
            </a:r>
            <a:r xmlns:a="http://schemas.openxmlformats.org/drawingml/2006/main">
              <a:rPr b="1" lang="pt" sz="1800" spc="-1" strike="noStrike">
                <a:solidFill>
                  <a:srgbClr val="0000ff"/>
                </a:solidFill>
                <a:latin typeface="Arial"/>
              </a:rPr>
              <a:t>pipes anônimos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Veja exemplos de código Unix e Windows no livro didático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4" descr="3"/>
          <p:cNvPicPr/>
          <p:nvPr/>
        </p:nvPicPr>
        <p:blipFill>
          <a:blip r:embed="rId1"/>
          <a:stretch/>
        </p:blipFill>
        <p:spPr>
          <a:xfrm>
            <a:off x="2517840" y="4871880"/>
            <a:ext cx="8318520" cy="20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580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Pipes nomeados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209600" y="1644120"/>
            <a:ext cx="12344400" cy="60404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Os pipes nomeados são mais poderosos que os pipes comuns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A comunicação é bidirecional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Nenhum relacionamento pai-filho é necessário entre os processos de comunicação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Vários processos podem usar o pipe nomeado para comunicação</a:t>
            </a:r>
            <a:br xmlns:a="http://schemas.openxmlformats.org/drawingml/2006/main">
              <a:rPr sz="1800"/>
            </a:b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Fornecido em sistemas UNIX e Windows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28520" y="914400"/>
            <a:ext cx="11658600" cy="28368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6100" spc="-1" strike="noStrike">
                <a:solidFill>
                  <a:srgbClr val="006699"/>
                </a:solidFill>
                <a:latin typeface="Arial"/>
              </a:rPr>
              <a:t>Fim do Capítulo 3</a:t>
            </a:r>
            <a:endParaRPr xmlns:a="http://schemas.openxmlformats.org/drawingml/2006/main" b="1" lang="pt-BR" sz="61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041560" y="369360"/>
            <a:ext cx="937728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Estado do processo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09600" y="1662120"/>
            <a:ext cx="11057040" cy="433872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À medida que um processo é executado, ele muda de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estado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new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: O processo está sendo criado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running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: As instruções estão sendo executadas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esperando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: O processo está esperando que algum evento ocorra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ready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: O processo está esperando para ser atribuído a um processador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lvl="1" marL="1060560" indent="-408240">
              <a:spcBef>
                <a:spcPts val="788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1800" spc="-1" strike="noStrike">
                <a:solidFill>
                  <a:srgbClr val="000000"/>
                </a:solidFill>
                <a:latin typeface="Arial"/>
              </a:rPr>
              <a:t>terminado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: O processo terminou a execução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09160" y="369360"/>
            <a:ext cx="1192068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Diagrama do Estado do Processo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05" name="Picture 9" descr=""/>
          <p:cNvPicPr/>
          <p:nvPr/>
        </p:nvPicPr>
        <p:blipFill>
          <a:blip r:embed="rId1"/>
          <a:stretch/>
        </p:blipFill>
        <p:spPr>
          <a:xfrm>
            <a:off x="1413000" y="2751120"/>
            <a:ext cx="11325240" cy="40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50680" y="369360"/>
            <a:ext cx="1127916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Bloco de Controle de Processo (PCB)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209240" y="1662120"/>
            <a:ext cx="6870600" cy="636264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t">
            <a:normAutofit/>
          </a:bodyPr>
          <a:p>
            <a:pPr xmlns:a="http://schemas.openxmlformats.org/drawingml/2006/main"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Informações associadas a cada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(também chamado </a:t>
            </a:r>
            <a:r xmlns:a="http://schemas.openxmlformats.org/drawingml/2006/main">
              <a:rPr b="1" lang="pt" sz="1800" spc="-1" strike="noStrike">
                <a:solidFill>
                  <a:srgbClr val="3366ff"/>
                </a:solidFill>
                <a:latin typeface="Arial"/>
              </a:rPr>
              <a:t>de bloco de controle de tarefas </a:t>
            </a: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Estado do processo – em execução, em espera, etc.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Contador de programa – localização da instrução para a próxima execução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Registros da CPU – conteúdo de todos os registros centrados no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Informações de agendamento de CPU - prioridades, ponteiros de fila de agendamento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Informações de gerenciamento de memória – memória alocada para o processo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Informações de contabilidade – CPU usada, tempo de clock decorrido desde o início, limites de tempo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xmlns:a="http://schemas.openxmlformats.org/drawingml/2006/main"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0" lang="pt" sz="1800" spc="-1" strike="noStrike">
                <a:solidFill>
                  <a:srgbClr val="000000"/>
                </a:solidFill>
                <a:latin typeface="Arial"/>
              </a:rPr>
              <a:t>Informações de status de E/S – dispositivos de E/S alocados ao processo, lista de arquivos abertos</a:t>
            </a:r>
            <a:endParaRPr xmlns:a="http://schemas.openxmlformats.org/drawingml/2006/main"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88880" indent="-488880">
              <a:spcBef>
                <a:spcPts val="788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9" descr=""/>
          <p:cNvPicPr/>
          <p:nvPr/>
        </p:nvPicPr>
        <p:blipFill>
          <a:blip r:embed="rId1"/>
          <a:stretch/>
        </p:blipFill>
        <p:spPr>
          <a:xfrm>
            <a:off x="8610480" y="1565280"/>
            <a:ext cx="4192560" cy="598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351080" y="369360"/>
            <a:ext cx="12344400" cy="768600"/>
          </a:xfrm>
          <a:prstGeom prst="rect">
            <a:avLst/>
          </a:prstGeom>
          <a:noFill/>
          <a:ln w="0">
            <a:noFill/>
          </a:ln>
        </p:spPr>
        <p:txBody>
          <a:bodyPr lIns="130680" rIns="130680" tIns="65160" bIns="65160" anchor="b">
            <a:noAutofit/>
          </a:bodyPr>
          <a:p>
            <a:pPr xmlns:a="http://schemas.openxmlformats.org/drawingml/2006/main"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 xmlns:a="http://schemas.openxmlformats.org/drawingml/2006/main">
              <a:rPr b="1" lang="pt" sz="4600" spc="-1" strike="noStrike">
                <a:solidFill>
                  <a:srgbClr val="006699"/>
                </a:solidFill>
                <a:latin typeface="Arial"/>
              </a:rPr>
              <a:t>Mudança de CPU de processo para processo</a:t>
            </a:r>
            <a:endParaRPr xmlns:a="http://schemas.openxmlformats.org/drawingml/2006/main" b="1" lang="pt-BR" sz="46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110" name="Picture 9" descr=""/>
          <p:cNvPicPr/>
          <p:nvPr/>
        </p:nvPicPr>
        <p:blipFill>
          <a:blip r:embed="rId1"/>
          <a:stretch/>
        </p:blipFill>
        <p:spPr>
          <a:xfrm>
            <a:off x="2076480" y="1830240"/>
            <a:ext cx="10453680" cy="624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6058</TotalTime>
  <Application>LibreOffice/7.3.3.2$Linux_X86_64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2011-01-14T17:24:54Z</dcterms:created>
  <dc:creator>Marilyn Turnamian</dc:creator>
  <dc:description/>
  <dc:language>pt-BR</dc:language>
  <cp:lastModifiedBy>Peter Galvin</cp:lastModifiedBy>
  <cp:lastPrinted>2011-01-14T18:21:29Z</cp:lastPrinted>
  <dcterms:modified xsi:type="dcterms:W3CDTF">2012-12-04T15:26:21Z</dcterms:modified>
  <cp:revision>178</cp:revision>
  <dc:subject/>
  <dc:title>Module 4:  Processes</dc:title>
</cp:coreProperties>
</file>