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>
      <p:cViewPr>
        <p:scale>
          <a:sx n="80" d="100"/>
          <a:sy n="80" d="100"/>
        </p:scale>
        <p:origin x="147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1: </a:t>
            </a:r>
            <a:r>
              <a:rPr lang="pt-BR" sz="4000" b="1" dirty="0" smtClean="0">
                <a:solidFill>
                  <a:srgbClr val="272860"/>
                </a:solidFill>
              </a:rPr>
              <a:t>Introdução</a:t>
            </a:r>
          </a:p>
          <a:p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510894"/>
            <a:ext cx="8565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primeira geração (1945-1955): </a:t>
            </a:r>
            <a:r>
              <a:rPr lang="pt-BR" sz="2000" dirty="0" smtClean="0"/>
              <a:t>válvulas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segunda geração (1955-1965</a:t>
            </a:r>
            <a:r>
              <a:rPr lang="pt-BR" sz="2000" dirty="0" smtClean="0"/>
              <a:t>): transistores </a:t>
            </a:r>
            <a:r>
              <a:rPr lang="pt-BR" sz="2000" dirty="0"/>
              <a:t>e sistemas em lote (batch</a:t>
            </a:r>
            <a:r>
              <a:rPr lang="pt-B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terceira geração (1965-1980</a:t>
            </a:r>
            <a:r>
              <a:rPr lang="pt-BR" sz="2000" dirty="0" smtClean="0"/>
              <a:t>): CIs e multiprogramação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quarta geração (1980-presente</a:t>
            </a:r>
            <a:r>
              <a:rPr lang="pt-BR" sz="2000" dirty="0" smtClean="0"/>
              <a:t>): computadores pessoais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quinta geração (1990-presente</a:t>
            </a:r>
            <a:r>
              <a:rPr lang="pt-BR" sz="2000" dirty="0" smtClean="0"/>
              <a:t>): computadores móveis</a:t>
            </a:r>
            <a:endParaRPr lang="pt-BR" sz="20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3496" y="1844824"/>
            <a:ext cx="76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História dos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2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Revisão sobre hardware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2420888"/>
            <a:ext cx="85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 sistema operacional está intimamente ligado </a:t>
            </a:r>
            <a:r>
              <a:rPr lang="pt-BR" sz="2000" dirty="0" smtClean="0"/>
              <a:t>ao hardware </a:t>
            </a:r>
            <a:r>
              <a:rPr lang="pt-BR" sz="2000" dirty="0"/>
              <a:t>do computador no qual ele é executado</a:t>
            </a:r>
            <a:endParaRPr lang="pt-BR" sz="20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6320353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/>
              <a:t>Alguns dos componentes de um computador pessoal simples.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8" r="19583" b="7384"/>
          <a:stretch/>
        </p:blipFill>
        <p:spPr>
          <a:xfrm>
            <a:off x="1957784" y="3284984"/>
            <a:ext cx="6070600" cy="27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8860" y="2404626"/>
            <a:ext cx="8421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“cérebro” do computador é a </a:t>
            </a:r>
            <a:r>
              <a:rPr lang="pt-BR" sz="2000" dirty="0" smtClean="0"/>
              <a:t>CPU. O </a:t>
            </a:r>
            <a:r>
              <a:rPr lang="pt-BR" sz="2000" dirty="0"/>
              <a:t>ciclo básico de </a:t>
            </a:r>
            <a:r>
              <a:rPr lang="pt-BR" sz="2000" dirty="0" smtClean="0"/>
              <a:t>toda CPU </a:t>
            </a:r>
            <a:r>
              <a:rPr lang="pt-BR" sz="2000" dirty="0"/>
              <a:t>é buscar a primeira instrução da memória, </a:t>
            </a:r>
            <a:r>
              <a:rPr lang="pt-BR" sz="2000" dirty="0" smtClean="0"/>
              <a:t>decodificá-la </a:t>
            </a:r>
            <a:r>
              <a:rPr lang="pt-BR" sz="2000" dirty="0"/>
              <a:t>para determinar o seu tipo e operandos, </a:t>
            </a:r>
            <a:r>
              <a:rPr lang="pt-BR" sz="2000" dirty="0" smtClean="0"/>
              <a:t>executá-la</a:t>
            </a:r>
            <a:r>
              <a:rPr lang="pt-BR" sz="2000" dirty="0"/>
              <a:t>, e então buscar, decodificar e executar as </a:t>
            </a:r>
            <a:r>
              <a:rPr lang="pt-BR" sz="2000" dirty="0" smtClean="0"/>
              <a:t>instruções subsequentes</a:t>
            </a:r>
            <a:r>
              <a:rPr lang="pt-BR" sz="2000" dirty="0"/>
              <a:t>. O ciclo é repetido até o programa terminar.</a:t>
            </a:r>
            <a:endParaRPr lang="pt-BR" sz="20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" b="10753"/>
          <a:stretch/>
        </p:blipFill>
        <p:spPr>
          <a:xfrm>
            <a:off x="577218" y="3872081"/>
            <a:ext cx="8064896" cy="21314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7218" y="6176337"/>
            <a:ext cx="363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 smtClean="0"/>
              <a:t>Um </a:t>
            </a:r>
            <a:r>
              <a:rPr lang="pt-BR" sz="1200" i="1" dirty="0"/>
              <a:t>pipeline com três estágios.  </a:t>
            </a:r>
            <a:r>
              <a:rPr lang="pt-BR" sz="1200" i="1" dirty="0" smtClean="0"/>
              <a:t>Uma </a:t>
            </a:r>
            <a:r>
              <a:rPr lang="pt-BR" sz="1200" i="1" dirty="0"/>
              <a:t>CPU superescalar.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Revisão sobre hardware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6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908" y="2276872"/>
            <a:ext cx="8424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Chips multithread e multinúcleo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: </a:t>
            </a:r>
            <a:r>
              <a:rPr lang="pt-BR" sz="2000" dirty="0" smtClean="0"/>
              <a:t>o Pentium </a:t>
            </a:r>
            <a:r>
              <a:rPr lang="pt-BR" sz="2000" dirty="0"/>
              <a:t>4 da Intel introduziu </a:t>
            </a:r>
            <a:r>
              <a:rPr lang="pt-BR" sz="2000" dirty="0" smtClean="0"/>
              <a:t>a propriedade chamada </a:t>
            </a:r>
            <a:r>
              <a:rPr lang="pt-BR" sz="2000" dirty="0" smtClean="0">
                <a:solidFill>
                  <a:srgbClr val="272860"/>
                </a:solidFill>
              </a:rPr>
              <a:t>multithreading </a:t>
            </a:r>
            <a:r>
              <a:rPr lang="pt-BR" sz="2000" dirty="0"/>
              <a:t>ou </a:t>
            </a:r>
            <a:r>
              <a:rPr lang="pt-BR" sz="2000" dirty="0">
                <a:solidFill>
                  <a:srgbClr val="272860"/>
                </a:solidFill>
              </a:rPr>
              <a:t>hyperthreading </a:t>
            </a:r>
            <a:r>
              <a:rPr lang="pt-BR" sz="2000" dirty="0"/>
              <a:t>(o nome </a:t>
            </a:r>
            <a:r>
              <a:rPr lang="pt-BR" sz="2000" dirty="0" smtClean="0"/>
              <a:t>da Intel </a:t>
            </a:r>
            <a:r>
              <a:rPr lang="pt-BR" sz="2000" dirty="0"/>
              <a:t>para ela), ao processador x86 e vários outros </a:t>
            </a:r>
            <a:r>
              <a:rPr lang="pt-BR" sz="2000" dirty="0" smtClean="0"/>
              <a:t>chips de </a:t>
            </a:r>
            <a:r>
              <a:rPr lang="pt-BR" sz="2000" dirty="0"/>
              <a:t>CPU também o </a:t>
            </a:r>
            <a:r>
              <a:rPr lang="pt-BR" sz="2000" dirty="0" smtClean="0"/>
              <a:t>têm.</a:t>
            </a:r>
            <a:br>
              <a:rPr lang="pt-BR" sz="2000" dirty="0" smtClean="0"/>
            </a:br>
            <a:endParaRPr lang="pt-BR" sz="20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Memória: </a:t>
            </a:r>
            <a:r>
              <a:rPr lang="pt-BR" sz="2000" dirty="0" smtClean="0"/>
              <a:t>é o </a:t>
            </a:r>
            <a:r>
              <a:rPr lang="pt-BR" sz="2000" dirty="0"/>
              <a:t>segundo principal componente em qualquer </a:t>
            </a:r>
            <a:r>
              <a:rPr lang="pt-BR" sz="2000" dirty="0" smtClean="0"/>
              <a:t>computador, o qual deve ser rápido </a:t>
            </a:r>
            <a:r>
              <a:rPr lang="pt-BR" sz="2000" dirty="0"/>
              <a:t>ao extremo (mais rápida do que executar </a:t>
            </a:r>
            <a:r>
              <a:rPr lang="pt-BR" sz="2000" dirty="0" smtClean="0"/>
              <a:t>uma instrução</a:t>
            </a:r>
            <a:r>
              <a:rPr lang="pt-BR" sz="2000" dirty="0"/>
              <a:t>, de maneira que a CPU não seja atrasada </a:t>
            </a:r>
            <a:r>
              <a:rPr lang="pt-BR" sz="2000" dirty="0" smtClean="0"/>
              <a:t>pela memória).</a:t>
            </a:r>
            <a:endParaRPr lang="pt-BR" sz="2000" dirty="0"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10" y="4653136"/>
            <a:ext cx="5191850" cy="192431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5157192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i="1" dirty="0"/>
              <a:t>Uma hierarquia de memória típica. </a:t>
            </a:r>
            <a:endParaRPr lang="pt-BR" sz="1200" i="1" dirty="0" smtClean="0"/>
          </a:p>
          <a:p>
            <a:pPr algn="just"/>
            <a:endParaRPr lang="pt-BR" sz="1200" i="1" dirty="0"/>
          </a:p>
          <a:p>
            <a:pPr algn="just"/>
            <a:r>
              <a:rPr lang="pt-BR" sz="1200" i="1" dirty="0" smtClean="0"/>
              <a:t>Os </a:t>
            </a:r>
            <a:r>
              <a:rPr lang="pt-BR" sz="1200" i="1" dirty="0"/>
              <a:t>números são</a:t>
            </a:r>
          </a:p>
          <a:p>
            <a:pPr algn="just"/>
            <a:r>
              <a:rPr lang="pt-BR" sz="1200" i="1" dirty="0"/>
              <a:t>apenas aproximações.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Revisão sobre hardware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2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2359327"/>
            <a:ext cx="34563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Discos: </a:t>
            </a:r>
            <a:r>
              <a:rPr lang="pt-BR" dirty="0"/>
              <a:t>u</a:t>
            </a:r>
            <a:r>
              <a:rPr lang="pt-BR" dirty="0" smtClean="0"/>
              <a:t>m </a:t>
            </a:r>
            <a:r>
              <a:rPr lang="pt-BR" dirty="0"/>
              <a:t>disco consiste em um ou mais pratos </a:t>
            </a:r>
            <a:r>
              <a:rPr lang="pt-BR" dirty="0" smtClean="0"/>
              <a:t>metálicos que </a:t>
            </a:r>
            <a:r>
              <a:rPr lang="pt-BR" dirty="0"/>
              <a:t>rodam a 5.400, 7.200, 10.800 RPM, ou </a:t>
            </a:r>
            <a:r>
              <a:rPr lang="pt-BR" dirty="0" smtClean="0"/>
              <a:t>mais. Um </a:t>
            </a:r>
            <a:r>
              <a:rPr lang="pt-BR" dirty="0"/>
              <a:t>braço mecânico move-se sobre esses pratos a </a:t>
            </a:r>
            <a:r>
              <a:rPr lang="pt-BR" dirty="0" smtClean="0"/>
              <a:t>partir da </a:t>
            </a:r>
            <a:r>
              <a:rPr lang="pt-BR" dirty="0"/>
              <a:t>lateral, como o braço de toca-discos de um </a:t>
            </a:r>
            <a:r>
              <a:rPr lang="pt-BR" dirty="0" smtClean="0"/>
              <a:t>velho fonógrafo </a:t>
            </a:r>
            <a:r>
              <a:rPr lang="pt-BR" dirty="0"/>
              <a:t>de 33 RPM para tocar discos de vinil.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46929" y="5815711"/>
            <a:ext cx="460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/>
              <a:t>Estrutura de uma unidade de disco.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9" y="2719838"/>
            <a:ext cx="4601535" cy="30260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Revisão sobre hardware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4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587486" y="5877272"/>
            <a:ext cx="452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/>
              <a:t>A estrutura de um sistema x86 grande.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7504" y="2359327"/>
            <a:ext cx="41044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Barramentos: </a:t>
            </a:r>
            <a:r>
              <a:rPr lang="pt-BR" dirty="0"/>
              <a:t>à medida que os processadores e as </a:t>
            </a:r>
            <a:r>
              <a:rPr lang="pt-BR" dirty="0" smtClean="0"/>
              <a:t>memórias foram </a:t>
            </a:r>
            <a:r>
              <a:rPr lang="pt-BR" dirty="0"/>
              <a:t>ficando mais rápidos, a capacidade de um </a:t>
            </a:r>
            <a:r>
              <a:rPr lang="pt-BR" dirty="0" smtClean="0"/>
              <a:t>único barramento de lidar </a:t>
            </a:r>
            <a:r>
              <a:rPr lang="pt-BR" dirty="0"/>
              <a:t>com todo o tráfego foi exigida até o </a:t>
            </a:r>
            <a:r>
              <a:rPr lang="pt-BR" dirty="0" smtClean="0"/>
              <a:t>limite. Barramentos adicionais foram </a:t>
            </a:r>
            <a:r>
              <a:rPr lang="pt-BR" dirty="0"/>
              <a:t>acrescentados, tanto para dispositivos de E/S </a:t>
            </a:r>
            <a:r>
              <a:rPr lang="pt-BR" dirty="0" smtClean="0"/>
              <a:t>mais rápidos </a:t>
            </a:r>
            <a:r>
              <a:rPr lang="pt-BR" dirty="0"/>
              <a:t>quanto para o tráfego CPU para memória.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65073"/>
            <a:ext cx="4440502" cy="29730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Revisão sobre hardware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computadores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0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23900" y="2278027"/>
            <a:ext cx="82805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Sistemas operacionais de computadores de </a:t>
            </a:r>
            <a:r>
              <a:rPr lang="pt-BR" sz="2000" dirty="0"/>
              <a:t>grande porte  </a:t>
            </a:r>
            <a:endParaRPr lang="pt-B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Sistemas </a:t>
            </a:r>
            <a:r>
              <a:rPr lang="pt-BR" sz="2000" dirty="0"/>
              <a:t>operacionais de </a:t>
            </a:r>
            <a:r>
              <a:rPr lang="pt-BR" sz="2000" dirty="0" smtClean="0"/>
              <a:t>servidores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Sistemas operacionais de </a:t>
            </a:r>
            <a:r>
              <a:rPr lang="pt-BR" sz="2000" dirty="0" smtClean="0"/>
              <a:t>multiprocessadores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Sistemas </a:t>
            </a:r>
            <a:r>
              <a:rPr lang="pt-BR" sz="2000" dirty="0"/>
              <a:t>operacionais de </a:t>
            </a:r>
            <a:r>
              <a:rPr lang="pt-BR" sz="2000" dirty="0" smtClean="0"/>
              <a:t>computadores pessoais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Sistemas operacionais de </a:t>
            </a:r>
            <a:r>
              <a:rPr lang="pt-BR" sz="2000" dirty="0" smtClean="0"/>
              <a:t>computadores portáteis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Sistemas operacionais </a:t>
            </a:r>
            <a:r>
              <a:rPr lang="pt-BR" sz="2000" dirty="0" smtClean="0"/>
              <a:t>embarcados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Sistemas </a:t>
            </a:r>
            <a:r>
              <a:rPr lang="pt-BR" sz="2000" dirty="0"/>
              <a:t>operacionais de nós </a:t>
            </a:r>
            <a:r>
              <a:rPr lang="pt-BR" sz="2000" dirty="0" smtClean="0"/>
              <a:t>sensores (senso </a:t>
            </a:r>
            <a:r>
              <a:rPr lang="pt-BR" sz="2000" dirty="0"/>
              <a:t>r-node</a:t>
            </a:r>
            <a:r>
              <a:rPr lang="pt-B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Sistemas operacionais de tempo </a:t>
            </a:r>
            <a:r>
              <a:rPr lang="pt-BR" sz="2000" dirty="0" smtClean="0"/>
              <a:t>real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Sistemas </a:t>
            </a:r>
            <a:r>
              <a:rPr lang="pt-BR" sz="2000" dirty="0"/>
              <a:t>operacionais de </a:t>
            </a:r>
            <a:r>
              <a:rPr lang="pt-BR" sz="2000" dirty="0" smtClean="0"/>
              <a:t>cartões inteligentes </a:t>
            </a:r>
            <a:r>
              <a:rPr lang="pt-BR" sz="2000" dirty="0"/>
              <a:t>(smartcard</a:t>
            </a:r>
            <a:r>
              <a:rPr lang="pt-BR" sz="2000" dirty="0" smtClean="0"/>
              <a:t>)</a:t>
            </a:r>
            <a:endParaRPr lang="pt-BR" sz="2000" dirty="0"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zoológico dos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9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337261"/>
            <a:ext cx="82805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Processos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Espaços de </a:t>
            </a:r>
            <a:r>
              <a:rPr lang="pt-BR" sz="2000" dirty="0" smtClean="0"/>
              <a:t>endereçamento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Arquivos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Entrada/Saída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Proteção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 interpretador de comandos (shell</a:t>
            </a:r>
            <a:r>
              <a:rPr lang="pt-B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 ontogenia recapitula a </a:t>
            </a:r>
            <a:r>
              <a:rPr lang="pt-BR" sz="2000" dirty="0" smtClean="0"/>
              <a:t>filogenia</a:t>
            </a:r>
            <a:endParaRPr lang="pt-BR" sz="2000" dirty="0"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Conceitos de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5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2257708"/>
            <a:ext cx="828092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Memórias grandes: </a:t>
            </a:r>
            <a:r>
              <a:rPr lang="pt-BR" sz="2000" dirty="0"/>
              <a:t>Os primeiros computadores de </a:t>
            </a:r>
            <a:r>
              <a:rPr lang="pt-BR" sz="2000" dirty="0" smtClean="0"/>
              <a:t>grande porte </a:t>
            </a:r>
            <a:r>
              <a:rPr lang="pt-BR" sz="2000" dirty="0"/>
              <a:t>tinham uma memória limitada. Um IBM 7090 </a:t>
            </a:r>
            <a:r>
              <a:rPr lang="pt-BR" sz="2000" dirty="0" smtClean="0"/>
              <a:t>ou um </a:t>
            </a:r>
            <a:r>
              <a:rPr lang="pt-BR" sz="2000" dirty="0"/>
              <a:t>7094 completamente carregados, que eram os </a:t>
            </a:r>
            <a:r>
              <a:rPr lang="pt-BR" sz="2000" dirty="0" smtClean="0"/>
              <a:t>melhores computadores </a:t>
            </a:r>
            <a:r>
              <a:rPr lang="pt-BR" sz="2000" dirty="0"/>
              <a:t>do final de 1959 até 1964, </a:t>
            </a:r>
            <a:r>
              <a:rPr lang="pt-BR" sz="2000" dirty="0" smtClean="0"/>
              <a:t>tinha apenas </a:t>
            </a:r>
            <a:r>
              <a:rPr lang="pt-BR" sz="2000" dirty="0"/>
              <a:t>um pouco mais de 128 KB de memória. Em </a:t>
            </a:r>
            <a:r>
              <a:rPr lang="pt-BR" sz="2000" dirty="0" smtClean="0"/>
              <a:t>sua maior </a:t>
            </a:r>
            <a:r>
              <a:rPr lang="pt-BR" sz="2000" dirty="0"/>
              <a:t>parte, eram programados em linguagem de </a:t>
            </a:r>
            <a:r>
              <a:rPr lang="pt-BR" sz="2000" dirty="0" smtClean="0"/>
              <a:t>montagem e </a:t>
            </a:r>
            <a:r>
              <a:rPr lang="pt-BR" sz="2000" dirty="0"/>
              <a:t>seu sistema operacional era escrito nessa </a:t>
            </a:r>
            <a:r>
              <a:rPr lang="pt-BR" sz="2000" dirty="0" smtClean="0"/>
              <a:t>linguagem para </a:t>
            </a:r>
            <a:r>
              <a:rPr lang="pt-BR" sz="2000" dirty="0"/>
              <a:t>poupar a preciosa memória.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Conceitos de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2257708"/>
            <a:ext cx="828092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Hardware de </a:t>
            </a: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proteção: </a:t>
            </a:r>
            <a:r>
              <a:rPr lang="pt-BR" sz="2000" dirty="0" smtClean="0"/>
              <a:t>Os primeiros </a:t>
            </a:r>
            <a:r>
              <a:rPr lang="pt-BR" sz="2000" dirty="0"/>
              <a:t>computadores de grande porte </a:t>
            </a:r>
            <a:r>
              <a:rPr lang="pt-BR" sz="2000" dirty="0" smtClean="0"/>
              <a:t>inicialmente não </a:t>
            </a:r>
            <a:r>
              <a:rPr lang="pt-BR" sz="2000" dirty="0"/>
              <a:t>tinham hardware de proteção e nenhum </a:t>
            </a:r>
            <a:r>
              <a:rPr lang="pt-BR" sz="2000" dirty="0" smtClean="0"/>
              <a:t>suporte para </a:t>
            </a:r>
            <a:r>
              <a:rPr lang="pt-BR" sz="2000" dirty="0"/>
              <a:t>multiprogramação, então sistemas </a:t>
            </a:r>
            <a:r>
              <a:rPr lang="pt-BR" sz="2000" dirty="0" smtClean="0"/>
              <a:t>operacionais simples </a:t>
            </a:r>
            <a:r>
              <a:rPr lang="pt-BR" sz="2000" dirty="0"/>
              <a:t>eram executados neles. Esses sistemas </a:t>
            </a:r>
            <a:r>
              <a:rPr lang="pt-BR" sz="2000" dirty="0" smtClean="0"/>
              <a:t>lidavam com </a:t>
            </a:r>
            <a:r>
              <a:rPr lang="pt-BR" sz="2000" dirty="0"/>
              <a:t>apenas um programa carregado manualmente </a:t>
            </a:r>
            <a:r>
              <a:rPr lang="pt-BR" sz="2000" dirty="0" smtClean="0"/>
              <a:t>por vez</a:t>
            </a:r>
            <a:r>
              <a:rPr lang="pt-BR" sz="2000" dirty="0"/>
              <a:t>. Mais tarde, eles adquiriram o suporte de </a:t>
            </a:r>
            <a:r>
              <a:rPr lang="pt-BR" sz="2000" dirty="0" smtClean="0"/>
              <a:t>hardware e </a:t>
            </a:r>
            <a:r>
              <a:rPr lang="pt-BR" sz="2000" dirty="0"/>
              <a:t>sistema operacional para lidar com múltiplos </a:t>
            </a:r>
            <a:r>
              <a:rPr lang="pt-BR" sz="2000" dirty="0" smtClean="0"/>
              <a:t>programas ao </a:t>
            </a:r>
            <a:r>
              <a:rPr lang="pt-BR" sz="2000" dirty="0"/>
              <a:t>mesmo tempo, e então capacidades de </a:t>
            </a:r>
            <a:r>
              <a:rPr lang="pt-BR" sz="2000" dirty="0" smtClean="0"/>
              <a:t>compartilhamento de </a:t>
            </a:r>
            <a:r>
              <a:rPr lang="pt-BR" sz="2000" dirty="0"/>
              <a:t>tempo completas.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Conceitos de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2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528" y="227687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 função do sistema operacional é fornecer aos programas do usuário </a:t>
            </a:r>
            <a:r>
              <a:rPr lang="pt-BR" sz="2000" dirty="0" smtClean="0">
                <a:cs typeface="Arial" panose="020B0604020202020204" pitchFamily="34" charset="0"/>
              </a:rPr>
              <a:t>um modelo </a:t>
            </a:r>
            <a:r>
              <a:rPr lang="pt-BR" sz="2000" dirty="0" smtClean="0">
                <a:cs typeface="Arial" panose="020B0604020202020204" pitchFamily="34" charset="0"/>
              </a:rPr>
              <a:t>do computador melhor, mais simples e mais limpo, </a:t>
            </a:r>
            <a:r>
              <a:rPr lang="pt-BR" sz="2000" dirty="0" smtClean="0">
                <a:cs typeface="Arial" panose="020B0604020202020204" pitchFamily="34" charset="0"/>
              </a:rPr>
              <a:t>assim como </a:t>
            </a:r>
            <a:r>
              <a:rPr lang="pt-BR" sz="2000" dirty="0" smtClean="0">
                <a:cs typeface="Arial" panose="020B0604020202020204" pitchFamily="34" charset="0"/>
              </a:rPr>
              <a:t>lidar com o gerenciamento de todos os recursos </a:t>
            </a:r>
            <a:r>
              <a:rPr lang="pt-BR" sz="2000" dirty="0">
                <a:cs typeface="Arial" panose="020B0604020202020204" pitchFamily="34" charset="0"/>
              </a:rPr>
              <a:t>mencionados.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 </a:t>
            </a:r>
            <a:r>
              <a:rPr lang="pt-BR" sz="2000" dirty="0">
                <a:cs typeface="Arial" panose="020B0604020202020204" pitchFamily="34" charset="0"/>
              </a:rPr>
              <a:t>maioria dos computadores tem dois modos de operação: modo núcleo e modo usuário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22577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Discos</a:t>
            </a: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: </a:t>
            </a:r>
            <a:r>
              <a:rPr lang="pt-BR" sz="2000" dirty="0"/>
              <a:t>Os primeiros computadores de grande porte </a:t>
            </a:r>
            <a:r>
              <a:rPr lang="pt-BR" sz="2000" dirty="0" smtClean="0"/>
              <a:t>eram em </a:t>
            </a:r>
            <a:r>
              <a:rPr lang="pt-BR" sz="2000" dirty="0"/>
              <a:t>grande parte baseados em fitas magnéticas. </a:t>
            </a:r>
            <a:r>
              <a:rPr lang="pt-BR" sz="2000" dirty="0" smtClean="0"/>
              <a:t>Eles liam </a:t>
            </a:r>
            <a:r>
              <a:rPr lang="pt-BR" sz="2000" dirty="0"/>
              <a:t>um programa a partir de uma fita, </a:t>
            </a:r>
            <a:r>
              <a:rPr lang="pt-BR" sz="2000" dirty="0" smtClean="0"/>
              <a:t>compilavam-no e </a:t>
            </a:r>
            <a:r>
              <a:rPr lang="pt-BR" sz="2000" dirty="0"/>
              <a:t>escreviam os resultados de volta para outra fita. </a:t>
            </a:r>
            <a:r>
              <a:rPr lang="pt-BR" sz="2000" dirty="0" smtClean="0"/>
              <a:t>Não havia </a:t>
            </a:r>
            <a:r>
              <a:rPr lang="pt-BR" sz="2000" dirty="0"/>
              <a:t>discos e nenhum conceito de um sistema de </a:t>
            </a:r>
            <a:r>
              <a:rPr lang="pt-BR" sz="2000" dirty="0" smtClean="0"/>
              <a:t>arquivos. Isso </a:t>
            </a:r>
            <a:r>
              <a:rPr lang="pt-BR" sz="2000" dirty="0"/>
              <a:t>começou a mudar quando a IBM introduziu </a:t>
            </a:r>
            <a:r>
              <a:rPr lang="pt-BR" sz="2000" dirty="0" smtClean="0"/>
              <a:t>o primeiro </a:t>
            </a:r>
            <a:r>
              <a:rPr lang="pt-BR" sz="2000" dirty="0"/>
              <a:t>disco rígido — o RAMAC (RAndoM </a:t>
            </a:r>
            <a:r>
              <a:rPr lang="pt-BR" sz="2000" dirty="0" smtClean="0"/>
              <a:t>ACcess) em </a:t>
            </a:r>
            <a:r>
              <a:rPr lang="pt-BR" sz="2000" dirty="0"/>
              <a:t>1956.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Conceitos de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2252479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272860"/>
                </a:solidFill>
                <a:latin typeface="Trebuchet MS" panose="020B0603020202020204" pitchFamily="34" charset="0"/>
              </a:rPr>
              <a:t>Memória </a:t>
            </a:r>
            <a:r>
              <a:rPr lang="pt-BR" sz="2000" i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virtual: </a:t>
            </a:r>
            <a:r>
              <a:rPr lang="pt-BR" sz="2000" dirty="0"/>
              <a:t>A memória </a:t>
            </a:r>
            <a:r>
              <a:rPr lang="pt-BR" sz="2000" dirty="0" smtClean="0"/>
              <a:t>virtual proporciona a </a:t>
            </a:r>
            <a:r>
              <a:rPr lang="pt-BR" sz="2000" dirty="0"/>
              <a:t>capacidade de executar programas maiores </a:t>
            </a:r>
            <a:r>
              <a:rPr lang="pt-BR" sz="2000" dirty="0" smtClean="0"/>
              <a:t>do que </a:t>
            </a:r>
            <a:r>
              <a:rPr lang="pt-BR" sz="2000" dirty="0"/>
              <a:t>a memória física da máquina, rapidamente </a:t>
            </a:r>
            <a:r>
              <a:rPr lang="pt-BR" sz="2000" dirty="0" smtClean="0"/>
              <a:t>movendo pedaços </a:t>
            </a:r>
            <a:r>
              <a:rPr lang="pt-BR" sz="2000" dirty="0"/>
              <a:t>entre a memória RAM e o disco. Ela </a:t>
            </a:r>
            <a:r>
              <a:rPr lang="pt-BR" sz="2000" dirty="0" smtClean="0"/>
              <a:t>passou por </a:t>
            </a:r>
            <a:r>
              <a:rPr lang="pt-BR" sz="2000" dirty="0"/>
              <a:t>um desenvolvimento similar, primeiro </a:t>
            </a:r>
            <a:r>
              <a:rPr lang="pt-BR" sz="2000" dirty="0" smtClean="0"/>
              <a:t>aparecendo nos </a:t>
            </a:r>
            <a:r>
              <a:rPr lang="pt-BR" sz="2000" dirty="0"/>
              <a:t>computadores de grande porte, então passando </a:t>
            </a:r>
            <a:r>
              <a:rPr lang="pt-BR" sz="2000" dirty="0" smtClean="0"/>
              <a:t>para os </a:t>
            </a:r>
            <a:r>
              <a:rPr lang="pt-BR" sz="2000" dirty="0"/>
              <a:t>minis e os micros.</a:t>
            </a:r>
            <a:endParaRPr lang="pt-BR" sz="2000" i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Conceitos de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6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908" y="2252479"/>
            <a:ext cx="82805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Chamadas de sistema para </a:t>
            </a:r>
            <a:r>
              <a:rPr lang="pt-BR" sz="2000" dirty="0" smtClean="0"/>
              <a:t>gerenciamento </a:t>
            </a:r>
            <a:r>
              <a:rPr lang="pt-BR" sz="2000" dirty="0"/>
              <a:t>de processos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Chamadas de sistema para </a:t>
            </a:r>
            <a:r>
              <a:rPr lang="pt-BR" sz="2000" dirty="0" smtClean="0"/>
              <a:t>gerenciamento </a:t>
            </a:r>
            <a:r>
              <a:rPr lang="pt-BR" sz="2000" dirty="0"/>
              <a:t>de arquivos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Chamadas de sistema para </a:t>
            </a:r>
            <a:r>
              <a:rPr lang="pt-BR" sz="2000" dirty="0" smtClean="0"/>
              <a:t>gerenciamento de diretórios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Chamadas de sistema </a:t>
            </a:r>
            <a:r>
              <a:rPr lang="pt-BR" sz="2000" dirty="0" smtClean="0"/>
              <a:t>diversas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A API Win32 do Windows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Chamadas de sistema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95908" y="2276872"/>
            <a:ext cx="82805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Sistemas </a:t>
            </a:r>
            <a:r>
              <a:rPr lang="pt-BR" sz="2000" dirty="0" smtClean="0"/>
              <a:t>monolíticos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Sistemas de </a:t>
            </a:r>
            <a:r>
              <a:rPr lang="pt-BR" sz="2000" dirty="0" smtClean="0"/>
              <a:t>camadas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Micronúcleos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 modelo </a:t>
            </a:r>
            <a:r>
              <a:rPr lang="pt-BR" sz="2000" dirty="0" smtClean="0"/>
              <a:t>cliente-servidor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Máquinas </a:t>
            </a:r>
            <a:r>
              <a:rPr lang="pt-BR" sz="2000" dirty="0" smtClean="0"/>
              <a:t>virtuais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Exonúcleos</a:t>
            </a:r>
            <a:endParaRPr lang="pt-B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Estrutura de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2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908" y="2420888"/>
            <a:ext cx="82805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Java, Python e C são todas </a:t>
            </a:r>
            <a:r>
              <a:rPr lang="pt-BR" sz="2000" dirty="0" smtClean="0"/>
              <a:t>linguagens imperativas </a:t>
            </a:r>
            <a:r>
              <a:rPr lang="pt-BR" sz="2000" dirty="0"/>
              <a:t>com tipos de dados, variáveis e </a:t>
            </a:r>
            <a:r>
              <a:rPr lang="pt-BR" sz="2000" dirty="0" smtClean="0"/>
              <a:t>comandos de </a:t>
            </a:r>
            <a:r>
              <a:rPr lang="pt-BR" sz="2000" dirty="0"/>
              <a:t>controle, por exemplo. Os tipos de dados </a:t>
            </a:r>
            <a:r>
              <a:rPr lang="pt-BR" sz="2000" dirty="0" smtClean="0"/>
              <a:t>primitivos em </a:t>
            </a:r>
            <a:r>
              <a:rPr lang="pt-BR" sz="2000" dirty="0"/>
              <a:t>C são inteiros (incluindo curtos e longos), </a:t>
            </a:r>
            <a:r>
              <a:rPr lang="pt-BR" sz="2000" dirty="0" smtClean="0"/>
              <a:t>caracteres e </a:t>
            </a:r>
            <a:r>
              <a:rPr lang="pt-BR" sz="2000" dirty="0"/>
              <a:t>números de ponto flutuante. Os tipos de dados </a:t>
            </a:r>
            <a:r>
              <a:rPr lang="pt-BR" sz="2000" dirty="0" smtClean="0"/>
              <a:t>compostos em </a:t>
            </a:r>
            <a:r>
              <a:rPr lang="pt-BR" sz="2000" dirty="0"/>
              <a:t>C são similares àqueles em Java, incluindo </a:t>
            </a:r>
            <a:r>
              <a:rPr lang="pt-BR" sz="2000" dirty="0" smtClean="0"/>
              <a:t>os comandos </a:t>
            </a:r>
            <a:r>
              <a:rPr lang="pt-BR" sz="2000" dirty="0"/>
              <a:t>if, switch, for e while. Funções e </a:t>
            </a:r>
            <a:r>
              <a:rPr lang="pt-BR" sz="2000" dirty="0" smtClean="0"/>
              <a:t>parâmetros são </a:t>
            </a:r>
            <a:r>
              <a:rPr lang="pt-BR" sz="2000" dirty="0"/>
              <a:t>mais ou menos os mesmos em ambas as linguagens.</a:t>
            </a:r>
            <a:endParaRPr lang="pt-BR" sz="2000" dirty="0"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mundo de acordo com a linguagem C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4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908" y="2348880"/>
            <a:ext cx="82805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Virtualmente todos os pesquisadores de </a:t>
            </a:r>
            <a:r>
              <a:rPr lang="pt-BR" sz="2000" dirty="0" smtClean="0"/>
              <a:t>sistemas operacionais </a:t>
            </a:r>
            <a:r>
              <a:rPr lang="pt-BR" sz="2000" dirty="0"/>
              <a:t>sabem que os sistemas operacionais </a:t>
            </a:r>
            <a:r>
              <a:rPr lang="pt-BR" sz="2000" dirty="0" smtClean="0"/>
              <a:t>atuais são </a:t>
            </a:r>
            <a:r>
              <a:rPr lang="pt-BR" sz="2000" dirty="0"/>
              <a:t>enormes, inflexíveis, inconfiáveis, inseguros </a:t>
            </a:r>
            <a:r>
              <a:rPr lang="pt-BR" sz="2000" dirty="0" smtClean="0"/>
              <a:t>e carregados </a:t>
            </a:r>
            <a:r>
              <a:rPr lang="pt-BR" sz="2000" dirty="0"/>
              <a:t>de erros, uns mais que os outros (os </a:t>
            </a:r>
            <a:r>
              <a:rPr lang="pt-BR" sz="2000" dirty="0" smtClean="0"/>
              <a:t>nomes não </a:t>
            </a:r>
            <a:r>
              <a:rPr lang="pt-BR" sz="2000" dirty="0"/>
              <a:t>são citados aqui para proteger os culpados). </a:t>
            </a:r>
            <a:r>
              <a:rPr lang="pt-BR" sz="2000" dirty="0" smtClean="0"/>
              <a:t>Consequentemente, há </a:t>
            </a:r>
            <a:r>
              <a:rPr lang="pt-BR" sz="2000" dirty="0"/>
              <a:t>muita pesquisa sobre como </a:t>
            </a:r>
            <a:r>
              <a:rPr lang="pt-BR" sz="2000" dirty="0" smtClean="0"/>
              <a:t>construir sistemas </a:t>
            </a:r>
            <a:r>
              <a:rPr lang="pt-BR" sz="2000" dirty="0"/>
              <a:t>operacionais melhores.</a:t>
            </a:r>
            <a:endParaRPr lang="pt-BR" sz="2000" dirty="0">
              <a:latin typeface="Trebuchet MS" panose="020B06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753652"/>
            <a:ext cx="764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Pesquisa em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1028" y="2001935"/>
            <a:ext cx="35388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sistema </a:t>
            </a:r>
            <a:r>
              <a:rPr lang="pt-BR" sz="2000" dirty="0" smtClean="0"/>
              <a:t>operacional opera em </a:t>
            </a:r>
            <a:r>
              <a:rPr lang="pt-BR" sz="2000" dirty="0" smtClean="0">
                <a:solidFill>
                  <a:srgbClr val="272860"/>
                </a:solidFill>
              </a:rPr>
              <a:t>modo </a:t>
            </a:r>
            <a:r>
              <a:rPr lang="pt-BR" sz="2000" dirty="0">
                <a:solidFill>
                  <a:srgbClr val="272860"/>
                </a:solidFill>
              </a:rPr>
              <a:t>núcleo </a:t>
            </a:r>
            <a:r>
              <a:rPr lang="pt-BR" sz="2000" dirty="0"/>
              <a:t>(também chamado </a:t>
            </a:r>
            <a:r>
              <a:rPr lang="pt-BR" sz="2000" dirty="0">
                <a:solidFill>
                  <a:srgbClr val="272860"/>
                </a:solidFill>
              </a:rPr>
              <a:t>modo supervisor</a:t>
            </a:r>
            <a:r>
              <a:rPr lang="pt-BR" sz="2000" dirty="0" smtClean="0"/>
              <a:t>). Nesse </a:t>
            </a:r>
            <a:r>
              <a:rPr lang="pt-BR" sz="2000" dirty="0" smtClean="0"/>
              <a:t>modo, </a:t>
            </a:r>
            <a:r>
              <a:rPr lang="pt-BR" sz="2000" dirty="0"/>
              <a:t>ele tem acesso completo a todo o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hardware e </a:t>
            </a:r>
            <a:r>
              <a:rPr lang="pt-BR" sz="2000" dirty="0"/>
              <a:t>pode executar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qualquer </a:t>
            </a:r>
            <a:r>
              <a:rPr lang="pt-BR" sz="2000" dirty="0"/>
              <a:t>instrução que a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máquina </a:t>
            </a:r>
            <a:r>
              <a:rPr lang="pt-BR" sz="2000" dirty="0"/>
              <a:t>for capaz de executar</a:t>
            </a:r>
            <a:r>
              <a:rPr lang="pt-BR" sz="2000" dirty="0" smtClean="0"/>
              <a:t>. 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6298" r="5506"/>
          <a:stretch/>
        </p:blipFill>
        <p:spPr>
          <a:xfrm>
            <a:off x="3988592" y="3259946"/>
            <a:ext cx="5047904" cy="3121382"/>
          </a:xfrm>
          <a:prstGeom prst="ellipse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04332" y="2204864"/>
            <a:ext cx="38164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cs typeface="Arial" panose="020B0604020202020204" pitchFamily="34" charset="0"/>
              </a:rPr>
              <a:t>Observe, na figura a seguir, uma visão geral simplificada dos principais componentes: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1028" y="1989995"/>
            <a:ext cx="86514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resto do software opera em </a:t>
            </a:r>
            <a:r>
              <a:rPr lang="pt-BR" sz="2000" dirty="0" smtClean="0">
                <a:solidFill>
                  <a:srgbClr val="272860"/>
                </a:solidFill>
              </a:rPr>
              <a:t>modo usuário</a:t>
            </a:r>
            <a:r>
              <a:rPr lang="pt-BR" sz="2000" dirty="0"/>
              <a:t>, no qual apenas um subconjunto das </a:t>
            </a:r>
            <a:r>
              <a:rPr lang="pt-BR" sz="2000" dirty="0" smtClean="0"/>
              <a:t>instruções da </a:t>
            </a:r>
            <a:r>
              <a:rPr lang="pt-BR" sz="2000" dirty="0"/>
              <a:t>máquina está disponível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 smtClean="0"/>
              <a:t>diferença entre os modos exerce papel crucial na maneira como os sistemas operacionais funcionam</a:t>
            </a:r>
            <a:r>
              <a:rPr lang="pt-BR" sz="2000" dirty="0" smtClean="0"/>
              <a:t>.</a:t>
            </a:r>
            <a:endParaRPr lang="pt-BR" sz="2000" dirty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Os sistemas operacionais são enormes, complexos e têm vida longa</a:t>
            </a:r>
            <a:r>
              <a:rPr lang="pt-BR" sz="2000" dirty="0"/>
              <a:t>. O </a:t>
            </a:r>
            <a:r>
              <a:rPr lang="pt-BR" sz="2000" dirty="0" smtClean="0"/>
              <a:t>código-fonte </a:t>
            </a:r>
            <a:r>
              <a:rPr lang="pt-BR" sz="2000" dirty="0"/>
              <a:t>do coração de um sistema operacional </a:t>
            </a:r>
            <a:r>
              <a:rPr lang="pt-BR" sz="2000" dirty="0" smtClean="0"/>
              <a:t>como Linux </a:t>
            </a:r>
            <a:r>
              <a:rPr lang="pt-BR" sz="2000" dirty="0"/>
              <a:t>ou Windows tem cerca de cinco milhões </a:t>
            </a:r>
            <a:r>
              <a:rPr lang="pt-BR" sz="2000" dirty="0" smtClean="0"/>
              <a:t>de linhas.</a:t>
            </a:r>
          </a:p>
        </p:txBody>
      </p:sp>
    </p:spTree>
    <p:extLst>
      <p:ext uri="{BB962C8B-B14F-4D97-AF65-F5344CB8AC3E}">
        <p14:creationId xmlns:p14="http://schemas.microsoft.com/office/powerpoint/2010/main" val="37134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3068960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sistemas </a:t>
            </a:r>
            <a:r>
              <a:rPr lang="pt-BR" sz="2000" dirty="0" smtClean="0"/>
              <a:t>operacionais realizam </a:t>
            </a:r>
            <a:r>
              <a:rPr lang="pt-BR" sz="2000" dirty="0"/>
              <a:t>duas funções essencialmente </a:t>
            </a:r>
            <a:r>
              <a:rPr lang="pt-BR" sz="2000" dirty="0" smtClean="0"/>
              <a:t>não relacionadas</a:t>
            </a:r>
            <a:r>
              <a:rPr lang="pt-BR" sz="2000" dirty="0"/>
              <a:t>: fornecer a programadores de </a:t>
            </a:r>
            <a:r>
              <a:rPr lang="pt-BR" sz="2000" dirty="0" smtClean="0"/>
              <a:t>aplicativos (e </a:t>
            </a:r>
            <a:r>
              <a:rPr lang="pt-BR" sz="2000" dirty="0"/>
              <a:t>programas aplicativos, claro) um conjunto </a:t>
            </a:r>
            <a:r>
              <a:rPr lang="pt-BR" sz="2000" dirty="0" smtClean="0"/>
              <a:t>de recursos </a:t>
            </a:r>
            <a:r>
              <a:rPr lang="pt-BR" sz="2000" dirty="0"/>
              <a:t>abstratos limpo em vez de recursos </a:t>
            </a:r>
            <a:r>
              <a:rPr lang="pt-BR" sz="2000" dirty="0" smtClean="0"/>
              <a:t>confusos de </a:t>
            </a:r>
            <a:r>
              <a:rPr lang="pt-BR" sz="2000" dirty="0"/>
              <a:t>hardware, e gerenciar esses recursos de hardware.</a:t>
            </a: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63496" y="1844824"/>
            <a:ext cx="76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que é um sistema operacional?</a:t>
            </a:r>
          </a:p>
        </p:txBody>
      </p:sp>
    </p:spTree>
    <p:extLst>
      <p:ext uri="{BB962C8B-B14F-4D97-AF65-F5344CB8AC3E}">
        <p14:creationId xmlns:p14="http://schemas.microsoft.com/office/powerpoint/2010/main" val="1168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496" y="1844824"/>
            <a:ext cx="76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que é um sistema operacional?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3508" y="2985130"/>
            <a:ext cx="2599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lang="pt-BR" sz="2000" dirty="0" smtClean="0"/>
              <a:t>Sistemas </a:t>
            </a:r>
            <a:r>
              <a:rPr lang="pt-BR" sz="2000" dirty="0" smtClean="0"/>
              <a:t>operacionais </a:t>
            </a:r>
            <a:r>
              <a:rPr lang="pt-BR" sz="2000" dirty="0" smtClean="0"/>
              <a:t>transformam o feio em belo, como mostrado na figura: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8140" l="932" r="99845">
                        <a14:foregroundMark x1="2640" y1="3721" x2="60714" y2="92326"/>
                        <a14:foregroundMark x1="9006" y1="11860" x2="64286" y2="15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623"/>
          <a:stretch/>
        </p:blipFill>
        <p:spPr>
          <a:xfrm>
            <a:off x="2886720" y="2492896"/>
            <a:ext cx="4133552" cy="409632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H="1">
            <a:off x="7020272" y="3645023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7020272" y="5338082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452320" y="332185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Interface bela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501491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Interface feia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75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2572127"/>
            <a:ext cx="79208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conceito de um sistema operacional como </a:t>
            </a:r>
            <a:r>
              <a:rPr lang="pt-BR" sz="2000" dirty="0" smtClean="0"/>
              <a:t>fundamentalmente fornecendo </a:t>
            </a:r>
            <a:r>
              <a:rPr lang="pt-BR" sz="2000" dirty="0"/>
              <a:t>abstrações para </a:t>
            </a:r>
            <a:r>
              <a:rPr lang="pt-BR" sz="2000" dirty="0" smtClean="0"/>
              <a:t>programas aplicativos </a:t>
            </a:r>
            <a:r>
              <a:rPr lang="pt-BR" sz="2000" dirty="0"/>
              <a:t>é uma visão top-</a:t>
            </a:r>
            <a:r>
              <a:rPr lang="pt-BR" sz="2000" dirty="0" err="1"/>
              <a:t>down</a:t>
            </a:r>
            <a:r>
              <a:rPr lang="pt-BR" sz="2000" dirty="0"/>
              <a:t> (abstração de </a:t>
            </a:r>
            <a:r>
              <a:rPr lang="pt-BR" sz="2000" dirty="0" smtClean="0"/>
              <a:t>cima para </a:t>
            </a:r>
            <a:r>
              <a:rPr lang="pt-BR" sz="2000" dirty="0"/>
              <a:t>baixo). Uma visão alternativa, bottom-up (</a:t>
            </a:r>
            <a:r>
              <a:rPr lang="pt-BR" sz="2000" dirty="0" smtClean="0"/>
              <a:t>abstração de </a:t>
            </a:r>
            <a:r>
              <a:rPr lang="pt-BR" sz="2000" dirty="0"/>
              <a:t>baixo para cima), sustenta que o sistema </a:t>
            </a:r>
            <a:r>
              <a:rPr lang="pt-BR" sz="2000" dirty="0" smtClean="0"/>
              <a:t>operacional está </a:t>
            </a:r>
            <a:r>
              <a:rPr lang="pt-BR" sz="2000" dirty="0"/>
              <a:t>ali para gerenciar todas as partes de </a:t>
            </a:r>
            <a:r>
              <a:rPr lang="pt-BR" sz="2000" dirty="0" smtClean="0"/>
              <a:t>um sistema </a:t>
            </a:r>
            <a:r>
              <a:rPr lang="pt-BR" sz="2000" dirty="0"/>
              <a:t>complexo.</a:t>
            </a: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63496" y="1844824"/>
            <a:ext cx="76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que é um sistema operacional?</a:t>
            </a:r>
          </a:p>
        </p:txBody>
      </p:sp>
    </p:spTree>
    <p:extLst>
      <p:ext uri="{BB962C8B-B14F-4D97-AF65-F5344CB8AC3E}">
        <p14:creationId xmlns:p14="http://schemas.microsoft.com/office/powerpoint/2010/main" val="53671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2348880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gerenciamento de recursos inclui a </a:t>
            </a:r>
            <a:r>
              <a:rPr lang="pt-BR" sz="2000" dirty="0" smtClean="0">
                <a:solidFill>
                  <a:srgbClr val="272860"/>
                </a:solidFill>
              </a:rPr>
              <a:t>multiplexação</a:t>
            </a:r>
            <a:r>
              <a:rPr lang="pt-BR" sz="2000" dirty="0" smtClean="0">
                <a:solidFill>
                  <a:schemeClr val="accent1"/>
                </a:solidFill>
              </a:rPr>
              <a:t> </a:t>
            </a:r>
            <a:r>
              <a:rPr lang="pt-BR" sz="2000" dirty="0" smtClean="0"/>
              <a:t>(compartilhamento</a:t>
            </a:r>
            <a:r>
              <a:rPr lang="pt-BR" sz="2000" dirty="0"/>
              <a:t>) de recursos de duas </a:t>
            </a:r>
            <a:r>
              <a:rPr lang="pt-BR" sz="2000" dirty="0" smtClean="0"/>
              <a:t>maneiras diferentes</a:t>
            </a:r>
            <a:r>
              <a:rPr lang="pt-BR" sz="2000" dirty="0"/>
              <a:t>: no tempo e no espaço. </a:t>
            </a:r>
            <a:endParaRPr lang="pt-BR" sz="2000" dirty="0" smtClean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Quando </a:t>
            </a:r>
            <a:r>
              <a:rPr lang="pt-BR" sz="2000" dirty="0"/>
              <a:t>um </a:t>
            </a:r>
            <a:r>
              <a:rPr lang="pt-BR" sz="2000" dirty="0" smtClean="0"/>
              <a:t>recurso é </a:t>
            </a:r>
            <a:r>
              <a:rPr lang="pt-BR" sz="2000" dirty="0"/>
              <a:t>multiplexado no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>
                <a:solidFill>
                  <a:srgbClr val="272860"/>
                </a:solidFill>
              </a:rPr>
              <a:t>tempo</a:t>
            </a:r>
            <a:r>
              <a:rPr lang="pt-BR" sz="2000" dirty="0"/>
              <a:t>, diferentes programas ou </a:t>
            </a:r>
            <a:r>
              <a:rPr lang="pt-BR" sz="2000" dirty="0" smtClean="0"/>
              <a:t>usuários se </a:t>
            </a:r>
            <a:r>
              <a:rPr lang="pt-BR" sz="2000" dirty="0"/>
              <a:t>revezam usando-o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outro tipo é a multiplexação de </a:t>
            </a:r>
            <a:r>
              <a:rPr lang="pt-BR" sz="2000" dirty="0">
                <a:solidFill>
                  <a:srgbClr val="272860"/>
                </a:solidFill>
              </a:rPr>
              <a:t>espaço</a:t>
            </a:r>
            <a:r>
              <a:rPr lang="pt-BR" sz="2000" dirty="0"/>
              <a:t>. Em </a:t>
            </a:r>
            <a:r>
              <a:rPr lang="pt-BR" sz="2000" dirty="0" smtClean="0"/>
              <a:t>vez de </a:t>
            </a:r>
            <a:r>
              <a:rPr lang="pt-BR" sz="2000" dirty="0"/>
              <a:t>os clientes se revezarem, cada um tem direito a </a:t>
            </a:r>
            <a:r>
              <a:rPr lang="pt-BR" sz="2000" dirty="0" smtClean="0"/>
              <a:t>uma parte </a:t>
            </a:r>
            <a:r>
              <a:rPr lang="pt-BR" sz="2000" dirty="0"/>
              <a:t>do recurso.</a:t>
            </a: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63496" y="1844824"/>
            <a:ext cx="76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que é um sistema operacional?</a:t>
            </a:r>
          </a:p>
        </p:txBody>
      </p:sp>
    </p:spTree>
    <p:extLst>
      <p:ext uri="{BB962C8B-B14F-4D97-AF65-F5344CB8AC3E}">
        <p14:creationId xmlns:p14="http://schemas.microsoft.com/office/powerpoint/2010/main" val="326973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528" y="2350035"/>
            <a:ext cx="828092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primeiro computador verdadeiramente </a:t>
            </a:r>
            <a:r>
              <a:rPr lang="pt-BR" sz="2000" dirty="0" smtClean="0"/>
              <a:t>digital foi </a:t>
            </a:r>
            <a:r>
              <a:rPr lang="pt-BR" sz="2000" dirty="0"/>
              <a:t>projetado pelo matemático inglês </a:t>
            </a:r>
            <a:r>
              <a:rPr lang="pt-BR" sz="2000" dirty="0">
                <a:solidFill>
                  <a:srgbClr val="272860"/>
                </a:solidFill>
              </a:rPr>
              <a:t>Charles </a:t>
            </a:r>
            <a:r>
              <a:rPr lang="pt-BR" sz="2000" dirty="0" smtClean="0">
                <a:solidFill>
                  <a:srgbClr val="272860"/>
                </a:solidFill>
              </a:rPr>
              <a:t>Babbage </a:t>
            </a:r>
            <a:r>
              <a:rPr lang="pt-BR" sz="2000" dirty="0" smtClean="0"/>
              <a:t>(1792–1871</a:t>
            </a:r>
            <a:r>
              <a:rPr lang="pt-BR" sz="2000" dirty="0"/>
              <a:t>). </a:t>
            </a:r>
            <a:r>
              <a:rPr lang="pt-BR" sz="2000" dirty="0" smtClean="0"/>
              <a:t>Mas Babbage nunca </a:t>
            </a:r>
            <a:r>
              <a:rPr lang="pt-BR" sz="2000" dirty="0"/>
              <a:t>conseguiu </a:t>
            </a:r>
            <a:r>
              <a:rPr lang="pt-BR" sz="2000" dirty="0" smtClean="0"/>
              <a:t>colocá-lo </a:t>
            </a:r>
            <a:r>
              <a:rPr lang="pt-BR" sz="2000" dirty="0"/>
              <a:t>para </a:t>
            </a:r>
            <a:r>
              <a:rPr lang="pt-BR" sz="2000" dirty="0" smtClean="0"/>
              <a:t>funcionar para </a:t>
            </a:r>
            <a:r>
              <a:rPr lang="pt-BR" sz="2000" dirty="0"/>
              <a:t>valer </a:t>
            </a:r>
            <a:r>
              <a:rPr lang="pt-BR" sz="2000" dirty="0" smtClean="0"/>
              <a:t>porque a máquina era </a:t>
            </a:r>
            <a:r>
              <a:rPr lang="pt-BR" sz="2000" dirty="0"/>
              <a:t>puramente </a:t>
            </a:r>
            <a:r>
              <a:rPr lang="pt-BR" sz="2000" dirty="0" smtClean="0"/>
              <a:t>mecânica.</a:t>
            </a:r>
            <a:endParaRPr lang="pt-BR" sz="2000" dirty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 smtClean="0"/>
              <a:t>solução para esse problema foi dada pela jovem </a:t>
            </a:r>
            <a:r>
              <a:rPr lang="pt-BR" sz="2000" dirty="0" smtClean="0">
                <a:solidFill>
                  <a:srgbClr val="272860"/>
                </a:solidFill>
              </a:rPr>
              <a:t>Ada Lovelace</a:t>
            </a:r>
            <a:r>
              <a:rPr lang="pt-BR" sz="2000" dirty="0" smtClean="0"/>
              <a:t>, a </a:t>
            </a:r>
            <a:r>
              <a:rPr lang="pt-BR" sz="2000" dirty="0">
                <a:solidFill>
                  <a:srgbClr val="272860"/>
                </a:solidFill>
              </a:rPr>
              <a:t>primeira programadora do mundo</a:t>
            </a:r>
            <a:r>
              <a:rPr lang="pt-BR" sz="2000" dirty="0"/>
              <a:t>. A </a:t>
            </a:r>
            <a:r>
              <a:rPr lang="pt-BR" sz="2000" dirty="0" smtClean="0"/>
              <a:t>linguagem de </a:t>
            </a:r>
            <a:r>
              <a:rPr lang="pt-BR" sz="2000" dirty="0"/>
              <a:t>programação Ada® é uma homenagem a ela.</a:t>
            </a:r>
          </a:p>
          <a:p>
            <a:pPr marL="360000" indent="-360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63496" y="1844824"/>
            <a:ext cx="76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História dos sistemas operacionais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4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1345</Words>
  <Application>Microsoft Office PowerPoint</Application>
  <PresentationFormat>Apresentação na tela (4:3)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59</cp:revision>
  <dcterms:created xsi:type="dcterms:W3CDTF">2014-10-30T14:07:03Z</dcterms:created>
  <dcterms:modified xsi:type="dcterms:W3CDTF">2016-11-01T17:31:51Z</dcterms:modified>
</cp:coreProperties>
</file>